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8" r:id="rId2"/>
    <p:sldId id="259" r:id="rId3"/>
    <p:sldId id="283" r:id="rId4"/>
    <p:sldId id="256" r:id="rId5"/>
    <p:sldId id="257" r:id="rId6"/>
    <p:sldId id="279" r:id="rId7"/>
    <p:sldId id="281" r:id="rId8"/>
    <p:sldId id="282" r:id="rId9"/>
    <p:sldId id="265" r:id="rId10"/>
    <p:sldId id="266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60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88" r:id="rId35"/>
    <p:sldId id="303" r:id="rId36"/>
    <p:sldId id="304" r:id="rId37"/>
    <p:sldId id="312" r:id="rId38"/>
    <p:sldId id="263" r:id="rId39"/>
    <p:sldId id="305" r:id="rId40"/>
    <p:sldId id="306" r:id="rId41"/>
    <p:sldId id="307" r:id="rId42"/>
    <p:sldId id="308" r:id="rId43"/>
    <p:sldId id="310" r:id="rId44"/>
    <p:sldId id="31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144BA-D827-4C5F-84CE-235CAC5CC0A7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39003-F4DC-4184-820E-8661A476C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5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39003-F4DC-4184-820E-8661A476C9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2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19C3-A3AD-4738-A8F3-054951D8AD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7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39003-F4DC-4184-820E-8661A476C97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8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323419" y="372361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323418" y="111831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电荷重心法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417" y="1751981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Q3: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光在晶体中的自吸收？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2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04" y="1575303"/>
            <a:ext cx="90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The dead layer on the surface </a:t>
            </a:r>
            <a:r>
              <a:rPr lang="en-US" b="1" dirty="0" smtClean="0"/>
              <a:t>protects the active silicon wafer of the detector.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telescope: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High Resolution Array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configuration: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/>
                  <a:t>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65-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single-sided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”, manufactured by Micron Semiconductor)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 </a:t>
                </a:r>
                <a:r>
                  <a:rPr lang="en-US" b="1" dirty="0" smtClean="0"/>
                  <a:t>1500-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double 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(“E”, </a:t>
                </a:r>
                <a:r>
                  <a:rPr lang="en-US" dirty="0">
                    <a:solidFill>
                      <a:srgbClr val="00B050"/>
                    </a:solidFill>
                  </a:rPr>
                  <a:t>manufactured by Micron Semiconductor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an array of 4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scintillator crystals, read-out by silicon photodiodes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59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1602" y="3838669"/>
            <a:ext cx="99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At the front of each telescope: a thin </a:t>
            </a:r>
            <a:r>
              <a:rPr lang="en-US" dirty="0" err="1" smtClean="0"/>
              <a:t>mylar</a:t>
            </a:r>
            <a:r>
              <a:rPr lang="en-US" dirty="0" smtClean="0"/>
              <a:t> foil </a:t>
            </a:r>
            <a:r>
              <a:rPr lang="en-US" b="1" dirty="0" err="1" smtClean="0">
                <a:solidFill>
                  <a:srgbClr val="00B050"/>
                </a:solidFill>
              </a:rPr>
              <a:t>pretecting</a:t>
            </a:r>
            <a:r>
              <a:rPr lang="en-US" b="1" dirty="0" smtClean="0">
                <a:solidFill>
                  <a:srgbClr val="00B050"/>
                </a:solidFill>
              </a:rPr>
              <a:t> the sensitive silicon detectors</a:t>
            </a:r>
            <a:r>
              <a:rPr lang="en-US" dirty="0" smtClean="0"/>
              <a:t>, and also completing </a:t>
            </a:r>
            <a:r>
              <a:rPr lang="en-US" b="1" dirty="0" smtClean="0">
                <a:solidFill>
                  <a:srgbClr val="00B050"/>
                </a:solidFill>
              </a:rPr>
              <a:t>a Faraday cage around the detectors to minimize the noise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4176" y="4657266"/>
            <a:ext cx="609600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Faraday Cage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just an electronic isolation chamber. Or even more simply it’s a special container that prevents electrical signals or waves from passing through it.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3312" y="4880187"/>
            <a:ext cx="453103" cy="27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90" y="807402"/>
            <a:ext cx="4682082" cy="4458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(4) The strips on the opposite sides of E detector are perpendicular to each other, so detecting a particle in both a front strip and a back strip results in a single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1.95mm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“pixel”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78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(5) What can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do?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 smtClean="0"/>
                  <a:t>● Excellent energy resolution     =&gt; </a:t>
                </a:r>
                <a:r>
                  <a:rPr lang="en-US" b="1" dirty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energy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      ● Excellent position resolution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moving direction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dirty="0" smtClean="0"/>
                  <a:t>● particle identification            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mass &amp;&amp; charge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                   we can get E(energy) and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blipFill rotWithShape="0">
                <a:blip r:embed="rId5"/>
                <a:stretch>
                  <a:fillRect l="-786" t="-1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79422" y="3463259"/>
            <a:ext cx="506994" cy="33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Dead layer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443" y="1464905"/>
            <a:ext cx="909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r>
              <a:rPr lang="en-US" dirty="0" smtClean="0">
                <a:solidFill>
                  <a:srgbClr val="FF0000"/>
                </a:solidFill>
              </a:rPr>
              <a:t> Using Th228 alpha source to calibrate the </a:t>
            </a:r>
            <a:r>
              <a:rPr lang="en-US" dirty="0" err="1" smtClean="0">
                <a:solidFill>
                  <a:srgbClr val="FF0000"/>
                </a:solidFill>
              </a:rPr>
              <a:t>HiRA</a:t>
            </a:r>
            <a:r>
              <a:rPr lang="en-US" dirty="0" smtClean="0">
                <a:solidFill>
                  <a:srgbClr val="FF0000"/>
                </a:solidFill>
              </a:rPr>
              <a:t> E and ∆E detectors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3 advantages:</a:t>
            </a:r>
          </a:p>
          <a:p>
            <a:r>
              <a:rPr lang="en-US" dirty="0"/>
              <a:t> </a:t>
            </a:r>
            <a:r>
              <a:rPr lang="en-US" dirty="0" smtClean="0"/>
              <a:t>     ●  </a:t>
            </a:r>
            <a:r>
              <a:rPr lang="en-US" b="1" i="1" dirty="0" smtClean="0">
                <a:solidFill>
                  <a:srgbClr val="00B050"/>
                </a:solidFill>
              </a:rPr>
              <a:t>Six clearly separated peaks </a:t>
            </a:r>
            <a:r>
              <a:rPr lang="en-US" dirty="0" smtClean="0"/>
              <a:t>with energy from about 5 MeV to 9MeV</a:t>
            </a:r>
          </a:p>
          <a:p>
            <a:r>
              <a:rPr lang="en-US" dirty="0" smtClean="0"/>
              <a:t>      ● Th228 sources of various strengths are </a:t>
            </a:r>
            <a:r>
              <a:rPr lang="en-US" b="1" i="1" dirty="0" smtClean="0">
                <a:solidFill>
                  <a:srgbClr val="00B050"/>
                </a:solidFill>
              </a:rPr>
              <a:t>commercially available</a:t>
            </a:r>
          </a:p>
          <a:p>
            <a:r>
              <a:rPr lang="en-US" dirty="0"/>
              <a:t> </a:t>
            </a:r>
            <a:r>
              <a:rPr lang="en-US" dirty="0" smtClean="0"/>
              <a:t>     ● Th228 has a </a:t>
            </a:r>
            <a:r>
              <a:rPr lang="en-US" b="1" i="1" dirty="0" smtClean="0">
                <a:solidFill>
                  <a:srgbClr val="00B050"/>
                </a:solidFill>
              </a:rPr>
              <a:t>relatively long half-life</a:t>
            </a:r>
            <a:r>
              <a:rPr lang="en-US" dirty="0" smtClean="0"/>
              <a:t>(1.9 year)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64" y="277683"/>
            <a:ext cx="3034661" cy="2889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How to get the Th228 source?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Electroplated</a:t>
                </a:r>
                <a:r>
                  <a:rPr lang="en-US" dirty="0" smtClean="0"/>
                  <a:t> onto a platinum surface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Then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fixed in an aluminum holder </a:t>
                </a:r>
                <a:r>
                  <a:rPr lang="en-US" dirty="0" smtClean="0"/>
                  <a:t>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gold window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blipFill rotWithShape="0">
                <a:blip r:embed="rId4"/>
                <a:stretch>
                  <a:fillRect l="-536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4441" y="3838114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Ideally, if an alpha source can be inserted between the </a:t>
            </a:r>
            <a:r>
              <a:rPr lang="en-US" dirty="0"/>
              <a:t>∆</a:t>
            </a:r>
            <a:r>
              <a:rPr lang="en-US" dirty="0" smtClean="0"/>
              <a:t>E and E detectors,</a:t>
            </a:r>
          </a:p>
          <a:p>
            <a:r>
              <a:rPr lang="en-US" dirty="0"/>
              <a:t> </a:t>
            </a:r>
            <a:r>
              <a:rPr lang="en-US" dirty="0" smtClean="0"/>
              <a:t>     the E detector can be calibrated without disassembling the </a:t>
            </a:r>
            <a:r>
              <a:rPr lang="en-US" dirty="0" err="1" smtClean="0"/>
              <a:t>HiRA</a:t>
            </a:r>
            <a:r>
              <a:rPr lang="en-US" dirty="0" smtClean="0"/>
              <a:t> telescope.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440" y="4658575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The pin </a:t>
            </a: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b="1" i="1" dirty="0" smtClean="0">
                <a:solidFill>
                  <a:srgbClr val="FF0000"/>
                </a:solidFill>
              </a:rPr>
              <a:t>is primarily Pb212 </a:t>
            </a:r>
            <a:r>
              <a:rPr lang="en-US" dirty="0" smtClean="0"/>
              <a:t>(one of the isotopes from the decay chain</a:t>
            </a:r>
          </a:p>
          <a:p>
            <a:r>
              <a:rPr lang="en-US" dirty="0"/>
              <a:t> </a:t>
            </a:r>
            <a:r>
              <a:rPr lang="en-US" dirty="0" smtClean="0"/>
              <a:t>     of Th228)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440" y="5431520"/>
            <a:ext cx="909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The </a:t>
            </a:r>
            <a:r>
              <a:rPr lang="en-US" dirty="0" err="1" smtClean="0"/>
              <a:t>HiRA</a:t>
            </a:r>
            <a:r>
              <a:rPr lang="en-US" dirty="0" smtClean="0"/>
              <a:t> telescope was designed so that the pin source mounted in the </a:t>
            </a:r>
          </a:p>
          <a:p>
            <a:r>
              <a:rPr lang="en-US" dirty="0"/>
              <a:t> </a:t>
            </a:r>
            <a:r>
              <a:rPr lang="en-US" dirty="0" smtClean="0"/>
              <a:t>     frame </a:t>
            </a:r>
            <a:r>
              <a:rPr lang="en-US" dirty="0" smtClean="0">
                <a:solidFill>
                  <a:srgbClr val="FF0000"/>
                </a:solidFill>
              </a:rPr>
              <a:t>sits </a:t>
            </a:r>
            <a:r>
              <a:rPr lang="en-US" b="1" i="1" dirty="0" smtClean="0">
                <a:solidFill>
                  <a:srgbClr val="FF0000"/>
                </a:solidFill>
              </a:rPr>
              <a:t>3.2mm above </a:t>
            </a:r>
            <a:r>
              <a:rPr lang="en-US" dirty="0" smtClean="0">
                <a:solidFill>
                  <a:srgbClr val="FF0000"/>
                </a:solidFill>
              </a:rPr>
              <a:t>the surface of the E detector </a:t>
            </a:r>
            <a:r>
              <a:rPr lang="en-US" dirty="0" smtClean="0"/>
              <a:t>when the frame </a:t>
            </a:r>
          </a:p>
          <a:p>
            <a:r>
              <a:rPr lang="en-US" dirty="0"/>
              <a:t> </a:t>
            </a:r>
            <a:r>
              <a:rPr lang="en-US" dirty="0" smtClean="0"/>
              <a:t>     is inserted into the slot.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19" y="3815817"/>
            <a:ext cx="4271548" cy="28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6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5" y="828959"/>
            <a:ext cx="1067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 The idea of testing the thickness of the dead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08" y="1370047"/>
            <a:ext cx="11627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● The </a:t>
            </a:r>
            <a:r>
              <a:rPr lang="en-US" b="1" i="1" dirty="0">
                <a:solidFill>
                  <a:srgbClr val="FF0000"/>
                </a:solidFill>
              </a:rPr>
              <a:t>dead layer is the only potential cause </a:t>
            </a:r>
            <a:r>
              <a:rPr lang="en-US" dirty="0"/>
              <a:t>of energy loss between the source and </a:t>
            </a:r>
            <a:r>
              <a:rPr lang="en-US" dirty="0" smtClean="0"/>
              <a:t>active</a:t>
            </a:r>
          </a:p>
          <a:p>
            <a:r>
              <a:rPr lang="en-US" dirty="0"/>
              <a:t> </a:t>
            </a:r>
            <a:r>
              <a:rPr lang="en-US" dirty="0" smtClean="0"/>
              <a:t>    volume</a:t>
            </a:r>
            <a:r>
              <a:rPr lang="en-US" dirty="0"/>
              <a:t>, as </a:t>
            </a:r>
            <a:r>
              <a:rPr lang="en-US" dirty="0" smtClean="0"/>
              <a:t>alpha particles </a:t>
            </a:r>
            <a:r>
              <a:rPr lang="en-US" dirty="0"/>
              <a:t>from </a:t>
            </a:r>
            <a:r>
              <a:rPr lang="en-US" dirty="0" smtClean="0"/>
              <a:t>  the </a:t>
            </a:r>
            <a:r>
              <a:rPr lang="en-US" dirty="0"/>
              <a:t>pin do not need to pass through a </a:t>
            </a:r>
            <a:r>
              <a:rPr lang="en-US" dirty="0">
                <a:solidFill>
                  <a:srgbClr val="00B050"/>
                </a:solidFill>
              </a:rPr>
              <a:t>gold window </a:t>
            </a:r>
            <a:r>
              <a:rPr lang="en-US" dirty="0"/>
              <a:t>or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Mylar foil </a:t>
            </a:r>
            <a:r>
              <a:rPr lang="en-US" dirty="0" smtClean="0"/>
              <a:t>to </a:t>
            </a:r>
            <a:r>
              <a:rPr lang="en-US" dirty="0"/>
              <a:t>reach the detector.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08" y="2293377"/>
            <a:ext cx="11627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●  Some assumptions:</a:t>
            </a:r>
          </a:p>
          <a:p>
            <a:r>
              <a:rPr lang="en-US" dirty="0"/>
              <a:t> </a:t>
            </a:r>
            <a:r>
              <a:rPr lang="en-US" dirty="0" smtClean="0"/>
              <a:t>     &lt;1&gt; Assuming an effective dead layer of </a:t>
            </a:r>
            <a:r>
              <a:rPr lang="en-US" b="1" dirty="0" smtClean="0">
                <a:solidFill>
                  <a:srgbClr val="00B050"/>
                </a:solidFill>
              </a:rPr>
              <a:t>pure silicon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  &lt;2&gt; Assuming a </a:t>
            </a:r>
            <a:r>
              <a:rPr lang="en-US" b="1" dirty="0" smtClean="0">
                <a:solidFill>
                  <a:srgbClr val="00B050"/>
                </a:solidFill>
              </a:rPr>
              <a:t>uniform dead layer</a:t>
            </a:r>
            <a:r>
              <a:rPr lang="en-US" dirty="0" smtClean="0"/>
              <a:t>, means a constant thickness of the dead layer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/>
              <a:t> </a:t>
            </a:r>
            <a:r>
              <a:rPr lang="en-US" dirty="0" smtClean="0"/>
              <a:t>&lt;3&gt; </a:t>
            </a:r>
            <a:r>
              <a:rPr lang="en-US" dirty="0"/>
              <a:t>Assuming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constant value for energy loss</a:t>
            </a:r>
            <a:r>
              <a:rPr lang="en-US" dirty="0" smtClean="0"/>
              <a:t>, since the thickness of the dead layer is very small.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908" y="3595567"/>
            <a:ext cx="11627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Basic formula used for extraction of T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75" y="3780233"/>
            <a:ext cx="3391373" cy="2753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E: detected energy in E detector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initial energy of alpha particle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emission angle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: stopping power of an alpha particle in Si at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(assumed to be a constant)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  <a:blipFill rotWithShape="0">
                <a:blip r:embed="rId5"/>
                <a:stretch>
                  <a:fillRect l="-800" t="-2290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Observable quantities: E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6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71" y="817313"/>
            <a:ext cx="11627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Only two peaks in the pin source data: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6.062 MeV &amp;&amp; 8.785MeV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81" y="196164"/>
            <a:ext cx="4731944" cy="3832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6218" y="651528"/>
            <a:ext cx="12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8.785MeV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029" y="348951"/>
            <a:ext cx="271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unresolved peaks: 6.051MeV(25.1%) &amp; 6.090MeV(9.75%)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8467" y="1352032"/>
            <a:ext cx="3121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Combined via a weighted sum: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6.062MeV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● Steps to determine the thickness of dead layer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Initial calibration using Th228 source</a:t>
                </a:r>
                <a:r>
                  <a:rPr lang="en-US" dirty="0" smtClean="0"/>
                  <a:t>, with a reasonable guess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&lt;2&gt; To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find the central pixel</a:t>
                </a:r>
                <a:r>
                  <a:rPr lang="en-US" dirty="0" smtClean="0"/>
                  <a:t>: the pixel closest to the pin source.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The central pixel provides a good approximation to the precise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location of the pin source, which has relatively large solid angle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coverage.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Since the emission of alpha particle is isotropous,  the central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pixel should have more counts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</a:t>
                </a:r>
                <a:r>
                  <a:rPr lang="en-US" dirty="0"/>
                  <a:t>The </a:t>
                </a:r>
                <a:r>
                  <a:rPr lang="en-US" dirty="0" smtClean="0"/>
                  <a:t>central pixel is at the intersection of the central front strip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and central back strip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  <a:blipFill rotWithShape="0">
                <a:blip r:embed="rId4"/>
                <a:stretch>
                  <a:fillRect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94" y="4181286"/>
            <a:ext cx="2845647" cy="24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64" y="885224"/>
            <a:ext cx="869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&lt;3&gt; Fit for each peak of each pixel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4" y="1419234"/>
            <a:ext cx="5163271" cy="54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: the front strip number of the 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: the back </a:t>
                </a:r>
                <a:r>
                  <a:rPr lang="en-US" dirty="0"/>
                  <a:t>strip number of the </a:t>
                </a:r>
                <a:r>
                  <a:rPr lang="en-US" dirty="0" smtClean="0"/>
                  <a:t>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dirty="0"/>
                  <a:t>front strip number of the </a:t>
                </a:r>
                <a:r>
                  <a:rPr lang="en-US" dirty="0" smtClean="0"/>
                  <a:t>central pixel (the front pin source position)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the </a:t>
                </a:r>
                <a:r>
                  <a:rPr lang="en-US" dirty="0" smtClean="0"/>
                  <a:t>back </a:t>
                </a:r>
                <a:r>
                  <a:rPr lang="en-US" dirty="0"/>
                  <a:t>strip number of the central pixel (the </a:t>
                </a:r>
                <a:r>
                  <a:rPr lang="en-US" dirty="0" smtClean="0"/>
                  <a:t>back </a:t>
                </a:r>
                <a:r>
                  <a:rPr lang="en-US" dirty="0"/>
                  <a:t>pin source position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width of each strip(fixed to 1.95mm)</a:t>
                </a:r>
              </a:p>
              <a:p>
                <a:r>
                  <a:rPr lang="en-US" dirty="0" smtClean="0"/>
                  <a:t>h:  the distance from the pin source to the detector surface (fixed to 3.2mm)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initial energy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blipFill rotWithShape="0">
                <a:blip r:embed="rId4"/>
                <a:stretch>
                  <a:fillRect l="-596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Only 2 free parameters: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89" y="133470"/>
            <a:ext cx="4059493" cy="3187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2" y="3321079"/>
            <a:ext cx="3690998" cy="3295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49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9" y="787650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Si detector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122" y="1376127"/>
            <a:ext cx="1110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Dead layer has a </a:t>
            </a:r>
            <a:r>
              <a:rPr lang="en-US" b="1" dirty="0" smtClean="0">
                <a:solidFill>
                  <a:srgbClr val="00B050"/>
                </a:solidFill>
              </a:rPr>
              <a:t>smaller effect on relatively high energy particles </a:t>
            </a:r>
            <a:r>
              <a:rPr lang="en-US" dirty="0" smtClean="0"/>
              <a:t>that punch through the entire E </a:t>
            </a:r>
          </a:p>
          <a:p>
            <a:r>
              <a:rPr lang="en-US" dirty="0" smtClean="0"/>
              <a:t>      detector.  In this case, it’s important to understand the overall thickness of E since </a:t>
            </a:r>
            <a:r>
              <a:rPr lang="en-US" b="1" dirty="0" err="1" smtClean="0">
                <a:solidFill>
                  <a:srgbClr val="00B050"/>
                </a:solidFill>
              </a:rPr>
              <a:t>CsI</a:t>
            </a:r>
            <a:r>
              <a:rPr lang="en-US" b="1" dirty="0" smtClean="0">
                <a:solidFill>
                  <a:srgbClr val="00B050"/>
                </a:solidFill>
              </a:rPr>
              <a:t> are typically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calibrated using particles that punch-through the E.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Two ways to calibrate a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crystal: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Kinematics points: </a:t>
                </a:r>
                <a:r>
                  <a:rPr lang="en-US" dirty="0" smtClean="0"/>
                  <a:t>elastically scatter light charge particle at known energies into the crystal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●  projectile: proton,  target: CH2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reaction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76930" y="3753410"/>
            <a:ext cx="9598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●  </a:t>
            </a:r>
            <a:r>
              <a:rPr lang="en-US" dirty="0" smtClean="0"/>
              <a:t>In this experiment, since the kinematic relationship between scattering angle and energy is weak, </a:t>
            </a:r>
          </a:p>
          <a:p>
            <a:r>
              <a:rPr lang="en-US" dirty="0"/>
              <a:t> </a:t>
            </a:r>
            <a:r>
              <a:rPr lang="en-US" dirty="0" smtClean="0"/>
              <a:t>    this results in one elastically scattered proton calibration per crystal.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6" y="4106679"/>
            <a:ext cx="4025775" cy="2751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● For kinematic points: the higher energy peak corresponds to proton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elastic scattering off carbon, and the lower peak is from inelastic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scattering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=4.439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  <a:blipFill rotWithShape="0">
                <a:blip r:embed="rId5"/>
                <a:stretch>
                  <a:fillRect l="-810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4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879" y="718417"/>
            <a:ext cx="119514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&lt;2&gt; </a:t>
            </a:r>
            <a:r>
              <a:rPr lang="en-US" b="1" dirty="0" smtClean="0">
                <a:solidFill>
                  <a:srgbClr val="FF0000"/>
                </a:solidFill>
              </a:rPr>
              <a:t>∆E-E points (Energy loss method)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●  Two important notes: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* This method relies on the assumption that the </a:t>
            </a:r>
            <a:r>
              <a:rPr lang="en-US" dirty="0" err="1" smtClean="0"/>
              <a:t>CsI</a:t>
            </a:r>
            <a:r>
              <a:rPr lang="en-US" dirty="0" smtClean="0"/>
              <a:t> detector response is </a:t>
            </a:r>
            <a:r>
              <a:rPr lang="en-US" b="1" i="1" dirty="0" smtClean="0">
                <a:solidFill>
                  <a:srgbClr val="FF0000"/>
                </a:solidFill>
              </a:rPr>
              <a:t>linear at low energy </a:t>
            </a:r>
            <a:r>
              <a:rPr lang="en-US" dirty="0" smtClean="0"/>
              <a:t>(</a:t>
            </a:r>
            <a:r>
              <a:rPr lang="en-US" dirty="0" err="1" smtClean="0"/>
              <a:t>confired</a:t>
            </a:r>
            <a:r>
              <a:rPr lang="en-US" dirty="0" smtClean="0"/>
              <a:t> by WMU data)</a:t>
            </a:r>
          </a:p>
          <a:p>
            <a:r>
              <a:rPr lang="en-US" dirty="0"/>
              <a:t> </a:t>
            </a:r>
            <a:r>
              <a:rPr lang="en-US" dirty="0" smtClean="0"/>
              <a:t>            *  Requiring that only data from </a:t>
            </a:r>
            <a:r>
              <a:rPr lang="en-US" b="1" i="1" dirty="0" smtClean="0">
                <a:solidFill>
                  <a:srgbClr val="FF0000"/>
                </a:solidFill>
              </a:rPr>
              <a:t>proton hitting </a:t>
            </a:r>
            <a:r>
              <a:rPr lang="en-US" dirty="0" smtClean="0"/>
              <a:t>the detector be used.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79" y="2249661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In this energy range</a:t>
            </a:r>
            <a:r>
              <a:rPr lang="en-US" b="1" dirty="0" smtClean="0">
                <a:solidFill>
                  <a:srgbClr val="FF0000"/>
                </a:solidFill>
              </a:rPr>
              <a:t>, kinematic points </a:t>
            </a:r>
            <a:r>
              <a:rPr lang="en-US" dirty="0" smtClean="0"/>
              <a:t>and  </a:t>
            </a:r>
            <a:r>
              <a:rPr lang="en-US" altLang="zh-CN" b="1" dirty="0" smtClean="0">
                <a:solidFill>
                  <a:srgbClr val="FF0000"/>
                </a:solidFill>
              </a:rPr>
              <a:t>∆</a:t>
            </a:r>
            <a:r>
              <a:rPr lang="en-US" altLang="zh-CN" b="1" dirty="0">
                <a:solidFill>
                  <a:srgbClr val="FF0000"/>
                </a:solidFill>
              </a:rPr>
              <a:t>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</a:t>
            </a:r>
            <a:r>
              <a:rPr lang="en-US" altLang="zh-CN" dirty="0" smtClean="0"/>
              <a:t>should be collinear.  Since the </a:t>
            </a:r>
            <a:r>
              <a:rPr lang="en-US" altLang="zh-CN" b="1" dirty="0">
                <a:solidFill>
                  <a:srgbClr val="FF0000"/>
                </a:solidFill>
              </a:rPr>
              <a:t>∆E-E </a:t>
            </a:r>
            <a:r>
              <a:rPr lang="en-US" altLang="zh-CN" b="1" dirty="0" smtClean="0">
                <a:solidFill>
                  <a:srgbClr val="FF0000"/>
                </a:solidFill>
              </a:rPr>
              <a:t>points are </a:t>
            </a:r>
            <a:r>
              <a:rPr lang="en-US" altLang="zh-CN" dirty="0" smtClean="0"/>
              <a:t>sensitive to the  E thickness, the E thickness can be extracted.</a:t>
            </a:r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117879" y="3226907"/>
            <a:ext cx="100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Summarize the idea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detector thickness determination</a:t>
            </a:r>
          </a:p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35502" y="3742488"/>
            <a:ext cx="67163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&lt;1&gt;Use kinematic points to constrain the calibration at high energy</a:t>
            </a:r>
          </a:p>
          <a:p>
            <a:r>
              <a:rPr lang="en-US" altLang="zh-CN" b="1" dirty="0" smtClean="0"/>
              <a:t>&lt;2&gt; ∆</a:t>
            </a:r>
            <a:r>
              <a:rPr lang="en-US" altLang="zh-CN" b="1" dirty="0"/>
              <a:t>E-E points </a:t>
            </a:r>
            <a:r>
              <a:rPr lang="en-US" altLang="zh-CN" b="1" dirty="0" smtClean="0"/>
              <a:t>should be linear at low energy and be collinear with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kinematic points</a:t>
            </a:r>
          </a:p>
          <a:p>
            <a:r>
              <a:rPr lang="en-US" altLang="zh-CN" b="1" dirty="0" smtClean="0"/>
              <a:t>&lt;</a:t>
            </a:r>
            <a:r>
              <a:rPr lang="en-US" altLang="zh-CN" b="1" dirty="0"/>
              <a:t>3</a:t>
            </a:r>
            <a:r>
              <a:rPr lang="en-US" altLang="zh-CN" b="1" dirty="0" smtClean="0"/>
              <a:t>&gt; Adjust the E thickness to satisfy the condition in &lt;2&gt;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8" y="3226907"/>
            <a:ext cx="5108524" cy="23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2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2521" y="2328937"/>
            <a:ext cx="671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Scintillator—inorganic crystal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12" y="537281"/>
            <a:ext cx="528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few recalls: Mechanism of light production in </a:t>
            </a:r>
            <a:r>
              <a:rPr lang="en-US" dirty="0" err="1" smtClean="0"/>
              <a:t>CsI</a:t>
            </a:r>
            <a:r>
              <a:rPr lang="en-US" dirty="0" smtClean="0"/>
              <a:t>(Tl).</a:t>
            </a:r>
          </a:p>
          <a:p>
            <a:r>
              <a:rPr lang="en-US" dirty="0" smtClean="0"/>
              <a:t>(alkali halide inorganic crystal)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31772" y="3021876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31772" y="2137956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39246" y="3021876"/>
            <a:ext cx="519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Valence band (here the electrons are bound to lattice sites)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107" y="1799402"/>
            <a:ext cx="593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Conduction band (here electrons are free to move along the crystal)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31772" y="2137956"/>
            <a:ext cx="0" cy="88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3438" y="2395250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gap (~10eV)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41934" y="2952207"/>
            <a:ext cx="139337" cy="1393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172892" y="2137956"/>
            <a:ext cx="1024462" cy="883919"/>
            <a:chOff x="5172892" y="2137956"/>
            <a:chExt cx="1024462" cy="88391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172892" y="2137956"/>
              <a:ext cx="418540" cy="8839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99315" y="2356194"/>
              <a:ext cx="798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FF0000"/>
                  </a:solidFill>
                </a:rPr>
                <a:t>photon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9095" y="2025918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Pure crystal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58427" y="6179963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58427" y="5296043"/>
            <a:ext cx="3135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39246" y="6189329"/>
            <a:ext cx="519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Valence band (here the electrons are bound to lattice sites)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62" y="4957489"/>
            <a:ext cx="593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Conduction band (here electrons are free to move along the crystal)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58427" y="5296043"/>
            <a:ext cx="0" cy="88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0093" y="5553337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gap (~10eV)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68589" y="6110294"/>
            <a:ext cx="139337" cy="13933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5750" y="5184005"/>
            <a:ext cx="151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Doped crystal 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(impurities are added, Tl or Na)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93513" y="2393524"/>
            <a:ext cx="506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Forbidden band (an electron cannot be found here)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71179" y="1914528"/>
            <a:ext cx="601713" cy="1220206"/>
            <a:chOff x="4571179" y="1914528"/>
            <a:chExt cx="601713" cy="122020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754881" y="2137956"/>
              <a:ext cx="418011" cy="788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7932116">
              <a:off x="4091881" y="2393826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0070C0"/>
                  </a:solidFill>
                </a:rPr>
                <a:t>energy absorption</a:t>
              </a:r>
              <a:endParaRPr lang="en-US" sz="1050" i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5686697" y="5553337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86697" y="5888622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86697" y="5618651"/>
            <a:ext cx="1280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93513" y="5449374"/>
            <a:ext cx="4511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Accessible states are created in the forbidden band</a:t>
            </a: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(activator)</a:t>
            </a:r>
            <a:endParaRPr lang="en-US" sz="16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49766" y="5089799"/>
            <a:ext cx="566570" cy="1220206"/>
            <a:chOff x="4649766" y="5089799"/>
            <a:chExt cx="566570" cy="122020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781536" y="5284068"/>
              <a:ext cx="434800" cy="800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7932116">
              <a:off x="4170468" y="5569097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 smtClean="0">
                  <a:solidFill>
                    <a:srgbClr val="0070C0"/>
                  </a:solidFill>
                </a:rPr>
                <a:t>energy absorption</a:t>
              </a:r>
              <a:endParaRPr lang="en-US" sz="105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22054" y="5568726"/>
            <a:ext cx="1423980" cy="338554"/>
            <a:chOff x="5809141" y="4802373"/>
            <a:chExt cx="1423980" cy="33855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829706" y="4856655"/>
              <a:ext cx="11315" cy="278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09141" y="4802373"/>
              <a:ext cx="1423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solidFill>
                    <a:srgbClr val="FF0000"/>
                  </a:solidFill>
                </a:rPr>
                <a:t>optical photon</a:t>
              </a:r>
              <a:endParaRPr lang="en-US" sz="16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9095" y="1247994"/>
            <a:ext cx="1194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ionizing, a free electron is located in the conduction band and a hole is located in the valence band. The electron can return to the valence band emitting a photon (normally not in the visible range).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25253" y="3832783"/>
            <a:ext cx="1194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the impurity is present, the hole will drift to an activation center and ionize it (because the ionization energy is much less for the activator centers than for a lattice site). When the electron, free to move in the conduction band, encounters the ionized activator, a recombination process takes place. A neutral activator is created in one of its excited states </a:t>
            </a:r>
            <a:r>
              <a:rPr lang="en-US" sz="1600" dirty="0" smtClean="0">
                <a:sym typeface="Wingdings" panose="05000000000000000000" pitchFamily="2" charset="2"/>
              </a:rPr>
              <a:t> decay via the emission of an optical photon.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4292874" y="30949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hole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16020" y="1766446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electron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773" y="61996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hole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25919" y="4871180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electron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809666" y="5588957"/>
            <a:ext cx="966931" cy="457241"/>
            <a:chOff x="4809666" y="5588957"/>
            <a:chExt cx="966931" cy="457241"/>
          </a:xfrm>
        </p:grpSpPr>
        <p:sp>
          <p:nvSpPr>
            <p:cNvPr id="66" name="Right Arrow 65"/>
            <p:cNvSpPr/>
            <p:nvPr/>
          </p:nvSpPr>
          <p:spPr>
            <a:xfrm rot="19336704">
              <a:off x="4823630" y="5906861"/>
              <a:ext cx="944188" cy="1393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250620">
              <a:off x="4809666" y="5588957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hole drift</a:t>
              </a:r>
              <a:endParaRPr lang="en-US" sz="1600" i="1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74188" y="5308018"/>
            <a:ext cx="3084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ionized activator (luminescence center)</a:t>
            </a:r>
            <a:endParaRPr lang="en-US" sz="1400" b="1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5553814" y="5184661"/>
            <a:ext cx="1952732" cy="357594"/>
            <a:chOff x="5553814" y="5184661"/>
            <a:chExt cx="1952732" cy="357594"/>
          </a:xfrm>
        </p:grpSpPr>
        <p:sp>
          <p:nvSpPr>
            <p:cNvPr id="70" name="Right Arrow 69"/>
            <p:cNvSpPr/>
            <p:nvPr/>
          </p:nvSpPr>
          <p:spPr>
            <a:xfrm rot="2827642">
              <a:off x="5424801" y="5313674"/>
              <a:ext cx="357594" cy="9956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85892" y="5189186"/>
              <a:ext cx="1920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0000"/>
                  </a:solidFill>
                </a:rPr>
                <a:t>electron recombination</a:t>
              </a:r>
              <a:endParaRPr lang="en-US" sz="14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2018-10-31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Daniele’s group meeting talk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98319" y="26479"/>
            <a:ext cx="7761868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Mechanism of light production in </a:t>
            </a:r>
            <a:r>
              <a:rPr lang="en-US" sz="2400" b="1" dirty="0" err="1">
                <a:solidFill>
                  <a:srgbClr val="FF0000"/>
                </a:solidFill>
              </a:rPr>
              <a:t>CsI</a:t>
            </a:r>
            <a:r>
              <a:rPr lang="en-US" sz="2400" b="1" dirty="0">
                <a:solidFill>
                  <a:srgbClr val="FF0000"/>
                </a:solidFill>
              </a:rPr>
              <a:t>(Tl</a:t>
            </a:r>
            <a:r>
              <a:rPr lang="en-US" sz="2400" b="1" dirty="0" smtClean="0">
                <a:solidFill>
                  <a:srgbClr val="FF0000"/>
                </a:solidFill>
              </a:rPr>
              <a:t>) and light response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 animBg="1"/>
      <p:bldP spid="35" grpId="0"/>
      <p:bldP spid="47" grpId="0"/>
      <p:bldP spid="60" grpId="0"/>
      <p:bldP spid="62" grpId="0"/>
      <p:bldP spid="63" grpId="0"/>
      <p:bldP spid="64" grpId="0"/>
      <p:bldP spid="65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interaction of heavy charged particles with the </a:t>
            </a:r>
            <a:r>
              <a:rPr lang="en-US" dirty="0" err="1" smtClean="0"/>
              <a:t>CsI</a:t>
            </a:r>
            <a:r>
              <a:rPr lang="en-US" dirty="0" smtClean="0"/>
              <a:t>(Tl) occurs mainly via ionization mechanisms (and, in minor quantity, via interactions with nuclei in the lattice).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29691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579325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  <a:endCxn id="4" idx="0"/>
          </p:cNvCxnSpPr>
          <p:nvPr/>
        </p:nvCxnSpPr>
        <p:spPr>
          <a:xfrm>
            <a:off x="2555966" y="2170633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5966" y="3180827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54629" y="2675730"/>
            <a:ext cx="5590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4708" y="1801300"/>
            <a:ext cx="5188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primary ionization column (high-density of charge carriers)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7604" y="2506453"/>
            <a:ext cx="227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Incident ionizing particle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82834" y="2471079"/>
            <a:ext cx="304800" cy="2046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7634" y="2471078"/>
            <a:ext cx="304800" cy="3739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92434" y="2497204"/>
            <a:ext cx="485730" cy="3478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78164" y="2506454"/>
            <a:ext cx="304800" cy="5263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72192" y="2471078"/>
            <a:ext cx="1401739" cy="561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788795" y="2484141"/>
            <a:ext cx="85136" cy="6270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99567" y="3111159"/>
            <a:ext cx="6142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15521" y="2673282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89762" y="2808266"/>
            <a:ext cx="154431" cy="1692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44193" y="2403176"/>
            <a:ext cx="22373" cy="4206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13717" y="2373919"/>
            <a:ext cx="259608" cy="29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12324" y="2279350"/>
            <a:ext cx="459868" cy="915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604656" y="2678179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74202" y="2976178"/>
            <a:ext cx="217227" cy="861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91429" y="3074354"/>
            <a:ext cx="0" cy="1059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611405" y="2429505"/>
            <a:ext cx="128712" cy="235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740117" y="2387932"/>
            <a:ext cx="205626" cy="536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45743" y="23963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098143" y="25487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250543" y="2655864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494189" y="2651233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68295" y="232514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52616" y="25721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68980" y="221128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849502" y="2233581"/>
            <a:ext cx="265109" cy="4607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4596" y="225462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431160" y="2665179"/>
            <a:ext cx="50419" cy="3676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00241" y="272750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5726" y="4033621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efficiency of light production within the ionization column is limited by quenching effects:</a:t>
            </a:r>
            <a:endParaRPr lang="en-US" dirty="0"/>
          </a:p>
        </p:txBody>
      </p:sp>
      <p:cxnSp>
        <p:nvCxnSpPr>
          <p:cNvPr id="80" name="Straight Connector 79"/>
          <p:cNvCxnSpPr>
            <a:endCxn id="3" idx="0"/>
          </p:cNvCxnSpPr>
          <p:nvPr/>
        </p:nvCxnSpPr>
        <p:spPr>
          <a:xfrm flipV="1">
            <a:off x="2555965" y="2170633"/>
            <a:ext cx="1" cy="51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985759" y="5189592"/>
                <a:ext cx="76886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59" y="5189592"/>
                <a:ext cx="768865" cy="525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2363505" y="4820260"/>
            <a:ext cx="201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Ideal light response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4631302" y="5189592"/>
            <a:ext cx="910046" cy="525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00256" y="5189591"/>
                <a:ext cx="76886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56" y="5189591"/>
                <a:ext cx="768864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5740117" y="4820260"/>
            <a:ext cx="24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Quenched light response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Furthermore, the light response is not a constant with the particle’s energy. A unified treatment of light response was proposed by Birks for alpha-particles in organic scintillators (J.B. Birks, Scintillation Counters, </a:t>
            </a:r>
            <a:r>
              <a:rPr lang="en-US" dirty="0" err="1" smtClean="0"/>
              <a:t>Pergamon</a:t>
            </a:r>
            <a:r>
              <a:rPr lang="en-US" dirty="0" smtClean="0"/>
              <a:t> Press, Oxford 1960, p. 93) and is normally applied also in the case of inorganic scintillators.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85797" y="1654345"/>
                <a:ext cx="1886670" cy="110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97" y="1654345"/>
                <a:ext cx="1886670" cy="11028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5797" y="3449885"/>
                <a:ext cx="1909561" cy="83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𝑘𝐵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97" y="3449885"/>
                <a:ext cx="1909561" cy="8383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986725" y="2572481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electronic stopping power</a:t>
            </a:r>
            <a:endParaRPr lang="en-US" sz="1400" b="1" i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6276513" y="2512382"/>
            <a:ext cx="710212" cy="21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8382" y="1419719"/>
            <a:ext cx="2294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Scintillation efficiency factor</a:t>
            </a:r>
            <a:endParaRPr lang="en-US" sz="1400" b="1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02382" y="1587554"/>
            <a:ext cx="141975" cy="31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93756" y="2757147"/>
            <a:ext cx="146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Quenching factor</a:t>
            </a:r>
            <a:endParaRPr lang="en-US" sz="1400" b="1" i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02382" y="2572482"/>
            <a:ext cx="411897" cy="2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5726" y="4673152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formula can be analytically integrated by considering the following approximation valid for low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74351" y="5480051"/>
                <a:ext cx="1285224" cy="662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51" y="5480051"/>
                <a:ext cx="1285224" cy="662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leads to the following formulations of the </a:t>
            </a:r>
            <a:r>
              <a:rPr lang="en-US" dirty="0" err="1" smtClean="0"/>
              <a:t>CsI</a:t>
            </a:r>
            <a:r>
              <a:rPr lang="en-US" dirty="0" smtClean="0"/>
              <a:t>(Tl) light response: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5726" y="1473693"/>
                <a:ext cx="503169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1473693"/>
                <a:ext cx="5031698" cy="622350"/>
              </a:xfrm>
              <a:prstGeom prst="rect">
                <a:avLst/>
              </a:prstGeom>
              <a:blipFill rotWithShape="0">
                <a:blip r:embed="rId2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5726" y="1104361"/>
            <a:ext cx="473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Horn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320 (1992) 273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5726" y="2834707"/>
                <a:ext cx="309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2834707"/>
                <a:ext cx="309571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1" t="-4444" r="-23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35726" y="2465375"/>
            <a:ext cx="517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N. Colonna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321 (1992) 529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5726" y="4010963"/>
                <a:ext cx="5070619" cy="684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_3)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4010963"/>
                <a:ext cx="5070619" cy="684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35726" y="3641631"/>
            <a:ext cx="513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P.F. </a:t>
            </a:r>
            <a:r>
              <a:rPr lang="en-US" dirty="0" err="1" smtClean="0"/>
              <a:t>Mastinu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 A 338 (1994) 419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5726" y="5503892"/>
                <a:ext cx="4251805" cy="33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6" y="5503892"/>
                <a:ext cx="4251805" cy="339580"/>
              </a:xfrm>
              <a:prstGeom prst="rect">
                <a:avLst/>
              </a:prstGeom>
              <a:blipFill rotWithShape="0">
                <a:blip r:embed="rId5"/>
                <a:stretch>
                  <a:fillRect l="-1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35726" y="5134560"/>
            <a:ext cx="535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Y. </a:t>
            </a:r>
            <a:r>
              <a:rPr lang="en-US" dirty="0" err="1" smtClean="0"/>
              <a:t>Larochelle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Meth. A 348 (1994) 167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the scintillation efficiency </a:t>
            </a:r>
            <a:r>
              <a:rPr lang="en-US" dirty="0" err="1" smtClean="0"/>
              <a:t>dL</a:t>
            </a:r>
            <a:r>
              <a:rPr lang="en-US" dirty="0" smtClean="0"/>
              <a:t>/</a:t>
            </a:r>
            <a:r>
              <a:rPr lang="en-US" dirty="0" err="1" smtClean="0"/>
              <a:t>dE</a:t>
            </a:r>
            <a:r>
              <a:rPr lang="en-US" dirty="0" smtClean="0"/>
              <a:t> is not a function of the electronic stopping power only, but rather of a composed set of discrete functions: </a:t>
            </a:r>
            <a:r>
              <a:rPr lang="en-US" i="1" dirty="0" smtClean="0"/>
              <a:t>A. Meyer and R.B. Murray, Phys. Rev. 128 (1962) 98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54" y="1662019"/>
            <a:ext cx="2752725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726" y="4962618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figure, from M. </a:t>
            </a:r>
            <a:r>
              <a:rPr lang="en-US" dirty="0" err="1" smtClean="0"/>
              <a:t>Parlog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Meth. A 482 (2002) 674, shows that for the same average stopping power heavier isotopes have a greater light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effect of the so-called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-electrons (or knock-on electrons), i.e. modestly energetic electrons (~1keV) that are scattered outside of the primary ionization column caused by the incident ionizing radiation.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29691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9325" y="2170633"/>
            <a:ext cx="252549" cy="10101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8" idx="0"/>
          </p:cNvCxnSpPr>
          <p:nvPr/>
        </p:nvCxnSpPr>
        <p:spPr>
          <a:xfrm>
            <a:off x="2555966" y="2170633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5966" y="3180827"/>
            <a:ext cx="4149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54629" y="2675730"/>
            <a:ext cx="5590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04708" y="1801300"/>
            <a:ext cx="5188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primary ionization column (high-density of charge carriers)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7604" y="2506453"/>
            <a:ext cx="2276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Incident ionizing particle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082834" y="2471079"/>
            <a:ext cx="304800" cy="2046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7634" y="2471078"/>
            <a:ext cx="304800" cy="3739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692434" y="2497204"/>
            <a:ext cx="485730" cy="3478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78164" y="2506454"/>
            <a:ext cx="304800" cy="5263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72192" y="2471078"/>
            <a:ext cx="1401739" cy="561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788795" y="2484141"/>
            <a:ext cx="85136" cy="6270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9567" y="3111159"/>
            <a:ext cx="6142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15521" y="2673282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89762" y="2808266"/>
            <a:ext cx="154431" cy="1692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44193" y="2403176"/>
            <a:ext cx="22373" cy="4206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3717" y="2373919"/>
            <a:ext cx="259608" cy="29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12324" y="2279350"/>
            <a:ext cx="459868" cy="915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04656" y="2678179"/>
            <a:ext cx="367483" cy="3042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74202" y="2976178"/>
            <a:ext cx="217227" cy="861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91429" y="3074354"/>
            <a:ext cx="0" cy="1059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11405" y="2429505"/>
            <a:ext cx="128712" cy="235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740117" y="2387932"/>
            <a:ext cx="205626" cy="536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945743" y="23963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098143" y="2548772"/>
            <a:ext cx="152400" cy="1439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250543" y="2655864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494189" y="2651233"/>
            <a:ext cx="256970" cy="278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68295" y="232514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2616" y="25721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68980" y="221128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849502" y="2233581"/>
            <a:ext cx="265109" cy="4607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74596" y="225462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431160" y="2665179"/>
            <a:ext cx="50419" cy="3676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00241" y="272750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e-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2" name="Straight Connector 41"/>
          <p:cNvCxnSpPr>
            <a:endCxn id="7" idx="0"/>
          </p:cNvCxnSpPr>
          <p:nvPr/>
        </p:nvCxnSpPr>
        <p:spPr>
          <a:xfrm flipV="1">
            <a:off x="2555965" y="2170633"/>
            <a:ext cx="1" cy="51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30" y="2264405"/>
                <a:ext cx="1344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V="1">
            <a:off x="4472192" y="1597981"/>
            <a:ext cx="377310" cy="68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114611" y="1478540"/>
            <a:ext cx="38111" cy="75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179041" y="3159805"/>
            <a:ext cx="823929" cy="378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82964" y="147854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07417" y="142084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70837" y="338231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e-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82409" y="1471268"/>
            <a:ext cx="229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“virgin” region of the crystal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82409" y="3448594"/>
            <a:ext cx="229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“virgin” region of the crystal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5726" y="4201342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Knock-on electrons have access to a “virgin” region of the crystal, outside of the highly ionized region, where quenching effects don’t occur. This is a high-efficiency region of the crystal. The Birks formula has to be changed as follows: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912014" y="5389161"/>
                <a:ext cx="3937488" cy="690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𝑑𝐿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𝑑𝐸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dL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14" y="5389161"/>
                <a:ext cx="3937488" cy="690382"/>
              </a:xfrm>
              <a:prstGeom prst="rect">
                <a:avLst/>
              </a:prstGeom>
              <a:blipFill rotWithShape="0"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767960" y="5184554"/>
                <a:ext cx="1713290" cy="1099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60" y="5184554"/>
                <a:ext cx="1713290" cy="1099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593868" y="5190351"/>
                <a:ext cx="257733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rgbClr val="0070C0"/>
                    </a:solidFill>
                  </a:rPr>
                  <a:t>Fractional energy loss</a:t>
                </a:r>
                <a:r>
                  <a:rPr lang="en-US" sz="1600" dirty="0" smtClean="0"/>
                  <a:t>. This is the fraction of energy carried off by </a:t>
                </a:r>
                <a:r>
                  <a:rPr lang="en-US" sz="1600" dirty="0" smtClean="0">
                    <a:latin typeface="Symbol" panose="05050102010706020507" pitchFamily="18" charset="2"/>
                  </a:rPr>
                  <a:t>d</a:t>
                </a:r>
                <a:r>
                  <a:rPr lang="en-US" sz="1600" dirty="0" smtClean="0"/>
                  <a:t>-rays. Non-zero only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68" y="5190351"/>
                <a:ext cx="2577337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1418" t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2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fractional energy loss is non-zero only when the energy exceed the threshold of delta-ray emission and it is more important for heavier isotopes (since light isotopes have a small efficiency of delta-ray production) and at higher energies. An empirical model for fractional energy loss calculation and its dependency on E/A was first given by Meyer and Murray.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5726" y="1749620"/>
            <a:ext cx="115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recent formulation is by </a:t>
            </a:r>
            <a:r>
              <a:rPr lang="en-US" dirty="0" err="1" smtClean="0"/>
              <a:t>Parlog</a:t>
            </a:r>
            <a:r>
              <a:rPr lang="en-US" dirty="0" smtClean="0"/>
              <a:t> (Recombination and nuclear quenching model). This leads to an approximate formula: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6202" y="2894528"/>
                <a:ext cx="741055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02" y="2894528"/>
                <a:ext cx="7410554" cy="880369"/>
              </a:xfrm>
              <a:prstGeom prst="rect">
                <a:avLst/>
              </a:prstGeom>
              <a:blipFill rotWithShape="0">
                <a:blip r:embed="rId2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6631619" y="3382393"/>
            <a:ext cx="35511" cy="39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871317" y="2796466"/>
            <a:ext cx="11540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31296" y="2436012"/>
                <a:ext cx="55177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Fractional energy loss (this is put artificially to 0 for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i="1" dirty="0" smtClean="0"/>
                  <a:t>)</a:t>
                </a:r>
                <a:endParaRPr lang="en-US" sz="1600" b="1" i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96" y="2436012"/>
                <a:ext cx="5517729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66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008489" y="3872959"/>
                <a:ext cx="35602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smtClean="0"/>
                  <a:t>Threshold of delta-ray production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89" y="3872959"/>
                <a:ext cx="356027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02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9" y="4077747"/>
            <a:ext cx="4025189" cy="268650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572001" y="4962617"/>
            <a:ext cx="553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Example from O. Lopez et al., </a:t>
            </a:r>
            <a:r>
              <a:rPr lang="en-US" sz="1600" i="1" dirty="0" err="1" smtClean="0"/>
              <a:t>Nucl</a:t>
            </a:r>
            <a:r>
              <a:rPr lang="en-US" sz="1600" i="1" dirty="0" smtClean="0"/>
              <a:t>. Instr. Meth. A 884 (2018) 140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271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726" y="1122571"/>
            <a:ext cx="4976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M. </a:t>
            </a:r>
            <a:r>
              <a:rPr lang="en-US" dirty="0" err="1" smtClean="0"/>
              <a:t>Parlog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482 (2002) 693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629954"/>
            <a:ext cx="4561730" cy="445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7456" y="1748753"/>
                <a:ext cx="5753947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56" y="1748753"/>
                <a:ext cx="5753947" cy="684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97456" y="2690342"/>
            <a:ext cx="21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Applied down to Z=5.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499582"/>
            <a:ext cx="2888709" cy="24198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726" y="1122571"/>
            <a:ext cx="473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D. Horn et al., </a:t>
            </a:r>
            <a:r>
              <a:rPr lang="en-US" dirty="0" err="1" smtClean="0"/>
              <a:t>Nucl</a:t>
            </a:r>
            <a:r>
              <a:rPr lang="en-US" dirty="0" smtClean="0"/>
              <a:t>. Instr. Meth A 320 (1992) 273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8621" y="1642368"/>
            <a:ext cx="4124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General formula valid over a range of light ions.</a:t>
            </a:r>
          </a:p>
          <a:p>
            <a:r>
              <a:rPr lang="en-US" sz="1600" dirty="0" smtClean="0"/>
              <a:t>Limited energy range available for protons.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35725" y="4069932"/>
            <a:ext cx="5239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Y. </a:t>
            </a:r>
            <a:r>
              <a:rPr lang="en-US" dirty="0" err="1" smtClean="0"/>
              <a:t>Larochelle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348 (1994) 167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" y="4439264"/>
            <a:ext cx="3040596" cy="2347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28621" y="2526187"/>
                <a:ext cx="503169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1" y="2526187"/>
                <a:ext cx="5031698" cy="622350"/>
              </a:xfrm>
              <a:prstGeom prst="rect">
                <a:avLst/>
              </a:prstGeom>
              <a:blipFill rotWithShape="0">
                <a:blip r:embed="rId4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8621" y="5103795"/>
                <a:ext cx="4251805" cy="33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1" y="5103795"/>
                <a:ext cx="4251805" cy="339580"/>
              </a:xfrm>
              <a:prstGeom prst="rect">
                <a:avLst/>
              </a:prstGeom>
              <a:blipFill rotWithShape="0">
                <a:blip r:embed="rId5"/>
                <a:stretch>
                  <a:fillRect l="-28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5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059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A. Wagner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456 (2001) 290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2429516"/>
            <a:ext cx="2718924" cy="2087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68318" y="2201662"/>
                <a:ext cx="8223682" cy="207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better fit quality is obtained by fitting isotopes of each Z with an individual empirical formula.</a:t>
                </a:r>
              </a:p>
              <a:p>
                <a:r>
                  <a:rPr lang="en-US" b="0" dirty="0" smtClean="0"/>
                  <a:t>For Z=3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b="0" dirty="0" smtClean="0"/>
                  <a:t>For Z=2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Z=1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Only 1 calibration point is present for 1H!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18" y="2201662"/>
                <a:ext cx="8223682" cy="2074414"/>
              </a:xfrm>
              <a:prstGeom prst="rect">
                <a:avLst/>
              </a:prstGeom>
              <a:blipFill rotWithShape="0">
                <a:blip r:embed="rId3"/>
                <a:stretch>
                  <a:fillRect l="-667" t="-1471" r="-741" b="-3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1836" y="2357719"/>
            <a:ext cx="808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Basic Knowledges of ∆E1-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∆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E2-E Detector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8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349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C.J.W. </a:t>
            </a:r>
            <a:r>
              <a:rPr lang="en-US" dirty="0" err="1" smtClean="0"/>
              <a:t>Twenhofel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 B 51 (1990) 58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653004"/>
            <a:ext cx="3781425" cy="3409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51" y="1759850"/>
            <a:ext cx="3733800" cy="3324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010" y="1873188"/>
            <a:ext cx="3846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Dedicated apparatus to measure light response of light particle exclusively.</a:t>
            </a:r>
          </a:p>
          <a:p>
            <a:endParaRPr lang="en-US" sz="1600" dirty="0"/>
          </a:p>
          <a:p>
            <a:r>
              <a:rPr lang="en-US" sz="1600" dirty="0" smtClean="0"/>
              <a:t>Saturation effects observed for Z&lt;=3, more important for Z=1. The onset of this effect is between 20 and 30 keVcm2/mg for Z=1, between 30 and 40 keVcm2/mg for Z=2 and about 70 keVcm2/mg for Z=3.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41" y="4105967"/>
            <a:ext cx="3235496" cy="2478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7130" y="5345435"/>
            <a:ext cx="1436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Saturation effect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8104126" y="4864964"/>
            <a:ext cx="1341715" cy="63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70758" y="5499323"/>
                <a:ext cx="147527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758" y="5499323"/>
                <a:ext cx="1475276" cy="281937"/>
              </a:xfrm>
              <a:prstGeom prst="rect">
                <a:avLst/>
              </a:prstGeom>
              <a:blipFill rotWithShape="0">
                <a:blip r:embed="rId5"/>
                <a:stretch>
                  <a:fillRect l="-3719"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67631" y="5848297"/>
            <a:ext cx="488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 fits for Z&lt;3 because of saturation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4679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Viesti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252 (1986) 75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748753"/>
            <a:ext cx="3790950" cy="2562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26676" y="2104005"/>
            <a:ext cx="776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fit on Z=1 based on few calibration points. The same data was interpreted in terms of the previously explained saturation effects by </a:t>
            </a:r>
            <a:r>
              <a:rPr lang="en-US" dirty="0" err="1" smtClean="0"/>
              <a:t>Twenhofel</a:t>
            </a:r>
            <a:r>
              <a:rPr lang="en-US" dirty="0" smtClean="0"/>
              <a:t> et al.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00" y="3065373"/>
            <a:ext cx="3800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726" y="1122571"/>
            <a:ext cx="5013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S. Aiello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369 (1996) 50-54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6676" y="2104005"/>
            <a:ext cx="77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saturation effect possibly observed also by Aiello et al.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1748753"/>
            <a:ext cx="3819525" cy="355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19394" y="2687620"/>
                <a:ext cx="147527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94" y="2687620"/>
                <a:ext cx="1475276" cy="281937"/>
              </a:xfrm>
              <a:prstGeom prst="rect">
                <a:avLst/>
              </a:prstGeom>
              <a:blipFill rotWithShape="0">
                <a:blip r:embed="rId3"/>
                <a:stretch>
                  <a:fillRect l="-3306" t="-4348" r="-4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16267" y="3036594"/>
            <a:ext cx="479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 fit for Z=1 because of saturation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clear that very few and fragmentary data is reported in the literature for Z=1 light response in </a:t>
            </a:r>
            <a:r>
              <a:rPr lang="en-US" dirty="0" err="1" smtClean="0"/>
              <a:t>CsI</a:t>
            </a:r>
            <a:r>
              <a:rPr lang="en-US" dirty="0" smtClean="0"/>
              <a:t>(Tl) (and inorganic scintillators in general).</a:t>
            </a:r>
          </a:p>
          <a:p>
            <a:endParaRPr lang="en-US" dirty="0"/>
          </a:p>
          <a:p>
            <a:r>
              <a:rPr lang="en-US" dirty="0" smtClean="0"/>
              <a:t>Since we are interested in proton energy spectra over a wide range of </a:t>
            </a:r>
            <a:r>
              <a:rPr lang="en-US" dirty="0"/>
              <a:t>energies (and for the first time we have good quality data of protons in a wide energy range), </a:t>
            </a:r>
            <a:r>
              <a:rPr lang="en-US" dirty="0" smtClean="0"/>
              <a:t>it is mandatory to explore the possible existence of saturation effects observed in the literature and build a proper fit formula.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65" y="2285662"/>
            <a:ext cx="6529007" cy="4194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2046070" y="41323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(V)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5238" y="648043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(MeV)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4664" y="5719483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9046" y="401954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3He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9423" y="341891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4He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2599" y="252771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6,7Li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58070" y="304958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7Be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928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64505" y="2414337"/>
            <a:ext cx="2261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闪烁探测器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27721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0" y="0"/>
            <a:ext cx="1001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-11-01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</a:t>
            </a:r>
            <a:r>
              <a:rPr lang="zh-CN" altLang="en-US" sz="1600" dirty="0">
                <a:solidFill>
                  <a:srgbClr val="FF0000"/>
                </a:solidFill>
              </a:rPr>
              <a:t>高能</a:t>
            </a:r>
            <a:r>
              <a:rPr lang="zh-CN" altLang="en-US" sz="1600" dirty="0" smtClean="0">
                <a:solidFill>
                  <a:srgbClr val="FF0000"/>
                </a:solidFill>
              </a:rPr>
              <a:t>所 </a:t>
            </a:r>
            <a:r>
              <a:rPr lang="en-US" altLang="zh-CN" sz="1600" dirty="0" smtClean="0">
                <a:solidFill>
                  <a:srgbClr val="FF0000"/>
                </a:solidFill>
              </a:rPr>
              <a:t>《</a:t>
            </a:r>
            <a:r>
              <a:rPr lang="zh-CN" altLang="en-US" sz="1600" dirty="0" smtClean="0">
                <a:solidFill>
                  <a:srgbClr val="FF0000"/>
                </a:solidFill>
              </a:rPr>
              <a:t>粒子探测器于数据获取， </a:t>
            </a:r>
            <a:r>
              <a:rPr lang="en-US" altLang="zh-CN" sz="1600" dirty="0" smtClean="0">
                <a:solidFill>
                  <a:srgbClr val="FF0000"/>
                </a:solidFill>
              </a:rPr>
              <a:t>Leo &lt;Techniques for Nuclear and Particle Physics Experiment&gt;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" y="745958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00B050"/>
                </a:solidFill>
              </a:rPr>
              <a:t>无机闪烁体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326427" y="1277599"/>
            <a:ext cx="10520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/>
              <a:t> </a:t>
            </a:r>
            <a:r>
              <a:rPr lang="zh-CN" altLang="en-US" sz="1600" dirty="0" smtClean="0"/>
              <a:t>无机闪烁体具有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快发光</a:t>
            </a:r>
            <a:r>
              <a:rPr lang="zh-CN" altLang="en-US" sz="1600" dirty="0" smtClean="0"/>
              <a:t>的特点，或者发光成分中有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快发光过程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/>
              <a:t>。在闪烁晶体中加入金属或者稀土杂质，如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N</a:t>
            </a:r>
            <a:r>
              <a:rPr lang="en-US" altLang="zh-CN" sz="1600" dirty="0" err="1" smtClean="0"/>
              <a:t>aI</a:t>
            </a:r>
            <a:r>
              <a:rPr lang="en-US" altLang="zh-CN" sz="1600" dirty="0" smtClean="0"/>
              <a:t>(Tl), </a:t>
            </a:r>
            <a:r>
              <a:rPr lang="en-US" altLang="zh-CN" sz="1600" dirty="0" err="1" smtClean="0"/>
              <a:t>CsI</a:t>
            </a:r>
            <a:r>
              <a:rPr lang="en-US" altLang="zh-CN" sz="1600" dirty="0" smtClean="0"/>
              <a:t>(Tl), </a:t>
            </a:r>
            <a:r>
              <a:rPr lang="zh-CN" altLang="en-US" sz="1600" dirty="0" smtClean="0"/>
              <a:t>以杂质离子为发光中心，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发光衰减时间慢，但发光较强</a:t>
            </a:r>
            <a:r>
              <a:rPr lang="zh-CN" altLang="en-US" sz="1600" dirty="0" smtClean="0"/>
              <a:t>。利用这个特点，可以进行</a:t>
            </a:r>
            <a:r>
              <a:rPr lang="zh-CN" altLang="en-US" sz="1600" b="1" dirty="0" smtClean="0"/>
              <a:t>脉冲形状甄别。</a:t>
            </a:r>
            <a:endParaRPr lang="en-US" sz="1600" b="1" dirty="0"/>
          </a:p>
        </p:txBody>
      </p:sp>
      <p:sp>
        <p:nvSpPr>
          <p:cNvPr id="15" name="Rectangle 1"/>
          <p:cNvSpPr/>
          <p:nvPr/>
        </p:nvSpPr>
        <p:spPr>
          <a:xfrm>
            <a:off x="326427" y="2024683"/>
            <a:ext cx="10257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/>
              <a:t> </a:t>
            </a:r>
            <a:r>
              <a:rPr lang="zh-CN" altLang="en-US" sz="1600" dirty="0" smtClean="0"/>
              <a:t>从能带角度看，无机闪烁晶体是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绝缘体</a:t>
            </a:r>
            <a:r>
              <a:rPr lang="zh-CN" altLang="en-US" sz="1600" dirty="0" smtClean="0"/>
              <a:t>。因具有</a:t>
            </a:r>
            <a:r>
              <a:rPr lang="zh-CN" altLang="en-US" sz="1600" dirty="0" smtClean="0">
                <a:solidFill>
                  <a:srgbClr val="FF0000"/>
                </a:solidFill>
              </a:rPr>
              <a:t>发光快</a:t>
            </a:r>
            <a:r>
              <a:rPr lang="en-US" altLang="zh-CN" sz="1600" dirty="0" smtClean="0">
                <a:solidFill>
                  <a:srgbClr val="FF0000"/>
                </a:solidFill>
              </a:rPr>
              <a:t>(~10ns)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solidFill>
                  <a:srgbClr val="FF0000"/>
                </a:solidFill>
              </a:rPr>
              <a:t>产额高</a:t>
            </a:r>
            <a:r>
              <a:rPr lang="zh-CN" altLang="en-US" sz="1600" dirty="0" smtClean="0"/>
              <a:t>，波长适合，密度大，</a:t>
            </a:r>
            <a:r>
              <a:rPr lang="zh-CN" altLang="en-US" sz="1600" dirty="0" smtClean="0">
                <a:solidFill>
                  <a:srgbClr val="FF0000"/>
                </a:solidFill>
              </a:rPr>
              <a:t>价格低</a:t>
            </a:r>
            <a:r>
              <a:rPr lang="zh-CN" altLang="en-US" sz="1600" dirty="0" smtClean="0"/>
              <a:t>的特点而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zh-CN" altLang="en-US" sz="1600" dirty="0" smtClean="0"/>
              <a:t>广泛应用于粒子物理与核物理实验中。</a:t>
            </a:r>
            <a:endParaRPr lang="en-US" sz="1600" dirty="0"/>
          </a:p>
        </p:txBody>
      </p:sp>
      <p:sp>
        <p:nvSpPr>
          <p:cNvPr id="16" name="Rectangle 1"/>
          <p:cNvSpPr/>
          <p:nvPr/>
        </p:nvSpPr>
        <p:spPr>
          <a:xfrm>
            <a:off x="326427" y="2682410"/>
            <a:ext cx="2422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dirty="0" smtClean="0"/>
              <a:t>无机闪烁体的发光原理</a:t>
            </a:r>
            <a:endParaRPr 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68" y="3020964"/>
            <a:ext cx="4048247" cy="3164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5556" y="3093916"/>
                <a:ext cx="6292339" cy="954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+mn-ea"/>
                  </a:rPr>
                  <a:t>(1)</a:t>
                </a:r>
                <a:r>
                  <a:rPr lang="zh-CN" altLang="en-US" sz="1600" dirty="0" smtClean="0">
                    <a:latin typeface="+mn-ea"/>
                  </a:rPr>
                  <a:t>对于纯的闪烁</a:t>
                </a:r>
                <a:r>
                  <a:rPr lang="zh-CN" altLang="en-US" sz="1600" dirty="0" smtClean="0"/>
                  <a:t>晶体，粒子激发使得电子从价带跃迁到导带，电子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      退激时发射一个光子。闪烁晶体是绝缘体，能隙较大</a:t>
                </a:r>
                <a:r>
                  <a:rPr lang="en-US" altLang="zh-CN" sz="1600" dirty="0" smtClean="0"/>
                  <a:t>(~10eV),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发光</a:t>
                </a:r>
                <a:endParaRPr lang="en-US" altLang="zh-CN" sz="1600" b="1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过程很快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(~10ns)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光子能量高</a:t>
                </a:r>
                <a:r>
                  <a:rPr lang="en-US" altLang="zh-CN" sz="1600" dirty="0" smtClean="0"/>
                  <a:t>(</a:t>
                </a:r>
                <a:r>
                  <a:rPr lang="zh-CN" altLang="en-US" sz="1600" dirty="0" smtClean="0"/>
                  <a:t>多在紫外区，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altLang="zh-CN" sz="1600" dirty="0" smtClean="0"/>
                  <a:t>),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发光较弱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" y="3093916"/>
                <a:ext cx="6292339" cy="954749"/>
              </a:xfrm>
              <a:prstGeom prst="rect">
                <a:avLst/>
              </a:prstGeom>
              <a:blipFill rotWithShape="0">
                <a:blip r:embed="rId3"/>
                <a:stretch>
                  <a:fillRect l="-484" t="-3205" r="-581"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525555" y="4048665"/>
            <a:ext cx="6292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在闪烁晶体中加入杂质，在禁带中形成中间能级，且有很宽的寿命分布。部分中间能级的电子在退激过程中发射一个光子，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短寿命能级的发光构成荧光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长寿命能级的发光构成磷光</a:t>
            </a:r>
            <a:r>
              <a:rPr lang="zh-CN" altLang="en-US" sz="1600" dirty="0" smtClean="0">
                <a:latin typeface="+mn-ea"/>
              </a:rPr>
              <a:t>。也有无辐射跃迁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即猝灭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044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>
          <a:xfrm>
            <a:off x="301488" y="379784"/>
            <a:ext cx="89090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能量分辨是无机闪烁体的主要性能</a:t>
            </a:r>
            <a:r>
              <a:rPr lang="zh-CN" altLang="en-US" sz="1600" dirty="0" smtClean="0"/>
              <a:t>。在低能粒子探测中，</a:t>
            </a:r>
            <a:r>
              <a:rPr lang="en-US" altLang="zh-CN" sz="1600" dirty="0" err="1" smtClean="0"/>
              <a:t>NaI</a:t>
            </a:r>
            <a:r>
              <a:rPr lang="en-US" altLang="zh-CN" sz="1600" dirty="0" smtClean="0"/>
              <a:t>(Tl), </a:t>
            </a:r>
            <a:r>
              <a:rPr lang="en-US" altLang="zh-CN" sz="1600" dirty="0" err="1" smtClean="0"/>
              <a:t>CsI</a:t>
            </a:r>
            <a:r>
              <a:rPr lang="en-US" altLang="zh-CN" sz="1600" dirty="0" smtClean="0"/>
              <a:t>(Tl)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Cs137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662keV gamma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射线的分辨率</a:t>
            </a:r>
            <a:r>
              <a:rPr lang="en-US" altLang="zh-CN" sz="1600" dirty="0" smtClean="0"/>
              <a:t>&lt;4%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endParaRPr lang="en-US" sz="1600" dirty="0"/>
          </a:p>
        </p:txBody>
      </p:sp>
      <p:sp>
        <p:nvSpPr>
          <p:cNvPr id="6" name="Rectangle 1"/>
          <p:cNvSpPr/>
          <p:nvPr/>
        </p:nvSpPr>
        <p:spPr>
          <a:xfrm>
            <a:off x="301488" y="1093658"/>
            <a:ext cx="99370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闪烁体的能量线性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sz="1600" dirty="0"/>
              <a:t> </a:t>
            </a:r>
            <a:r>
              <a:rPr lang="en-US" sz="1600" dirty="0" smtClean="0"/>
              <a:t>   (1) </a:t>
            </a:r>
            <a:r>
              <a:rPr lang="zh-CN" altLang="en-US" sz="1600" dirty="0" smtClean="0"/>
              <a:t>一般情况下，闪烁体的光输出与沉积能量呈线性关系。但由于</a:t>
            </a:r>
            <a:r>
              <a:rPr lang="en-US" altLang="zh-CN" sz="1600" dirty="0" smtClean="0"/>
              <a:t>quenching effect &amp;&amp; saturation effect</a:t>
            </a:r>
            <a:r>
              <a:rPr lang="zh-CN" altLang="en-US" sz="1600" dirty="0" smtClean="0"/>
              <a:t>的存在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zh-CN" altLang="en-US" sz="1600" dirty="0" smtClean="0"/>
              <a:t>使得光响应出现非线性。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(2) Quenching effect </a:t>
            </a:r>
            <a:r>
              <a:rPr lang="zh-CN" altLang="en-US" sz="1600" dirty="0" smtClean="0"/>
              <a:t>主要发生在重离子的低能端。</a:t>
            </a:r>
            <a:endParaRPr lang="en-US" altLang="zh-CN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(3) Saturation effect </a:t>
            </a:r>
            <a:r>
              <a:rPr lang="zh-CN" altLang="en-US" sz="1600" dirty="0" smtClean="0"/>
              <a:t>只要发生在</a:t>
            </a:r>
            <a:r>
              <a:rPr lang="en-US" altLang="zh-CN" sz="1600" dirty="0" err="1" smtClean="0"/>
              <a:t>p,d,t</a:t>
            </a:r>
            <a:r>
              <a:rPr lang="zh-CN" altLang="en-US" sz="1600" dirty="0" smtClean="0"/>
              <a:t>的高能端</a:t>
            </a:r>
            <a:endParaRPr lang="en-US" sz="1600" dirty="0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215" y="2439731"/>
            <a:ext cx="3800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26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210" y="144379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B050"/>
                </a:solidFill>
              </a:rPr>
              <a:t>有</a:t>
            </a:r>
            <a:r>
              <a:rPr lang="zh-CN" altLang="en-US" b="1" u="sng" dirty="0" smtClean="0">
                <a:solidFill>
                  <a:srgbClr val="00B050"/>
                </a:solidFill>
              </a:rPr>
              <a:t>机闪烁体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77852" y="748210"/>
            <a:ext cx="10208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/>
              <a:t>● </a:t>
            </a:r>
            <a:r>
              <a:rPr lang="zh-CN" altLang="en-US" sz="1600" dirty="0" smtClean="0"/>
              <a:t>有机闪烁体包括：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有机晶体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有机闪烁液体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塑料闪烁体</a:t>
            </a:r>
            <a:r>
              <a:rPr lang="zh-CN" altLang="en-US" sz="1600" dirty="0" smtClean="0"/>
              <a:t>。发射荧光波长</a:t>
            </a:r>
            <a:r>
              <a:rPr lang="en-US" altLang="zh-CN" sz="1600" dirty="0" smtClean="0"/>
              <a:t>350-500nm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发光衰减时间短，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3-5ns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2" y="2970707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B050"/>
                </a:solidFill>
              </a:rPr>
              <a:t>气体</a:t>
            </a:r>
            <a:r>
              <a:rPr lang="zh-CN" altLang="en-US" b="1" u="sng" dirty="0" smtClean="0">
                <a:solidFill>
                  <a:srgbClr val="00B050"/>
                </a:solidFill>
              </a:rPr>
              <a:t>闪烁体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344362" y="3609538"/>
            <a:ext cx="7521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● </a:t>
            </a:r>
            <a:r>
              <a:rPr lang="zh-CN" altLang="en-US" sz="1600" dirty="0" smtClean="0"/>
              <a:t>气体多为惰性气体，发光效率低，光谱集中紫外区，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发光衰减时间较快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~10ns</a:t>
            </a:r>
            <a:r>
              <a:rPr lang="en-US" sz="1600" dirty="0" smtClean="0"/>
              <a:t> 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33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210" y="144379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00B050"/>
                </a:solidFill>
              </a:rPr>
              <a:t>发光衰减时间</a:t>
            </a:r>
            <a:endParaRPr lang="zh-CN" altLang="en-US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6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035" y="859414"/>
            <a:ext cx="571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on Silicon Detectors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764" y="2154750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well-known alpha energies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4" y="33577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244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756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149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061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57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-10-27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7" y="955220"/>
            <a:ext cx="6713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Si-Si-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detector data analysis procedures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648" y="1664219"/>
            <a:ext cx="94137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Energy calibrations of Si detector with alpha source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Charge sharing method to determine the position of the hits: if the hit happens between two strips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Calibrations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Pixelization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Multiplicity analysis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Double hit or multi-hit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Particle Identification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-10-30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3039036" y="400109"/>
            <a:ext cx="537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Double-sided Silicon Strip Detector </a:t>
            </a: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189" y="1543674"/>
            <a:ext cx="7019364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1.  What is a “pixel” ?</a:t>
            </a:r>
          </a:p>
          <a:p>
            <a:r>
              <a:rPr lang="en-US" dirty="0"/>
              <a:t> </a:t>
            </a:r>
            <a:r>
              <a:rPr lang="en-US" dirty="0" smtClean="0"/>
              <a:t>    ● Double-sided silicon strip detector can read out signal on both the </a:t>
            </a:r>
          </a:p>
          <a:p>
            <a:r>
              <a:rPr lang="en-US" dirty="0"/>
              <a:t> </a:t>
            </a:r>
            <a:r>
              <a:rPr lang="en-US" dirty="0" smtClean="0"/>
              <a:t>       sides. The back strips are perpendicular to the front strips. </a:t>
            </a:r>
            <a:r>
              <a:rPr lang="en-US" b="1" dirty="0" smtClean="0">
                <a:solidFill>
                  <a:srgbClr val="00B050"/>
                </a:solidFill>
              </a:rPr>
              <a:t>A “pixel”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means the overlap of a font strip and a back strip.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 smtClean="0"/>
              <a:t>● Double-sided SSD also called “matrix detector”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89" y="3297071"/>
            <a:ext cx="8507505" cy="2585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What does a pixel works as a position sensitive detector?</a:t>
            </a:r>
          </a:p>
          <a:p>
            <a:r>
              <a:rPr lang="en-US" dirty="0" smtClean="0"/>
              <a:t>     </a:t>
            </a:r>
            <a:r>
              <a:rPr lang="en-US" dirty="0"/>
              <a:t> ● </a:t>
            </a:r>
            <a:r>
              <a:rPr lang="en-US" dirty="0" smtClean="0"/>
              <a:t>The position of SSD is </a:t>
            </a:r>
            <a:r>
              <a:rPr lang="en-US" b="1" dirty="0" smtClean="0"/>
              <a:t>determined by the pixel</a:t>
            </a:r>
            <a:r>
              <a:rPr lang="en-US" dirty="0" smtClean="0"/>
              <a:t>. When charge particle pass </a:t>
            </a:r>
          </a:p>
          <a:p>
            <a:r>
              <a:rPr lang="en-US" dirty="0"/>
              <a:t> </a:t>
            </a:r>
            <a:r>
              <a:rPr lang="en-US" dirty="0" smtClean="0"/>
              <a:t>         through a SSD, ideally, there will be </a:t>
            </a:r>
            <a:r>
              <a:rPr lang="en-US" b="1" i="1" dirty="0" smtClean="0">
                <a:solidFill>
                  <a:srgbClr val="00B050"/>
                </a:solidFill>
              </a:rPr>
              <a:t>a same a energy signal on both a front strip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         and a back strip</a:t>
            </a:r>
            <a:r>
              <a:rPr lang="en-US" dirty="0" smtClean="0"/>
              <a:t>, which determines the position of the particle hits the detector.</a:t>
            </a:r>
            <a:endParaRPr lang="en-US" dirty="0"/>
          </a:p>
          <a:p>
            <a:r>
              <a:rPr lang="en-US" dirty="0" smtClean="0"/>
              <a:t>      ● </a:t>
            </a:r>
            <a:r>
              <a:rPr lang="en-US" b="1" dirty="0" smtClean="0">
                <a:solidFill>
                  <a:srgbClr val="FF0000"/>
                </a:solidFill>
              </a:rPr>
              <a:t>Charge sharing effect: </a:t>
            </a:r>
            <a:r>
              <a:rPr lang="en-US" dirty="0" smtClean="0"/>
              <a:t>means the charge generated by a particle is collected </a:t>
            </a:r>
          </a:p>
          <a:p>
            <a:r>
              <a:rPr lang="en-US" dirty="0"/>
              <a:t> </a:t>
            </a:r>
            <a:r>
              <a:rPr lang="en-US" dirty="0" smtClean="0"/>
              <a:t>          by two or more than two strips. In this case, </a:t>
            </a:r>
            <a:r>
              <a:rPr lang="en-US" b="1" dirty="0" smtClean="0">
                <a:solidFill>
                  <a:srgbClr val="00B050"/>
                </a:solidFill>
              </a:rPr>
              <a:t>we </a:t>
            </a:r>
            <a:r>
              <a:rPr lang="en-US" b="1" dirty="0" smtClean="0">
                <a:solidFill>
                  <a:srgbClr val="FF0000"/>
                </a:solidFill>
              </a:rPr>
              <a:t>should find the strip with the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largest energy</a:t>
            </a:r>
            <a:r>
              <a:rPr lang="en-US" b="1" dirty="0" smtClean="0">
                <a:solidFill>
                  <a:srgbClr val="00B050"/>
                </a:solidFill>
              </a:rPr>
              <a:t>, this is the strip that the particle hitting or the strip nearest to the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  hitting  point.</a:t>
            </a:r>
            <a:r>
              <a:rPr lang="en-US" dirty="0" smtClean="0"/>
              <a:t> Then, </a:t>
            </a:r>
            <a:r>
              <a:rPr lang="en-US" b="1" dirty="0" smtClean="0">
                <a:solidFill>
                  <a:srgbClr val="FF0000"/>
                </a:solidFill>
              </a:rPr>
              <a:t>sum up </a:t>
            </a:r>
            <a:r>
              <a:rPr lang="en-US" b="1" dirty="0" smtClean="0">
                <a:solidFill>
                  <a:srgbClr val="00B050"/>
                </a:solidFill>
              </a:rPr>
              <a:t>the energy in the adjacent strips to this strip.</a:t>
            </a:r>
          </a:p>
          <a:p>
            <a:r>
              <a:rPr lang="en-US" dirty="0" smtClean="0"/>
              <a:t> </a:t>
            </a:r>
            <a:r>
              <a:rPr lang="en-US" dirty="0"/>
              <a:t>     ● </a:t>
            </a:r>
            <a:r>
              <a:rPr lang="zh-CN" altLang="en-US" dirty="0" smtClean="0"/>
              <a:t>对于 </a:t>
            </a:r>
            <a:r>
              <a:rPr lang="en-US" altLang="zh-CN" dirty="0" smtClean="0"/>
              <a:t>Charge sharing</a:t>
            </a:r>
            <a:r>
              <a:rPr lang="zh-CN" altLang="en-US" dirty="0" smtClean="0"/>
              <a:t>，需要采用</a:t>
            </a:r>
            <a:r>
              <a:rPr lang="zh-CN" altLang="en-US" b="1" dirty="0" smtClean="0">
                <a:solidFill>
                  <a:srgbClr val="FF0000"/>
                </a:solidFill>
              </a:rPr>
              <a:t>电荷重心法</a:t>
            </a:r>
            <a:r>
              <a:rPr lang="zh-CN" altLang="en-US" dirty="0" smtClean="0"/>
              <a:t>来处理。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23" y="1535388"/>
            <a:ext cx="3351376" cy="26388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18" y="126802"/>
            <a:ext cx="2568257" cy="23379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34" y="5361071"/>
            <a:ext cx="4227254" cy="13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18" y="186445"/>
            <a:ext cx="10412506" cy="3693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 What is </a:t>
            </a:r>
            <a:r>
              <a:rPr lang="en-US" b="1" dirty="0" smtClean="0">
                <a:solidFill>
                  <a:srgbClr val="FF0000"/>
                </a:solidFill>
              </a:rPr>
              <a:t>multiple hit</a:t>
            </a:r>
            <a:r>
              <a:rPr lang="en-US" dirty="0" smtClean="0"/>
              <a:t>?</a:t>
            </a:r>
          </a:p>
          <a:p>
            <a:r>
              <a:rPr lang="en-US" dirty="0"/>
              <a:t> </a:t>
            </a:r>
            <a:r>
              <a:rPr lang="en-US" dirty="0" smtClean="0"/>
              <a:t>    (1)  Multiple hit means there are </a:t>
            </a:r>
            <a:r>
              <a:rPr lang="en-US" b="1" dirty="0" smtClean="0">
                <a:solidFill>
                  <a:srgbClr val="00B050"/>
                </a:solidFill>
              </a:rPr>
              <a:t>multiple particles hits the SSD with one readout period </a:t>
            </a:r>
            <a:r>
              <a:rPr lang="en-US" dirty="0" smtClean="0"/>
              <a:t>(no need hit</a:t>
            </a:r>
          </a:p>
          <a:p>
            <a:r>
              <a:rPr lang="en-US" dirty="0"/>
              <a:t> </a:t>
            </a:r>
            <a:r>
              <a:rPr lang="en-US" dirty="0" smtClean="0"/>
              <a:t>           simultaneously). Silicon strip can not assign the hit positions clearly. </a:t>
            </a:r>
          </a:p>
          <a:p>
            <a:r>
              <a:rPr lang="en-US" dirty="0" smtClean="0"/>
              <a:t>   </a:t>
            </a:r>
          </a:p>
          <a:p>
            <a:r>
              <a:rPr lang="en-US" altLang="zh-CN" dirty="0" smtClean="0"/>
              <a:t>     (2) </a:t>
            </a:r>
            <a:r>
              <a:rPr lang="zh-CN" altLang="en-US" dirty="0" smtClean="0"/>
              <a:t>如何筛选出“多击事件”事件呢？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/>
              <a:t>         </a:t>
            </a:r>
            <a:r>
              <a:rPr lang="en-US" dirty="0" smtClean="0"/>
              <a:t>●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pixelization</a:t>
            </a:r>
            <a:r>
              <a:rPr lang="zh-CN" altLang="en-US" dirty="0" smtClean="0"/>
              <a:t>过程中：当前面某个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探测到一个能量信号时，原则上需要用这个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  背面的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进行组合，如果</a:t>
            </a:r>
            <a:r>
              <a:rPr lang="zh-CN" altLang="en-US" b="1" dirty="0" smtClean="0">
                <a:solidFill>
                  <a:srgbClr val="FF0000"/>
                </a:solidFill>
              </a:rPr>
              <a:t>背面只有一个</a:t>
            </a:r>
            <a:r>
              <a:rPr lang="en-US" altLang="zh-CN" b="1" dirty="0" smtClean="0">
                <a:solidFill>
                  <a:srgbClr val="FF0000"/>
                </a:solidFill>
              </a:rPr>
              <a:t>strip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charge sharing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)</a:t>
            </a:r>
            <a:r>
              <a:rPr lang="zh-CN" altLang="en-US" dirty="0" smtClean="0"/>
              <a:t>也同时探测到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信号，并且两个能量信号相同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或接近相同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那么这两个</a:t>
            </a:r>
            <a:r>
              <a:rPr lang="en-US" altLang="zh-CN" dirty="0" smtClean="0"/>
              <a:t>strip</a:t>
            </a:r>
            <a:r>
              <a:rPr lang="zh-CN" altLang="en-US" dirty="0" smtClean="0"/>
              <a:t>对应的“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”就是入射粒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子的位置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这种情况下，</a:t>
            </a:r>
            <a:r>
              <a:rPr lang="zh-CN" altLang="en-US" b="1" dirty="0" smtClean="0">
                <a:solidFill>
                  <a:srgbClr val="FF0000"/>
                </a:solidFill>
              </a:rPr>
              <a:t>前面和背面总能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zh-CN" altLang="en-US" b="1" dirty="0" smtClean="0">
                <a:solidFill>
                  <a:srgbClr val="FF0000"/>
                </a:solidFill>
              </a:rPr>
              <a:t>上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CN" dirty="0" smtClean="0"/>
          </a:p>
          <a:p>
            <a:r>
              <a:rPr lang="en-US" dirty="0"/>
              <a:t>        </a:t>
            </a:r>
            <a:r>
              <a:rPr lang="en-US" dirty="0" smtClean="0"/>
              <a:t> ● </a:t>
            </a:r>
            <a:r>
              <a:rPr lang="zh-CN" altLang="en-US" dirty="0" smtClean="0"/>
              <a:t>如果</a:t>
            </a:r>
            <a:r>
              <a:rPr lang="zh-CN" altLang="en-US" b="1" dirty="0" smtClean="0">
                <a:solidFill>
                  <a:srgbClr val="FF0000"/>
                </a:solidFill>
              </a:rPr>
              <a:t>后面不止有一个</a:t>
            </a:r>
            <a:r>
              <a:rPr lang="en-US" altLang="zh-CN" b="1" dirty="0" smtClean="0">
                <a:solidFill>
                  <a:srgbClr val="FF0000"/>
                </a:solidFill>
              </a:rPr>
              <a:t>strip</a:t>
            </a:r>
            <a:r>
              <a:rPr lang="zh-CN" altLang="en-US" b="1" dirty="0" smtClean="0">
                <a:solidFill>
                  <a:srgbClr val="FF0000"/>
                </a:solidFill>
              </a:rPr>
              <a:t>有信号</a:t>
            </a:r>
            <a:r>
              <a:rPr lang="zh-CN" altLang="en-US" dirty="0" smtClean="0"/>
              <a:t>，这种情况下，背面的每个信号会比前面小得多。</a:t>
            </a:r>
            <a:r>
              <a:rPr lang="zh-CN" altLang="en-US" b="1" dirty="0" smtClean="0">
                <a:solidFill>
                  <a:srgbClr val="FF0000"/>
                </a:solidFill>
              </a:rPr>
              <a:t>前面和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背面</a:t>
            </a:r>
            <a:r>
              <a:rPr lang="en-US" altLang="zh-CN" b="1" dirty="0" smtClean="0">
                <a:solidFill>
                  <a:srgbClr val="FF0000"/>
                </a:solidFill>
              </a:rPr>
              <a:t>match</a:t>
            </a:r>
            <a:r>
              <a:rPr lang="zh-CN" altLang="en-US" b="1" dirty="0" smtClean="0">
                <a:solidFill>
                  <a:srgbClr val="FF0000"/>
                </a:solidFill>
              </a:rPr>
              <a:t>不上！</a:t>
            </a:r>
            <a:r>
              <a:rPr lang="zh-CN" altLang="en-US" dirty="0" smtClean="0"/>
              <a:t> 对于这种“多击事件”，通常我们通常直接扔掉！！</a:t>
            </a:r>
            <a:endParaRPr lang="en-US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12" y="3951953"/>
            <a:ext cx="3351376" cy="26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88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579316"/>
            <a:ext cx="7811203" cy="62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3673</Words>
  <Application>Microsoft Office PowerPoint</Application>
  <PresentationFormat>Widescreen</PresentationFormat>
  <Paragraphs>328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Guan, Fenhai</cp:lastModifiedBy>
  <cp:revision>137</cp:revision>
  <dcterms:created xsi:type="dcterms:W3CDTF">2018-10-24T01:48:48Z</dcterms:created>
  <dcterms:modified xsi:type="dcterms:W3CDTF">2018-11-02T01:55:09Z</dcterms:modified>
</cp:coreProperties>
</file>