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90" r:id="rId9"/>
    <p:sldId id="286" r:id="rId10"/>
    <p:sldId id="292" r:id="rId11"/>
    <p:sldId id="272" r:id="rId12"/>
    <p:sldId id="273" r:id="rId13"/>
    <p:sldId id="276" r:id="rId14"/>
  </p:sldIdLst>
  <p:sldSz cx="18288000" cy="10287000"/>
  <p:notesSz cx="6858000" cy="9144000"/>
  <p:embeddedFontLst>
    <p:embeddedFont>
      <p:font typeface="HK Grotesk Bold" panose="020B060402020202020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484"/>
    <a:srgbClr val="173554"/>
    <a:srgbClr val="84D8D8"/>
    <a:srgbClr val="EBE39D"/>
    <a:srgbClr val="CFECFA"/>
    <a:srgbClr val="2A2C2F"/>
    <a:srgbClr val="F4F4F4"/>
    <a:srgbClr val="C4DDE4"/>
    <a:srgbClr val="CBE1E7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F4FB3-1E81-407D-9633-37D097ACC645}" v="6" dt="2024-10-02T12:26:53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Litvinov" userId="Xypja+IlO7foU42MQHoMZG6hv8LOsGwrfiSPvABxcu8=" providerId="None" clId="Web-{DC1F4FB3-1E81-407D-9633-37D097ACC645}"/>
    <pc:docChg chg="modSld">
      <pc:chgData name="Vlad Litvinov" userId="Xypja+IlO7foU42MQHoMZG6hv8LOsGwrfiSPvABxcu8=" providerId="None" clId="Web-{DC1F4FB3-1E81-407D-9633-37D097ACC645}" dt="2024-10-02T12:26:53.374" v="1" actId="20577"/>
      <pc:docMkLst>
        <pc:docMk/>
      </pc:docMkLst>
      <pc:sldChg chg="modSp">
        <pc:chgData name="Vlad Litvinov" userId="Xypja+IlO7foU42MQHoMZG6hv8LOsGwrfiSPvABxcu8=" providerId="None" clId="Web-{DC1F4FB3-1E81-407D-9633-37D097ACC645}" dt="2024-10-02T12:26:44.061" v="0" actId="20577"/>
        <pc:sldMkLst>
          <pc:docMk/>
          <pc:sldMk cId="0" sldId="256"/>
        </pc:sldMkLst>
        <pc:spChg chg="mod">
          <ac:chgData name="Vlad Litvinov" userId="Xypja+IlO7foU42MQHoMZG6hv8LOsGwrfiSPvABxcu8=" providerId="None" clId="Web-{DC1F4FB3-1E81-407D-9633-37D097ACC645}" dt="2024-10-02T12:26:44.061" v="0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Vlad Litvinov" userId="Xypja+IlO7foU42MQHoMZG6hv8LOsGwrfiSPvABxcu8=" providerId="None" clId="Web-{DC1F4FB3-1E81-407D-9633-37D097ACC645}" dt="2024-10-02T12:26:53.374" v="1" actId="20577"/>
        <pc:sldMkLst>
          <pc:docMk/>
          <pc:sldMk cId="0" sldId="272"/>
        </pc:sldMkLst>
        <pc:spChg chg="mod">
          <ac:chgData name="Vlad Litvinov" userId="Xypja+IlO7foU42MQHoMZG6hv8LOsGwrfiSPvABxcu8=" providerId="None" clId="Web-{DC1F4FB3-1E81-407D-9633-37D097ACC645}" dt="2024-10-02T12:26:53.374" v="1" actId="20577"/>
          <ac:spMkLst>
            <pc:docMk/>
            <pc:sldMk cId="0" sldId="272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A330-7600-489F-A497-B036C58D298A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A2A3-4F8F-480F-B76C-393259DA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A2A3-4F8F-480F-B76C-393259DA4D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00" dirty="0">
                  <a:latin typeface="Open Sans"/>
                  <a:ea typeface="Open Sans"/>
                  <a:cs typeface="Open Sans"/>
                </a:rPr>
              </a:br>
              <a:r>
                <a:rPr lang="en-US" sz="2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00" dirty="0">
                  <a:latin typeface="Open Sans"/>
                  <a:ea typeface="Open Sans"/>
                  <a:cs typeface="Open Sans"/>
                </a:rPr>
              </a:br>
              <a:r>
                <a:rPr lang="en-US" sz="2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00" dirty="0">
                  <a:latin typeface="Open Sans"/>
                  <a:ea typeface="Open Sans"/>
                  <a:cs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661052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1734800" cy="5677390"/>
            <a:chOff x="-27109" y="-57150"/>
            <a:chExt cx="12524318" cy="756985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5212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</a:t>
              </a:r>
              <a:r>
                <a:rPr lang="en-US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</a:t>
              </a: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. Операторы выбора, циклов, переходов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Каких операторов рассмотрели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выбора (условия)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цикла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перехода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Каких операторов рассмотрим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выбора (условия)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цикла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перехода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638800" y="1485900"/>
            <a:ext cx="11170986" cy="5781810"/>
            <a:chOff x="-655410" y="60960"/>
            <a:chExt cx="12655489" cy="7709078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70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Оператор в программировании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7" y="1345033"/>
              <a:ext cx="11893962" cy="64250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– команда, обозначающая определенное математическое или логическое действие, выполняемое с данными (операндами). Является минимальным автономным элементом компьютерной программы.</a:t>
              </a:r>
            </a:p>
            <a:p>
              <a:pPr algn="l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 – основной инструмент, который позволяет разработчику управлять потоком выполнения программы</a:t>
              </a: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36DE2E-6015-48F5-A9A5-4D9510B198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8100"/>
            <a:ext cx="1610256" cy="1610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876800" y="1718119"/>
            <a:ext cx="6616543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выбора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C3774-BD33-482C-B9FA-3B98551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833" l="10000" r="90000">
                        <a14:foregroundMark x1="47500" y1="20278" x2="47500" y2="20278"/>
                        <a14:foregroundMark x1="25000" y1="46944" x2="25000" y2="46944"/>
                        <a14:foregroundMark x1="24722" y1="45000" x2="24722" y2="45000"/>
                        <a14:foregroundMark x1="27222" y1="51111" x2="27222" y2="51111"/>
                        <a14:foregroundMark x1="50556" y1="90833" x2="50556" y2="90833"/>
                        <a14:foregroundMark x1="80833" y1="20278" x2="80833" y2="20278"/>
                        <a14:foregroundMark x1="82778" y1="24722" x2="82778" y2="24722"/>
                        <a14:foregroundMark x1="84722" y1="28611" x2="84722" y2="28611"/>
                        <a14:foregroundMark x1="50833" y1="45000" x2="50833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39" y="1828946"/>
            <a:ext cx="2343161" cy="2343161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D5FC40-E3A6-42DB-AE4B-1976AA3E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43" y="1539540"/>
            <a:ext cx="6781800" cy="8390506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BA3B0FC-FCEF-4F15-A104-34AFB695440A}"/>
              </a:ext>
            </a:extLst>
          </p:cNvPr>
          <p:cNvGrpSpPr/>
          <p:nvPr/>
        </p:nvGrpSpPr>
        <p:grpSpPr>
          <a:xfrm>
            <a:off x="680412" y="4597488"/>
            <a:ext cx="4325045" cy="2748889"/>
            <a:chOff x="46987" y="4859430"/>
            <a:chExt cx="5395118" cy="34290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7E0E1AA9-38C7-412F-A9B3-81C56CD5D821}"/>
                </a:ext>
              </a:extLst>
            </p:cNvPr>
            <p:cNvSpPr/>
            <p:nvPr/>
          </p:nvSpPr>
          <p:spPr>
            <a:xfrm flipH="1">
              <a:off x="46987" y="4859430"/>
              <a:ext cx="5395118" cy="3429000"/>
            </a:xfrm>
            <a:custGeom>
              <a:avLst/>
              <a:gdLst/>
              <a:ahLst/>
              <a:cxnLst/>
              <a:rect l="l" t="t" r="r" b="b"/>
              <a:pathLst>
                <a:path w="2329626" h="1414718">
                  <a:moveTo>
                    <a:pt x="0" y="0"/>
                  </a:moveTo>
                  <a:lnTo>
                    <a:pt x="2329626" y="0"/>
                  </a:lnTo>
                  <a:lnTo>
                    <a:pt x="2329626" y="1414718"/>
                  </a:lnTo>
                  <a:lnTo>
                    <a:pt x="0" y="1414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E3B67212-5026-45A1-8046-87537976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2989">
              <a:off x="744037" y="7467203"/>
              <a:ext cx="521323" cy="518985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180BF96-EED3-4094-A137-38E827AAC2ED}"/>
              </a:ext>
            </a:extLst>
          </p:cNvPr>
          <p:cNvGrpSpPr/>
          <p:nvPr/>
        </p:nvGrpSpPr>
        <p:grpSpPr>
          <a:xfrm>
            <a:off x="351431" y="1735793"/>
            <a:ext cx="4059306" cy="2837322"/>
            <a:chOff x="351431" y="1735793"/>
            <a:chExt cx="4059306" cy="2837322"/>
          </a:xfrm>
        </p:grpSpPr>
        <p:grpSp>
          <p:nvGrpSpPr>
            <p:cNvPr id="41" name="Group 8">
              <a:extLst>
                <a:ext uri="{FF2B5EF4-FFF2-40B4-BE49-F238E27FC236}">
                  <a16:creationId xmlns:a16="http://schemas.microsoft.com/office/drawing/2014/main" id="{62DAC28E-818F-447F-9A46-2534D34E17D2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8B1B4833-5896-4E3D-BFF6-CE6B7259C020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4DE1A858-5E2B-4AD2-AC6D-4132D46D1316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AC1F33FA-088F-4ACC-BFAD-8C7CF5E5719F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6666C561-20AC-4B41-9405-775DF8E82685}"/>
                </a:ext>
              </a:extLst>
            </p:cNvPr>
            <p:cNvSpPr txBox="1"/>
            <p:nvPr/>
          </p:nvSpPr>
          <p:spPr>
            <a:xfrm>
              <a:off x="490552" y="1954047"/>
              <a:ext cx="3820980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простейший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8B0C6DA-3FC8-4E7D-821C-B1F09DC89AA3}"/>
              </a:ext>
            </a:extLst>
          </p:cNvPr>
          <p:cNvGrpSpPr/>
          <p:nvPr/>
        </p:nvGrpSpPr>
        <p:grpSpPr>
          <a:xfrm>
            <a:off x="10056400" y="2468966"/>
            <a:ext cx="5279756" cy="7562148"/>
            <a:chOff x="12954000" y="2458152"/>
            <a:chExt cx="5279756" cy="7562148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4236313-CE0A-4F58-A12F-5997C096FFF9}"/>
                </a:ext>
              </a:extLst>
            </p:cNvPr>
            <p:cNvSpPr/>
            <p:nvPr/>
          </p:nvSpPr>
          <p:spPr>
            <a:xfrm>
              <a:off x="12954000" y="2458152"/>
              <a:ext cx="5279756" cy="7562148"/>
            </a:xfrm>
            <a:custGeom>
              <a:avLst/>
              <a:gdLst/>
              <a:ahLst/>
              <a:cxnLst/>
              <a:rect l="l" t="t" r="r" b="b"/>
              <a:pathLst>
                <a:path w="1626503" h="2329626">
                  <a:moveTo>
                    <a:pt x="0" y="0"/>
                  </a:moveTo>
                  <a:lnTo>
                    <a:pt x="1626502" y="0"/>
                  </a:lnTo>
                  <a:lnTo>
                    <a:pt x="1626502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055C532E-A4BB-4E04-B228-910185D53149}"/>
                </a:ext>
              </a:extLst>
            </p:cNvPr>
            <p:cNvGrpSpPr/>
            <p:nvPr/>
          </p:nvGrpSpPr>
          <p:grpSpPr>
            <a:xfrm rot="14400000">
              <a:off x="16395818" y="7056225"/>
              <a:ext cx="970526" cy="970526"/>
              <a:chOff x="4648200" y="2933487"/>
              <a:chExt cx="1295613" cy="1295613"/>
            </a:xfrm>
          </p:grpSpPr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AE09C455-1758-4FF5-95E9-D60B10D01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33487"/>
                <a:ext cx="1295613" cy="129561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73F2B1-AC8A-4C00-B924-41F63B9286C5}"/>
                  </a:ext>
                </a:extLst>
              </p:cNvPr>
              <p:cNvSpPr txBox="1"/>
              <p:nvPr/>
            </p:nvSpPr>
            <p:spPr>
              <a:xfrm>
                <a:off x="5041511" y="3542203"/>
                <a:ext cx="587444" cy="338968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105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CBC4C64-8919-4E02-8CFD-4AB187C633FA}"/>
              </a:ext>
            </a:extLst>
          </p:cNvPr>
          <p:cNvGrpSpPr/>
          <p:nvPr/>
        </p:nvGrpSpPr>
        <p:grpSpPr>
          <a:xfrm>
            <a:off x="14251400" y="1104900"/>
            <a:ext cx="3960400" cy="5274232"/>
            <a:chOff x="351431" y="1735793"/>
            <a:chExt cx="4059306" cy="3399055"/>
          </a:xfrm>
        </p:grpSpPr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498431FB-F6AE-480E-A449-8DFF09DC328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3399055"/>
              <a:chOff x="0" y="0"/>
              <a:chExt cx="4182892" cy="7084477"/>
            </a:xfrm>
          </p:grpSpPr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5027CF60-6C6A-4196-9E7B-816621FAB3B6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697779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C954CC55-F2E0-47ED-8502-E1E56E2244D9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7071776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3CD77763-5607-4F52-BBC2-F5781E6EE172}"/>
                  </a:ext>
                </a:extLst>
              </p:cNvPr>
              <p:cNvSpPr/>
              <p:nvPr/>
            </p:nvSpPr>
            <p:spPr>
              <a:xfrm>
                <a:off x="12699" y="12701"/>
                <a:ext cx="4118122" cy="7059075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</p:grp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089D6051-24B9-4A35-9D48-77BEC51C4BD4}"/>
                </a:ext>
              </a:extLst>
            </p:cNvPr>
            <p:cNvSpPr txBox="1"/>
            <p:nvPr/>
          </p:nvSpPr>
          <p:spPr>
            <a:xfrm>
              <a:off x="500173" y="1823637"/>
              <a:ext cx="3820980" cy="31183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длинный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 err="1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elif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…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 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E3EC4A5-D626-4E4C-9137-D046A012C92D}"/>
              </a:ext>
            </a:extLst>
          </p:cNvPr>
          <p:cNvGrpSpPr/>
          <p:nvPr/>
        </p:nvGrpSpPr>
        <p:grpSpPr>
          <a:xfrm>
            <a:off x="304799" y="7478017"/>
            <a:ext cx="4470585" cy="2619099"/>
            <a:chOff x="351431" y="1735793"/>
            <a:chExt cx="4059306" cy="2837322"/>
          </a:xfrm>
        </p:grpSpPr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13CD2E42-979C-452D-BD48-8509A151BCB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F90FC3A8-7B6B-4012-8E15-A5427C01D21C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C5E6B6F1-7413-48CC-89A5-2DBCF5130735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id="{7B9650BE-E13D-4600-ABD8-2C7C89B48133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4" name="TextBox 8">
              <a:extLst>
                <a:ext uri="{FF2B5EF4-FFF2-40B4-BE49-F238E27FC236}">
                  <a16:creationId xmlns:a16="http://schemas.microsoft.com/office/drawing/2014/main" id="{89B41FFA-7D91-4F81-B77E-0E38493F9746}"/>
                </a:ext>
              </a:extLst>
            </p:cNvPr>
            <p:cNvSpPr txBox="1"/>
            <p:nvPr/>
          </p:nvSpPr>
          <p:spPr>
            <a:xfrm>
              <a:off x="404964" y="1782038"/>
              <a:ext cx="3906567" cy="27448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обычный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Тернарная или однострочная форма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C4ED6DEF-7659-45C5-B735-D600EA85F094}"/>
              </a:ext>
            </a:extLst>
          </p:cNvPr>
          <p:cNvSpPr/>
          <p:nvPr/>
        </p:nvSpPr>
        <p:spPr>
          <a:xfrm flipH="1">
            <a:off x="14366355" y="966519"/>
            <a:ext cx="3844613" cy="7689226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A8B6755-E9B0-491B-8464-0DC7288F8283}"/>
              </a:ext>
            </a:extLst>
          </p:cNvPr>
          <p:cNvGrpSpPr/>
          <p:nvPr/>
        </p:nvGrpSpPr>
        <p:grpSpPr>
          <a:xfrm>
            <a:off x="3453316" y="4228951"/>
            <a:ext cx="10913039" cy="2203428"/>
            <a:chOff x="2295179" y="6140472"/>
            <a:chExt cx="10913039" cy="2203428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67E265EE-9EF1-4638-ADA2-B1F3102CB3F6}"/>
                </a:ext>
              </a:extLst>
            </p:cNvPr>
            <p:cNvGrpSpPr/>
            <p:nvPr/>
          </p:nvGrpSpPr>
          <p:grpSpPr>
            <a:xfrm>
              <a:off x="2295179" y="6140472"/>
              <a:ext cx="10913039" cy="2203428"/>
              <a:chOff x="0" y="0"/>
              <a:chExt cx="9590657" cy="1817153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1818645D-3C71-470C-AEA3-8DC4A1DD5A62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8CC73DB4-002F-4AFB-B86D-2450E299F073}"/>
                  </a:ext>
                </a:extLst>
              </p:cNvPr>
              <p:cNvSpPr/>
              <p:nvPr/>
            </p:nvSpPr>
            <p:spPr>
              <a:xfrm>
                <a:off x="12700" y="12699"/>
                <a:ext cx="9525886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D7D79D3B-746D-49CD-9945-1CA9AA978C55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004E1E79-4539-41CB-A19C-8B21D40189EB}"/>
                </a:ext>
              </a:extLst>
            </p:cNvPr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8298" y="6454244"/>
              <a:ext cx="8382000" cy="1689840"/>
            </a:xfrm>
            <a:prstGeom prst="rect">
              <a:avLst/>
            </a:prstGeom>
          </p:spPr>
        </p:pic>
      </p:grpSp>
      <p:sp>
        <p:nvSpPr>
          <p:cNvPr id="52" name="Freeform 9">
            <a:extLst>
              <a:ext uri="{FF2B5EF4-FFF2-40B4-BE49-F238E27FC236}">
                <a16:creationId xmlns:a16="http://schemas.microsoft.com/office/drawing/2014/main" id="{77A3CCA6-587C-44B4-B62C-70FA985BBBFB}"/>
              </a:ext>
            </a:extLst>
          </p:cNvPr>
          <p:cNvSpPr/>
          <p:nvPr/>
        </p:nvSpPr>
        <p:spPr>
          <a:xfrm>
            <a:off x="304800" y="7112700"/>
            <a:ext cx="3148516" cy="2953881"/>
          </a:xfrm>
          <a:custGeom>
            <a:avLst/>
            <a:gdLst/>
            <a:ahLst/>
            <a:cxnLst/>
            <a:rect l="l" t="t" r="r" b="b"/>
            <a:pathLst>
              <a:path w="2247746" h="2108795">
                <a:moveTo>
                  <a:pt x="0" y="0"/>
                </a:moveTo>
                <a:lnTo>
                  <a:pt x="2247746" y="0"/>
                </a:lnTo>
                <a:lnTo>
                  <a:pt x="2247746" y="2108794"/>
                </a:lnTo>
                <a:lnTo>
                  <a:pt x="0" y="2108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0840-02B0-47DC-AF1F-C0FC93D8DB09}"/>
              </a:ext>
            </a:extLst>
          </p:cNvPr>
          <p:cNvSpPr txBox="1"/>
          <p:nvPr/>
        </p:nvSpPr>
        <p:spPr>
          <a:xfrm>
            <a:off x="2623104" y="7435478"/>
            <a:ext cx="987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Такая конструкция уменьшает код и упрощает его чтение, но при условии, что данная конструкция используется без большой вложенности. Иначе эффект будет обратный</a:t>
            </a:r>
          </a:p>
        </p:txBody>
      </p: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">
            <a:extLst>
              <a:ext uri="{FF2B5EF4-FFF2-40B4-BE49-F238E27FC236}">
                <a16:creationId xmlns:a16="http://schemas.microsoft.com/office/drawing/2014/main" id="{097A296D-CF47-458F-ACB8-6503075384B0}"/>
              </a:ext>
            </a:extLst>
          </p:cNvPr>
          <p:cNvGrpSpPr/>
          <p:nvPr/>
        </p:nvGrpSpPr>
        <p:grpSpPr>
          <a:xfrm>
            <a:off x="10368405" y="1475968"/>
            <a:ext cx="6700396" cy="2438400"/>
            <a:chOff x="0" y="0"/>
            <a:chExt cx="5966104" cy="5913687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EC12C71A-593A-4053-B3B0-4CD7DEFA7935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A8F4CFB3-972C-45AA-A2CF-BDCB83E5E1BE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804C3FB1-241D-44B0-BA2A-E95DF9F6EE0C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4209085" y="3330738"/>
            <a:ext cx="5544516" cy="60960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699" y="1085850"/>
            <a:ext cx="6523149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en-US" sz="6075" strike="sngStrike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Switch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6075" u="sng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match-case</a:t>
            </a:r>
            <a:endParaRPr lang="en-US" sz="6075" u="sng" strike="sngStrike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822023" y="3041667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10384614" y="1576412"/>
            <a:ext cx="6607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долгое время не было конструкции аналогичной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case-switch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С-подобных языках.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версии 3.10 она появилась 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CB8FFD8-005F-4F13-9BCF-097F041FCD84}"/>
              </a:ext>
            </a:extLst>
          </p:cNvPr>
          <p:cNvSpPr/>
          <p:nvPr/>
        </p:nvSpPr>
        <p:spPr>
          <a:xfrm>
            <a:off x="9723128" y="4000500"/>
            <a:ext cx="5288272" cy="5327015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F983CD-44A8-46BB-9E0D-35971E84E90D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r="74372"/>
          <a:stretch/>
        </p:blipFill>
        <p:spPr>
          <a:xfrm>
            <a:off x="4801715" y="4955445"/>
            <a:ext cx="4570413" cy="40947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5334B-D111-461A-A66E-DEB303ED8D29}"/>
              </a:ext>
            </a:extLst>
          </p:cNvPr>
          <p:cNvSpPr txBox="1"/>
          <p:nvPr/>
        </p:nvSpPr>
        <p:spPr>
          <a:xfrm>
            <a:off x="4504733" y="3448565"/>
            <a:ext cx="532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Конструкция выглядит идентично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switch-case:</a:t>
            </a:r>
            <a:endParaRPr lang="ru-RU" sz="3600" spc="-151" dirty="0">
              <a:solidFill>
                <a:srgbClr val="173554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9563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цикла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AE0B601-4C0B-42FC-B6A5-E17D2D155BC6}"/>
              </a:ext>
            </a:extLst>
          </p:cNvPr>
          <p:cNvGrpSpPr/>
          <p:nvPr/>
        </p:nvGrpSpPr>
        <p:grpSpPr>
          <a:xfrm>
            <a:off x="646274" y="3619500"/>
            <a:ext cx="4183204" cy="5562600"/>
            <a:chOff x="646274" y="3619500"/>
            <a:chExt cx="4183204" cy="5562600"/>
          </a:xfrm>
        </p:grpSpPr>
        <p:grpSp>
          <p:nvGrpSpPr>
            <p:cNvPr id="3" name="Group 3"/>
            <p:cNvGrpSpPr/>
            <p:nvPr/>
          </p:nvGrpSpPr>
          <p:grpSpPr>
            <a:xfrm>
              <a:off x="793443" y="3619500"/>
              <a:ext cx="3930957" cy="55626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489429" y="5343525"/>
              <a:ext cx="2625878" cy="22841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45"/>
                </a:lnSpc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Известно количество итераций или конечное условие для завершения цикла</a:t>
              </a:r>
              <a:endPara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46274" y="4481416"/>
              <a:ext cx="4183204" cy="401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while</a:t>
              </a: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&amp; do-while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4943475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Нужен перебор элементов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19BB5DD-800E-4768-9378-2D97BDEB9048}"/>
              </a:ext>
            </a:extLst>
          </p:cNvPr>
          <p:cNvSpPr/>
          <p:nvPr/>
        </p:nvSpPr>
        <p:spPr>
          <a:xfrm>
            <a:off x="7939918" y="6450021"/>
            <a:ext cx="6004682" cy="3646479"/>
          </a:xfrm>
          <a:custGeom>
            <a:avLst/>
            <a:gdLst/>
            <a:ahLst/>
            <a:cxnLst/>
            <a:rect l="l" t="t" r="r" b="b"/>
            <a:pathLst>
              <a:path w="2329626" h="1414718">
                <a:moveTo>
                  <a:pt x="0" y="0"/>
                </a:moveTo>
                <a:lnTo>
                  <a:pt x="2329626" y="0"/>
                </a:lnTo>
                <a:lnTo>
                  <a:pt x="2329626" y="1414718"/>
                </a:lnTo>
                <a:lnTo>
                  <a:pt x="0" y="14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1964E9-13D0-4618-A686-4E9EC273FF91}"/>
              </a:ext>
            </a:extLst>
          </p:cNvPr>
          <p:cNvSpPr/>
          <p:nvPr/>
        </p:nvSpPr>
        <p:spPr>
          <a:xfrm>
            <a:off x="10287000" y="1643303"/>
            <a:ext cx="1674771" cy="3936427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18062A-D361-49D9-9CB3-4A1AF73768BA}"/>
              </a:ext>
            </a:extLst>
          </p:cNvPr>
          <p:cNvSpPr/>
          <p:nvPr/>
        </p:nvSpPr>
        <p:spPr>
          <a:xfrm>
            <a:off x="11918643" y="2350072"/>
            <a:ext cx="6128029" cy="3936428"/>
          </a:xfrm>
          <a:prstGeom prst="roundRect">
            <a:avLst/>
          </a:prstGeom>
          <a:noFill/>
          <a:ln w="7620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FBF8B88-F842-407E-9372-18982B84F89A}"/>
              </a:ext>
            </a:extLst>
          </p:cNvPr>
          <p:cNvGrpSpPr/>
          <p:nvPr/>
        </p:nvGrpSpPr>
        <p:grpSpPr>
          <a:xfrm rot="21259572">
            <a:off x="8015031" y="7086873"/>
            <a:ext cx="970526" cy="970526"/>
            <a:chOff x="12420600" y="9078937"/>
            <a:chExt cx="970526" cy="970526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FFE73C54-0574-42BD-AE21-27B86F29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9078937"/>
              <a:ext cx="970526" cy="9705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6435EA-5422-4A4E-A05E-8C87D06F53A0}"/>
                </a:ext>
              </a:extLst>
            </p:cNvPr>
            <p:cNvSpPr txBox="1"/>
            <p:nvPr/>
          </p:nvSpPr>
          <p:spPr>
            <a:xfrm>
              <a:off x="12685840" y="9551500"/>
              <a:ext cx="440046" cy="253916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105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id="{B09B2A10-45F1-4965-998A-477DD8ED7496}"/>
              </a:ext>
            </a:extLst>
          </p:cNvPr>
          <p:cNvSpPr txBox="1"/>
          <p:nvPr/>
        </p:nvSpPr>
        <p:spPr>
          <a:xfrm>
            <a:off x="12480842" y="2698839"/>
            <a:ext cx="4941043" cy="1517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E426CE1-823D-4885-8399-AA07A511EA15}"/>
              </a:ext>
            </a:extLst>
          </p:cNvPr>
          <p:cNvGrpSpPr/>
          <p:nvPr/>
        </p:nvGrpSpPr>
        <p:grpSpPr>
          <a:xfrm>
            <a:off x="12801869" y="3051913"/>
            <a:ext cx="3940194" cy="1635533"/>
            <a:chOff x="12801869" y="2513301"/>
            <a:chExt cx="3940194" cy="1635533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4B8B24B5-FD4E-40BE-BE22-77C54A7C21F3}"/>
                </a:ext>
              </a:extLst>
            </p:cNvPr>
            <p:cNvSpPr/>
            <p:nvPr/>
          </p:nvSpPr>
          <p:spPr>
            <a:xfrm>
              <a:off x="13160663" y="2513301"/>
              <a:ext cx="3581400" cy="1218586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E750A359-64F2-4E21-A75A-1163A98716D1}"/>
                </a:ext>
              </a:extLst>
            </p:cNvPr>
            <p:cNvSpPr txBox="1"/>
            <p:nvPr/>
          </p:nvSpPr>
          <p:spPr>
            <a:xfrm>
              <a:off x="12801869" y="3746864"/>
              <a:ext cx="2149494" cy="4019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Тело цикла</a:t>
              </a:r>
              <a:endParaRPr lang="en-US" sz="32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32B173D-34A8-4A29-9261-211EA5BDCA5E}"/>
              </a:ext>
            </a:extLst>
          </p:cNvPr>
          <p:cNvGrpSpPr/>
          <p:nvPr/>
        </p:nvGrpSpPr>
        <p:grpSpPr>
          <a:xfrm>
            <a:off x="15961421" y="3154812"/>
            <a:ext cx="2149494" cy="1957174"/>
            <a:chOff x="15961421" y="2616200"/>
            <a:chExt cx="2149494" cy="1957174"/>
          </a:xfrm>
        </p:grpSpPr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7CDE0037-D8A9-4704-8ED0-F1CA9314ED59}"/>
                </a:ext>
              </a:extLst>
            </p:cNvPr>
            <p:cNvSpPr/>
            <p:nvPr/>
          </p:nvSpPr>
          <p:spPr>
            <a:xfrm>
              <a:off x="16281400" y="2616200"/>
              <a:ext cx="1172809" cy="1080409"/>
            </a:xfrm>
            <a:custGeom>
              <a:avLst/>
              <a:gdLst>
                <a:gd name="connsiteX0" fmla="*/ 0 w 1172809"/>
                <a:gd name="connsiteY0" fmla="*/ 0 h 1080409"/>
                <a:gd name="connsiteX1" fmla="*/ 292100 w 1172809"/>
                <a:gd name="connsiteY1" fmla="*/ 165100 h 1080409"/>
                <a:gd name="connsiteX2" fmla="*/ 88900 w 1172809"/>
                <a:gd name="connsiteY2" fmla="*/ 419100 h 1080409"/>
                <a:gd name="connsiteX3" fmla="*/ 292100 w 1172809"/>
                <a:gd name="connsiteY3" fmla="*/ 609600 h 1080409"/>
                <a:gd name="connsiteX4" fmla="*/ 127000 w 1172809"/>
                <a:gd name="connsiteY4" fmla="*/ 787400 h 1080409"/>
                <a:gd name="connsiteX5" fmla="*/ 444500 w 1172809"/>
                <a:gd name="connsiteY5" fmla="*/ 1079500 h 1080409"/>
                <a:gd name="connsiteX6" fmla="*/ 876300 w 1172809"/>
                <a:gd name="connsiteY6" fmla="*/ 863600 h 1080409"/>
                <a:gd name="connsiteX7" fmla="*/ 1168400 w 1172809"/>
                <a:gd name="connsiteY7" fmla="*/ 444500 h 1080409"/>
                <a:gd name="connsiteX8" fmla="*/ 1003300 w 1172809"/>
                <a:gd name="connsiteY8" fmla="*/ 88900 h 1080409"/>
                <a:gd name="connsiteX9" fmla="*/ 381000 w 1172809"/>
                <a:gd name="connsiteY9" fmla="*/ 0 h 108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809" h="1080409">
                  <a:moveTo>
                    <a:pt x="0" y="0"/>
                  </a:moveTo>
                  <a:cubicBezTo>
                    <a:pt x="138641" y="47625"/>
                    <a:pt x="277283" y="95250"/>
                    <a:pt x="292100" y="165100"/>
                  </a:cubicBezTo>
                  <a:cubicBezTo>
                    <a:pt x="306917" y="234950"/>
                    <a:pt x="88900" y="345017"/>
                    <a:pt x="88900" y="419100"/>
                  </a:cubicBezTo>
                  <a:cubicBezTo>
                    <a:pt x="88900" y="493183"/>
                    <a:pt x="285750" y="548217"/>
                    <a:pt x="292100" y="609600"/>
                  </a:cubicBezTo>
                  <a:cubicBezTo>
                    <a:pt x="298450" y="670983"/>
                    <a:pt x="101600" y="709083"/>
                    <a:pt x="127000" y="787400"/>
                  </a:cubicBezTo>
                  <a:cubicBezTo>
                    <a:pt x="152400" y="865717"/>
                    <a:pt x="319617" y="1066800"/>
                    <a:pt x="444500" y="1079500"/>
                  </a:cubicBezTo>
                  <a:cubicBezTo>
                    <a:pt x="569383" y="1092200"/>
                    <a:pt x="755650" y="969433"/>
                    <a:pt x="876300" y="863600"/>
                  </a:cubicBezTo>
                  <a:cubicBezTo>
                    <a:pt x="996950" y="757767"/>
                    <a:pt x="1147233" y="573617"/>
                    <a:pt x="1168400" y="444500"/>
                  </a:cubicBezTo>
                  <a:cubicBezTo>
                    <a:pt x="1189567" y="315383"/>
                    <a:pt x="1134533" y="162983"/>
                    <a:pt x="1003300" y="88900"/>
                  </a:cubicBezTo>
                  <a:cubicBezTo>
                    <a:pt x="872067" y="14817"/>
                    <a:pt x="626533" y="7408"/>
                    <a:pt x="381000" y="0"/>
                  </a:cubicBezTo>
                </a:path>
              </a:pathLst>
            </a:custGeom>
            <a:noFill/>
            <a:ln w="57150">
              <a:solidFill>
                <a:srgbClr val="84D8D8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4ADF792A-30E9-413E-93DE-158BD2563261}"/>
                </a:ext>
              </a:extLst>
            </p:cNvPr>
            <p:cNvSpPr txBox="1"/>
            <p:nvPr/>
          </p:nvSpPr>
          <p:spPr>
            <a:xfrm>
              <a:off x="15961421" y="3799508"/>
              <a:ext cx="2149494" cy="7738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1проход - итерация</a:t>
              </a:r>
              <a:endParaRPr lang="en-US" sz="32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TextBox 8">
            <a:extLst>
              <a:ext uri="{FF2B5EF4-FFF2-40B4-BE49-F238E27FC236}">
                <a16:creationId xmlns:a16="http://schemas.microsoft.com/office/drawing/2014/main" id="{3B396BA9-E1CF-47F2-93F7-56EED1D7899F}"/>
              </a:ext>
            </a:extLst>
          </p:cNvPr>
          <p:cNvSpPr txBox="1"/>
          <p:nvPr/>
        </p:nvSpPr>
        <p:spPr>
          <a:xfrm>
            <a:off x="12662097" y="5093822"/>
            <a:ext cx="4807060" cy="114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Изменение значения параметра происходит после итерации</a:t>
            </a:r>
            <a:endParaRPr lang="en-US" sz="3200" dirty="0">
              <a:solidFill>
                <a:srgbClr val="D8848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9898D422-EA31-42C1-907C-1143AA2B08DA}"/>
              </a:ext>
            </a:extLst>
          </p:cNvPr>
          <p:cNvSpPr/>
          <p:nvPr/>
        </p:nvSpPr>
        <p:spPr>
          <a:xfrm>
            <a:off x="12140205" y="2448459"/>
            <a:ext cx="3036295" cy="3203041"/>
          </a:xfrm>
          <a:custGeom>
            <a:avLst/>
            <a:gdLst>
              <a:gd name="connsiteX0" fmla="*/ 305795 w 3036295"/>
              <a:gd name="connsiteY0" fmla="*/ 3203041 h 3203041"/>
              <a:gd name="connsiteX1" fmla="*/ 102595 w 3036295"/>
              <a:gd name="connsiteY1" fmla="*/ 2695041 h 3203041"/>
              <a:gd name="connsiteX2" fmla="*/ 305795 w 3036295"/>
              <a:gd name="connsiteY2" fmla="*/ 2072741 h 3203041"/>
              <a:gd name="connsiteX3" fmla="*/ 534395 w 3036295"/>
              <a:gd name="connsiteY3" fmla="*/ 1513941 h 3203041"/>
              <a:gd name="connsiteX4" fmla="*/ 153395 w 3036295"/>
              <a:gd name="connsiteY4" fmla="*/ 1018641 h 3203041"/>
              <a:gd name="connsiteX5" fmla="*/ 995 w 3036295"/>
              <a:gd name="connsiteY5" fmla="*/ 485241 h 3203041"/>
              <a:gd name="connsiteX6" fmla="*/ 102595 w 3036295"/>
              <a:gd name="connsiteY6" fmla="*/ 294741 h 3203041"/>
              <a:gd name="connsiteX7" fmla="*/ 381995 w 3036295"/>
              <a:gd name="connsiteY7" fmla="*/ 53441 h 3203041"/>
              <a:gd name="connsiteX8" fmla="*/ 2325095 w 3036295"/>
              <a:gd name="connsiteY8" fmla="*/ 2641 h 3203041"/>
              <a:gd name="connsiteX9" fmla="*/ 2896595 w 3036295"/>
              <a:gd name="connsiteY9" fmla="*/ 104241 h 3203041"/>
              <a:gd name="connsiteX10" fmla="*/ 3036295 w 3036295"/>
              <a:gd name="connsiteY10" fmla="*/ 269341 h 320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6295" h="3203041">
                <a:moveTo>
                  <a:pt x="305795" y="3203041"/>
                </a:moveTo>
                <a:cubicBezTo>
                  <a:pt x="204195" y="3043232"/>
                  <a:pt x="102595" y="2883424"/>
                  <a:pt x="102595" y="2695041"/>
                </a:cubicBezTo>
                <a:cubicBezTo>
                  <a:pt x="102595" y="2506658"/>
                  <a:pt x="233828" y="2269591"/>
                  <a:pt x="305795" y="2072741"/>
                </a:cubicBezTo>
                <a:cubicBezTo>
                  <a:pt x="377762" y="1875891"/>
                  <a:pt x="559795" y="1689624"/>
                  <a:pt x="534395" y="1513941"/>
                </a:cubicBezTo>
                <a:cubicBezTo>
                  <a:pt x="508995" y="1338258"/>
                  <a:pt x="242295" y="1190091"/>
                  <a:pt x="153395" y="1018641"/>
                </a:cubicBezTo>
                <a:cubicBezTo>
                  <a:pt x="64495" y="847191"/>
                  <a:pt x="9462" y="605891"/>
                  <a:pt x="995" y="485241"/>
                </a:cubicBezTo>
                <a:cubicBezTo>
                  <a:pt x="-7472" y="364591"/>
                  <a:pt x="39095" y="366708"/>
                  <a:pt x="102595" y="294741"/>
                </a:cubicBezTo>
                <a:cubicBezTo>
                  <a:pt x="166095" y="222774"/>
                  <a:pt x="11578" y="102124"/>
                  <a:pt x="381995" y="53441"/>
                </a:cubicBezTo>
                <a:cubicBezTo>
                  <a:pt x="752412" y="4758"/>
                  <a:pt x="1905995" y="-5826"/>
                  <a:pt x="2325095" y="2641"/>
                </a:cubicBezTo>
                <a:cubicBezTo>
                  <a:pt x="2744195" y="11108"/>
                  <a:pt x="2778062" y="59791"/>
                  <a:pt x="2896595" y="104241"/>
                </a:cubicBezTo>
                <a:cubicBezTo>
                  <a:pt x="3015128" y="148691"/>
                  <a:pt x="3025711" y="209016"/>
                  <a:pt x="3036295" y="269341"/>
                </a:cubicBezTo>
              </a:path>
            </a:pathLst>
          </a:custGeom>
          <a:noFill/>
          <a:ln w="57150">
            <a:solidFill>
              <a:srgbClr val="D8848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">
            <a:extLst>
              <a:ext uri="{FF2B5EF4-FFF2-40B4-BE49-F238E27FC236}">
                <a16:creationId xmlns:a16="http://schemas.microsoft.com/office/drawing/2014/main" id="{21E68E22-7FF3-4E2C-A1C3-FBE43A11E072}"/>
              </a:ext>
            </a:extLst>
          </p:cNvPr>
          <p:cNvGrpSpPr/>
          <p:nvPr/>
        </p:nvGrpSpPr>
        <p:grpSpPr>
          <a:xfrm>
            <a:off x="10744200" y="2705100"/>
            <a:ext cx="7391400" cy="5194733"/>
            <a:chOff x="0" y="0"/>
            <a:chExt cx="3676984" cy="3997214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AF27D027-CE50-469B-838B-F07E5C6D495A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39CD2A-B871-4E03-A7A0-98DF903D186D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002116A-5D38-4634-A48E-BE6C6B5D4A97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Магическое слово «</a:t>
            </a:r>
            <a:r>
              <a: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»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38862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47744" y="5343525"/>
            <a:ext cx="2919455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Завершает выполнение </a:t>
            </a:r>
            <a:r>
              <a:rPr kumimoji="0" lang="ru-RU" sz="2175" b="0" i="0" u="sng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одного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цикла и выходит из него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C16DD8F5-72E5-4F91-A62C-B93841FE994F}"/>
              </a:ext>
            </a:extLst>
          </p:cNvPr>
          <p:cNvSpPr/>
          <p:nvPr/>
        </p:nvSpPr>
        <p:spPr>
          <a:xfrm>
            <a:off x="4976647" y="3619500"/>
            <a:ext cx="1485955" cy="5412421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6433BB8D-B6B9-4AAF-A464-B05A1CD2BEE9}"/>
              </a:ext>
            </a:extLst>
          </p:cNvPr>
          <p:cNvSpPr/>
          <p:nvPr/>
        </p:nvSpPr>
        <p:spPr>
          <a:xfrm>
            <a:off x="6934200" y="5355168"/>
            <a:ext cx="4267200" cy="4741332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55C757B2-EF72-47D5-BC2A-598314721FD7}"/>
              </a:ext>
            </a:extLst>
          </p:cNvPr>
          <p:cNvSpPr txBox="1"/>
          <p:nvPr/>
        </p:nvSpPr>
        <p:spPr>
          <a:xfrm>
            <a:off x="10980326" y="2992612"/>
            <a:ext cx="5662419" cy="4492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break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96F0150-678E-4CDC-A2DD-73C27D6514E5}"/>
              </a:ext>
            </a:extLst>
          </p:cNvPr>
          <p:cNvGrpSpPr/>
          <p:nvPr/>
        </p:nvGrpSpPr>
        <p:grpSpPr>
          <a:xfrm>
            <a:off x="12669428" y="4448854"/>
            <a:ext cx="4192093" cy="803813"/>
            <a:chOff x="13624717" y="2513301"/>
            <a:chExt cx="4192093" cy="803813"/>
          </a:xfrm>
        </p:grpSpPr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9E15FDD3-6DBA-42C0-9087-C3F978F456F4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DC8AC0E3-F5DF-4B9E-8F55-3480854038EF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C0C10923-DD60-4CB3-A7A5-EFA47BAE9704}"/>
              </a:ext>
            </a:extLst>
          </p:cNvPr>
          <p:cNvGrpSpPr/>
          <p:nvPr/>
        </p:nvGrpSpPr>
        <p:grpSpPr>
          <a:xfrm>
            <a:off x="12629269" y="5882832"/>
            <a:ext cx="4871541" cy="788424"/>
            <a:chOff x="13624717" y="2513301"/>
            <a:chExt cx="4871541" cy="788424"/>
          </a:xfrm>
        </p:grpSpPr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A0E7449A-6F44-4A27-A1D4-F2B3F0F0C547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BAD27C6D-579D-45D7-BAC9-F7A2A8680543}"/>
                </a:ext>
              </a:extLst>
            </p:cNvPr>
            <p:cNvSpPr txBox="1"/>
            <p:nvPr/>
          </p:nvSpPr>
          <p:spPr>
            <a:xfrm>
              <a:off x="15829660" y="2915144"/>
              <a:ext cx="2666598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 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980A202D-ED64-4E30-8980-EE61C5964A7A}"/>
              </a:ext>
            </a:extLst>
          </p:cNvPr>
          <p:cNvSpPr/>
          <p:nvPr/>
        </p:nvSpPr>
        <p:spPr>
          <a:xfrm>
            <a:off x="12482402" y="5138290"/>
            <a:ext cx="2149494" cy="401970"/>
          </a:xfrm>
          <a:prstGeom prst="roundRect">
            <a:avLst/>
          </a:prstGeom>
          <a:noFill/>
          <a:ln w="19050">
            <a:solidFill>
              <a:srgbClr val="D8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F620EA8-833C-4D38-AC00-1FCF301BAC9A}"/>
              </a:ext>
            </a:extLst>
          </p:cNvPr>
          <p:cNvGrpSpPr/>
          <p:nvPr/>
        </p:nvGrpSpPr>
        <p:grpSpPr>
          <a:xfrm>
            <a:off x="11649525" y="3635793"/>
            <a:ext cx="6362868" cy="3944984"/>
            <a:chOff x="11963400" y="3129077"/>
            <a:chExt cx="6362868" cy="3944984"/>
          </a:xfrm>
        </p:grpSpPr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E338C19A-F383-4D1C-9703-6C3898372156}"/>
                </a:ext>
              </a:extLst>
            </p:cNvPr>
            <p:cNvSpPr/>
            <p:nvPr/>
          </p:nvSpPr>
          <p:spPr>
            <a:xfrm>
              <a:off x="11963400" y="3129077"/>
              <a:ext cx="5954176" cy="3192566"/>
            </a:xfrm>
            <a:prstGeom prst="roundRect">
              <a:avLst>
                <a:gd name="adj" fmla="val 5439"/>
              </a:avLst>
            </a:prstGeom>
            <a:noFill/>
            <a:ln w="38100"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228896C2-AD20-4E03-8B4E-0086B57D4B0D}"/>
                </a:ext>
              </a:extLst>
            </p:cNvPr>
            <p:cNvSpPr txBox="1"/>
            <p:nvPr/>
          </p:nvSpPr>
          <p:spPr>
            <a:xfrm>
              <a:off x="15659670" y="6315584"/>
              <a:ext cx="2666598" cy="7584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Вложенный цикл</a:t>
              </a:r>
              <a:endParaRPr lang="en-US" sz="28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9B4E712-3751-45D7-BEA6-20DD930B4167}"/>
              </a:ext>
            </a:extLst>
          </p:cNvPr>
          <p:cNvSpPr/>
          <p:nvPr/>
        </p:nvSpPr>
        <p:spPr>
          <a:xfrm>
            <a:off x="11009987" y="5343878"/>
            <a:ext cx="1410613" cy="1793522"/>
          </a:xfrm>
          <a:custGeom>
            <a:avLst/>
            <a:gdLst>
              <a:gd name="connsiteX0" fmla="*/ 1410613 w 1410613"/>
              <a:gd name="connsiteY0" fmla="*/ 2822 h 1793522"/>
              <a:gd name="connsiteX1" fmla="*/ 724813 w 1410613"/>
              <a:gd name="connsiteY1" fmla="*/ 28222 h 1793522"/>
              <a:gd name="connsiteX2" fmla="*/ 407313 w 1410613"/>
              <a:gd name="connsiteY2" fmla="*/ 206022 h 1793522"/>
              <a:gd name="connsiteX3" fmla="*/ 178713 w 1410613"/>
              <a:gd name="connsiteY3" fmla="*/ 574322 h 1793522"/>
              <a:gd name="connsiteX4" fmla="*/ 913 w 1410613"/>
              <a:gd name="connsiteY4" fmla="*/ 1095022 h 1793522"/>
              <a:gd name="connsiteX5" fmla="*/ 254913 w 1410613"/>
              <a:gd name="connsiteY5" fmla="*/ 1590322 h 1793522"/>
              <a:gd name="connsiteX6" fmla="*/ 724813 w 1410613"/>
              <a:gd name="connsiteY6" fmla="*/ 1793522 h 1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0613" h="1793522">
                <a:moveTo>
                  <a:pt x="1410613" y="2822"/>
                </a:moveTo>
                <a:cubicBezTo>
                  <a:pt x="1151321" y="-1412"/>
                  <a:pt x="892030" y="-5645"/>
                  <a:pt x="724813" y="28222"/>
                </a:cubicBezTo>
                <a:cubicBezTo>
                  <a:pt x="557596" y="62089"/>
                  <a:pt x="498330" y="115005"/>
                  <a:pt x="407313" y="206022"/>
                </a:cubicBezTo>
                <a:cubicBezTo>
                  <a:pt x="316296" y="297039"/>
                  <a:pt x="246446" y="426155"/>
                  <a:pt x="178713" y="574322"/>
                </a:cubicBezTo>
                <a:cubicBezTo>
                  <a:pt x="110980" y="722489"/>
                  <a:pt x="-11787" y="925689"/>
                  <a:pt x="913" y="1095022"/>
                </a:cubicBezTo>
                <a:cubicBezTo>
                  <a:pt x="13613" y="1264355"/>
                  <a:pt x="134263" y="1473905"/>
                  <a:pt x="254913" y="1590322"/>
                </a:cubicBezTo>
                <a:cubicBezTo>
                  <a:pt x="375563" y="1706739"/>
                  <a:pt x="550188" y="1750130"/>
                  <a:pt x="724813" y="1793522"/>
                </a:cubicBezTo>
              </a:path>
            </a:pathLst>
          </a:custGeom>
          <a:noFill/>
          <a:ln w="38100">
            <a:solidFill>
              <a:srgbClr val="D8848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B278843-F1DC-4D21-9D88-69EBFA4EFF31}"/>
              </a:ext>
            </a:extLst>
          </p:cNvPr>
          <p:cNvGrpSpPr/>
          <p:nvPr/>
        </p:nvGrpSpPr>
        <p:grpSpPr>
          <a:xfrm>
            <a:off x="11801193" y="7039672"/>
            <a:ext cx="4192093" cy="803813"/>
            <a:chOff x="13624717" y="2513301"/>
            <a:chExt cx="4192093" cy="803813"/>
          </a:xfrm>
        </p:grpSpPr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4AA81649-122A-47C2-914B-D124170EED23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8">
              <a:extLst>
                <a:ext uri="{FF2B5EF4-FFF2-40B4-BE49-F238E27FC236}">
                  <a16:creationId xmlns:a16="http://schemas.microsoft.com/office/drawing/2014/main" id="{6C0D1D4F-A6B7-4B4C-AB74-A4C83F0E46B9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000" y="1790700"/>
            <a:ext cx="6705600" cy="37338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7164" y="342900"/>
            <a:ext cx="5850036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перехода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CC1DC2E3-06AF-4A07-9E53-16D8A1AA5B13}"/>
              </a:ext>
            </a:extLst>
          </p:cNvPr>
          <p:cNvSpPr/>
          <p:nvPr/>
        </p:nvSpPr>
        <p:spPr>
          <a:xfrm flipH="1">
            <a:off x="681010" y="2316494"/>
            <a:ext cx="3750781" cy="7113552"/>
          </a:xfrm>
          <a:custGeom>
            <a:avLst/>
            <a:gdLst/>
            <a:ahLst/>
            <a:cxnLst/>
            <a:rect l="l" t="t" r="r" b="b"/>
            <a:pathLst>
              <a:path w="1228348" h="2329626">
                <a:moveTo>
                  <a:pt x="0" y="0"/>
                </a:moveTo>
                <a:lnTo>
                  <a:pt x="1228348" y="0"/>
                </a:lnTo>
                <a:lnTo>
                  <a:pt x="122834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13486ED3-7941-4EAD-AE60-9530B40358F0}"/>
              </a:ext>
            </a:extLst>
          </p:cNvPr>
          <p:cNvSpPr/>
          <p:nvPr/>
        </p:nvSpPr>
        <p:spPr>
          <a:xfrm>
            <a:off x="13944600" y="5372100"/>
            <a:ext cx="3938585" cy="4494235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EEB1F-1792-46AA-A22A-CAB0DF5678D2}"/>
              </a:ext>
            </a:extLst>
          </p:cNvPr>
          <p:cNvSpPr txBox="1"/>
          <p:nvPr/>
        </p:nvSpPr>
        <p:spPr>
          <a:xfrm>
            <a:off x="4281906" y="1867024"/>
            <a:ext cx="630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нет необходимости в операторах перехода, поскольку сам язык – четко структурированный, а сами переходы считаются дурным тоном</a:t>
            </a:r>
          </a:p>
        </p:txBody>
      </p:sp>
      <p:grpSp>
        <p:nvGrpSpPr>
          <p:cNvPr id="53" name="Group 2">
            <a:extLst>
              <a:ext uri="{FF2B5EF4-FFF2-40B4-BE49-F238E27FC236}">
                <a16:creationId xmlns:a16="http://schemas.microsoft.com/office/drawing/2014/main" id="{4D4B3440-D0FD-4F06-BCAE-FD3BED939265}"/>
              </a:ext>
            </a:extLst>
          </p:cNvPr>
          <p:cNvGrpSpPr/>
          <p:nvPr/>
        </p:nvGrpSpPr>
        <p:grpSpPr>
          <a:xfrm>
            <a:off x="6781800" y="6107135"/>
            <a:ext cx="6705600" cy="3733800"/>
            <a:chOff x="0" y="0"/>
            <a:chExt cx="5966104" cy="5913687"/>
          </a:xfrm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4411F274-7B94-426C-897C-FF74C4B931EF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95C32FA3-2557-49A4-8E45-1E8CFFCA17AD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1D044-74E3-47D3-A22E-4BD181003EF1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A114E7E-E65E-49F6-86DE-986678558FDB}"/>
              </a:ext>
            </a:extLst>
          </p:cNvPr>
          <p:cNvSpPr txBox="1"/>
          <p:nvPr/>
        </p:nvSpPr>
        <p:spPr>
          <a:xfrm>
            <a:off x="6872706" y="6183459"/>
            <a:ext cx="630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Есть приемы эмуляции переходов: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7FEE197-E7C8-42EB-8888-5BC4BE0DF395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3733"/>
          <a:stretch/>
        </p:blipFill>
        <p:spPr>
          <a:xfrm flipV="1">
            <a:off x="8950461" y="7219269"/>
            <a:ext cx="2154383" cy="2419350"/>
          </a:xfrm>
          <a:prstGeom prst="rect">
            <a:avLst/>
          </a:prstGeom>
        </p:spPr>
      </p:pic>
      <p:grpSp>
        <p:nvGrpSpPr>
          <p:cNvPr id="85" name="Group 2">
            <a:extLst>
              <a:ext uri="{FF2B5EF4-FFF2-40B4-BE49-F238E27FC236}">
                <a16:creationId xmlns:a16="http://schemas.microsoft.com/office/drawing/2014/main" id="{81D7E7CF-E308-4EE2-BFB2-55400DD82A0D}"/>
              </a:ext>
            </a:extLst>
          </p:cNvPr>
          <p:cNvGrpSpPr/>
          <p:nvPr/>
        </p:nvGrpSpPr>
        <p:grpSpPr>
          <a:xfrm>
            <a:off x="11260036" y="522066"/>
            <a:ext cx="6705600" cy="4392834"/>
            <a:chOff x="0" y="0"/>
            <a:chExt cx="5966104" cy="5913687"/>
          </a:xfrm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id="{A69EA24E-D936-43BD-BF89-88EC1B688363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id="{B0F24CC3-F7A0-41B2-ADF5-66129347745A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CEEE2F9F-D7A8-4588-97FF-CF2FC63D3F12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FF82F28-ABE2-4076-A041-1EA8D87342F3}"/>
              </a:ext>
            </a:extLst>
          </p:cNvPr>
          <p:cNvSpPr txBox="1"/>
          <p:nvPr/>
        </p:nvSpPr>
        <p:spPr>
          <a:xfrm>
            <a:off x="11350942" y="598390"/>
            <a:ext cx="6309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Принцип работы переходов: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 err="1">
                <a:solidFill>
                  <a:srgbClr val="173554"/>
                </a:solidFill>
                <a:latin typeface="HK Grotesk Bold"/>
              </a:rPr>
              <a:t>goto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320D568-4EFF-46AF-A65D-7A8053BF496C}"/>
              </a:ext>
            </a:extLst>
          </p:cNvPr>
          <p:cNvCxnSpPr/>
          <p:nvPr/>
        </p:nvCxnSpPr>
        <p:spPr>
          <a:xfrm>
            <a:off x="11963400" y="1432342"/>
            <a:ext cx="0" cy="274320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>
            <a:extLst>
              <a:ext uri="{FF2B5EF4-FFF2-40B4-BE49-F238E27FC236}">
                <a16:creationId xmlns:a16="http://schemas.microsoft.com/office/drawing/2014/main" id="{DCAB1948-ABAB-45D2-9757-DAC6E2767A31}"/>
              </a:ext>
            </a:extLst>
          </p:cNvPr>
          <p:cNvSpPr/>
          <p:nvPr/>
        </p:nvSpPr>
        <p:spPr>
          <a:xfrm>
            <a:off x="13428876" y="2054642"/>
            <a:ext cx="3573764" cy="2120900"/>
          </a:xfrm>
          <a:prstGeom prst="arc">
            <a:avLst>
              <a:gd name="adj1" fmla="val 16199999"/>
              <a:gd name="adj2" fmla="val 5435999"/>
            </a:avLst>
          </a:prstGeom>
          <a:ln w="57150">
            <a:solidFill>
              <a:srgbClr val="D8848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10843</TotalTime>
  <Words>445</Words>
  <Application>Microsoft Office PowerPoint</Application>
  <PresentationFormat>Произвольный</PresentationFormat>
  <Paragraphs>98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Владислав Литвинов</cp:lastModifiedBy>
  <cp:revision>137</cp:revision>
  <dcterms:created xsi:type="dcterms:W3CDTF">2006-08-16T00:00:00Z</dcterms:created>
  <dcterms:modified xsi:type="dcterms:W3CDTF">2024-10-02T12:26:55Z</dcterms:modified>
  <dc:identifier>DAGKjKQYY14</dc:identifier>
</cp:coreProperties>
</file>