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96" r:id="rId5"/>
    <p:sldId id="290" r:id="rId6"/>
    <p:sldId id="286" r:id="rId7"/>
    <p:sldId id="294" r:id="rId8"/>
    <p:sldId id="258" r:id="rId9"/>
    <p:sldId id="291" r:id="rId10"/>
    <p:sldId id="260" r:id="rId11"/>
    <p:sldId id="297" r:id="rId12"/>
    <p:sldId id="272" r:id="rId13"/>
    <p:sldId id="273" r:id="rId14"/>
    <p:sldId id="27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39D"/>
    <a:srgbClr val="173554"/>
    <a:srgbClr val="84D8D8"/>
    <a:srgbClr val="86D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85175-C43C-4648-A565-58AAC5795C5D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587E9-9857-42F6-93FB-4FA79A880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4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87E9-9857-42F6-93FB-4FA79A880A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6A2A3-4F8F-480F-B76C-393259DA4DE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7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8B450-5E91-49AF-A4E7-C4244E831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48AB09-308E-473E-8C93-2D7B536F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EFF98-C8A5-43F7-93A7-98CD4C9E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993B3A-4C05-4240-A4BF-920D59A7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5D01B-706A-4032-83AA-B4EEC13A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9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08A00-E751-4166-9263-71DB1DE5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AC35F-84E9-4FD6-B5CC-B6CA9D7C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07B4E-DF12-497D-BB56-07136B82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3A63D-DDD1-4497-B11D-27957EED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F13D9-82A0-4564-BFD4-7C2DCFC7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74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7B759B-8D40-42D1-A465-7B36F6C75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211E7B-2BBB-4F6D-9C1B-74B976A0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620F8-B8C7-486D-9B61-510F0869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F3424-F6F6-4EC2-B0A2-88F4566D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009B3-8426-45C9-BC78-26EA0762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4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3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8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0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CF117-3DBE-4E7A-8CA1-5DB0C863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6CFE9-32A8-4BCC-BEBB-C1B7DF39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C6A80-A432-43F1-8C8E-4368659D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E07E4-38B0-461D-B1D1-E7F47AE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15D66-E54B-4C63-96CD-31D1C8E4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309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0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1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B86BA-1118-446D-92BD-138242E5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8F5A0D-1CDF-4D44-9907-56FBDA8C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AAF6C-9C3F-4A71-A76E-30112B25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D28C4-C01E-41E1-9CA6-7D8146F3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061D23-3278-4276-BF2C-57B2839F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CC373-A8FA-4CAB-9C93-2C662684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C583B-16A4-4EF7-A5C0-6E427DFB1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C9E6B1-0F0A-4D84-8197-7F0F14CEE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BF70BE-84A6-4E97-9F62-06FCDCD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87A1EA-D620-4758-A00C-5E51EE84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03B144-E5E9-4331-9888-3E8FAFCE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3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1CDE8-F19E-4F6C-8172-2CA652A7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E7E04C-2234-43AF-98C7-2ABECC9F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B95275-B521-4084-A52F-62C04B96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C87FD3-C378-4817-8372-E9A0418C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ED5435-A194-4831-94D2-F63BD76C7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1D5B67-30DB-43B2-BD40-9CD2D024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EBE26C-7C2C-45CE-BC4C-D22C00EF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55A86-7570-4D24-A9E7-C3F8BB9E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5B501-1CD8-43BC-B001-F3A1D8D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CB2C7F-70B3-4DF8-819C-FF20EE61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B48CD5-FA30-493A-9E10-A7AECE7D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816C88-678B-4887-8B6C-18F17CD5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E5978C-1E91-4988-9272-B03B9B37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C147C4-2D90-43B7-BB27-764EFAC0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E996E7-ADC1-4F16-A962-48CED576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6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DEB08-9290-4807-8438-E0A95C5E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B159F-03C4-4860-B6F4-FFA1AFF4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CA2787-B9BA-4324-BB1B-0BA35DA89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6CAAE7-195B-4FE0-B4E1-6B76EA6F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E3995-6E2E-4ED1-A142-35899B41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6A2F1-53C5-4453-BD9A-B7959A35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0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338A-99E1-45E6-9118-900EFAC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1C7688-AB4F-4318-B0DE-738B5E8FE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268D90-5FF7-4EE2-9350-F41427B6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AFECCF-8FDA-4E9B-8383-80928746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56F6C-D7F1-4BF3-819A-2EBAF7C6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4B6980-E341-4016-B325-6623BD0D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80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47800-393E-467F-93BE-0B1933CE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F84861-580A-4EF5-AAB6-38AD3345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87DBC-AF77-4910-B113-82157AA7F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38B7-D43D-41F0-8B8F-3706C7E594AF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F88641-1CBA-48BD-A9C2-213F771CD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FDA5E-2BCC-40C4-9C78-9CAB26E3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C166-3AA7-44C5-99DA-AF7DAA2FD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9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microsoft.com/office/2007/relationships/hdphoto" Target="../media/hdphoto3.wdp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svg"/><Relationship Id="rId11" Type="http://schemas.openxmlformats.org/officeDocument/2006/relationships/image" Target="../media/image18.sv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16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582842" y="5488863"/>
            <a:ext cx="3402501" cy="1138468"/>
            <a:chOff x="874262" y="8233292"/>
            <a:chExt cx="5103751" cy="1707701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8"/>
              <a:ext cx="4762500" cy="15798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076"/>
                </a:lnSpc>
              </a:pPr>
              <a:r>
                <a:rPr lang="ru-RU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</a:t>
              </a:r>
              <a:r>
                <a:rPr lang="en-US" sz="1483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b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148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3200" y="657225"/>
            <a:ext cx="8382000" cy="3535318"/>
            <a:chOff x="0" y="-57150"/>
            <a:chExt cx="13418912" cy="707063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935172"/>
              <a:ext cx="13418912" cy="50783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6634"/>
                </a:lnSpc>
              </a:pPr>
              <a:r>
                <a:rPr lang="ru-RU" sz="6634" spc="-159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7. </a:t>
              </a:r>
              <a:br>
                <a:rPr lang="ru-RU" sz="6634" spc="-159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</a:br>
              <a:r>
                <a:rPr lang="ru-RU" sz="6634" spc="-159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Файлы. </a:t>
              </a:r>
              <a:br>
                <a:rPr lang="ru-RU" sz="6634" spc="-159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</a:br>
              <a:r>
                <a:rPr lang="ru-RU" sz="6634" spc="-159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Ввод-вывод данных</a:t>
              </a:r>
              <a:endParaRPr lang="en-US" sz="5600" spc="-159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0917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800"/>
                </a:lnSpc>
              </a:pPr>
              <a:r>
                <a:rPr lang="ru-RU" sz="2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2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2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defTabSz="609630">
                <a:lnSpc>
                  <a:spcPts val="2800"/>
                </a:lnSpc>
              </a:pPr>
              <a:endParaRPr lang="en-US" sz="2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0AFA49C-55E5-4A71-8864-FF1418A5D077}"/>
              </a:ext>
            </a:extLst>
          </p:cNvPr>
          <p:cNvGrpSpPr/>
          <p:nvPr/>
        </p:nvGrpSpPr>
        <p:grpSpPr>
          <a:xfrm>
            <a:off x="6705600" y="336638"/>
            <a:ext cx="5446499" cy="5886362"/>
            <a:chOff x="9677400" y="428757"/>
            <a:chExt cx="8169748" cy="8829543"/>
          </a:xfrm>
        </p:grpSpPr>
        <p:sp>
          <p:nvSpPr>
            <p:cNvPr id="8" name="Freeform 8"/>
            <p:cNvSpPr/>
            <p:nvPr/>
          </p:nvSpPr>
          <p:spPr>
            <a:xfrm>
              <a:off x="9677400" y="1028700"/>
              <a:ext cx="8169748" cy="8229600"/>
            </a:xfrm>
            <a:custGeom>
              <a:avLst/>
              <a:gdLst/>
              <a:ahLst/>
              <a:cxnLst/>
              <a:rect l="l" t="t" r="r" b="b"/>
              <a:pathLst>
                <a:path w="8169748" h="8229600">
                  <a:moveTo>
                    <a:pt x="0" y="0"/>
                  </a:moveTo>
                  <a:lnTo>
                    <a:pt x="8169748" y="0"/>
                  </a:lnTo>
                  <a:lnTo>
                    <a:pt x="8169748" y="8229600"/>
                  </a:lnTo>
                  <a:lnTo>
                    <a:pt x="0" y="822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FD85CB99-C44A-406B-96E8-1EAF06D84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9990" y="428757"/>
              <a:ext cx="2123810" cy="2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5484" y="1653127"/>
            <a:ext cx="5199044" cy="2464375"/>
            <a:chOff x="-1338621" y="-667330"/>
            <a:chExt cx="10398088" cy="3338134"/>
          </a:xfrm>
        </p:grpSpPr>
        <p:sp>
          <p:nvSpPr>
            <p:cNvPr id="3" name="TextBox 3"/>
            <p:cNvSpPr txBox="1"/>
            <p:nvPr/>
          </p:nvSpPr>
          <p:spPr>
            <a:xfrm>
              <a:off x="-1338621" y="-667330"/>
              <a:ext cx="10254654" cy="2410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4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54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HK Grotesk Bold"/>
                  <a:cs typeface="HK Grotesk Bold"/>
                  <a:sym typeface="HK Grotesk Bold"/>
                </a:rPr>
                <a:t>Дорога открытых возможностей</a:t>
              </a:r>
              <a:endParaRPr kumimoji="0" lang="en-US" sz="5400" b="1" i="0" u="none" strike="noStrike" kern="1200" cap="none" spc="-15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338621" y="1735296"/>
              <a:ext cx="10398088" cy="9355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77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Что мы сегодня 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открыли</a:t>
              </a: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на нашем пути. И что обязательно не забыли закрыть</a:t>
              </a:r>
              <a:endPara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07474" y="1653127"/>
            <a:ext cx="4584639" cy="1933255"/>
            <a:chOff x="0" y="-16966"/>
            <a:chExt cx="9169276" cy="3866509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2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165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5457" marR="0" lvl="1" indent="-172729" algn="l" defTabSz="60963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Файлы. Определения и функционал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75884"/>
              <a:ext cx="9059462" cy="51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marR="0" lvl="1" indent="-172729" algn="l" defTabSz="60963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Работа с различными типами данных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033420DD-08B3-48B2-81E3-7AF0DCE368C5}"/>
                </a:ext>
              </a:extLst>
            </p:cNvPr>
            <p:cNvSpPr/>
            <p:nvPr/>
          </p:nvSpPr>
          <p:spPr>
            <a:xfrm>
              <a:off x="0" y="2297871"/>
              <a:ext cx="9059462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8FCD1E85-87DB-4A0B-A97F-C9953FEB011F}"/>
                </a:ext>
              </a:extLst>
            </p:cNvPr>
            <p:cNvSpPr txBox="1"/>
            <p:nvPr/>
          </p:nvSpPr>
          <p:spPr>
            <a:xfrm>
              <a:off x="0" y="2768735"/>
              <a:ext cx="9059462" cy="1080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marR="0" lvl="1" indent="-172729" algn="l" defTabSz="60963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Операции с файлами и директориями в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44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49585" y="685800"/>
            <a:ext cx="4956615" cy="54864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85800" y="2082623"/>
            <a:ext cx="4251381" cy="2229782"/>
            <a:chOff x="0" y="475615"/>
            <a:chExt cx="8502762" cy="4459564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3924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5060"/>
                </a:lnSpc>
              </a:pPr>
              <a:r>
                <a:rPr lang="en-US" sz="4600" spc="-115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4600" spc="-11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4600" spc="-115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4600" spc="-11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4600" spc="-115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4600" spc="-11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7"/>
              <a:ext cx="8502762" cy="474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993"/>
                </a:lnSpc>
              </a:pPr>
              <a:r>
                <a:rPr lang="ru-RU" sz="15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15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98670" y="1679866"/>
            <a:ext cx="3658445" cy="3472858"/>
            <a:chOff x="0" y="-38100"/>
            <a:chExt cx="7316890" cy="694571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88"/>
              <a:ext cx="7316890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16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en-US" sz="2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2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2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2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16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en-US" sz="2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</a:t>
              </a:r>
              <a:r>
                <a:rPr lang="en-US" sz="2133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16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en-US" sz="2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5201" y="850351"/>
            <a:ext cx="7029787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9332"/>
              </a:lnSpc>
            </a:pPr>
            <a:r>
              <a:rPr lang="en-US" sz="8484" spc="-212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53212" y="3671238"/>
            <a:ext cx="6129237" cy="1611217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8" y="381580"/>
              <a:ext cx="10299439" cy="15133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 defTabSz="609630">
                <a:lnSpc>
                  <a:spcPts val="2773"/>
                </a:lnSpc>
              </a:pPr>
              <a:endPara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9264987" y="483335"/>
            <a:ext cx="2827820" cy="5936263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240971" y="96465"/>
            <a:ext cx="4940883" cy="3090298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6605527" y="4925949"/>
            <a:ext cx="2892480" cy="1809115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04032" y="5389935"/>
            <a:ext cx="2192965" cy="13716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7305042" y="3450257"/>
            <a:ext cx="2192965" cy="13716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60167" y="703051"/>
            <a:ext cx="4632212" cy="4111454"/>
            <a:chOff x="0" y="-31538"/>
            <a:chExt cx="9264425" cy="8222908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8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4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81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highlight>
                    <a:srgbClr val="EBE39D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2133" dirty="0">
                  <a:solidFill>
                    <a:srgbClr val="173554"/>
                  </a:solidFill>
                  <a:highlight>
                    <a:srgbClr val="EBE39D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685800" y="1678940"/>
            <a:ext cx="3372754" cy="2711447"/>
            <a:chOff x="0" y="60960"/>
            <a:chExt cx="6745509" cy="542289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62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4455"/>
                </a:lnSpc>
              </a:pPr>
              <a:r>
                <a:rPr lang="en-US" sz="4050" spc="-10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405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4050" spc="-10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4050" spc="-10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defTabSz="609630">
                <a:lnSpc>
                  <a:spcPts val="4455"/>
                </a:lnSpc>
              </a:pPr>
              <a:endParaRPr lang="en-US" sz="4050" spc="-10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6"/>
              <a:ext cx="5267935" cy="931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890"/>
                </a:lnSpc>
              </a:pPr>
              <a:r>
                <a:rPr lang="ru-RU" sz="13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135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3319768" y="905344"/>
            <a:ext cx="3240399" cy="3962486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5484" y="1653127"/>
            <a:ext cx="5199044" cy="2464375"/>
            <a:chOff x="-1338621" y="-667330"/>
            <a:chExt cx="10398088" cy="3338134"/>
          </a:xfrm>
        </p:grpSpPr>
        <p:sp>
          <p:nvSpPr>
            <p:cNvPr id="3" name="TextBox 3"/>
            <p:cNvSpPr txBox="1"/>
            <p:nvPr/>
          </p:nvSpPr>
          <p:spPr>
            <a:xfrm>
              <a:off x="-1338621" y="-667330"/>
              <a:ext cx="10254654" cy="2410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4600"/>
                </a:lnSpc>
              </a:pPr>
              <a:r>
                <a:rPr lang="ru-RU" sz="5400" b="1" spc="-15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Дорога открытых возможностей</a:t>
              </a:r>
              <a:endParaRPr lang="en-US" sz="5400" b="1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338621" y="1735296"/>
              <a:ext cx="10398088" cy="9355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Что мы сегодня откроем на нашем пути. И что обязательно не забудем закрыть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07474" y="1653127"/>
            <a:ext cx="4584639" cy="1933255"/>
            <a:chOff x="0" y="-16966"/>
            <a:chExt cx="9169276" cy="3866509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2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165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5457" lvl="1" indent="-172729" defTabSz="609630">
                <a:lnSpc>
                  <a:spcPts val="2239"/>
                </a:lnSpc>
                <a:buFont typeface="Arial"/>
                <a:buChar char="•"/>
              </a:pPr>
              <a:r>
                <a:rPr lang="ru-RU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Файлы. Определения и функционал</a:t>
              </a:r>
              <a:endParaRPr lang="en-US" sz="16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75884"/>
              <a:ext cx="9059462" cy="51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lvl="1" indent="-172729" defTabSz="609630">
                <a:lnSpc>
                  <a:spcPts val="2239"/>
                </a:lnSpc>
                <a:buFont typeface="Arial"/>
                <a:buChar char="•"/>
              </a:pPr>
              <a:r>
                <a:rPr lang="ru-RU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Работа с различными типами данных</a:t>
              </a:r>
              <a:endParaRPr lang="en-US" sz="16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033420DD-08B3-48B2-81E3-7AF0DCE368C5}"/>
                </a:ext>
              </a:extLst>
            </p:cNvPr>
            <p:cNvSpPr/>
            <p:nvPr/>
          </p:nvSpPr>
          <p:spPr>
            <a:xfrm>
              <a:off x="0" y="2297871"/>
              <a:ext cx="9059462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8FCD1E85-87DB-4A0B-A97F-C9953FEB011F}"/>
                </a:ext>
              </a:extLst>
            </p:cNvPr>
            <p:cNvSpPr txBox="1"/>
            <p:nvPr/>
          </p:nvSpPr>
          <p:spPr>
            <a:xfrm>
              <a:off x="0" y="2768735"/>
              <a:ext cx="9059462" cy="1080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lvl="1" indent="-172729" defTabSz="609630">
                <a:lnSpc>
                  <a:spcPts val="2239"/>
                </a:lnSpc>
                <a:buFont typeface="Arial"/>
                <a:buChar char="•"/>
              </a:pPr>
              <a:r>
                <a:rPr lang="ru-RU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Операции с файлами и директориями в </a:t>
              </a:r>
              <a:r>
                <a:rPr lang="en-US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5481" y="557302"/>
            <a:ext cx="7975600" cy="26924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371357" y="722907"/>
            <a:ext cx="7447324" cy="1691748"/>
            <a:chOff x="-655410" y="60960"/>
            <a:chExt cx="12655489" cy="3383496"/>
          </a:xfrm>
        </p:grpSpPr>
        <p:sp>
          <p:nvSpPr>
            <p:cNvPr id="8" name="TextBox 8"/>
            <p:cNvSpPr txBox="1"/>
            <p:nvPr/>
          </p:nvSpPr>
          <p:spPr>
            <a:xfrm>
              <a:off x="-655410" y="60960"/>
              <a:ext cx="12655489" cy="11541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4455"/>
                </a:lnSpc>
              </a:pPr>
              <a:r>
                <a:rPr lang="ru-RU" sz="405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Файл</a:t>
              </a:r>
              <a:endParaRPr lang="en-US" sz="4050" spc="-10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18" y="1345034"/>
              <a:ext cx="11893961" cy="20994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— это именованная область на носителе, содержащая некую информацию в текстовом (</a:t>
              </a:r>
              <a:r>
                <a:rPr lang="ru-RU" sz="2133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строка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или бинарном виде (</a:t>
              </a:r>
              <a:r>
                <a:rPr lang="ru-RU" sz="2133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комбинация 0 и 1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).</a:t>
              </a: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112324" y="464477"/>
            <a:ext cx="3736293" cy="4556455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CD34022-7831-4125-A36E-522B0F94D451}"/>
              </a:ext>
            </a:extLst>
          </p:cNvPr>
          <p:cNvGrpSpPr/>
          <p:nvPr/>
        </p:nvGrpSpPr>
        <p:grpSpPr>
          <a:xfrm>
            <a:off x="4013200" y="4089400"/>
            <a:ext cx="7408980" cy="1764583"/>
            <a:chOff x="2153226" y="7201218"/>
            <a:chExt cx="5920795" cy="2646874"/>
          </a:xfrm>
        </p:grpSpPr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07AE2966-F5EC-48F2-A739-DE67CFB61593}"/>
                </a:ext>
              </a:extLst>
            </p:cNvPr>
            <p:cNvGrpSpPr/>
            <p:nvPr/>
          </p:nvGrpSpPr>
          <p:grpSpPr>
            <a:xfrm>
              <a:off x="2153226" y="7201218"/>
              <a:ext cx="5920795" cy="2646874"/>
              <a:chOff x="0" y="0"/>
              <a:chExt cx="8797742" cy="5913687"/>
            </a:xfrm>
          </p:grpSpPr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9C079D53-84AF-4EC8-96DD-8A9E33A73ECE}"/>
                  </a:ext>
                </a:extLst>
              </p:cNvPr>
              <p:cNvSpPr/>
              <p:nvPr/>
            </p:nvSpPr>
            <p:spPr>
              <a:xfrm>
                <a:off x="92710" y="106680"/>
                <a:ext cx="869360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8693602" h="5794307">
                    <a:moveTo>
                      <a:pt x="8666932" y="5605077"/>
                    </a:moveTo>
                    <a:cubicBezTo>
                      <a:pt x="8666932" y="5692707"/>
                      <a:pt x="8590732" y="5763827"/>
                      <a:pt x="850945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49537" y="5794307"/>
                    </a:cubicBezTo>
                    <a:lnTo>
                      <a:pt x="8547552" y="5794307"/>
                    </a:lnTo>
                    <a:cubicBezTo>
                      <a:pt x="8627562" y="5794307"/>
                      <a:pt x="8693602" y="5728267"/>
                      <a:pt x="8693602" y="5648257"/>
                    </a:cubicBezTo>
                    <a:lnTo>
                      <a:pt x="8693602" y="95250"/>
                    </a:lnTo>
                    <a:cubicBezTo>
                      <a:pt x="8693602" y="58420"/>
                      <a:pt x="8679632" y="25400"/>
                      <a:pt x="8658042" y="0"/>
                    </a:cubicBezTo>
                    <a:cubicBezTo>
                      <a:pt x="8664392" y="16510"/>
                      <a:pt x="8666932" y="34290"/>
                      <a:pt x="8666932" y="52070"/>
                    </a:cubicBezTo>
                    <a:lnTo>
                      <a:pt x="866693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7" name="Freeform 4">
                <a:extLst>
                  <a:ext uri="{FF2B5EF4-FFF2-40B4-BE49-F238E27FC236}">
                    <a16:creationId xmlns:a16="http://schemas.microsoft.com/office/drawing/2014/main" id="{506A6278-04BB-40CF-AE60-190AA19575C4}"/>
                  </a:ext>
                </a:extLst>
              </p:cNvPr>
              <p:cNvSpPr/>
              <p:nvPr/>
            </p:nvSpPr>
            <p:spPr>
              <a:xfrm>
                <a:off x="12700" y="12700"/>
                <a:ext cx="8732971" cy="5845108"/>
              </a:xfrm>
              <a:custGeom>
                <a:avLst/>
                <a:gdLst/>
                <a:ahLst/>
                <a:cxnLst/>
                <a:rect l="l" t="t" r="r" b="b"/>
                <a:pathLst>
                  <a:path w="8732972" h="5845107">
                    <a:moveTo>
                      <a:pt x="146050" y="5845107"/>
                    </a:moveTo>
                    <a:lnTo>
                      <a:pt x="8586922" y="5845107"/>
                    </a:lnTo>
                    <a:cubicBezTo>
                      <a:pt x="8666932" y="5845107"/>
                      <a:pt x="8732972" y="5779067"/>
                      <a:pt x="8732972" y="5699057"/>
                    </a:cubicBezTo>
                    <a:lnTo>
                      <a:pt x="8732972" y="146050"/>
                    </a:lnTo>
                    <a:cubicBezTo>
                      <a:pt x="8732972" y="66040"/>
                      <a:pt x="8666932" y="0"/>
                      <a:pt x="858692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6B08A97C-C960-4863-8EC3-A6C2AC8D07A8}"/>
                  </a:ext>
                </a:extLst>
              </p:cNvPr>
              <p:cNvSpPr/>
              <p:nvPr/>
            </p:nvSpPr>
            <p:spPr>
              <a:xfrm>
                <a:off x="0" y="0"/>
                <a:ext cx="879774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8797742" h="5913687">
                    <a:moveTo>
                      <a:pt x="8734242" y="74930"/>
                    </a:moveTo>
                    <a:cubicBezTo>
                      <a:pt x="8706302" y="30480"/>
                      <a:pt x="8656772" y="0"/>
                      <a:pt x="859962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50601" y="5913687"/>
                    </a:cubicBezTo>
                    <a:lnTo>
                      <a:pt x="8638992" y="5913687"/>
                    </a:lnTo>
                    <a:cubicBezTo>
                      <a:pt x="8726622" y="5913687"/>
                      <a:pt x="8797742" y="5842567"/>
                      <a:pt x="8797742" y="5754937"/>
                    </a:cubicBezTo>
                    <a:lnTo>
                      <a:pt x="8797742" y="201930"/>
                    </a:lnTo>
                    <a:cubicBezTo>
                      <a:pt x="8797742" y="149860"/>
                      <a:pt x="8772342" y="104140"/>
                      <a:pt x="873424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8599622" y="12700"/>
                    </a:lnTo>
                    <a:cubicBezTo>
                      <a:pt x="8679632" y="12700"/>
                      <a:pt x="8745672" y="78740"/>
                      <a:pt x="8745672" y="158750"/>
                    </a:cubicBezTo>
                    <a:lnTo>
                      <a:pt x="8745672" y="5711757"/>
                    </a:lnTo>
                    <a:cubicBezTo>
                      <a:pt x="8745672" y="5791767"/>
                      <a:pt x="8679632" y="5857807"/>
                      <a:pt x="859962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8786312" y="5754937"/>
                    </a:moveTo>
                    <a:cubicBezTo>
                      <a:pt x="8786312" y="5834947"/>
                      <a:pt x="8719002" y="5900987"/>
                      <a:pt x="8638992" y="5900987"/>
                    </a:cubicBezTo>
                    <a:lnTo>
                      <a:pt x="250601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8600892" y="5870507"/>
                    </a:lnTo>
                    <a:cubicBezTo>
                      <a:pt x="8688522" y="5870507"/>
                      <a:pt x="8759642" y="5799387"/>
                      <a:pt x="8759642" y="5711757"/>
                    </a:cubicBezTo>
                    <a:lnTo>
                      <a:pt x="8759642" y="158750"/>
                    </a:lnTo>
                    <a:cubicBezTo>
                      <a:pt x="8759642" y="140970"/>
                      <a:pt x="8755832" y="123190"/>
                      <a:pt x="8750752" y="106680"/>
                    </a:cubicBezTo>
                    <a:cubicBezTo>
                      <a:pt x="8772342" y="132080"/>
                      <a:pt x="8786312" y="165100"/>
                      <a:pt x="8786312" y="201930"/>
                    </a:cubicBezTo>
                    <a:lnTo>
                      <a:pt x="878631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C70DB1FE-8063-4612-AE97-3A89F4ABD828}"/>
                </a:ext>
              </a:extLst>
            </p:cNvPr>
            <p:cNvGrpSpPr/>
            <p:nvPr/>
          </p:nvGrpSpPr>
          <p:grpSpPr>
            <a:xfrm>
              <a:off x="2362200" y="7219400"/>
              <a:ext cx="5553512" cy="2381843"/>
              <a:chOff x="-1544900" y="-171765"/>
              <a:chExt cx="4691315" cy="3175790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227F020-FDC8-44C3-9E66-265A1A50D790}"/>
                  </a:ext>
                </a:extLst>
              </p:cNvPr>
              <p:cNvSpPr txBox="1"/>
              <p:nvPr/>
            </p:nvSpPr>
            <p:spPr>
              <a:xfrm>
                <a:off x="-1287718" y="-171765"/>
                <a:ext cx="4434133" cy="115416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09630">
                  <a:lnSpc>
                    <a:spcPts val="4455"/>
                  </a:lnSpc>
                </a:pPr>
                <a:r>
                  <a:rPr lang="ru-RU" sz="4050" i="1" spc="-101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Назначение файлов </a:t>
                </a:r>
                <a:endParaRPr lang="en-US" sz="4050" i="1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endParaRPr>
              </a:p>
            </p:txBody>
          </p:sp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899EDED4-0480-4491-BCD7-F84002780B2C}"/>
                  </a:ext>
                </a:extLst>
              </p:cNvPr>
              <p:cNvSpPr txBox="1"/>
              <p:nvPr/>
            </p:nvSpPr>
            <p:spPr>
              <a:xfrm>
                <a:off x="-1544900" y="904603"/>
                <a:ext cx="4632771" cy="20994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09630">
                  <a:lnSpc>
                    <a:spcPts val="2773"/>
                  </a:lnSpc>
                </a:pPr>
                <a:r>
                  <a:rPr lang="ru-RU" sz="2133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— получить из файла необходимую для работы информацию</a:t>
                </a:r>
              </a:p>
              <a:p>
                <a:pPr defTabSz="609630">
                  <a:lnSpc>
                    <a:spcPts val="2773"/>
                  </a:lnSpc>
                </a:pPr>
                <a:r>
                  <a:rPr lang="ru-RU" sz="2133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— поместить в файл результаты нашей работы</a:t>
                </a:r>
                <a:endParaRPr lang="en-US" sz="2133" b="1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" name="Freeform 14">
            <a:extLst>
              <a:ext uri="{FF2B5EF4-FFF2-40B4-BE49-F238E27FC236}">
                <a16:creationId xmlns:a16="http://schemas.microsoft.com/office/drawing/2014/main" id="{A4F1B2FB-3CCC-4AF0-814B-DE1160DD27D5}"/>
              </a:ext>
            </a:extLst>
          </p:cNvPr>
          <p:cNvSpPr/>
          <p:nvPr/>
        </p:nvSpPr>
        <p:spPr>
          <a:xfrm flipH="1">
            <a:off x="9889702" y="3429000"/>
            <a:ext cx="1981201" cy="3302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09C455-1758-4FF5-95E9-D60B10D015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83" y="2201742"/>
            <a:ext cx="1159213" cy="11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0849" y="268571"/>
            <a:ext cx="9576751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6600"/>
              </a:lnSpc>
              <a:defRPr/>
            </a:pPr>
            <a:r>
              <a:rPr lang="ru-RU" sz="60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Работа с файлами</a:t>
            </a:r>
            <a:endParaRPr lang="en-US" sz="6000" spc="-15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9202C3E-18AA-4BE7-AAC9-36C7740144F1}"/>
              </a:ext>
            </a:extLst>
          </p:cNvPr>
          <p:cNvGrpSpPr/>
          <p:nvPr/>
        </p:nvGrpSpPr>
        <p:grpSpPr>
          <a:xfrm>
            <a:off x="252426" y="1484581"/>
            <a:ext cx="3985902" cy="1297396"/>
            <a:chOff x="1066800" y="4305300"/>
            <a:chExt cx="3369461" cy="2517000"/>
          </a:xfrm>
        </p:grpSpPr>
        <p:grpSp>
          <p:nvGrpSpPr>
            <p:cNvPr id="3" name="Group 3"/>
            <p:cNvGrpSpPr/>
            <p:nvPr/>
          </p:nvGrpSpPr>
          <p:grpSpPr>
            <a:xfrm>
              <a:off x="1066800" y="4305300"/>
              <a:ext cx="3369461" cy="2517000"/>
              <a:chOff x="0" y="0"/>
              <a:chExt cx="3676984" cy="39972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701" y="12699"/>
                <a:ext cx="3612215" cy="3928635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072336" y="5484276"/>
              <a:ext cx="3271070" cy="3521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030"/>
                </a:lnSpc>
                <a:defRPr/>
              </a:pPr>
              <a:r>
                <a:rPr lang="nl-NL" sz="1450" i="1" dirty="0">
                  <a:solidFill>
                    <a:srgbClr val="173554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 = open(‘</a:t>
              </a:r>
              <a:r>
                <a:rPr lang="en-US" sz="1450" i="1" dirty="0" err="1">
                  <a:solidFill>
                    <a:srgbClr val="173554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file_name</a:t>
              </a:r>
              <a:r>
                <a:rPr lang="nl-NL" sz="1450" i="1" dirty="0">
                  <a:solidFill>
                    <a:srgbClr val="173554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.txt', ‘r’, encoding=‘UTF-8’)</a:t>
              </a:r>
              <a:endParaRPr lang="en-US" sz="1450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88569" y="4616442"/>
              <a:ext cx="2889846" cy="4753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1925"/>
                </a:lnSpc>
                <a:defRPr/>
              </a:pPr>
              <a:r>
                <a:rPr lang="ru-RU" sz="2133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Открытие файла</a:t>
              </a:r>
              <a:endParaRPr lang="en-US" sz="2133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1260322" y="5161040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B4AAC90C-2398-4360-A955-8B2388FF33A0}"/>
              </a:ext>
            </a:extLst>
          </p:cNvPr>
          <p:cNvGrpSpPr/>
          <p:nvPr/>
        </p:nvGrpSpPr>
        <p:grpSpPr>
          <a:xfrm>
            <a:off x="5637799" y="2237439"/>
            <a:ext cx="2331399" cy="1336703"/>
            <a:chOff x="4160373" y="1628329"/>
            <a:chExt cx="3545077" cy="1727512"/>
          </a:xfrm>
        </p:grpSpPr>
        <p:grpSp>
          <p:nvGrpSpPr>
            <p:cNvPr id="88" name="Group 3">
              <a:extLst>
                <a:ext uri="{FF2B5EF4-FFF2-40B4-BE49-F238E27FC236}">
                  <a16:creationId xmlns:a16="http://schemas.microsoft.com/office/drawing/2014/main" id="{1921746D-A809-447D-B01D-68AC98456F56}"/>
                </a:ext>
              </a:extLst>
            </p:cNvPr>
            <p:cNvGrpSpPr/>
            <p:nvPr/>
          </p:nvGrpSpPr>
          <p:grpSpPr>
            <a:xfrm>
              <a:off x="4160373" y="1628329"/>
              <a:ext cx="3545077" cy="1727512"/>
              <a:chOff x="-15457" y="-6236"/>
              <a:chExt cx="3692441" cy="4003450"/>
            </a:xfrm>
          </p:grpSpPr>
          <p:sp>
            <p:nvSpPr>
              <p:cNvPr id="90" name="Freeform 4">
                <a:extLst>
                  <a:ext uri="{FF2B5EF4-FFF2-40B4-BE49-F238E27FC236}">
                    <a16:creationId xmlns:a16="http://schemas.microsoft.com/office/drawing/2014/main" id="{1E4BB30B-B7AA-42C3-911D-05CEE8D73AD3}"/>
                  </a:ext>
                </a:extLst>
              </p:cNvPr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91" name="Freeform 5">
                <a:extLst>
                  <a:ext uri="{FF2B5EF4-FFF2-40B4-BE49-F238E27FC236}">
                    <a16:creationId xmlns:a16="http://schemas.microsoft.com/office/drawing/2014/main" id="{ACDB4C69-4584-4520-8EE5-2F3FC7CAB3E4}"/>
                  </a:ext>
                </a:extLst>
              </p:cNvPr>
              <p:cNvSpPr/>
              <p:nvPr/>
            </p:nvSpPr>
            <p:spPr>
              <a:xfrm>
                <a:off x="-15457" y="-6236"/>
                <a:ext cx="3612214" cy="3928635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E5225507-A1CE-4FE3-B13B-63FB7894050C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9" name="TextBox 7">
              <a:extLst>
                <a:ext uri="{FF2B5EF4-FFF2-40B4-BE49-F238E27FC236}">
                  <a16:creationId xmlns:a16="http://schemas.microsoft.com/office/drawing/2014/main" id="{0B83517C-7BCB-4420-9E4E-DA36BB5DAF38}"/>
                </a:ext>
              </a:extLst>
            </p:cNvPr>
            <p:cNvSpPr txBox="1"/>
            <p:nvPr/>
          </p:nvSpPr>
          <p:spPr>
            <a:xfrm>
              <a:off x="4331897" y="1903209"/>
              <a:ext cx="3183539" cy="10322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030"/>
                </a:lnSpc>
                <a:defRPr/>
              </a:pPr>
              <a:r>
                <a:rPr lang="ru-RU" sz="1450" b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Нюанс параметров:</a:t>
              </a:r>
            </a:p>
            <a:p>
              <a:pPr defTabSz="609630">
                <a:lnSpc>
                  <a:spcPts val="2030"/>
                </a:lnSpc>
                <a:defRPr/>
              </a:pPr>
              <a:r>
                <a:rPr lang="ru-RU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Они могут объединяться: </a:t>
              </a:r>
              <a:r>
                <a:rPr lang="en-US" sz="1450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‘rt’, ‘</a:t>
              </a:r>
              <a:r>
                <a:rPr lang="en-US" sz="1450" i="1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rb</a:t>
              </a:r>
              <a:r>
                <a:rPr lang="en-US" sz="1450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’ </a:t>
              </a:r>
              <a:r>
                <a:rPr lang="ru-RU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 так далее</a:t>
              </a:r>
              <a:endParaRPr lang="en-US" sz="1450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" name="Freeform 18">
            <a:extLst>
              <a:ext uri="{FF2B5EF4-FFF2-40B4-BE49-F238E27FC236}">
                <a16:creationId xmlns:a16="http://schemas.microsoft.com/office/drawing/2014/main" id="{6433BB8D-B6B9-4AAF-A464-B05A1CD2BEE9}"/>
              </a:ext>
            </a:extLst>
          </p:cNvPr>
          <p:cNvSpPr/>
          <p:nvPr/>
        </p:nvSpPr>
        <p:spPr>
          <a:xfrm>
            <a:off x="6582012" y="3212375"/>
            <a:ext cx="2844800" cy="3160888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48FB1EF-6818-4E1C-A6C5-69D2B57A7AE8}"/>
              </a:ext>
            </a:extLst>
          </p:cNvPr>
          <p:cNvSpPr txBox="1"/>
          <p:nvPr/>
        </p:nvSpPr>
        <p:spPr>
          <a:xfrm>
            <a:off x="0" y="2903608"/>
            <a:ext cx="1830228" cy="371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1500"/>
              </a:lnSpc>
              <a:defRPr/>
            </a:pPr>
            <a:r>
              <a:rPr lang="ru-RU" sz="1200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Встроенная функция для открытия файлов</a:t>
            </a:r>
            <a:endParaRPr lang="en-US" sz="1200" i="1" dirty="0">
              <a:solidFill>
                <a:srgbClr val="17355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02321FED-3190-4BFB-B489-882EC65B1A36}"/>
              </a:ext>
            </a:extLst>
          </p:cNvPr>
          <p:cNvSpPr txBox="1"/>
          <p:nvPr/>
        </p:nvSpPr>
        <p:spPr>
          <a:xfrm>
            <a:off x="1016864" y="3429000"/>
            <a:ext cx="1830228" cy="179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1500"/>
              </a:lnSpc>
              <a:defRPr/>
            </a:pPr>
            <a:r>
              <a:rPr lang="ru-RU" sz="1200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Имя файла</a:t>
            </a:r>
            <a:endParaRPr lang="en-US" sz="1200" i="1" dirty="0">
              <a:solidFill>
                <a:srgbClr val="17355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AA849EAF-F331-48DF-968A-8203F858D1C2}"/>
              </a:ext>
            </a:extLst>
          </p:cNvPr>
          <p:cNvSpPr txBox="1"/>
          <p:nvPr/>
        </p:nvSpPr>
        <p:spPr>
          <a:xfrm>
            <a:off x="2065966" y="2909618"/>
            <a:ext cx="1420237" cy="371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1500"/>
              </a:lnSpc>
              <a:defRPr/>
            </a:pPr>
            <a:r>
              <a:rPr lang="ru-RU" sz="1200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Параметр открытия</a:t>
            </a:r>
            <a:endParaRPr lang="en-US" sz="1200" i="1" dirty="0">
              <a:solidFill>
                <a:srgbClr val="17355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59F6482A-6CA0-4D15-80DC-5A770627E6EA}"/>
              </a:ext>
            </a:extLst>
          </p:cNvPr>
          <p:cNvSpPr txBox="1"/>
          <p:nvPr/>
        </p:nvSpPr>
        <p:spPr>
          <a:xfrm>
            <a:off x="2779126" y="3424878"/>
            <a:ext cx="1420237" cy="179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1500"/>
              </a:lnSpc>
              <a:defRPr/>
            </a:pPr>
            <a:r>
              <a:rPr lang="ru-RU" sz="1200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Кодировка</a:t>
            </a:r>
            <a:endParaRPr lang="en-US" sz="1200" i="1" dirty="0">
              <a:solidFill>
                <a:srgbClr val="17355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A7F8CEC-A9F9-4F11-9889-A33C9DAEAEAB}"/>
              </a:ext>
            </a:extLst>
          </p:cNvPr>
          <p:cNvCxnSpPr>
            <a:cxnSpLocks/>
          </p:cNvCxnSpPr>
          <p:nvPr/>
        </p:nvCxnSpPr>
        <p:spPr>
          <a:xfrm flipV="1">
            <a:off x="788895" y="2385483"/>
            <a:ext cx="0" cy="518125"/>
          </a:xfrm>
          <a:prstGeom prst="straightConnector1">
            <a:avLst/>
          </a:prstGeom>
          <a:ln w="3810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8D3DCDA-F8C2-4C59-B3A5-CFE2AD11B0F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576300" y="2361408"/>
            <a:ext cx="355678" cy="1067592"/>
          </a:xfrm>
          <a:prstGeom prst="straightConnector1">
            <a:avLst/>
          </a:prstGeom>
          <a:ln w="3810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159C01C-95CF-4BFF-A3A7-5AF0B9D3AAF7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390589" y="2361408"/>
            <a:ext cx="385496" cy="548210"/>
          </a:xfrm>
          <a:prstGeom prst="straightConnector1">
            <a:avLst/>
          </a:prstGeom>
          <a:ln w="3810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B1AC737-8A3B-4221-B69C-12E164658DF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489245" y="2361410"/>
            <a:ext cx="186285" cy="1063468"/>
          </a:xfrm>
          <a:prstGeom prst="straightConnector1">
            <a:avLst/>
          </a:prstGeom>
          <a:ln w="3810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CFE92877-827B-4AFB-81E1-478B84BB262D}"/>
              </a:ext>
            </a:extLst>
          </p:cNvPr>
          <p:cNvGrpSpPr/>
          <p:nvPr/>
        </p:nvGrpSpPr>
        <p:grpSpPr>
          <a:xfrm>
            <a:off x="122794" y="3756021"/>
            <a:ext cx="2653290" cy="1297396"/>
            <a:chOff x="1066800" y="4305300"/>
            <a:chExt cx="3369461" cy="2517000"/>
          </a:xfrm>
        </p:grpSpPr>
        <p:grpSp>
          <p:nvGrpSpPr>
            <p:cNvPr id="57" name="Group 3">
              <a:extLst>
                <a:ext uri="{FF2B5EF4-FFF2-40B4-BE49-F238E27FC236}">
                  <a16:creationId xmlns:a16="http://schemas.microsoft.com/office/drawing/2014/main" id="{9C763EAD-4307-4184-9596-8BD1B892B362}"/>
                </a:ext>
              </a:extLst>
            </p:cNvPr>
            <p:cNvGrpSpPr/>
            <p:nvPr/>
          </p:nvGrpSpPr>
          <p:grpSpPr>
            <a:xfrm>
              <a:off x="1066800" y="4305300"/>
              <a:ext cx="3369461" cy="2517000"/>
              <a:chOff x="0" y="0"/>
              <a:chExt cx="3676984" cy="3997214"/>
            </a:xfrm>
          </p:grpSpPr>
          <p:sp>
            <p:nvSpPr>
              <p:cNvPr id="61" name="Freeform 4">
                <a:extLst>
                  <a:ext uri="{FF2B5EF4-FFF2-40B4-BE49-F238E27FC236}">
                    <a16:creationId xmlns:a16="http://schemas.microsoft.com/office/drawing/2014/main" id="{70CCC2F7-2ABD-4CF4-A567-5DCA95084160}"/>
                  </a:ext>
                </a:extLst>
              </p:cNvPr>
              <p:cNvSpPr/>
              <p:nvPr/>
            </p:nvSpPr>
            <p:spPr>
              <a:xfrm>
                <a:off x="85551" y="44658"/>
                <a:ext cx="3572843" cy="3877833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2" name="Freeform 5">
                <a:extLst>
                  <a:ext uri="{FF2B5EF4-FFF2-40B4-BE49-F238E27FC236}">
                    <a16:creationId xmlns:a16="http://schemas.microsoft.com/office/drawing/2014/main" id="{3CE22B18-9836-4BAF-AEFE-372B4C18173E}"/>
                  </a:ext>
                </a:extLst>
              </p:cNvPr>
              <p:cNvSpPr/>
              <p:nvPr/>
            </p:nvSpPr>
            <p:spPr>
              <a:xfrm>
                <a:off x="12701" y="12699"/>
                <a:ext cx="3612215" cy="3928635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F209BA3F-0417-43A7-9EB4-D02C5737BF9C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871B29E2-B1FC-43FD-AEB8-831634864899}"/>
                </a:ext>
              </a:extLst>
            </p:cNvPr>
            <p:cNvSpPr txBox="1"/>
            <p:nvPr/>
          </p:nvSpPr>
          <p:spPr>
            <a:xfrm>
              <a:off x="1072336" y="5484276"/>
              <a:ext cx="3271070" cy="4554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030"/>
                </a:lnSpc>
                <a:defRPr/>
              </a:pPr>
              <a:r>
                <a:rPr lang="nl-NL" sz="1450" i="1" dirty="0">
                  <a:solidFill>
                    <a:srgbClr val="173554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text = f</a:t>
              </a:r>
              <a:r>
                <a:rPr lang="en-US" sz="1450" i="1" dirty="0">
                  <a:solidFill>
                    <a:srgbClr val="173554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.read()</a:t>
              </a:r>
              <a:endParaRPr lang="en-US" sz="1450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endParaRPr>
            </a:p>
          </p:txBody>
        </p:sp>
        <p:sp>
          <p:nvSpPr>
            <p:cNvPr id="59" name="TextBox 8">
              <a:extLst>
                <a:ext uri="{FF2B5EF4-FFF2-40B4-BE49-F238E27FC236}">
                  <a16:creationId xmlns:a16="http://schemas.microsoft.com/office/drawing/2014/main" id="{174F1C52-5505-407E-97C5-F842010C67B7}"/>
                </a:ext>
              </a:extLst>
            </p:cNvPr>
            <p:cNvSpPr txBox="1"/>
            <p:nvPr/>
          </p:nvSpPr>
          <p:spPr>
            <a:xfrm>
              <a:off x="1288569" y="4616442"/>
              <a:ext cx="2889846" cy="4753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1925"/>
                </a:lnSpc>
                <a:defRPr/>
              </a:pPr>
              <a:r>
                <a:rPr lang="ru-RU" sz="2133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Чтение из файла</a:t>
              </a:r>
              <a:endParaRPr lang="en-US" sz="2133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60" name="AutoShape 9">
              <a:extLst>
                <a:ext uri="{FF2B5EF4-FFF2-40B4-BE49-F238E27FC236}">
                  <a16:creationId xmlns:a16="http://schemas.microsoft.com/office/drawing/2014/main" id="{089F275D-F2CF-4CDA-86B8-098F72E8B6D0}"/>
                </a:ext>
              </a:extLst>
            </p:cNvPr>
            <p:cNvSpPr/>
            <p:nvPr/>
          </p:nvSpPr>
          <p:spPr>
            <a:xfrm>
              <a:off x="1260322" y="5161040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BF1214D8-4AF7-41D6-BBAB-53D21F4FD875}"/>
              </a:ext>
            </a:extLst>
          </p:cNvPr>
          <p:cNvGrpSpPr/>
          <p:nvPr/>
        </p:nvGrpSpPr>
        <p:grpSpPr>
          <a:xfrm>
            <a:off x="1792036" y="4607545"/>
            <a:ext cx="2653290" cy="1297396"/>
            <a:chOff x="1066800" y="4305300"/>
            <a:chExt cx="3369461" cy="2517000"/>
          </a:xfrm>
        </p:grpSpPr>
        <p:grpSp>
          <p:nvGrpSpPr>
            <p:cNvPr id="65" name="Group 3">
              <a:extLst>
                <a:ext uri="{FF2B5EF4-FFF2-40B4-BE49-F238E27FC236}">
                  <a16:creationId xmlns:a16="http://schemas.microsoft.com/office/drawing/2014/main" id="{C51E366B-E03B-42E5-A8D7-21DB46BA8915}"/>
                </a:ext>
              </a:extLst>
            </p:cNvPr>
            <p:cNvGrpSpPr/>
            <p:nvPr/>
          </p:nvGrpSpPr>
          <p:grpSpPr>
            <a:xfrm>
              <a:off x="1066800" y="4305300"/>
              <a:ext cx="3369461" cy="2517000"/>
              <a:chOff x="0" y="0"/>
              <a:chExt cx="3676984" cy="3997214"/>
            </a:xfrm>
          </p:grpSpPr>
          <p:sp>
            <p:nvSpPr>
              <p:cNvPr id="69" name="Freeform 4">
                <a:extLst>
                  <a:ext uri="{FF2B5EF4-FFF2-40B4-BE49-F238E27FC236}">
                    <a16:creationId xmlns:a16="http://schemas.microsoft.com/office/drawing/2014/main" id="{06FB411A-73CE-49EE-9CA2-F5ACCE5EADAC}"/>
                  </a:ext>
                </a:extLst>
              </p:cNvPr>
              <p:cNvSpPr/>
              <p:nvPr/>
            </p:nvSpPr>
            <p:spPr>
              <a:xfrm>
                <a:off x="85551" y="44658"/>
                <a:ext cx="3572843" cy="3877833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63B488BA-9EBF-443B-94BD-76E15CDCD28E}"/>
                  </a:ext>
                </a:extLst>
              </p:cNvPr>
              <p:cNvSpPr/>
              <p:nvPr/>
            </p:nvSpPr>
            <p:spPr>
              <a:xfrm>
                <a:off x="12701" y="12699"/>
                <a:ext cx="3612215" cy="3928635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74BBAADB-2914-4BB6-94B0-005EAD087531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66" name="TextBox 7">
              <a:extLst>
                <a:ext uri="{FF2B5EF4-FFF2-40B4-BE49-F238E27FC236}">
                  <a16:creationId xmlns:a16="http://schemas.microsoft.com/office/drawing/2014/main" id="{20BE2C28-9E8A-43C0-BC08-D67AFB682E73}"/>
                </a:ext>
              </a:extLst>
            </p:cNvPr>
            <p:cNvSpPr txBox="1"/>
            <p:nvPr/>
          </p:nvSpPr>
          <p:spPr>
            <a:xfrm>
              <a:off x="1072336" y="5484276"/>
              <a:ext cx="3271070" cy="4554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030"/>
                </a:lnSpc>
                <a:defRPr/>
              </a:pPr>
              <a:r>
                <a:rPr lang="nl-NL" sz="1450" i="1" dirty="0">
                  <a:solidFill>
                    <a:srgbClr val="173554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</a:t>
              </a:r>
              <a:r>
                <a:rPr lang="en-US" sz="1450" i="1" dirty="0">
                  <a:solidFill>
                    <a:srgbClr val="173554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.write(text)</a:t>
              </a:r>
              <a:endParaRPr lang="en-US" sz="1450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endParaRPr>
            </a:p>
          </p:txBody>
        </p:sp>
        <p:sp>
          <p:nvSpPr>
            <p:cNvPr id="67" name="TextBox 8">
              <a:extLst>
                <a:ext uri="{FF2B5EF4-FFF2-40B4-BE49-F238E27FC236}">
                  <a16:creationId xmlns:a16="http://schemas.microsoft.com/office/drawing/2014/main" id="{F75C68B8-4CFB-4068-9B72-24EDECC67A0B}"/>
                </a:ext>
              </a:extLst>
            </p:cNvPr>
            <p:cNvSpPr txBox="1"/>
            <p:nvPr/>
          </p:nvSpPr>
          <p:spPr>
            <a:xfrm>
              <a:off x="1288569" y="4616442"/>
              <a:ext cx="2889846" cy="4753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1925"/>
                </a:lnSpc>
                <a:defRPr/>
              </a:pPr>
              <a:r>
                <a:rPr lang="ru-RU" sz="2133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Запись в файл</a:t>
              </a:r>
              <a:endParaRPr lang="en-US" sz="2133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68" name="AutoShape 9">
              <a:extLst>
                <a:ext uri="{FF2B5EF4-FFF2-40B4-BE49-F238E27FC236}">
                  <a16:creationId xmlns:a16="http://schemas.microsoft.com/office/drawing/2014/main" id="{DB05289B-433D-4B9C-A6C7-47A2A3E73E0F}"/>
                </a:ext>
              </a:extLst>
            </p:cNvPr>
            <p:cNvSpPr/>
            <p:nvPr/>
          </p:nvSpPr>
          <p:spPr>
            <a:xfrm>
              <a:off x="1260322" y="5161040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33" name="Freeform 12">
            <a:extLst>
              <a:ext uri="{FF2B5EF4-FFF2-40B4-BE49-F238E27FC236}">
                <a16:creationId xmlns:a16="http://schemas.microsoft.com/office/drawing/2014/main" id="{C16DD8F5-72E5-4F91-A62C-B93841FE994F}"/>
              </a:ext>
            </a:extLst>
          </p:cNvPr>
          <p:cNvSpPr/>
          <p:nvPr/>
        </p:nvSpPr>
        <p:spPr>
          <a:xfrm>
            <a:off x="3908176" y="2133279"/>
            <a:ext cx="990637" cy="3608281"/>
          </a:xfrm>
          <a:custGeom>
            <a:avLst/>
            <a:gdLst/>
            <a:ahLst/>
            <a:cxnLst/>
            <a:rect l="l" t="t" r="r" b="b"/>
            <a:pathLst>
              <a:path w="639588" h="2329626">
                <a:moveTo>
                  <a:pt x="0" y="0"/>
                </a:moveTo>
                <a:lnTo>
                  <a:pt x="639588" y="0"/>
                </a:lnTo>
                <a:lnTo>
                  <a:pt x="63958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852649A1-C776-4674-B6FF-82DF06EC2CF4}"/>
              </a:ext>
            </a:extLst>
          </p:cNvPr>
          <p:cNvSpPr txBox="1"/>
          <p:nvPr/>
        </p:nvSpPr>
        <p:spPr>
          <a:xfrm>
            <a:off x="-15202" y="5433912"/>
            <a:ext cx="1830228" cy="564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1500"/>
              </a:lnSpc>
              <a:defRPr/>
            </a:pPr>
            <a:r>
              <a:rPr lang="ru-RU" sz="1200" b="1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Тип данных при чтении и записи – строковый (</a:t>
            </a:r>
            <a:r>
              <a:rPr lang="en-US" sz="1200" b="1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str</a:t>
            </a:r>
            <a:r>
              <a:rPr lang="ru-RU" sz="1200" b="1" i="1" dirty="0">
                <a:solidFill>
                  <a:srgbClr val="17355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)</a:t>
            </a:r>
            <a:endParaRPr lang="en-US" sz="1200" b="1" i="1" dirty="0">
              <a:solidFill>
                <a:srgbClr val="17355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DFB3863-42B0-47D0-ADA9-648C56A98CEF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99912" y="4598474"/>
            <a:ext cx="116952" cy="835438"/>
          </a:xfrm>
          <a:prstGeom prst="straightConnector1">
            <a:avLst/>
          </a:prstGeom>
          <a:ln w="3810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уга 21">
            <a:extLst>
              <a:ext uri="{FF2B5EF4-FFF2-40B4-BE49-F238E27FC236}">
                <a16:creationId xmlns:a16="http://schemas.microsoft.com/office/drawing/2014/main" id="{1283ED43-8F69-4C36-A699-1594FE085175}"/>
              </a:ext>
            </a:extLst>
          </p:cNvPr>
          <p:cNvSpPr/>
          <p:nvPr/>
        </p:nvSpPr>
        <p:spPr>
          <a:xfrm rot="8748353">
            <a:off x="756860" y="4837405"/>
            <a:ext cx="4028617" cy="880119"/>
          </a:xfrm>
          <a:prstGeom prst="arc">
            <a:avLst>
              <a:gd name="adj1" fmla="val 14174971"/>
              <a:gd name="adj2" fmla="val 426955"/>
            </a:avLst>
          </a:prstGeom>
          <a:ln w="38100">
            <a:solidFill>
              <a:srgbClr val="17355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8353355" y="1537804"/>
            <a:ext cx="3163559" cy="3385719"/>
            <a:chOff x="503988" y="6126239"/>
            <a:chExt cx="3369461" cy="302445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503988" y="6126239"/>
              <a:ext cx="3369461" cy="3024456"/>
              <a:chOff x="503988" y="6126239"/>
              <a:chExt cx="3369461" cy="3024456"/>
            </a:xfrm>
          </p:grpSpPr>
          <p:grpSp>
            <p:nvGrpSpPr>
              <p:cNvPr id="35" name="Group 3">
                <a:extLst>
                  <a:ext uri="{FF2B5EF4-FFF2-40B4-BE49-F238E27FC236}">
                    <a16:creationId xmlns:a16="http://schemas.microsoft.com/office/drawing/2014/main" id="{6DED79AC-C007-42A4-8E70-FB71AEAA5F82}"/>
                  </a:ext>
                </a:extLst>
              </p:cNvPr>
              <p:cNvGrpSpPr/>
              <p:nvPr/>
            </p:nvGrpSpPr>
            <p:grpSpPr>
              <a:xfrm>
                <a:off x="503988" y="6126239"/>
                <a:ext cx="3369461" cy="3024456"/>
                <a:chOff x="0" y="0"/>
                <a:chExt cx="3676984" cy="3997214"/>
              </a:xfrm>
            </p:grpSpPr>
            <p:sp>
              <p:nvSpPr>
                <p:cNvPr id="39" name="Freeform 4">
                  <a:extLst>
                    <a:ext uri="{FF2B5EF4-FFF2-40B4-BE49-F238E27FC236}">
                      <a16:creationId xmlns:a16="http://schemas.microsoft.com/office/drawing/2014/main" id="{B1A5DB6D-9819-4EC1-BC86-DEC26405CC6A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3572843" cy="387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843" h="3877834">
                      <a:moveTo>
                        <a:pt x="3546173" y="3688604"/>
                      </a:moveTo>
                      <a:cubicBezTo>
                        <a:pt x="3546173" y="3776234"/>
                        <a:pt x="3469973" y="3847354"/>
                        <a:pt x="3388693" y="3847354"/>
                      </a:cubicBezTo>
                      <a:lnTo>
                        <a:pt x="66040" y="3847354"/>
                      </a:lnTo>
                      <a:cubicBezTo>
                        <a:pt x="43180" y="3847354"/>
                        <a:pt x="20320" y="3842274"/>
                        <a:pt x="0" y="3833384"/>
                      </a:cubicBezTo>
                      <a:cubicBezTo>
                        <a:pt x="26670" y="3861324"/>
                        <a:pt x="63500" y="3877834"/>
                        <a:pt x="116899" y="3877834"/>
                      </a:cubicBezTo>
                      <a:lnTo>
                        <a:pt x="3426793" y="3877834"/>
                      </a:lnTo>
                      <a:cubicBezTo>
                        <a:pt x="3506804" y="3877834"/>
                        <a:pt x="3572843" y="3811794"/>
                        <a:pt x="3572843" y="3731784"/>
                      </a:cubicBezTo>
                      <a:lnTo>
                        <a:pt x="3572843" y="95250"/>
                      </a:lnTo>
                      <a:cubicBezTo>
                        <a:pt x="3572843" y="58420"/>
                        <a:pt x="3558873" y="25400"/>
                        <a:pt x="3537284" y="0"/>
                      </a:cubicBezTo>
                      <a:cubicBezTo>
                        <a:pt x="3543634" y="16510"/>
                        <a:pt x="3546173" y="34290"/>
                        <a:pt x="3546173" y="52070"/>
                      </a:cubicBezTo>
                      <a:lnTo>
                        <a:pt x="3546173" y="3688604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40" name="Freeform 5">
                  <a:extLst>
                    <a:ext uri="{FF2B5EF4-FFF2-40B4-BE49-F238E27FC236}">
                      <a16:creationId xmlns:a16="http://schemas.microsoft.com/office/drawing/2014/main" id="{17E4DCFE-B6C5-4F34-9810-5ADDFD2685C5}"/>
                    </a:ext>
                  </a:extLst>
                </p:cNvPr>
                <p:cNvSpPr/>
                <p:nvPr/>
              </p:nvSpPr>
              <p:spPr>
                <a:xfrm>
                  <a:off x="12700" y="12699"/>
                  <a:ext cx="3612214" cy="392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214" h="3928634">
                      <a:moveTo>
                        <a:pt x="146050" y="3928634"/>
                      </a:moveTo>
                      <a:lnTo>
                        <a:pt x="3466164" y="3928634"/>
                      </a:lnTo>
                      <a:cubicBezTo>
                        <a:pt x="3546173" y="3928634"/>
                        <a:pt x="3612214" y="3862594"/>
                        <a:pt x="3612214" y="3782584"/>
                      </a:cubicBezTo>
                      <a:lnTo>
                        <a:pt x="3612214" y="146050"/>
                      </a:lnTo>
                      <a:cubicBezTo>
                        <a:pt x="3612214" y="66040"/>
                        <a:pt x="3546173" y="0"/>
                        <a:pt x="3466164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3782584"/>
                      </a:lnTo>
                      <a:cubicBezTo>
                        <a:pt x="0" y="3863864"/>
                        <a:pt x="66040" y="3928634"/>
                        <a:pt x="146050" y="39286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8AEDED50-72C5-4A28-B784-189FB2EA775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76984" cy="3997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984" h="3997214">
                      <a:moveTo>
                        <a:pt x="3613484" y="74930"/>
                      </a:moveTo>
                      <a:cubicBezTo>
                        <a:pt x="3585544" y="30480"/>
                        <a:pt x="3536014" y="0"/>
                        <a:pt x="3478864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3795284"/>
                      </a:lnTo>
                      <a:cubicBezTo>
                        <a:pt x="0" y="3847354"/>
                        <a:pt x="25400" y="3893074"/>
                        <a:pt x="63500" y="3922284"/>
                      </a:cubicBezTo>
                      <a:cubicBezTo>
                        <a:pt x="91440" y="3966734"/>
                        <a:pt x="140970" y="3997214"/>
                        <a:pt x="212870" y="3997214"/>
                      </a:cubicBezTo>
                      <a:lnTo>
                        <a:pt x="3518234" y="3997214"/>
                      </a:lnTo>
                      <a:cubicBezTo>
                        <a:pt x="3605864" y="3997214"/>
                        <a:pt x="3676984" y="3926094"/>
                        <a:pt x="3676984" y="3838464"/>
                      </a:cubicBezTo>
                      <a:lnTo>
                        <a:pt x="3676984" y="201930"/>
                      </a:lnTo>
                      <a:cubicBezTo>
                        <a:pt x="3676983" y="149860"/>
                        <a:pt x="3651583" y="104140"/>
                        <a:pt x="3613484" y="74930"/>
                      </a:cubicBezTo>
                      <a:close/>
                      <a:moveTo>
                        <a:pt x="12700" y="3795284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3478864" y="12700"/>
                      </a:lnTo>
                      <a:cubicBezTo>
                        <a:pt x="3558873" y="12700"/>
                        <a:pt x="3624914" y="78740"/>
                        <a:pt x="3624914" y="158750"/>
                      </a:cubicBezTo>
                      <a:lnTo>
                        <a:pt x="3624914" y="3795284"/>
                      </a:lnTo>
                      <a:cubicBezTo>
                        <a:pt x="3624914" y="3875294"/>
                        <a:pt x="3558873" y="3941334"/>
                        <a:pt x="3478864" y="3941334"/>
                      </a:cubicBezTo>
                      <a:lnTo>
                        <a:pt x="158750" y="3941334"/>
                      </a:lnTo>
                      <a:cubicBezTo>
                        <a:pt x="78740" y="3941334"/>
                        <a:pt x="12700" y="3876564"/>
                        <a:pt x="12700" y="3795284"/>
                      </a:cubicBezTo>
                      <a:close/>
                      <a:moveTo>
                        <a:pt x="3665553" y="3838464"/>
                      </a:moveTo>
                      <a:cubicBezTo>
                        <a:pt x="3665553" y="3918474"/>
                        <a:pt x="3598244" y="3984514"/>
                        <a:pt x="3518234" y="3984514"/>
                      </a:cubicBezTo>
                      <a:lnTo>
                        <a:pt x="212870" y="3984514"/>
                      </a:lnTo>
                      <a:cubicBezTo>
                        <a:pt x="157480" y="3984514"/>
                        <a:pt x="120650" y="3968004"/>
                        <a:pt x="93980" y="3940064"/>
                      </a:cubicBezTo>
                      <a:cubicBezTo>
                        <a:pt x="114300" y="3948954"/>
                        <a:pt x="135890" y="3954034"/>
                        <a:pt x="160020" y="3954034"/>
                      </a:cubicBezTo>
                      <a:lnTo>
                        <a:pt x="3480134" y="3954034"/>
                      </a:lnTo>
                      <a:cubicBezTo>
                        <a:pt x="3567764" y="3954034"/>
                        <a:pt x="3638884" y="3882914"/>
                        <a:pt x="3638884" y="3795284"/>
                      </a:cubicBezTo>
                      <a:lnTo>
                        <a:pt x="3638884" y="158750"/>
                      </a:lnTo>
                      <a:cubicBezTo>
                        <a:pt x="3638884" y="140970"/>
                        <a:pt x="3635073" y="123190"/>
                        <a:pt x="3629994" y="106680"/>
                      </a:cubicBezTo>
                      <a:cubicBezTo>
                        <a:pt x="3651584" y="132080"/>
                        <a:pt x="3665553" y="165100"/>
                        <a:pt x="3665553" y="201930"/>
                      </a:cubicBezTo>
                      <a:lnTo>
                        <a:pt x="3665553" y="3838464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36" name="TextBox 7">
                <a:extLst>
                  <a:ext uri="{FF2B5EF4-FFF2-40B4-BE49-F238E27FC236}">
                    <a16:creationId xmlns:a16="http://schemas.microsoft.com/office/drawing/2014/main" id="{00ED111A-1A5A-479E-AFC1-9F47FC680A4F}"/>
                  </a:ext>
                </a:extLst>
              </p:cNvPr>
              <p:cNvSpPr txBox="1"/>
              <p:nvPr/>
            </p:nvSpPr>
            <p:spPr>
              <a:xfrm>
                <a:off x="674424" y="6842372"/>
                <a:ext cx="3156545" cy="19363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106363" indent="-106363" defTabSz="609630">
                  <a:lnSpc>
                    <a:spcPts val="203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45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‘r’</a:t>
                </a:r>
                <a:r>
                  <a:rPr lang="en-US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– </a:t>
                </a:r>
                <a:r>
                  <a:rPr lang="ru-RU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на чтение</a:t>
                </a:r>
              </a:p>
              <a:p>
                <a:pPr marL="106363" indent="-106363" defTabSz="609630">
                  <a:lnSpc>
                    <a:spcPts val="203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45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‘w’</a:t>
                </a:r>
                <a:r>
                  <a:rPr lang="en-US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– </a:t>
                </a:r>
                <a:r>
                  <a:rPr lang="ru-RU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на запись</a:t>
                </a:r>
                <a:endParaRPr lang="en-US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06363" indent="-106363" defTabSz="609630">
                  <a:lnSpc>
                    <a:spcPts val="203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45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‘x’</a:t>
                </a:r>
                <a:r>
                  <a:rPr lang="en-US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– </a:t>
                </a:r>
                <a:r>
                  <a:rPr lang="ru-RU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на запись, если файла не существует</a:t>
                </a:r>
                <a:endParaRPr lang="en-US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06363" indent="-106363" defTabSz="609630">
                  <a:lnSpc>
                    <a:spcPts val="203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45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‘a’</a:t>
                </a:r>
                <a:r>
                  <a:rPr lang="en-US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– </a:t>
                </a:r>
                <a:r>
                  <a:rPr lang="ru-RU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на дозапись в конец файла</a:t>
                </a:r>
                <a:endParaRPr lang="en-US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06363" indent="-106363" defTabSz="609630">
                  <a:lnSpc>
                    <a:spcPts val="203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45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‘b’</a:t>
                </a:r>
                <a:r>
                  <a:rPr lang="en-US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– </a:t>
                </a:r>
                <a:r>
                  <a:rPr lang="ru-RU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на открытие в двоичном режиме</a:t>
                </a:r>
                <a:endParaRPr lang="en-US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06363" indent="-106363" defTabSz="609630">
                  <a:lnSpc>
                    <a:spcPts val="203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45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‘t’</a:t>
                </a:r>
                <a:r>
                  <a:rPr lang="en-US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– </a:t>
                </a:r>
                <a:r>
                  <a:rPr lang="ru-RU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на чтение в текстовом режиме</a:t>
                </a:r>
                <a:endParaRPr lang="en-US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06363" indent="-106363" defTabSz="609630">
                  <a:lnSpc>
                    <a:spcPts val="203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45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‘+’</a:t>
                </a:r>
                <a:r>
                  <a:rPr lang="en-US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– </a:t>
                </a:r>
                <a:r>
                  <a:rPr lang="ru-RU" sz="145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на чтение и запись</a:t>
                </a:r>
                <a:endParaRPr lang="en-US" sz="14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C48940F4-82AC-48B7-A6B7-E0824B07568C}"/>
                </a:ext>
              </a:extLst>
            </p:cNvPr>
            <p:cNvSpPr txBox="1"/>
            <p:nvPr/>
          </p:nvSpPr>
          <p:spPr>
            <a:xfrm>
              <a:off x="588944" y="6239826"/>
              <a:ext cx="3236788" cy="4648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1925"/>
                </a:lnSpc>
                <a:defRPr/>
              </a:pPr>
              <a:r>
                <a:rPr lang="ru-RU" sz="2133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Параметры открытия</a:t>
              </a:r>
              <a:endParaRPr lang="en-US" sz="2133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38" name="AutoShape 9">
              <a:extLst>
                <a:ext uri="{FF2B5EF4-FFF2-40B4-BE49-F238E27FC236}">
                  <a16:creationId xmlns:a16="http://schemas.microsoft.com/office/drawing/2014/main" id="{61C9DBC7-2140-442B-88A2-F157D0830DB8}"/>
                </a:ext>
              </a:extLst>
            </p:cNvPr>
            <p:cNvSpPr/>
            <p:nvPr/>
          </p:nvSpPr>
          <p:spPr>
            <a:xfrm>
              <a:off x="697510" y="6764414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397130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8E4D959-8348-4FE7-8813-1026ED382D69}"/>
              </a:ext>
            </a:extLst>
          </p:cNvPr>
          <p:cNvGrpSpPr/>
          <p:nvPr/>
        </p:nvGrpSpPr>
        <p:grpSpPr>
          <a:xfrm>
            <a:off x="1572290" y="1095727"/>
            <a:ext cx="1778001" cy="856948"/>
            <a:chOff x="11260036" y="522066"/>
            <a:chExt cx="6705600" cy="6004192"/>
          </a:xfrm>
        </p:grpSpPr>
        <p:grpSp>
          <p:nvGrpSpPr>
            <p:cNvPr id="85" name="Group 2">
              <a:extLst>
                <a:ext uri="{FF2B5EF4-FFF2-40B4-BE49-F238E27FC236}">
                  <a16:creationId xmlns:a16="http://schemas.microsoft.com/office/drawing/2014/main" id="{81D7E7CF-E308-4EE2-BFB2-55400DD82A0D}"/>
                </a:ext>
              </a:extLst>
            </p:cNvPr>
            <p:cNvGrpSpPr/>
            <p:nvPr/>
          </p:nvGrpSpPr>
          <p:grpSpPr>
            <a:xfrm>
              <a:off x="11260036" y="522066"/>
              <a:ext cx="6705600" cy="4392834"/>
              <a:chOff x="0" y="0"/>
              <a:chExt cx="5966104" cy="5913687"/>
            </a:xfrm>
          </p:grpSpPr>
          <p:sp>
            <p:nvSpPr>
              <p:cNvPr id="86" name="Freeform 3">
                <a:extLst>
                  <a:ext uri="{FF2B5EF4-FFF2-40B4-BE49-F238E27FC236}">
                    <a16:creationId xmlns:a16="http://schemas.microsoft.com/office/drawing/2014/main" id="{A69EA24E-D936-43BD-BF89-88EC1B688363}"/>
                  </a:ext>
                </a:extLst>
              </p:cNvPr>
              <p:cNvSpPr/>
              <p:nvPr/>
            </p:nvSpPr>
            <p:spPr>
              <a:xfrm>
                <a:off x="92710" y="106680"/>
                <a:ext cx="5861965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87" name="Freeform 4">
                <a:extLst>
                  <a:ext uri="{FF2B5EF4-FFF2-40B4-BE49-F238E27FC236}">
                    <a16:creationId xmlns:a16="http://schemas.microsoft.com/office/drawing/2014/main" id="{B0F24CC3-F7A0-41B2-ADF5-66129347745A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CEEE2F9F-D7A8-4588-97FF-CF2FC63D3F12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449592-8250-43DB-BED6-4F222E93330C}"/>
                </a:ext>
              </a:extLst>
            </p:cNvPr>
            <p:cNvSpPr txBox="1"/>
            <p:nvPr/>
          </p:nvSpPr>
          <p:spPr>
            <a:xfrm>
              <a:off x="11364236" y="703891"/>
              <a:ext cx="6161764" cy="582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/>
              <a:r>
                <a:rPr lang="en-US" sz="2400" spc="-101" dirty="0">
                  <a:solidFill>
                    <a:srgbClr val="173554"/>
                  </a:solidFill>
                  <a:latin typeface="HK Grotesk Bold"/>
                </a:rPr>
                <a:t>import docx</a:t>
              </a:r>
              <a:endParaRPr lang="ru-RU" sz="2400" spc="-10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EB8E699-94CA-4FE3-91F2-302FCBF38280}"/>
              </a:ext>
            </a:extLst>
          </p:cNvPr>
          <p:cNvGrpSpPr/>
          <p:nvPr/>
        </p:nvGrpSpPr>
        <p:grpSpPr>
          <a:xfrm>
            <a:off x="7150100" y="1132741"/>
            <a:ext cx="3521491" cy="2489200"/>
            <a:chOff x="6781800" y="6107135"/>
            <a:chExt cx="6705600" cy="3733800"/>
          </a:xfrm>
        </p:grpSpPr>
        <p:grpSp>
          <p:nvGrpSpPr>
            <p:cNvPr id="53" name="Group 2">
              <a:extLst>
                <a:ext uri="{FF2B5EF4-FFF2-40B4-BE49-F238E27FC236}">
                  <a16:creationId xmlns:a16="http://schemas.microsoft.com/office/drawing/2014/main" id="{4D4B3440-D0FD-4F06-BCAE-FD3BED939265}"/>
                </a:ext>
              </a:extLst>
            </p:cNvPr>
            <p:cNvGrpSpPr/>
            <p:nvPr/>
          </p:nvGrpSpPr>
          <p:grpSpPr>
            <a:xfrm>
              <a:off x="6781800" y="6107135"/>
              <a:ext cx="6705600" cy="3733800"/>
              <a:chOff x="0" y="0"/>
              <a:chExt cx="5966104" cy="5913687"/>
            </a:xfrm>
          </p:grpSpPr>
          <p:sp>
            <p:nvSpPr>
              <p:cNvPr id="54" name="Freeform 3">
                <a:extLst>
                  <a:ext uri="{FF2B5EF4-FFF2-40B4-BE49-F238E27FC236}">
                    <a16:creationId xmlns:a16="http://schemas.microsoft.com/office/drawing/2014/main" id="{4411F274-7B94-426C-897C-FF74C4B931EF}"/>
                  </a:ext>
                </a:extLst>
              </p:cNvPr>
              <p:cNvSpPr/>
              <p:nvPr/>
            </p:nvSpPr>
            <p:spPr>
              <a:xfrm>
                <a:off x="92710" y="106680"/>
                <a:ext cx="5861965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5" name="Freeform 4">
                <a:extLst>
                  <a:ext uri="{FF2B5EF4-FFF2-40B4-BE49-F238E27FC236}">
                    <a16:creationId xmlns:a16="http://schemas.microsoft.com/office/drawing/2014/main" id="{95C32FA3-2557-49A4-8E45-1E8CFFCA17AD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EE51D044-74E3-47D3-A22E-4BD181003EF1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4FC47-1D99-4B6B-AB2B-8F07CDD11BFA}"/>
                </a:ext>
              </a:extLst>
            </p:cNvPr>
            <p:cNvSpPr txBox="1"/>
            <p:nvPr/>
          </p:nvSpPr>
          <p:spPr>
            <a:xfrm>
              <a:off x="7064498" y="6362701"/>
              <a:ext cx="6161762" cy="3370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/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</a:rPr>
                <a:t>Paragraph</a:t>
              </a:r>
              <a:r>
                <a:rPr lang="en-US" sz="2000" spc="-101" dirty="0">
                  <a:solidFill>
                    <a:srgbClr val="173554"/>
                  </a:solidFill>
                  <a:latin typeface="HK Grotesk Bold"/>
                </a:rPr>
                <a:t> </a:t>
              </a:r>
              <a:r>
                <a:rPr lang="ru-RU" sz="2000" spc="-101" dirty="0">
                  <a:solidFill>
                    <a:srgbClr val="173554"/>
                  </a:solidFill>
                  <a:latin typeface="HK Grotesk Bold"/>
                </a:rPr>
                <a:t>и </a:t>
              </a:r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</a:rPr>
                <a:t>Run</a:t>
              </a:r>
              <a:r>
                <a:rPr lang="en-US" sz="2000" i="1" spc="-101" dirty="0">
                  <a:solidFill>
                    <a:srgbClr val="173554"/>
                  </a:solidFill>
                  <a:latin typeface="HK Grotesk Bold"/>
                </a:rPr>
                <a:t> </a:t>
              </a:r>
              <a:r>
                <a:rPr lang="en-US" sz="2000" spc="-101" dirty="0">
                  <a:solidFill>
                    <a:srgbClr val="173554"/>
                  </a:solidFill>
                  <a:latin typeface="HK Grotesk Bold"/>
                </a:rPr>
                <a:t>– </a:t>
              </a:r>
              <a:r>
                <a:rPr lang="ru-RU" sz="2000" spc="-101" dirty="0">
                  <a:solidFill>
                    <a:srgbClr val="173554"/>
                  </a:solidFill>
                  <a:latin typeface="HK Grotesk Bold"/>
                </a:rPr>
                <a:t>для работы с абзацами</a:t>
              </a:r>
            </a:p>
            <a:p>
              <a:pPr defTabSz="609630"/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</a:rPr>
                <a:t>Heading</a:t>
              </a:r>
              <a:r>
                <a:rPr lang="en-US" sz="2000" spc="-101" dirty="0">
                  <a:solidFill>
                    <a:srgbClr val="173554"/>
                  </a:solidFill>
                  <a:latin typeface="HK Grotesk Bold"/>
                </a:rPr>
                <a:t> – </a:t>
              </a:r>
              <a:r>
                <a:rPr lang="ru-RU" sz="2000" spc="-101" dirty="0">
                  <a:solidFill>
                    <a:srgbClr val="173554"/>
                  </a:solidFill>
                  <a:latin typeface="HK Grotesk Bold"/>
                </a:rPr>
                <a:t>для заголовков</a:t>
              </a:r>
            </a:p>
            <a:p>
              <a:pPr defTabSz="609630"/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</a:rPr>
                <a:t>Break </a:t>
              </a:r>
              <a:r>
                <a:rPr lang="en-US" sz="2000" spc="-101" dirty="0">
                  <a:solidFill>
                    <a:srgbClr val="173554"/>
                  </a:solidFill>
                  <a:latin typeface="HK Grotesk Bold"/>
                </a:rPr>
                <a:t>– </a:t>
              </a:r>
              <a:r>
                <a:rPr lang="ru-RU" sz="2000" spc="-101" dirty="0">
                  <a:solidFill>
                    <a:srgbClr val="173554"/>
                  </a:solidFill>
                  <a:latin typeface="HK Grotesk Bold"/>
                </a:rPr>
                <a:t>для разрывов</a:t>
              </a:r>
            </a:p>
            <a:p>
              <a:pPr defTabSz="609630"/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</a:rPr>
                <a:t>Picture</a:t>
              </a:r>
              <a:r>
                <a:rPr lang="en-US" sz="2000" spc="-101" dirty="0">
                  <a:solidFill>
                    <a:srgbClr val="173554"/>
                  </a:solidFill>
                  <a:latin typeface="HK Grotesk Bold"/>
                </a:rPr>
                <a:t> – </a:t>
              </a:r>
              <a:r>
                <a:rPr lang="ru-RU" sz="2000" spc="-101" dirty="0">
                  <a:solidFill>
                    <a:srgbClr val="173554"/>
                  </a:solidFill>
                  <a:latin typeface="HK Grotesk Bold"/>
                </a:rPr>
                <a:t>для картинок</a:t>
              </a:r>
              <a:endParaRPr lang="en-US" sz="2000" b="1" i="1" spc="-101" dirty="0">
                <a:solidFill>
                  <a:srgbClr val="173554"/>
                </a:solidFill>
                <a:latin typeface="HK Grotesk Bold"/>
              </a:endParaRPr>
            </a:p>
            <a:p>
              <a:pPr defTabSz="609630"/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</a:rPr>
                <a:t>Table</a:t>
              </a:r>
              <a:r>
                <a:rPr lang="ru-RU" sz="2000" spc="-101" dirty="0">
                  <a:solidFill>
                    <a:srgbClr val="173554"/>
                  </a:solidFill>
                  <a:latin typeface="HK Grotesk Bold"/>
                </a:rPr>
                <a:t> – для таблиц</a:t>
              </a:r>
              <a:endParaRPr lang="en-US" sz="2000" spc="-101" dirty="0">
                <a:solidFill>
                  <a:srgbClr val="173554"/>
                </a:solidFill>
                <a:latin typeface="HK Grotesk Bold"/>
              </a:endParaRPr>
            </a:p>
            <a:p>
              <a:pPr defTabSz="609630"/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</a:rPr>
                <a:t>Style</a:t>
              </a:r>
              <a:r>
                <a:rPr lang="en-US" sz="2000" spc="-101" dirty="0">
                  <a:solidFill>
                    <a:srgbClr val="173554"/>
                  </a:solidFill>
                  <a:latin typeface="HK Grotesk Bold"/>
                </a:rPr>
                <a:t> – </a:t>
              </a:r>
              <a:r>
                <a:rPr lang="ru-RU" sz="2000" spc="-101" dirty="0">
                  <a:solidFill>
                    <a:srgbClr val="173554"/>
                  </a:solidFill>
                  <a:latin typeface="HK Grotesk Bold"/>
                </a:rPr>
                <a:t>для стилей</a:t>
              </a:r>
            </a:p>
          </p:txBody>
        </p:sp>
      </p:grpSp>
      <p:sp>
        <p:nvSpPr>
          <p:cNvPr id="29" name="TextBox 2"/>
          <p:cNvSpPr txBox="1"/>
          <p:nvPr/>
        </p:nvSpPr>
        <p:spPr>
          <a:xfrm>
            <a:off x="430849" y="268571"/>
            <a:ext cx="10852727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6600"/>
              </a:lnSpc>
              <a:defRPr/>
            </a:pPr>
            <a:r>
              <a:rPr lang="ru-RU" sz="60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Работа с файлами </a:t>
            </a:r>
            <a:r>
              <a:rPr lang="en-US" sz="60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MS Word</a:t>
            </a: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22890" y="1076713"/>
            <a:ext cx="2438401" cy="4064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13486ED3-7941-4EAD-AE60-9530B40358F0}"/>
              </a:ext>
            </a:extLst>
          </p:cNvPr>
          <p:cNvSpPr/>
          <p:nvPr/>
        </p:nvSpPr>
        <p:spPr>
          <a:xfrm>
            <a:off x="9500018" y="1072020"/>
            <a:ext cx="2625723" cy="2996157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D15EF78-F5B9-4730-BA76-02F5D832FAB9}"/>
              </a:ext>
            </a:extLst>
          </p:cNvPr>
          <p:cNvGrpSpPr/>
          <p:nvPr/>
        </p:nvGrpSpPr>
        <p:grpSpPr>
          <a:xfrm>
            <a:off x="212309" y="4785929"/>
            <a:ext cx="2504807" cy="1764182"/>
            <a:chOff x="3774088" y="1099326"/>
            <a:chExt cx="3413240" cy="2404009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8EFE4D2-D2C3-46EC-B582-126B7AB16B51}"/>
                </a:ext>
              </a:extLst>
            </p:cNvPr>
            <p:cNvSpPr/>
            <p:nvPr/>
          </p:nvSpPr>
          <p:spPr>
            <a:xfrm>
              <a:off x="3774088" y="1099326"/>
              <a:ext cx="3347354" cy="2404009"/>
            </a:xfrm>
            <a:custGeom>
              <a:avLst/>
              <a:gdLst/>
              <a:ahLst/>
              <a:cxnLst/>
              <a:rect l="l" t="t" r="r" b="b"/>
              <a:pathLst>
                <a:path w="2329626" h="1673095">
                  <a:moveTo>
                    <a:pt x="0" y="0"/>
                  </a:moveTo>
                  <a:lnTo>
                    <a:pt x="2329626" y="0"/>
                  </a:lnTo>
                  <a:lnTo>
                    <a:pt x="2329626" y="1673095"/>
                  </a:lnTo>
                  <a:lnTo>
                    <a:pt x="0" y="1673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ru-RU" sz="1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543874" y="1904778"/>
              <a:ext cx="1643454" cy="79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630">
                <a:lnSpc>
                  <a:spcPts val="2030"/>
                </a:lnSpc>
                <a:defRPr/>
              </a:pPr>
              <a:r>
                <a:rPr lang="en-US" sz="1400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pip install python-docx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74557A9-747F-4538-82CF-B9A5A0CF8D0A}"/>
              </a:ext>
            </a:extLst>
          </p:cNvPr>
          <p:cNvGrpSpPr/>
          <p:nvPr/>
        </p:nvGrpSpPr>
        <p:grpSpPr>
          <a:xfrm>
            <a:off x="2613961" y="1922898"/>
            <a:ext cx="3710640" cy="651315"/>
            <a:chOff x="11260036" y="522066"/>
            <a:chExt cx="6705600" cy="4563428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AAC3DF1-A6B9-4571-B907-9159829C56B0}"/>
                </a:ext>
              </a:extLst>
            </p:cNvPr>
            <p:cNvGrpSpPr/>
            <p:nvPr/>
          </p:nvGrpSpPr>
          <p:grpSpPr>
            <a:xfrm>
              <a:off x="11260036" y="522066"/>
              <a:ext cx="6705600" cy="4392834"/>
              <a:chOff x="0" y="0"/>
              <a:chExt cx="5966104" cy="5913687"/>
            </a:xfrm>
          </p:grpSpPr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DA31995-8C5B-4BEE-A1D1-D3CDE84D3C7D}"/>
                  </a:ext>
                </a:extLst>
              </p:cNvPr>
              <p:cNvSpPr/>
              <p:nvPr/>
            </p:nvSpPr>
            <p:spPr>
              <a:xfrm>
                <a:off x="92710" y="106678"/>
                <a:ext cx="5861965" cy="5794303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  <a:ln w="9525">
                <a:solidFill>
                  <a:srgbClr val="173554"/>
                </a:solidFill>
              </a:ln>
            </p:spPr>
          </p:sp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E4A75540-002B-4B92-B797-D09FA3A0E77B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BB9E3B70-BC2F-4CC2-AF3D-51090496DF93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FEDC44-9B35-4AF0-90E5-93F6D585EA56}"/>
                </a:ext>
              </a:extLst>
            </p:cNvPr>
            <p:cNvSpPr txBox="1"/>
            <p:nvPr/>
          </p:nvSpPr>
          <p:spPr>
            <a:xfrm>
              <a:off x="11274311" y="556986"/>
              <a:ext cx="6542875" cy="4528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/>
              <a:r>
                <a:rPr lang="ru-RU" spc="-101" dirty="0">
                  <a:solidFill>
                    <a:srgbClr val="173554"/>
                  </a:solidFill>
                  <a:latin typeface="HK Grotesk Bold"/>
                </a:rPr>
                <a:t>На чтение:</a:t>
              </a:r>
              <a:endParaRPr lang="en-US" spc="-101" dirty="0">
                <a:solidFill>
                  <a:srgbClr val="173554"/>
                </a:solidFill>
                <a:latin typeface="HK Grotesk Bold"/>
              </a:endParaRPr>
            </a:p>
            <a:p>
              <a:pPr defTabSz="609630"/>
              <a:r>
                <a:rPr lang="en-US" spc="-101" dirty="0">
                  <a:solidFill>
                    <a:srgbClr val="173554"/>
                  </a:solidFill>
                  <a:latin typeface="HK Grotesk Bold"/>
                </a:rPr>
                <a:t>doc = </a:t>
              </a:r>
              <a:r>
                <a:rPr lang="en-US" spc="-101" dirty="0" err="1">
                  <a:solidFill>
                    <a:srgbClr val="173554"/>
                  </a:solidFill>
                  <a:latin typeface="HK Grotesk Bold"/>
                </a:rPr>
                <a:t>docx.Document</a:t>
              </a:r>
              <a:r>
                <a:rPr lang="en-US" spc="-101" dirty="0">
                  <a:solidFill>
                    <a:srgbClr val="173554"/>
                  </a:solidFill>
                  <a:latin typeface="HK Grotesk Bold"/>
                </a:rPr>
                <a:t>(‘example.docx’)</a:t>
              </a:r>
              <a:endParaRPr lang="ru-RU" spc="-10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7AC053B-30A1-45ED-8147-0478F0D1AE06}"/>
              </a:ext>
            </a:extLst>
          </p:cNvPr>
          <p:cNvGrpSpPr/>
          <p:nvPr/>
        </p:nvGrpSpPr>
        <p:grpSpPr>
          <a:xfrm>
            <a:off x="1534645" y="2849253"/>
            <a:ext cx="2625723" cy="1339486"/>
            <a:chOff x="11260036" y="522066"/>
            <a:chExt cx="6705600" cy="650421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AF33F857-8359-4FB6-B977-316F05E22E8E}"/>
                </a:ext>
              </a:extLst>
            </p:cNvPr>
            <p:cNvGrpSpPr/>
            <p:nvPr/>
          </p:nvGrpSpPr>
          <p:grpSpPr>
            <a:xfrm>
              <a:off x="11260036" y="522066"/>
              <a:ext cx="6705600" cy="4392834"/>
              <a:chOff x="0" y="0"/>
              <a:chExt cx="5966104" cy="5913687"/>
            </a:xfrm>
          </p:grpSpPr>
          <p:sp>
            <p:nvSpPr>
              <p:cNvPr id="36" name="Freeform 3">
                <a:extLst>
                  <a:ext uri="{FF2B5EF4-FFF2-40B4-BE49-F238E27FC236}">
                    <a16:creationId xmlns:a16="http://schemas.microsoft.com/office/drawing/2014/main" id="{F09F5FCA-3597-46B9-8ABC-500F4C0FB6FD}"/>
                  </a:ext>
                </a:extLst>
              </p:cNvPr>
              <p:cNvSpPr/>
              <p:nvPr/>
            </p:nvSpPr>
            <p:spPr>
              <a:xfrm>
                <a:off x="92710" y="106678"/>
                <a:ext cx="5861965" cy="5794303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  <a:ln w="9525">
                <a:solidFill>
                  <a:srgbClr val="173554"/>
                </a:solidFill>
              </a:ln>
            </p:spPr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88CCB47F-3AD7-4D43-BE32-8A07D881D3A7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498BD62E-11F3-4C79-A190-4B04B704B012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DA1FA0-F50C-4455-B654-91FDCF074323}"/>
                </a:ext>
              </a:extLst>
            </p:cNvPr>
            <p:cNvSpPr txBox="1"/>
            <p:nvPr/>
          </p:nvSpPr>
          <p:spPr>
            <a:xfrm>
              <a:off x="11274311" y="556986"/>
              <a:ext cx="6542875" cy="646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/>
              <a:r>
                <a:rPr lang="ru-RU" spc="-101" dirty="0">
                  <a:solidFill>
                    <a:srgbClr val="173554"/>
                  </a:solidFill>
                  <a:latin typeface="HK Grotesk Bold"/>
                </a:rPr>
                <a:t>На запись:</a:t>
              </a:r>
              <a:endParaRPr lang="en-US" spc="-101" dirty="0">
                <a:solidFill>
                  <a:srgbClr val="173554"/>
                </a:solidFill>
                <a:latin typeface="HK Grotesk Bold"/>
              </a:endParaRPr>
            </a:p>
            <a:p>
              <a:pPr defTabSz="609630"/>
              <a:r>
                <a:rPr lang="en-US" spc="-101" dirty="0">
                  <a:solidFill>
                    <a:srgbClr val="173554"/>
                  </a:solidFill>
                  <a:latin typeface="HK Grotesk Bold"/>
                </a:rPr>
                <a:t>doc = </a:t>
              </a:r>
              <a:r>
                <a:rPr lang="en-US" spc="-101" dirty="0" err="1">
                  <a:solidFill>
                    <a:srgbClr val="173554"/>
                  </a:solidFill>
                  <a:latin typeface="HK Grotesk Bold"/>
                </a:rPr>
                <a:t>docx.Document</a:t>
              </a:r>
              <a:r>
                <a:rPr lang="en-US" spc="-101" dirty="0">
                  <a:solidFill>
                    <a:srgbClr val="173554"/>
                  </a:solidFill>
                  <a:latin typeface="HK Grotesk Bold"/>
                </a:rPr>
                <a:t>()</a:t>
              </a:r>
              <a:endParaRPr lang="ru-RU" spc="-101" dirty="0">
                <a:solidFill>
                  <a:srgbClr val="173554"/>
                </a:solidFill>
                <a:latin typeface="HK Grotesk Bold"/>
              </a:endParaRPr>
            </a:p>
            <a:p>
              <a:pPr defTabSz="609630"/>
              <a:r>
                <a:rPr lang="en-US" spc="-101" dirty="0" err="1">
                  <a:solidFill>
                    <a:srgbClr val="173554"/>
                  </a:solidFill>
                  <a:latin typeface="HK Grotesk Bold"/>
                </a:rPr>
                <a:t>doc.save</a:t>
              </a:r>
              <a:r>
                <a:rPr lang="en-US" spc="-101" dirty="0">
                  <a:solidFill>
                    <a:srgbClr val="173554"/>
                  </a:solidFill>
                  <a:latin typeface="HK Grotesk Bold"/>
                </a:rPr>
                <a:t>(‘example.docx’)</a:t>
              </a:r>
              <a:endParaRPr lang="ru-RU" spc="-10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40" name="Freeform 12">
            <a:extLst>
              <a:ext uri="{FF2B5EF4-FFF2-40B4-BE49-F238E27FC236}">
                <a16:creationId xmlns:a16="http://schemas.microsoft.com/office/drawing/2014/main" id="{0D4FFE68-0798-416E-B3DA-EB2BD7F7774A}"/>
              </a:ext>
            </a:extLst>
          </p:cNvPr>
          <p:cNvSpPr/>
          <p:nvPr/>
        </p:nvSpPr>
        <p:spPr>
          <a:xfrm flipH="1">
            <a:off x="4077296" y="3242110"/>
            <a:ext cx="961173" cy="3500963"/>
          </a:xfrm>
          <a:custGeom>
            <a:avLst/>
            <a:gdLst/>
            <a:ahLst/>
            <a:cxnLst/>
            <a:rect l="l" t="t" r="r" b="b"/>
            <a:pathLst>
              <a:path w="639588" h="2329626">
                <a:moveTo>
                  <a:pt x="0" y="0"/>
                </a:moveTo>
                <a:lnTo>
                  <a:pt x="639588" y="0"/>
                </a:lnTo>
                <a:lnTo>
                  <a:pt x="63958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98BBB86B-6641-4553-80FD-260B48952A6C}"/>
              </a:ext>
            </a:extLst>
          </p:cNvPr>
          <p:cNvGrpSpPr/>
          <p:nvPr/>
        </p:nvGrpSpPr>
        <p:grpSpPr>
          <a:xfrm>
            <a:off x="5038470" y="3863081"/>
            <a:ext cx="4173058" cy="928314"/>
            <a:chOff x="11260036" y="522066"/>
            <a:chExt cx="6705600" cy="6504217"/>
          </a:xfrm>
        </p:grpSpPr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1F9D360B-0CA0-4808-8E17-A49DB423AB62}"/>
                </a:ext>
              </a:extLst>
            </p:cNvPr>
            <p:cNvGrpSpPr/>
            <p:nvPr/>
          </p:nvGrpSpPr>
          <p:grpSpPr>
            <a:xfrm>
              <a:off x="11260036" y="522066"/>
              <a:ext cx="6705600" cy="4392834"/>
              <a:chOff x="0" y="0"/>
              <a:chExt cx="5966104" cy="5913687"/>
            </a:xfrm>
          </p:grpSpPr>
          <p:sp>
            <p:nvSpPr>
              <p:cNvPr id="44" name="Freeform 3">
                <a:extLst>
                  <a:ext uri="{FF2B5EF4-FFF2-40B4-BE49-F238E27FC236}">
                    <a16:creationId xmlns:a16="http://schemas.microsoft.com/office/drawing/2014/main" id="{2A42E5D5-50C6-4066-98E2-81A08059E725}"/>
                  </a:ext>
                </a:extLst>
              </p:cNvPr>
              <p:cNvSpPr/>
              <p:nvPr/>
            </p:nvSpPr>
            <p:spPr>
              <a:xfrm>
                <a:off x="92710" y="106678"/>
                <a:ext cx="5861965" cy="5794303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  <a:ln w="9525">
                <a:solidFill>
                  <a:srgbClr val="173554"/>
                </a:solidFill>
              </a:ln>
            </p:spPr>
          </p:sp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8FB2E35A-56DC-40AC-BD2C-639BC61525A8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D5C3C7E9-DDDC-457E-95D8-04120F0023D1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0CDF28-AE65-4603-A971-100CE99B260A}"/>
                </a:ext>
              </a:extLst>
            </p:cNvPr>
            <p:cNvSpPr txBox="1"/>
            <p:nvPr/>
          </p:nvSpPr>
          <p:spPr>
            <a:xfrm>
              <a:off x="11274311" y="556986"/>
              <a:ext cx="6542875" cy="646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/>
              <a:r>
                <a:rPr lang="ru-RU" spc="-101" dirty="0">
                  <a:solidFill>
                    <a:srgbClr val="173554"/>
                  </a:solidFill>
                  <a:latin typeface="HK Grotesk Bold"/>
                </a:rPr>
                <a:t>Нужно что-то добавить? – 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</a:rPr>
                <a:t>add_</a:t>
              </a:r>
            </a:p>
            <a:p>
              <a:pPr defTabSz="609630"/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</a:rPr>
                <a:t>add_paragraph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</a:rPr>
                <a:t>,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</a:rPr>
                <a:t>add_table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</a:rPr>
                <a:t>,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</a:rPr>
                <a:t>add_picture</a:t>
              </a:r>
              <a:endParaRPr lang="ru-RU" b="1" i="1" spc="-10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5C4FE5F-EC59-449C-B365-54232BB9C76F}"/>
              </a:ext>
            </a:extLst>
          </p:cNvPr>
          <p:cNvGrpSpPr/>
          <p:nvPr/>
        </p:nvGrpSpPr>
        <p:grpSpPr>
          <a:xfrm>
            <a:off x="5444870" y="4676556"/>
            <a:ext cx="4173058" cy="651315"/>
            <a:chOff x="11260036" y="522066"/>
            <a:chExt cx="6705600" cy="4563428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428783A8-ECB8-4C97-9D4B-492F83B53875}"/>
                </a:ext>
              </a:extLst>
            </p:cNvPr>
            <p:cNvGrpSpPr/>
            <p:nvPr/>
          </p:nvGrpSpPr>
          <p:grpSpPr>
            <a:xfrm>
              <a:off x="11260036" y="522066"/>
              <a:ext cx="6705600" cy="4392834"/>
              <a:chOff x="0" y="0"/>
              <a:chExt cx="5966104" cy="5913687"/>
            </a:xfrm>
          </p:grpSpPr>
          <p:sp>
            <p:nvSpPr>
              <p:cNvPr id="51" name="Freeform 3">
                <a:extLst>
                  <a:ext uri="{FF2B5EF4-FFF2-40B4-BE49-F238E27FC236}">
                    <a16:creationId xmlns:a16="http://schemas.microsoft.com/office/drawing/2014/main" id="{8AB90B21-A664-4C42-BA07-7EB363957764}"/>
                  </a:ext>
                </a:extLst>
              </p:cNvPr>
              <p:cNvSpPr/>
              <p:nvPr/>
            </p:nvSpPr>
            <p:spPr>
              <a:xfrm>
                <a:off x="92710" y="106678"/>
                <a:ext cx="5861965" cy="5794303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  <a:ln w="9525">
                <a:solidFill>
                  <a:srgbClr val="173554"/>
                </a:solidFill>
              </a:ln>
            </p:spPr>
          </p:sp>
          <p:sp>
            <p:nvSpPr>
              <p:cNvPr id="52" name="Freeform 4">
                <a:extLst>
                  <a:ext uri="{FF2B5EF4-FFF2-40B4-BE49-F238E27FC236}">
                    <a16:creationId xmlns:a16="http://schemas.microsoft.com/office/drawing/2014/main" id="{863FC9C8-E7B5-477D-9903-44E536EFE91C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23C78F03-3DF6-4983-812C-1AA54FB2BE87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5ED1B6-D702-4623-A574-7DF980B6EF86}"/>
                </a:ext>
              </a:extLst>
            </p:cNvPr>
            <p:cNvSpPr txBox="1"/>
            <p:nvPr/>
          </p:nvSpPr>
          <p:spPr>
            <a:xfrm>
              <a:off x="11274312" y="556986"/>
              <a:ext cx="6542875" cy="4528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/>
              <a:r>
                <a:rPr lang="ru-RU" spc="-101" dirty="0">
                  <a:solidFill>
                    <a:srgbClr val="173554"/>
                  </a:solidFill>
                  <a:latin typeface="HK Grotesk Bold"/>
                </a:rPr>
                <a:t>Нужно добавить стиля? – 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</a:rPr>
                <a:t>.style</a:t>
              </a:r>
            </a:p>
            <a:p>
              <a:pPr defTabSz="609630"/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</a:rPr>
                <a:t>table.style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</a:rPr>
                <a:t>,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</a:rPr>
                <a:t>paragraph.style</a:t>
              </a:r>
              <a:endParaRPr lang="ru-RU" b="1" i="1" spc="-10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A73757B-5069-4AA6-B901-B57B7AE922D8}"/>
              </a:ext>
            </a:extLst>
          </p:cNvPr>
          <p:cNvGrpSpPr/>
          <p:nvPr/>
        </p:nvGrpSpPr>
        <p:grpSpPr>
          <a:xfrm>
            <a:off x="5408448" y="5633371"/>
            <a:ext cx="6427952" cy="928314"/>
            <a:chOff x="11260036" y="522066"/>
            <a:chExt cx="6705600" cy="6504217"/>
          </a:xfrm>
        </p:grpSpPr>
        <p:grpSp>
          <p:nvGrpSpPr>
            <p:cNvPr id="59" name="Group 2">
              <a:extLst>
                <a:ext uri="{FF2B5EF4-FFF2-40B4-BE49-F238E27FC236}">
                  <a16:creationId xmlns:a16="http://schemas.microsoft.com/office/drawing/2014/main" id="{EED80BAD-4A71-4A78-8B65-6E865CC03C88}"/>
                </a:ext>
              </a:extLst>
            </p:cNvPr>
            <p:cNvGrpSpPr/>
            <p:nvPr/>
          </p:nvGrpSpPr>
          <p:grpSpPr>
            <a:xfrm>
              <a:off x="11260036" y="522066"/>
              <a:ext cx="6705600" cy="4392834"/>
              <a:chOff x="0" y="0"/>
              <a:chExt cx="5966104" cy="5913687"/>
            </a:xfrm>
          </p:grpSpPr>
          <p:sp>
            <p:nvSpPr>
              <p:cNvPr id="61" name="Freeform 3">
                <a:extLst>
                  <a:ext uri="{FF2B5EF4-FFF2-40B4-BE49-F238E27FC236}">
                    <a16:creationId xmlns:a16="http://schemas.microsoft.com/office/drawing/2014/main" id="{E231E050-FCA9-42F1-9B99-7A97C583702D}"/>
                  </a:ext>
                </a:extLst>
              </p:cNvPr>
              <p:cNvSpPr/>
              <p:nvPr/>
            </p:nvSpPr>
            <p:spPr>
              <a:xfrm>
                <a:off x="92710" y="106678"/>
                <a:ext cx="5861965" cy="5794303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  <a:ln w="9525">
                <a:solidFill>
                  <a:srgbClr val="173554"/>
                </a:solidFill>
              </a:ln>
            </p:spPr>
          </p:sp>
          <p:sp>
            <p:nvSpPr>
              <p:cNvPr id="62" name="Freeform 4">
                <a:extLst>
                  <a:ext uri="{FF2B5EF4-FFF2-40B4-BE49-F238E27FC236}">
                    <a16:creationId xmlns:a16="http://schemas.microsoft.com/office/drawing/2014/main" id="{0C57B80B-2BE0-4505-B4FD-2A8B2C5EAF75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3551BDC4-EAEC-4F62-B05D-5AFBBA8D4905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0A9565-1391-4D6D-8B4F-683C53F07BA4}"/>
                </a:ext>
              </a:extLst>
            </p:cNvPr>
            <p:cNvSpPr txBox="1"/>
            <p:nvPr/>
          </p:nvSpPr>
          <p:spPr>
            <a:xfrm>
              <a:off x="11274312" y="556986"/>
              <a:ext cx="6542875" cy="646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/>
              <a:r>
                <a:rPr lang="ru-RU" spc="-101" dirty="0">
                  <a:solidFill>
                    <a:srgbClr val="173554"/>
                  </a:solidFill>
                  <a:latin typeface="HK Grotesk Bold"/>
                </a:rPr>
                <a:t>Нужно вставить картинку конкретного размера? </a:t>
              </a:r>
              <a:endParaRPr lang="en-US" b="1" i="1" spc="-101" dirty="0">
                <a:solidFill>
                  <a:srgbClr val="173554"/>
                </a:solidFill>
                <a:latin typeface="HK Grotesk Bold"/>
              </a:endParaRPr>
            </a:p>
            <a:p>
              <a:pPr defTabSz="609630"/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</a:rPr>
                <a:t>doc.add_picture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</a:rPr>
                <a:t>(‘name.jpg’, width =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</a:rPr>
                <a:t>docx.shared.Cm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</a:rPr>
                <a:t>(value))</a:t>
              </a:r>
              <a:endParaRPr lang="ru-RU" b="1" i="1" spc="-10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>
            <a:extLst>
              <a:ext uri="{FF2B5EF4-FFF2-40B4-BE49-F238E27FC236}">
                <a16:creationId xmlns:a16="http://schemas.microsoft.com/office/drawing/2014/main" id="{01874DB1-CFA7-4038-A73B-43F841BCE730}"/>
              </a:ext>
            </a:extLst>
          </p:cNvPr>
          <p:cNvSpPr txBox="1"/>
          <p:nvPr/>
        </p:nvSpPr>
        <p:spPr>
          <a:xfrm>
            <a:off x="430849" y="268571"/>
            <a:ext cx="10852727" cy="1274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6600"/>
              </a:lnSpc>
              <a:defRPr/>
            </a:pPr>
            <a:r>
              <a:rPr lang="ru-RU" sz="60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Работа с файлами </a:t>
            </a:r>
            <a:r>
              <a:rPr lang="en-US" sz="60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MS Excel </a:t>
            </a:r>
          </a:p>
          <a:p>
            <a:pPr defTabSz="609630">
              <a:lnSpc>
                <a:spcPts val="3600"/>
              </a:lnSpc>
              <a:defRPr/>
            </a:pPr>
            <a:r>
              <a:rPr lang="ru-RU" sz="28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Нужен </a:t>
            </a:r>
            <a:r>
              <a:rPr lang="en-US" sz="2800" i="1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Pandas</a:t>
            </a:r>
            <a:endParaRPr lang="en-US" sz="6000" i="1" spc="-15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25CB9C8B-246F-44EF-A741-A8B25AD033FB}"/>
              </a:ext>
            </a:extLst>
          </p:cNvPr>
          <p:cNvSpPr/>
          <p:nvPr/>
        </p:nvSpPr>
        <p:spPr>
          <a:xfrm>
            <a:off x="4917519" y="2149873"/>
            <a:ext cx="2312683" cy="2329626"/>
          </a:xfrm>
          <a:custGeom>
            <a:avLst/>
            <a:gdLst/>
            <a:ahLst/>
            <a:cxnLst/>
            <a:rect l="l" t="t" r="r" b="b"/>
            <a:pathLst>
              <a:path w="2312683" h="2329626">
                <a:moveTo>
                  <a:pt x="0" y="0"/>
                </a:moveTo>
                <a:lnTo>
                  <a:pt x="2312683" y="0"/>
                </a:lnTo>
                <a:lnTo>
                  <a:pt x="231268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Группа 21"/>
          <p:cNvGrpSpPr/>
          <p:nvPr/>
        </p:nvGrpSpPr>
        <p:grpSpPr>
          <a:xfrm>
            <a:off x="1567065" y="1498509"/>
            <a:ext cx="4151768" cy="900554"/>
            <a:chOff x="12173890" y="8518114"/>
            <a:chExt cx="5724766" cy="1654586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620885F5-A7FD-4698-96A7-41FAC27E684E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5B39E47C-42EC-4BBB-A9BB-2FF5E5E67B07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1C1CC43-FACD-4D50-A90A-259B83188736}"/>
                  </a:ext>
                </a:extLst>
              </p:cNvPr>
              <p:cNvSpPr/>
              <p:nvPr/>
            </p:nvSpPr>
            <p:spPr>
              <a:xfrm>
                <a:off x="12701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86611A9-8146-42C2-9936-729AF456A51F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FB4ED585-720D-4D07-A13A-89AAEADDFC4B}"/>
                </a:ext>
              </a:extLst>
            </p:cNvPr>
            <p:cNvSpPr txBox="1"/>
            <p:nvPr/>
          </p:nvSpPr>
          <p:spPr>
            <a:xfrm>
              <a:off x="12173890" y="8752030"/>
              <a:ext cx="5590437" cy="13194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Прочитать файл </a:t>
              </a:r>
              <a:r>
                <a:rPr lang="en-US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‘.xlsx’</a:t>
              </a:r>
              <a:r>
                <a:rPr lang="ru-RU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?</a:t>
              </a:r>
            </a:p>
            <a:p>
              <a:pPr algn="ctr" defTabSz="609630">
                <a:lnSpc>
                  <a:spcPts val="2773"/>
                </a:lnSpc>
              </a:pPr>
              <a:r>
                <a:rPr lang="en-US" sz="2667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 = </a:t>
              </a:r>
              <a:r>
                <a:rPr lang="en-US" sz="2667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pd.ExcelFile</a:t>
              </a:r>
              <a:r>
                <a:rPr lang="en-US" sz="2667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(‘name.xlsx’)</a:t>
              </a:r>
              <a:endParaRPr lang="en-US" sz="2667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856F91A-D2B6-4E44-9E6D-1BBC5AFD7A95}"/>
              </a:ext>
            </a:extLst>
          </p:cNvPr>
          <p:cNvGrpSpPr/>
          <p:nvPr/>
        </p:nvGrpSpPr>
        <p:grpSpPr>
          <a:xfrm>
            <a:off x="6473166" y="1492159"/>
            <a:ext cx="4151768" cy="900554"/>
            <a:chOff x="12173890" y="8518114"/>
            <a:chExt cx="5724766" cy="1654586"/>
          </a:xfrm>
        </p:grpSpPr>
        <p:grpSp>
          <p:nvGrpSpPr>
            <p:cNvPr id="14" name="Group 4">
              <a:extLst>
                <a:ext uri="{FF2B5EF4-FFF2-40B4-BE49-F238E27FC236}">
                  <a16:creationId xmlns:a16="http://schemas.microsoft.com/office/drawing/2014/main" id="{75E3966D-24DF-4B49-B69F-387788462D04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04019629-5B77-451D-ACC6-C65A4AE803A4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58C09B0-6E28-4F42-B36C-FFDC2C886CB0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DD7CD8B0-60F8-41BE-B34B-D27669D2E61F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2A7FC0CA-03CB-4938-862C-0AAFCDAF0FE0}"/>
                </a:ext>
              </a:extLst>
            </p:cNvPr>
            <p:cNvSpPr txBox="1"/>
            <p:nvPr/>
          </p:nvSpPr>
          <p:spPr>
            <a:xfrm>
              <a:off x="12173890" y="8752030"/>
              <a:ext cx="5590437" cy="13194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Прочитать файл </a:t>
              </a:r>
              <a:r>
                <a:rPr lang="en-US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‘.csv’</a:t>
              </a:r>
              <a:r>
                <a:rPr lang="ru-RU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?</a:t>
              </a:r>
            </a:p>
            <a:p>
              <a:pPr algn="ctr" defTabSz="609630">
                <a:lnSpc>
                  <a:spcPts val="2773"/>
                </a:lnSpc>
              </a:pPr>
              <a:r>
                <a:rPr lang="en-US" sz="2667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 = </a:t>
              </a:r>
              <a:r>
                <a:rPr lang="en-US" sz="2667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pd.read_csv</a:t>
              </a:r>
              <a:r>
                <a:rPr lang="en-US" sz="2667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(‘name.csv’)</a:t>
              </a:r>
              <a:endParaRPr lang="en-US" sz="2667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" name="Freeform 10">
            <a:extLst>
              <a:ext uri="{FF2B5EF4-FFF2-40B4-BE49-F238E27FC236}">
                <a16:creationId xmlns:a16="http://schemas.microsoft.com/office/drawing/2014/main" id="{08ACD341-69CF-4C55-82B7-DB116F573CE0}"/>
              </a:ext>
            </a:extLst>
          </p:cNvPr>
          <p:cNvSpPr/>
          <p:nvPr/>
        </p:nvSpPr>
        <p:spPr>
          <a:xfrm>
            <a:off x="116538" y="3611689"/>
            <a:ext cx="1572562" cy="3145124"/>
          </a:xfrm>
          <a:custGeom>
            <a:avLst/>
            <a:gdLst/>
            <a:ahLst/>
            <a:cxnLst/>
            <a:rect l="l" t="t" r="r" b="b"/>
            <a:pathLst>
              <a:path w="1164813" h="2329626">
                <a:moveTo>
                  <a:pt x="0" y="0"/>
                </a:moveTo>
                <a:lnTo>
                  <a:pt x="1164813" y="0"/>
                </a:lnTo>
                <a:lnTo>
                  <a:pt x="116481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E9A5B39B-C6E4-4781-8B72-B89F38251465}"/>
              </a:ext>
            </a:extLst>
          </p:cNvPr>
          <p:cNvGrpSpPr/>
          <p:nvPr/>
        </p:nvGrpSpPr>
        <p:grpSpPr>
          <a:xfrm>
            <a:off x="618466" y="2649366"/>
            <a:ext cx="4151768" cy="453343"/>
            <a:chOff x="12173890" y="8518114"/>
            <a:chExt cx="5724766" cy="1654586"/>
          </a:xfrm>
        </p:grpSpPr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E98513FA-03B5-4962-A4B9-2FB5925B3C99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EF5C4595-BF78-48A1-A7A5-93186AAAF760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0D704CCD-0FF2-47E7-9141-C6F7C5C72217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D49D40F0-152D-4657-BF51-53C00A931E09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69193767-F179-444A-BA4C-2FF4264A09AC}"/>
                </a:ext>
              </a:extLst>
            </p:cNvPr>
            <p:cNvSpPr txBox="1"/>
            <p:nvPr/>
          </p:nvSpPr>
          <p:spPr>
            <a:xfrm>
              <a:off x="12173890" y="8752030"/>
              <a:ext cx="5590437" cy="6021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Имена листов: </a:t>
              </a:r>
              <a:r>
                <a:rPr lang="en-US" sz="2000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xl.sheet_names</a:t>
              </a:r>
              <a:endParaRPr lang="en-US" sz="2000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759A9546-A708-4E4B-8E5B-B96F382B84C4}"/>
              </a:ext>
            </a:extLst>
          </p:cNvPr>
          <p:cNvGrpSpPr/>
          <p:nvPr/>
        </p:nvGrpSpPr>
        <p:grpSpPr>
          <a:xfrm>
            <a:off x="980416" y="3402329"/>
            <a:ext cx="4151768" cy="950390"/>
            <a:chOff x="12173890" y="8518114"/>
            <a:chExt cx="5724766" cy="1654586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B3503DE8-64D6-428E-83E8-0E0D3220DDCC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44" name="Freeform 5">
                <a:extLst>
                  <a:ext uri="{FF2B5EF4-FFF2-40B4-BE49-F238E27FC236}">
                    <a16:creationId xmlns:a16="http://schemas.microsoft.com/office/drawing/2014/main" id="{C071DF61-3DE4-462F-9427-BC4E15851359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39E68DA5-C7C5-4722-95C6-80B3A6142ADC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BC6AA902-2350-46C1-A4FB-E08760434DE7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471B7EA4-CC60-4D31-8E27-26552A72B09F}"/>
                </a:ext>
              </a:extLst>
            </p:cNvPr>
            <p:cNvSpPr txBox="1"/>
            <p:nvPr/>
          </p:nvSpPr>
          <p:spPr>
            <a:xfrm>
              <a:off x="12173890" y="8752030"/>
              <a:ext cx="5590437" cy="1195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Считывание листа в </a:t>
              </a:r>
              <a:r>
                <a:rPr lang="en-US" sz="2000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DataFrame</a:t>
              </a:r>
              <a:r>
                <a:rPr lang="ru-RU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: </a:t>
              </a:r>
              <a:br>
                <a:rPr lang="en-US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</a:br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df = </a:t>
              </a:r>
              <a:r>
                <a:rPr lang="en-US" sz="2000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xl.parse</a:t>
              </a:r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(‘</a:t>
              </a:r>
              <a:r>
                <a:rPr lang="ru-RU" sz="2000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имя_листа</a:t>
              </a:r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’)</a:t>
              </a:r>
              <a:endParaRPr lang="en-US" sz="2000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0E436DD-257B-4381-9932-D762E84F56A2}"/>
              </a:ext>
            </a:extLst>
          </p:cNvPr>
          <p:cNvGrpSpPr/>
          <p:nvPr/>
        </p:nvGrpSpPr>
        <p:grpSpPr>
          <a:xfrm>
            <a:off x="7131808" y="2636136"/>
            <a:ext cx="4151768" cy="900554"/>
            <a:chOff x="12173890" y="8518114"/>
            <a:chExt cx="5724766" cy="1654586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id="{D5E31F9B-B8CB-4417-835D-23B2C45EF764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7547893-7D7C-4387-8215-8E8997D991C9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4959F2C1-3D5C-4EAC-8E8F-ABF8FB828ECF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C14C3C9A-4156-4A57-872D-C7FFCC645956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FE42FA23-9F04-43DD-9141-37ECBFD3B622}"/>
                </a:ext>
              </a:extLst>
            </p:cNvPr>
            <p:cNvSpPr txBox="1"/>
            <p:nvPr/>
          </p:nvSpPr>
          <p:spPr>
            <a:xfrm>
              <a:off x="12173890" y="8752030"/>
              <a:ext cx="5590437" cy="13194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Записать файл </a:t>
              </a:r>
              <a:r>
                <a:rPr lang="en-US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‘.csv’</a:t>
              </a:r>
              <a:r>
                <a:rPr lang="ru-RU" sz="2667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?</a:t>
              </a:r>
            </a:p>
            <a:p>
              <a:pPr algn="ctr" defTabSz="609630">
                <a:lnSpc>
                  <a:spcPts val="2773"/>
                </a:lnSpc>
              </a:pPr>
              <a:r>
                <a:rPr lang="en-US" sz="2667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df.to_csv</a:t>
              </a:r>
              <a:r>
                <a:rPr lang="en-US" sz="2667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(‘name.csv’)</a:t>
              </a:r>
              <a:endParaRPr lang="en-US" sz="2667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79F17A00-6FA3-40D3-B0AA-2BA9DC48F483}"/>
              </a:ext>
            </a:extLst>
          </p:cNvPr>
          <p:cNvGrpSpPr/>
          <p:nvPr/>
        </p:nvGrpSpPr>
        <p:grpSpPr>
          <a:xfrm>
            <a:off x="1081801" y="4913480"/>
            <a:ext cx="5090400" cy="1478744"/>
            <a:chOff x="12192000" y="8518114"/>
            <a:chExt cx="5749354" cy="1654586"/>
          </a:xfrm>
        </p:grpSpPr>
        <p:grpSp>
          <p:nvGrpSpPr>
            <p:cNvPr id="54" name="Group 4">
              <a:extLst>
                <a:ext uri="{FF2B5EF4-FFF2-40B4-BE49-F238E27FC236}">
                  <a16:creationId xmlns:a16="http://schemas.microsoft.com/office/drawing/2014/main" id="{DFD4A6BD-272F-4599-B3B6-2EB086E3F9E9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8B9B879B-11CD-4B82-B2D2-F06185C6F8ED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28AB53BE-9F3A-4535-AD1C-0AC1B16F04D7}"/>
                  </a:ext>
                </a:extLst>
              </p:cNvPr>
              <p:cNvSpPr/>
              <p:nvPr/>
            </p:nvSpPr>
            <p:spPr>
              <a:xfrm>
                <a:off x="12701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15B1FBC0-929A-4658-8FC2-6D0B0C61A43D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55" name="TextBox 8">
              <a:extLst>
                <a:ext uri="{FF2B5EF4-FFF2-40B4-BE49-F238E27FC236}">
                  <a16:creationId xmlns:a16="http://schemas.microsoft.com/office/drawing/2014/main" id="{4827976C-9E72-459B-BD1A-D00644700A41}"/>
                </a:ext>
              </a:extLst>
            </p:cNvPr>
            <p:cNvSpPr txBox="1"/>
            <p:nvPr/>
          </p:nvSpPr>
          <p:spPr>
            <a:xfrm>
              <a:off x="12234699" y="8555163"/>
              <a:ext cx="5706655" cy="1313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Записать файл </a:t>
              </a:r>
              <a:r>
                <a:rPr lang="en-US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‘.xlsx’</a:t>
              </a:r>
              <a:r>
                <a:rPr lang="ru-RU" sz="2000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?</a:t>
              </a:r>
            </a:p>
            <a:p>
              <a:pPr defTabSz="609630">
                <a:lnSpc>
                  <a:spcPts val="2773"/>
                </a:lnSpc>
              </a:pPr>
              <a:r>
                <a:rPr lang="en-US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writer = </a:t>
              </a:r>
              <a:r>
                <a:rPr lang="en-US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pd.ExcelWriter</a:t>
              </a:r>
              <a:r>
                <a:rPr lang="en-US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(‘name.xlsx’, engine = ‘</a:t>
              </a:r>
              <a:r>
                <a:rPr lang="en-US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xlsxwriter</a:t>
              </a:r>
              <a:r>
                <a:rPr lang="en-US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’)</a:t>
              </a:r>
              <a:endParaRPr lang="ru-RU" i="1" spc="-101" dirty="0">
                <a:solidFill>
                  <a:srgbClr val="173554"/>
                </a:solidFill>
                <a:latin typeface="HK Grotesk Bold"/>
                <a:ea typeface="Open Sans"/>
                <a:cs typeface="Open Sans"/>
                <a:sym typeface="Open Sans"/>
              </a:endParaRPr>
            </a:p>
            <a:p>
              <a:pPr defTabSz="609630">
                <a:lnSpc>
                  <a:spcPts val="2773"/>
                </a:lnSpc>
              </a:pPr>
              <a:r>
                <a:rPr lang="en-US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df.to_excel</a:t>
              </a:r>
              <a:r>
                <a:rPr lang="en-US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(writer, ‘Sheet1’)</a:t>
              </a:r>
            </a:p>
            <a:p>
              <a:pPr defTabSz="609630">
                <a:lnSpc>
                  <a:spcPts val="2773"/>
                </a:lnSpc>
              </a:pPr>
              <a:r>
                <a:rPr lang="en-US" i="1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writer.save</a:t>
              </a:r>
              <a:r>
                <a:rPr lang="en-US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()</a:t>
              </a:r>
            </a:p>
          </p:txBody>
        </p:sp>
      </p:grpSp>
      <p:sp>
        <p:nvSpPr>
          <p:cNvPr id="21" name="Freeform 19">
            <a:extLst>
              <a:ext uri="{FF2B5EF4-FFF2-40B4-BE49-F238E27FC236}">
                <a16:creationId xmlns:a16="http://schemas.microsoft.com/office/drawing/2014/main" id="{F864FFC9-A7A1-4598-9FB4-F1B23B3038CB}"/>
              </a:ext>
            </a:extLst>
          </p:cNvPr>
          <p:cNvSpPr/>
          <p:nvPr/>
        </p:nvSpPr>
        <p:spPr>
          <a:xfrm>
            <a:off x="10801294" y="2185435"/>
            <a:ext cx="2482927" cy="3556275"/>
          </a:xfrm>
          <a:custGeom>
            <a:avLst/>
            <a:gdLst/>
            <a:ahLst/>
            <a:cxnLst/>
            <a:rect l="l" t="t" r="r" b="b"/>
            <a:pathLst>
              <a:path w="1626503" h="2329626">
                <a:moveTo>
                  <a:pt x="0" y="0"/>
                </a:moveTo>
                <a:lnTo>
                  <a:pt x="1626502" y="0"/>
                </a:lnTo>
                <a:lnTo>
                  <a:pt x="1626502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72CC593-E708-449F-ACF1-369933BD06BD}"/>
              </a:ext>
            </a:extLst>
          </p:cNvPr>
          <p:cNvSpPr/>
          <p:nvPr/>
        </p:nvSpPr>
        <p:spPr>
          <a:xfrm flipH="1">
            <a:off x="6065389" y="5121014"/>
            <a:ext cx="2329626" cy="1685802"/>
          </a:xfrm>
          <a:custGeom>
            <a:avLst/>
            <a:gdLst/>
            <a:ahLst/>
            <a:cxnLst/>
            <a:rect l="l" t="t" r="r" b="b"/>
            <a:pathLst>
              <a:path w="2329626" h="1685802">
                <a:moveTo>
                  <a:pt x="0" y="0"/>
                </a:moveTo>
                <a:lnTo>
                  <a:pt x="2329626" y="0"/>
                </a:lnTo>
                <a:lnTo>
                  <a:pt x="2329626" y="1685802"/>
                </a:lnTo>
                <a:lnTo>
                  <a:pt x="0" y="16858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BF878B4F-D324-4B2E-980E-0A2B440A487B}"/>
              </a:ext>
            </a:extLst>
          </p:cNvPr>
          <p:cNvGrpSpPr/>
          <p:nvPr/>
        </p:nvGrpSpPr>
        <p:grpSpPr>
          <a:xfrm>
            <a:off x="7653124" y="4309541"/>
            <a:ext cx="3700834" cy="1478744"/>
            <a:chOff x="12192000" y="8518114"/>
            <a:chExt cx="5749354" cy="1654586"/>
          </a:xfrm>
        </p:grpSpPr>
        <p:grpSp>
          <p:nvGrpSpPr>
            <p:cNvPr id="61" name="Group 4">
              <a:extLst>
                <a:ext uri="{FF2B5EF4-FFF2-40B4-BE49-F238E27FC236}">
                  <a16:creationId xmlns:a16="http://schemas.microsoft.com/office/drawing/2014/main" id="{461AD188-FABE-43B1-82CD-354CA9264167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E7192ADB-B1E0-4CAC-A469-0CB5552FEDE0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1E3EE050-44BE-46CF-9436-5973A3D4704D}"/>
                  </a:ext>
                </a:extLst>
              </p:cNvPr>
              <p:cNvSpPr/>
              <p:nvPr/>
            </p:nvSpPr>
            <p:spPr>
              <a:xfrm>
                <a:off x="12701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6E0C0E96-9222-491C-98C1-43306DEDFB07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62" name="TextBox 8">
              <a:extLst>
                <a:ext uri="{FF2B5EF4-FFF2-40B4-BE49-F238E27FC236}">
                  <a16:creationId xmlns:a16="http://schemas.microsoft.com/office/drawing/2014/main" id="{F706357E-05B6-45C3-B76C-F5D3776E662F}"/>
                </a:ext>
              </a:extLst>
            </p:cNvPr>
            <p:cNvSpPr txBox="1"/>
            <p:nvPr/>
          </p:nvSpPr>
          <p:spPr>
            <a:xfrm>
              <a:off x="12234699" y="8555163"/>
              <a:ext cx="5706655" cy="15588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Нужно работать с 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xlsx</a:t>
              </a:r>
              <a:r>
                <a:rPr lang="en-US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,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xlsm</a:t>
              </a:r>
              <a:r>
                <a:rPr lang="en-US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,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xltx</a:t>
              </a:r>
              <a:r>
                <a:rPr lang="en-US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 </a:t>
              </a:r>
              <a:r>
                <a:rPr lang="ru-RU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и</a:t>
              </a:r>
              <a:r>
                <a:rPr lang="ru-RU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xltm</a:t>
              </a:r>
              <a:r>
                <a:rPr lang="ru-RU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?</a:t>
              </a:r>
            </a:p>
            <a:p>
              <a:pPr algn="ctr" defTabSz="609630">
                <a:lnSpc>
                  <a:spcPts val="2773"/>
                </a:lnSpc>
              </a:pPr>
              <a:r>
                <a:rPr lang="ru-RU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Поможет библиотека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openpyxl</a:t>
              </a:r>
              <a:br>
                <a:rPr lang="ru-RU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</a:br>
              <a:r>
                <a:rPr lang="en-US" b="1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pip install </a:t>
              </a:r>
              <a:r>
                <a:rPr lang="en-US" b="1" i="1" spc="-101" dirty="0" err="1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Open Sans"/>
                </a:rPr>
                <a:t>openpyxl</a:t>
              </a:r>
              <a:endParaRPr lang="en-US" sz="1600" b="1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5601" y="127000"/>
            <a:ext cx="7975600" cy="40132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341477" y="292606"/>
            <a:ext cx="7447324" cy="3769849"/>
            <a:chOff x="-655410" y="60960"/>
            <a:chExt cx="12655489" cy="7539698"/>
          </a:xfrm>
        </p:grpSpPr>
        <p:sp>
          <p:nvSpPr>
            <p:cNvPr id="8" name="TextBox 8"/>
            <p:cNvSpPr txBox="1"/>
            <p:nvPr/>
          </p:nvSpPr>
          <p:spPr>
            <a:xfrm>
              <a:off x="-655410" y="60960"/>
              <a:ext cx="12655489" cy="11541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4455"/>
                </a:lnSpc>
              </a:pPr>
              <a:r>
                <a:rPr lang="ru-RU" sz="405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 с </a:t>
              </a:r>
              <a:r>
                <a:rPr lang="en-US" sz="405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JSON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18" y="1175694"/>
              <a:ext cx="11893961" cy="64249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JSON (JavaScript Object </a:t>
              </a:r>
              <a:r>
                <a:rPr lang="ru-RU" sz="2133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Notation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- это текстовый формат для хранения и обмена данными.</a:t>
              </a:r>
            </a:p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JSON по синтаксису очень похож на Python и достаточно удобен для восприятия.</a:t>
              </a:r>
            </a:p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Как и в случае с CSV, в Python есть модуль, который позволяет легко записывать и читать данные в формате JSON.</a:t>
              </a:r>
            </a:p>
            <a:p>
              <a:pPr defTabSz="609630">
                <a:lnSpc>
                  <a:spcPts val="2773"/>
                </a:lnSpc>
              </a:pP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defTabSz="609630">
                <a:lnSpc>
                  <a:spcPts val="2773"/>
                </a:lnSpc>
              </a:pPr>
              <a:r>
                <a:rPr lang="en-US" sz="2133" b="1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pip install json	</a:t>
              </a:r>
              <a:r>
                <a:rPr lang="en-US" sz="2133" b="1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		import json</a:t>
              </a:r>
              <a:endParaRPr lang="ru-RU" sz="2133" b="1" i="1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3317" y="0"/>
            <a:ext cx="3736293" cy="4556455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59B58F2-275D-4727-A308-FD544A33BE53}"/>
              </a:ext>
            </a:extLst>
          </p:cNvPr>
          <p:cNvGrpSpPr/>
          <p:nvPr/>
        </p:nvGrpSpPr>
        <p:grpSpPr>
          <a:xfrm>
            <a:off x="5400102" y="5130903"/>
            <a:ext cx="1798197" cy="1498497"/>
            <a:chOff x="8100152" y="6495854"/>
            <a:chExt cx="2697296" cy="2247746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4F1B2FB-3CCC-4AF0-814B-DE1160DD27D5}"/>
                </a:ext>
              </a:extLst>
            </p:cNvPr>
            <p:cNvSpPr/>
            <p:nvPr/>
          </p:nvSpPr>
          <p:spPr>
            <a:xfrm flipH="1">
              <a:off x="8100152" y="6495854"/>
              <a:ext cx="1348648" cy="2247746"/>
            </a:xfrm>
            <a:custGeom>
              <a:avLst/>
              <a:gdLst/>
              <a:ahLst/>
              <a:cxnLst/>
              <a:rect l="l" t="t" r="r" b="b"/>
              <a:pathLst>
                <a:path w="1348648" h="2247746">
                  <a:moveTo>
                    <a:pt x="0" y="0"/>
                  </a:moveTo>
                  <a:lnTo>
                    <a:pt x="1348648" y="0"/>
                  </a:lnTo>
                  <a:lnTo>
                    <a:pt x="1348648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3C0E196-842C-4DD2-83DB-079E47619901}"/>
                </a:ext>
              </a:extLst>
            </p:cNvPr>
            <p:cNvSpPr/>
            <p:nvPr/>
          </p:nvSpPr>
          <p:spPr>
            <a:xfrm>
              <a:off x="9448800" y="6495854"/>
              <a:ext cx="1348648" cy="2247746"/>
            </a:xfrm>
            <a:custGeom>
              <a:avLst/>
              <a:gdLst/>
              <a:ahLst/>
              <a:cxnLst/>
              <a:rect l="l" t="t" r="r" b="b"/>
              <a:pathLst>
                <a:path w="1348648" h="2247746">
                  <a:moveTo>
                    <a:pt x="0" y="0"/>
                  </a:moveTo>
                  <a:lnTo>
                    <a:pt x="1348648" y="0"/>
                  </a:lnTo>
                  <a:lnTo>
                    <a:pt x="1348648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CD34022-7831-4125-A36E-522B0F94D451}"/>
              </a:ext>
            </a:extLst>
          </p:cNvPr>
          <p:cNvGrpSpPr/>
          <p:nvPr/>
        </p:nvGrpSpPr>
        <p:grpSpPr>
          <a:xfrm>
            <a:off x="1109134" y="4800812"/>
            <a:ext cx="4273548" cy="1764583"/>
            <a:chOff x="2153226" y="7201218"/>
            <a:chExt cx="5920795" cy="2646874"/>
          </a:xfrm>
        </p:grpSpPr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07AE2966-F5EC-48F2-A739-DE67CFB61593}"/>
                </a:ext>
              </a:extLst>
            </p:cNvPr>
            <p:cNvGrpSpPr/>
            <p:nvPr/>
          </p:nvGrpSpPr>
          <p:grpSpPr>
            <a:xfrm>
              <a:off x="2153226" y="7201218"/>
              <a:ext cx="5920795" cy="2646874"/>
              <a:chOff x="0" y="0"/>
              <a:chExt cx="8797742" cy="5913687"/>
            </a:xfrm>
          </p:grpSpPr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9C079D53-84AF-4EC8-96DD-8A9E33A73ECE}"/>
                  </a:ext>
                </a:extLst>
              </p:cNvPr>
              <p:cNvSpPr/>
              <p:nvPr/>
            </p:nvSpPr>
            <p:spPr>
              <a:xfrm>
                <a:off x="92710" y="106680"/>
                <a:ext cx="869360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8693602" h="5794307">
                    <a:moveTo>
                      <a:pt x="8666932" y="5605077"/>
                    </a:moveTo>
                    <a:cubicBezTo>
                      <a:pt x="8666932" y="5692707"/>
                      <a:pt x="8590732" y="5763827"/>
                      <a:pt x="850945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49537" y="5794307"/>
                    </a:cubicBezTo>
                    <a:lnTo>
                      <a:pt x="8547552" y="5794307"/>
                    </a:lnTo>
                    <a:cubicBezTo>
                      <a:pt x="8627562" y="5794307"/>
                      <a:pt x="8693602" y="5728267"/>
                      <a:pt x="8693602" y="5648257"/>
                    </a:cubicBezTo>
                    <a:lnTo>
                      <a:pt x="8693602" y="95250"/>
                    </a:lnTo>
                    <a:cubicBezTo>
                      <a:pt x="8693602" y="58420"/>
                      <a:pt x="8679632" y="25400"/>
                      <a:pt x="8658042" y="0"/>
                    </a:cubicBezTo>
                    <a:cubicBezTo>
                      <a:pt x="8664392" y="16510"/>
                      <a:pt x="8666932" y="34290"/>
                      <a:pt x="8666932" y="52070"/>
                    </a:cubicBezTo>
                    <a:lnTo>
                      <a:pt x="866693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7" name="Freeform 4">
                <a:extLst>
                  <a:ext uri="{FF2B5EF4-FFF2-40B4-BE49-F238E27FC236}">
                    <a16:creationId xmlns:a16="http://schemas.microsoft.com/office/drawing/2014/main" id="{506A6278-04BB-40CF-AE60-190AA19575C4}"/>
                  </a:ext>
                </a:extLst>
              </p:cNvPr>
              <p:cNvSpPr/>
              <p:nvPr/>
            </p:nvSpPr>
            <p:spPr>
              <a:xfrm>
                <a:off x="12700" y="12700"/>
                <a:ext cx="8732971" cy="5845108"/>
              </a:xfrm>
              <a:custGeom>
                <a:avLst/>
                <a:gdLst/>
                <a:ahLst/>
                <a:cxnLst/>
                <a:rect l="l" t="t" r="r" b="b"/>
                <a:pathLst>
                  <a:path w="8732972" h="5845107">
                    <a:moveTo>
                      <a:pt x="146050" y="5845107"/>
                    </a:moveTo>
                    <a:lnTo>
                      <a:pt x="8586922" y="5845107"/>
                    </a:lnTo>
                    <a:cubicBezTo>
                      <a:pt x="8666932" y="5845107"/>
                      <a:pt x="8732972" y="5779067"/>
                      <a:pt x="8732972" y="5699057"/>
                    </a:cubicBezTo>
                    <a:lnTo>
                      <a:pt x="8732972" y="146050"/>
                    </a:lnTo>
                    <a:cubicBezTo>
                      <a:pt x="8732972" y="66040"/>
                      <a:pt x="8666932" y="0"/>
                      <a:pt x="858692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6B08A97C-C960-4863-8EC3-A6C2AC8D07A8}"/>
                  </a:ext>
                </a:extLst>
              </p:cNvPr>
              <p:cNvSpPr/>
              <p:nvPr/>
            </p:nvSpPr>
            <p:spPr>
              <a:xfrm>
                <a:off x="0" y="0"/>
                <a:ext cx="879774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8797742" h="5913687">
                    <a:moveTo>
                      <a:pt x="8734242" y="74930"/>
                    </a:moveTo>
                    <a:cubicBezTo>
                      <a:pt x="8706302" y="30480"/>
                      <a:pt x="8656772" y="0"/>
                      <a:pt x="859962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50601" y="5913687"/>
                    </a:cubicBezTo>
                    <a:lnTo>
                      <a:pt x="8638992" y="5913687"/>
                    </a:lnTo>
                    <a:cubicBezTo>
                      <a:pt x="8726622" y="5913687"/>
                      <a:pt x="8797742" y="5842567"/>
                      <a:pt x="8797742" y="5754937"/>
                    </a:cubicBezTo>
                    <a:lnTo>
                      <a:pt x="8797742" y="201930"/>
                    </a:lnTo>
                    <a:cubicBezTo>
                      <a:pt x="8797742" y="149860"/>
                      <a:pt x="8772342" y="104140"/>
                      <a:pt x="873424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8599622" y="12700"/>
                    </a:lnTo>
                    <a:cubicBezTo>
                      <a:pt x="8679632" y="12700"/>
                      <a:pt x="8745672" y="78740"/>
                      <a:pt x="8745672" y="158750"/>
                    </a:cubicBezTo>
                    <a:lnTo>
                      <a:pt x="8745672" y="5711757"/>
                    </a:lnTo>
                    <a:cubicBezTo>
                      <a:pt x="8745672" y="5791767"/>
                      <a:pt x="8679632" y="5857807"/>
                      <a:pt x="859962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8786312" y="5754937"/>
                    </a:moveTo>
                    <a:cubicBezTo>
                      <a:pt x="8786312" y="5834947"/>
                      <a:pt x="8719002" y="5900987"/>
                      <a:pt x="8638992" y="5900987"/>
                    </a:cubicBezTo>
                    <a:lnTo>
                      <a:pt x="250601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8600892" y="5870507"/>
                    </a:lnTo>
                    <a:cubicBezTo>
                      <a:pt x="8688522" y="5870507"/>
                      <a:pt x="8759642" y="5799387"/>
                      <a:pt x="8759642" y="5711757"/>
                    </a:cubicBezTo>
                    <a:lnTo>
                      <a:pt x="8759642" y="158750"/>
                    </a:lnTo>
                    <a:cubicBezTo>
                      <a:pt x="8759642" y="140970"/>
                      <a:pt x="8755832" y="123190"/>
                      <a:pt x="8750752" y="106680"/>
                    </a:cubicBezTo>
                    <a:cubicBezTo>
                      <a:pt x="8772342" y="132080"/>
                      <a:pt x="8786312" y="165100"/>
                      <a:pt x="8786312" y="201930"/>
                    </a:cubicBezTo>
                    <a:lnTo>
                      <a:pt x="878631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C70DB1FE-8063-4612-AE97-3A89F4ABD828}"/>
                </a:ext>
              </a:extLst>
            </p:cNvPr>
            <p:cNvGrpSpPr/>
            <p:nvPr/>
          </p:nvGrpSpPr>
          <p:grpSpPr>
            <a:xfrm>
              <a:off x="2305716" y="7219400"/>
              <a:ext cx="5614576" cy="1855739"/>
              <a:chOff x="-1592615" y="-171765"/>
              <a:chExt cx="4742899" cy="2474317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227F020-FDC8-44C3-9E66-265A1A50D790}"/>
                  </a:ext>
                </a:extLst>
              </p:cNvPr>
              <p:cNvSpPr txBox="1"/>
              <p:nvPr/>
            </p:nvSpPr>
            <p:spPr>
              <a:xfrm>
                <a:off x="-768997" y="-171765"/>
                <a:ext cx="2920622" cy="115416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609630">
                  <a:lnSpc>
                    <a:spcPts val="4455"/>
                  </a:lnSpc>
                </a:pPr>
                <a:r>
                  <a:rPr lang="ru-RU" sz="4050" i="1" spc="-101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Чтение</a:t>
                </a:r>
                <a:endParaRPr lang="en-US" sz="4050" i="1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endParaRPr>
              </a:p>
            </p:txBody>
          </p:sp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899EDED4-0480-4491-BCD7-F84002780B2C}"/>
                  </a:ext>
                </a:extLst>
              </p:cNvPr>
              <p:cNvSpPr txBox="1"/>
              <p:nvPr/>
            </p:nvSpPr>
            <p:spPr>
              <a:xfrm>
                <a:off x="-1592615" y="904606"/>
                <a:ext cx="4742899" cy="139794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09630">
                  <a:lnSpc>
                    <a:spcPts val="2773"/>
                  </a:lnSpc>
                </a:pPr>
                <a:r>
                  <a:rPr lang="en-US" sz="2133" b="1" i="1" dirty="0" err="1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json.load</a:t>
                </a:r>
                <a:r>
                  <a:rPr lang="en-US" sz="2133" b="1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20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– </a:t>
                </a:r>
                <a:r>
                  <a:rPr lang="ru-RU" sz="20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чтение всего файла</a:t>
                </a:r>
              </a:p>
              <a:p>
                <a:pPr defTabSz="609630">
                  <a:lnSpc>
                    <a:spcPts val="2773"/>
                  </a:lnSpc>
                </a:pPr>
                <a:r>
                  <a:rPr lang="en-US" sz="2133" b="1" i="1" dirty="0" err="1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json.loads</a:t>
                </a:r>
                <a:r>
                  <a:rPr lang="en-US" sz="2133" b="1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2133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– </a:t>
                </a:r>
                <a:r>
                  <a:rPr lang="ru-RU" sz="20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чтение строки</a:t>
                </a:r>
                <a:endPara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52D0501C-E00C-4187-9C3A-896BD5E5F8AF}"/>
              </a:ext>
            </a:extLst>
          </p:cNvPr>
          <p:cNvGrpSpPr/>
          <p:nvPr/>
        </p:nvGrpSpPr>
        <p:grpSpPr>
          <a:xfrm>
            <a:off x="7366000" y="4800812"/>
            <a:ext cx="4273548" cy="1764583"/>
            <a:chOff x="2153226" y="7201218"/>
            <a:chExt cx="5920795" cy="2646874"/>
          </a:xfrm>
        </p:grpSpPr>
        <p:grpSp>
          <p:nvGrpSpPr>
            <p:cNvPr id="47" name="Group 2">
              <a:extLst>
                <a:ext uri="{FF2B5EF4-FFF2-40B4-BE49-F238E27FC236}">
                  <a16:creationId xmlns:a16="http://schemas.microsoft.com/office/drawing/2014/main" id="{8802C966-1FED-4DC0-B9E0-0B8E1ED1CD11}"/>
                </a:ext>
              </a:extLst>
            </p:cNvPr>
            <p:cNvGrpSpPr/>
            <p:nvPr/>
          </p:nvGrpSpPr>
          <p:grpSpPr>
            <a:xfrm>
              <a:off x="2153226" y="7201218"/>
              <a:ext cx="5920795" cy="2646874"/>
              <a:chOff x="0" y="0"/>
              <a:chExt cx="8797742" cy="5913687"/>
            </a:xfrm>
          </p:grpSpPr>
          <p:sp>
            <p:nvSpPr>
              <p:cNvPr id="51" name="Freeform 3">
                <a:extLst>
                  <a:ext uri="{FF2B5EF4-FFF2-40B4-BE49-F238E27FC236}">
                    <a16:creationId xmlns:a16="http://schemas.microsoft.com/office/drawing/2014/main" id="{95E47EFA-E575-4C96-8264-9598B56F1B25}"/>
                  </a:ext>
                </a:extLst>
              </p:cNvPr>
              <p:cNvSpPr/>
              <p:nvPr/>
            </p:nvSpPr>
            <p:spPr>
              <a:xfrm>
                <a:off x="92710" y="106680"/>
                <a:ext cx="869360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8693602" h="5794307">
                    <a:moveTo>
                      <a:pt x="8666932" y="5605077"/>
                    </a:moveTo>
                    <a:cubicBezTo>
                      <a:pt x="8666932" y="5692707"/>
                      <a:pt x="8590732" y="5763827"/>
                      <a:pt x="850945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49537" y="5794307"/>
                    </a:cubicBezTo>
                    <a:lnTo>
                      <a:pt x="8547552" y="5794307"/>
                    </a:lnTo>
                    <a:cubicBezTo>
                      <a:pt x="8627562" y="5794307"/>
                      <a:pt x="8693602" y="5728267"/>
                      <a:pt x="8693602" y="5648257"/>
                    </a:cubicBezTo>
                    <a:lnTo>
                      <a:pt x="8693602" y="95250"/>
                    </a:lnTo>
                    <a:cubicBezTo>
                      <a:pt x="8693602" y="58420"/>
                      <a:pt x="8679632" y="25400"/>
                      <a:pt x="8658042" y="0"/>
                    </a:cubicBezTo>
                    <a:cubicBezTo>
                      <a:pt x="8664392" y="16510"/>
                      <a:pt x="8666932" y="34290"/>
                      <a:pt x="8666932" y="52070"/>
                    </a:cubicBezTo>
                    <a:lnTo>
                      <a:pt x="866693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2" name="Freeform 4">
                <a:extLst>
                  <a:ext uri="{FF2B5EF4-FFF2-40B4-BE49-F238E27FC236}">
                    <a16:creationId xmlns:a16="http://schemas.microsoft.com/office/drawing/2014/main" id="{7D44E0D1-93FB-407E-8D89-32C77E140822}"/>
                  </a:ext>
                </a:extLst>
              </p:cNvPr>
              <p:cNvSpPr/>
              <p:nvPr/>
            </p:nvSpPr>
            <p:spPr>
              <a:xfrm>
                <a:off x="12700" y="12700"/>
                <a:ext cx="8732971" cy="5845108"/>
              </a:xfrm>
              <a:custGeom>
                <a:avLst/>
                <a:gdLst/>
                <a:ahLst/>
                <a:cxnLst/>
                <a:rect l="l" t="t" r="r" b="b"/>
                <a:pathLst>
                  <a:path w="8732972" h="5845107">
                    <a:moveTo>
                      <a:pt x="146050" y="5845107"/>
                    </a:moveTo>
                    <a:lnTo>
                      <a:pt x="8586922" y="5845107"/>
                    </a:lnTo>
                    <a:cubicBezTo>
                      <a:pt x="8666932" y="5845107"/>
                      <a:pt x="8732972" y="5779067"/>
                      <a:pt x="8732972" y="5699057"/>
                    </a:cubicBezTo>
                    <a:lnTo>
                      <a:pt x="8732972" y="146050"/>
                    </a:lnTo>
                    <a:cubicBezTo>
                      <a:pt x="8732972" y="66040"/>
                      <a:pt x="8666932" y="0"/>
                      <a:pt x="858692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F4067686-A3D3-49BE-A966-1B54B5748233}"/>
                  </a:ext>
                </a:extLst>
              </p:cNvPr>
              <p:cNvSpPr/>
              <p:nvPr/>
            </p:nvSpPr>
            <p:spPr>
              <a:xfrm>
                <a:off x="0" y="0"/>
                <a:ext cx="879774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8797742" h="5913687">
                    <a:moveTo>
                      <a:pt x="8734242" y="74930"/>
                    </a:moveTo>
                    <a:cubicBezTo>
                      <a:pt x="8706302" y="30480"/>
                      <a:pt x="8656772" y="0"/>
                      <a:pt x="859962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50601" y="5913687"/>
                    </a:cubicBezTo>
                    <a:lnTo>
                      <a:pt x="8638992" y="5913687"/>
                    </a:lnTo>
                    <a:cubicBezTo>
                      <a:pt x="8726622" y="5913687"/>
                      <a:pt x="8797742" y="5842567"/>
                      <a:pt x="8797742" y="5754937"/>
                    </a:cubicBezTo>
                    <a:lnTo>
                      <a:pt x="8797742" y="201930"/>
                    </a:lnTo>
                    <a:cubicBezTo>
                      <a:pt x="8797742" y="149860"/>
                      <a:pt x="8772342" y="104140"/>
                      <a:pt x="873424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8599622" y="12700"/>
                    </a:lnTo>
                    <a:cubicBezTo>
                      <a:pt x="8679632" y="12700"/>
                      <a:pt x="8745672" y="78740"/>
                      <a:pt x="8745672" y="158750"/>
                    </a:cubicBezTo>
                    <a:lnTo>
                      <a:pt x="8745672" y="5711757"/>
                    </a:lnTo>
                    <a:cubicBezTo>
                      <a:pt x="8745672" y="5791767"/>
                      <a:pt x="8679632" y="5857807"/>
                      <a:pt x="859962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8786312" y="5754937"/>
                    </a:moveTo>
                    <a:cubicBezTo>
                      <a:pt x="8786312" y="5834947"/>
                      <a:pt x="8719002" y="5900987"/>
                      <a:pt x="8638992" y="5900987"/>
                    </a:cubicBezTo>
                    <a:lnTo>
                      <a:pt x="250601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8600892" y="5870507"/>
                    </a:lnTo>
                    <a:cubicBezTo>
                      <a:pt x="8688522" y="5870507"/>
                      <a:pt x="8759642" y="5799387"/>
                      <a:pt x="8759642" y="5711757"/>
                    </a:cubicBezTo>
                    <a:lnTo>
                      <a:pt x="8759642" y="158750"/>
                    </a:lnTo>
                    <a:cubicBezTo>
                      <a:pt x="8759642" y="140970"/>
                      <a:pt x="8755832" y="123190"/>
                      <a:pt x="8750752" y="106680"/>
                    </a:cubicBezTo>
                    <a:cubicBezTo>
                      <a:pt x="8772342" y="132080"/>
                      <a:pt x="8786312" y="165100"/>
                      <a:pt x="8786312" y="201930"/>
                    </a:cubicBezTo>
                    <a:lnTo>
                      <a:pt x="878631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grpSp>
          <p:nvGrpSpPr>
            <p:cNvPr id="48" name="Group 7">
              <a:extLst>
                <a:ext uri="{FF2B5EF4-FFF2-40B4-BE49-F238E27FC236}">
                  <a16:creationId xmlns:a16="http://schemas.microsoft.com/office/drawing/2014/main" id="{6058837D-4800-41D3-A3C8-2011EF103472}"/>
                </a:ext>
              </a:extLst>
            </p:cNvPr>
            <p:cNvGrpSpPr/>
            <p:nvPr/>
          </p:nvGrpSpPr>
          <p:grpSpPr>
            <a:xfrm>
              <a:off x="2317447" y="7219400"/>
              <a:ext cx="5618746" cy="1855739"/>
              <a:chOff x="-1582705" y="-171765"/>
              <a:chExt cx="4746422" cy="2474318"/>
            </a:xfrm>
          </p:grpSpPr>
          <p:sp>
            <p:nvSpPr>
              <p:cNvPr id="49" name="TextBox 8">
                <a:extLst>
                  <a:ext uri="{FF2B5EF4-FFF2-40B4-BE49-F238E27FC236}">
                    <a16:creationId xmlns:a16="http://schemas.microsoft.com/office/drawing/2014/main" id="{7EE11C0F-39D4-43AB-A0B0-C377A0C9A60A}"/>
                  </a:ext>
                </a:extLst>
              </p:cNvPr>
              <p:cNvSpPr txBox="1"/>
              <p:nvPr/>
            </p:nvSpPr>
            <p:spPr>
              <a:xfrm>
                <a:off x="-768997" y="-171765"/>
                <a:ext cx="2920622" cy="115416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609630">
                  <a:lnSpc>
                    <a:spcPts val="4455"/>
                  </a:lnSpc>
                </a:pPr>
                <a:r>
                  <a:rPr lang="ru-RU" sz="4050" i="1" spc="-101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Запись</a:t>
                </a:r>
                <a:endParaRPr lang="en-US" sz="4050" i="1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endParaRPr>
              </a:p>
            </p:txBody>
          </p:sp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8666F58D-C022-4280-849B-333524227BB9}"/>
                  </a:ext>
                </a:extLst>
              </p:cNvPr>
              <p:cNvSpPr txBox="1"/>
              <p:nvPr/>
            </p:nvSpPr>
            <p:spPr>
              <a:xfrm>
                <a:off x="-1582705" y="904605"/>
                <a:ext cx="4746422" cy="139794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09630">
                  <a:lnSpc>
                    <a:spcPts val="2773"/>
                  </a:lnSpc>
                </a:pPr>
                <a:r>
                  <a:rPr lang="en-US" sz="2133" b="1" i="1" dirty="0" err="1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json.dump</a:t>
                </a:r>
                <a:r>
                  <a:rPr lang="en-US" sz="2133" b="1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20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– </a:t>
                </a:r>
                <a:r>
                  <a:rPr lang="ru-RU" sz="20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запись всего файла</a:t>
                </a:r>
              </a:p>
              <a:p>
                <a:pPr defTabSz="609630">
                  <a:lnSpc>
                    <a:spcPts val="2773"/>
                  </a:lnSpc>
                </a:pPr>
                <a:r>
                  <a:rPr lang="en-US" sz="2133" b="1" i="1" dirty="0" err="1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json.dumps</a:t>
                </a:r>
                <a:r>
                  <a:rPr lang="en-US" sz="2133" b="1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20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– </a:t>
                </a:r>
                <a:r>
                  <a:rPr lang="ru-RU" sz="20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запись строки</a:t>
                </a:r>
                <a:endPara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09C455-1758-4FF5-95E9-D60B10D015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08" y="1751782"/>
            <a:ext cx="1159213" cy="11592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144694"/>
            <a:ext cx="10278533" cy="1087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defRPr/>
            </a:pPr>
            <a:r>
              <a:rPr lang="ru-RU" sz="7067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Работа с </a:t>
            </a:r>
            <a:r>
              <a:rPr lang="en-US" sz="7067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Parquet</a:t>
            </a:r>
            <a:endParaRPr lang="en-US" sz="2400" spc="-212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56EA927-9077-470E-B00A-E94A80BEF287}"/>
              </a:ext>
            </a:extLst>
          </p:cNvPr>
          <p:cNvGrpSpPr/>
          <p:nvPr/>
        </p:nvGrpSpPr>
        <p:grpSpPr>
          <a:xfrm>
            <a:off x="215962" y="1126938"/>
            <a:ext cx="3039885" cy="1923460"/>
            <a:chOff x="186179" y="4699685"/>
            <a:chExt cx="3844613" cy="2885189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D5BB92CE-7536-4307-8B3B-BF88EA1FD159}"/>
                </a:ext>
              </a:extLst>
            </p:cNvPr>
            <p:cNvGrpSpPr/>
            <p:nvPr/>
          </p:nvGrpSpPr>
          <p:grpSpPr>
            <a:xfrm>
              <a:off x="186179" y="4699685"/>
              <a:ext cx="3844613" cy="2653615"/>
              <a:chOff x="0" y="0"/>
              <a:chExt cx="3676984" cy="3997214"/>
            </a:xfrm>
          </p:grpSpPr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id="{F89CA0F0-64EB-4A67-8A44-B7CC3F1AB8B5}"/>
                  </a:ext>
                </a:extLst>
              </p:cNvPr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97E7744F-E4CD-4C5F-A332-1BD58AC674C0}"/>
                  </a:ext>
                </a:extLst>
              </p:cNvPr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4D33B5E9-3280-485A-BE47-657705AF6B96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2BD615AF-EC6D-4D1F-85CE-55B507D7955C}"/>
                </a:ext>
              </a:extLst>
            </p:cNvPr>
            <p:cNvSpPr txBox="1"/>
            <p:nvPr/>
          </p:nvSpPr>
          <p:spPr>
            <a:xfrm>
              <a:off x="320038" y="4814886"/>
              <a:ext cx="3566162" cy="27699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98425" indent="-98425" defTabSz="609630">
                <a:buFont typeface="Arial" panose="020B0604020202020204" pitchFamily="34" charset="0"/>
                <a:buChar char="•"/>
              </a:pPr>
              <a:r>
                <a:rPr lang="ru-RU" sz="2400" i="1" spc="-10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Эффективное сжатие данных</a:t>
              </a:r>
            </a:p>
            <a:p>
              <a:pPr marL="98425" indent="-98425" defTabSz="609630">
                <a:buFont typeface="Arial" panose="020B0604020202020204" pitchFamily="34" charset="0"/>
                <a:buChar char="•"/>
              </a:pPr>
              <a:r>
                <a:rPr lang="ru-RU" sz="2400" i="1" spc="-10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Высокая производительность</a:t>
              </a:r>
              <a:endParaRPr lang="en-US" sz="2400" i="1" spc="-10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7FCB887-7234-48F8-B722-15F3529B154F}"/>
              </a:ext>
            </a:extLst>
          </p:cNvPr>
          <p:cNvGrpSpPr/>
          <p:nvPr/>
        </p:nvGrpSpPr>
        <p:grpSpPr>
          <a:xfrm>
            <a:off x="2170102" y="2988844"/>
            <a:ext cx="2861927" cy="1769077"/>
            <a:chOff x="3048000" y="7416344"/>
            <a:chExt cx="3850589" cy="2653615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D528D1C4-28A4-423A-B33B-4BBC4D9FCD81}"/>
                </a:ext>
              </a:extLst>
            </p:cNvPr>
            <p:cNvGrpSpPr/>
            <p:nvPr/>
          </p:nvGrpSpPr>
          <p:grpSpPr>
            <a:xfrm>
              <a:off x="3048000" y="7416344"/>
              <a:ext cx="3844613" cy="2653615"/>
              <a:chOff x="0" y="0"/>
              <a:chExt cx="3676984" cy="3997214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B1BB1EA-7B78-452A-B40A-3E9017589080}"/>
                  </a:ext>
                </a:extLst>
              </p:cNvPr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4D382D8-6BAA-4672-9CB7-357B68D6A307}"/>
                  </a:ext>
                </a:extLst>
              </p:cNvPr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7AEA4562-F32C-430E-8B20-D7A7106099EA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C6B35DE1-2D4B-4544-A3CD-0503F1EE61EB}"/>
                </a:ext>
              </a:extLst>
            </p:cNvPr>
            <p:cNvSpPr txBox="1"/>
            <p:nvPr/>
          </p:nvSpPr>
          <p:spPr>
            <a:xfrm>
              <a:off x="3162866" y="7518195"/>
              <a:ext cx="3735723" cy="22159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98425" indent="-98425" defTabSz="609630">
                <a:buFont typeface="Arial" panose="020B0604020202020204" pitchFamily="34" charset="0"/>
                <a:buChar char="•"/>
              </a:pPr>
              <a:r>
                <a:rPr lang="ru-RU" sz="2400" i="1" spc="-101" dirty="0">
                  <a:solidFill>
                    <a:srgbClr val="84D8D8"/>
                  </a:solidFill>
                  <a:latin typeface="HK Grotesk Bold"/>
                  <a:sym typeface="HK Grotesk Bold"/>
                </a:rPr>
                <a:t>Поддержка разных типов данных</a:t>
              </a:r>
            </a:p>
            <a:p>
              <a:pPr marL="98425" indent="-98425" defTabSz="609630">
                <a:buFont typeface="Arial" panose="020B0604020202020204" pitchFamily="34" charset="0"/>
                <a:buChar char="•"/>
              </a:pPr>
              <a:r>
                <a:rPr lang="ru-RU" sz="2400" i="1" spc="-101" dirty="0">
                  <a:solidFill>
                    <a:srgbClr val="84D8D8"/>
                  </a:solidFill>
                  <a:latin typeface="HK Grotesk Bold"/>
                  <a:sym typeface="HK Grotesk Bold"/>
                </a:rPr>
                <a:t>Поддержка схемы данных</a:t>
              </a:r>
              <a:endParaRPr lang="en-US" sz="2400" i="1" spc="-101" dirty="0">
                <a:solidFill>
                  <a:srgbClr val="84D8D8"/>
                </a:solidFill>
                <a:sym typeface="HK Grotesk Bold"/>
              </a:endParaRPr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6F6A500C-84C3-4064-BA14-AECAFFE542FD}"/>
              </a:ext>
            </a:extLst>
          </p:cNvPr>
          <p:cNvGrpSpPr/>
          <p:nvPr/>
        </p:nvGrpSpPr>
        <p:grpSpPr>
          <a:xfrm>
            <a:off x="7266568" y="860360"/>
            <a:ext cx="4209344" cy="3991040"/>
            <a:chOff x="0" y="0"/>
            <a:chExt cx="4182892" cy="5913687"/>
          </a:xfrm>
          <a:solidFill>
            <a:srgbClr val="1E1E1E"/>
          </a:solidFill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516D256-38EC-414C-A666-D3F80195D88D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grpFill/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6926AE13-CBF6-48B2-8AD1-1269EC33E139}"/>
                </a:ext>
              </a:extLst>
            </p:cNvPr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grpFill/>
            <a:ln>
              <a:solidFill>
                <a:srgbClr val="EBE39D"/>
              </a:solidFill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4991D8C-2A55-40CB-B4B2-45BCE9059346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grpFill/>
          </p:spPr>
        </p:sp>
      </p:grpSp>
      <p:sp>
        <p:nvSpPr>
          <p:cNvPr id="49" name="Freeform 10">
            <a:extLst>
              <a:ext uri="{FF2B5EF4-FFF2-40B4-BE49-F238E27FC236}">
                <a16:creationId xmlns:a16="http://schemas.microsoft.com/office/drawing/2014/main" id="{C4ED6DEF-7659-45C5-B735-D600EA85F094}"/>
              </a:ext>
            </a:extLst>
          </p:cNvPr>
          <p:cNvSpPr/>
          <p:nvPr/>
        </p:nvSpPr>
        <p:spPr>
          <a:xfrm flipH="1">
            <a:off x="9647113" y="1651000"/>
            <a:ext cx="2563075" cy="5126151"/>
          </a:xfrm>
          <a:custGeom>
            <a:avLst/>
            <a:gdLst/>
            <a:ahLst/>
            <a:cxnLst/>
            <a:rect l="l" t="t" r="r" b="b"/>
            <a:pathLst>
              <a:path w="1164813" h="2329626">
                <a:moveTo>
                  <a:pt x="0" y="0"/>
                </a:moveTo>
                <a:lnTo>
                  <a:pt x="1164813" y="0"/>
                </a:lnTo>
                <a:lnTo>
                  <a:pt x="116481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C9BA9DDD-D9BD-4B22-9EB7-505F9F3A363E}"/>
              </a:ext>
            </a:extLst>
          </p:cNvPr>
          <p:cNvGrpSpPr/>
          <p:nvPr/>
        </p:nvGrpSpPr>
        <p:grpSpPr>
          <a:xfrm>
            <a:off x="3693160" y="1150620"/>
            <a:ext cx="3039885" cy="1647825"/>
            <a:chOff x="0" y="0"/>
            <a:chExt cx="4182892" cy="5913687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EAFB456F-F53E-4514-9D8B-DE84202335EA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59D3F33-2308-4F9E-8F30-6128CE17D7CC}"/>
                </a:ext>
              </a:extLst>
            </p:cNvPr>
            <p:cNvSpPr/>
            <p:nvPr/>
          </p:nvSpPr>
          <p:spPr>
            <a:xfrm>
              <a:off x="12700" y="12698"/>
              <a:ext cx="4118122" cy="5845106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30"/>
              <a:r>
                <a:rPr lang="ru-RU" sz="2400" i="1" spc="-101" dirty="0">
                  <a:solidFill>
                    <a:srgbClr val="173554"/>
                  </a:solidFill>
                  <a:latin typeface="HK Grotesk Bold"/>
                </a:rPr>
                <a:t>Минусы:</a:t>
              </a:r>
            </a:p>
            <a:p>
              <a:pPr marL="176213" indent="-69850" defTabSz="609630">
                <a:buFont typeface="Arial" panose="020B0604020202020204" pitchFamily="34" charset="0"/>
                <a:buChar char="•"/>
              </a:pPr>
              <a:r>
                <a:rPr lang="ru-RU" sz="2000" i="1" spc="-101" dirty="0">
                  <a:solidFill>
                    <a:srgbClr val="173554"/>
                  </a:solidFill>
                  <a:latin typeface="HK Grotesk Bold"/>
                </a:rPr>
                <a:t>Неудобен для малых данных</a:t>
              </a:r>
            </a:p>
            <a:p>
              <a:pPr marL="176213" indent="-69850" defTabSz="609630">
                <a:buFont typeface="Arial" panose="020B0604020202020204" pitchFamily="34" charset="0"/>
                <a:buChar char="•"/>
              </a:pPr>
              <a:r>
                <a:rPr lang="ru-RU" sz="2000" i="1" spc="-101" dirty="0">
                  <a:solidFill>
                    <a:srgbClr val="173554"/>
                  </a:solidFill>
                  <a:latin typeface="HK Grotesk Bold"/>
                </a:rPr>
                <a:t>Требует больше</a:t>
              </a:r>
              <a:br>
                <a:rPr lang="ru-RU" sz="2000" i="1" spc="-101" dirty="0">
                  <a:solidFill>
                    <a:srgbClr val="173554"/>
                  </a:solidFill>
                  <a:latin typeface="HK Grotesk Bold"/>
                </a:rPr>
              </a:br>
              <a:r>
                <a:rPr lang="ru-RU" sz="2000" i="1" spc="-101" dirty="0">
                  <a:solidFill>
                    <a:srgbClr val="173554"/>
                  </a:solidFill>
                  <a:latin typeface="HK Grotesk Bold"/>
                </a:rPr>
                <a:t> ресурсов на запись</a:t>
              </a: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657040E-5991-4AD1-983A-42A92C4ADE10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1" name="Freeform 8">
            <a:extLst>
              <a:ext uri="{FF2B5EF4-FFF2-40B4-BE49-F238E27FC236}">
                <a16:creationId xmlns:a16="http://schemas.microsoft.com/office/drawing/2014/main" id="{5DEF5BAE-02A3-4871-8760-EA3B95BD52B5}"/>
              </a:ext>
            </a:extLst>
          </p:cNvPr>
          <p:cNvSpPr/>
          <p:nvPr/>
        </p:nvSpPr>
        <p:spPr>
          <a:xfrm>
            <a:off x="5877196" y="1349898"/>
            <a:ext cx="1361067" cy="1553084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986BCA-1C78-46B7-929D-0034D9144938}"/>
              </a:ext>
            </a:extLst>
          </p:cNvPr>
          <p:cNvSpPr txBox="1"/>
          <p:nvPr/>
        </p:nvSpPr>
        <p:spPr>
          <a:xfrm>
            <a:off x="7374032" y="932356"/>
            <a:ext cx="389593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Parquet</a:t>
            </a:r>
            <a:r>
              <a:rPr lang="ru-RU" sz="1800" dirty="0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это формат хранения данных, разработанный для эффективного анализа больших объемов данных. Он обеспечивает высокую производительность чтения и записи, а также поддерживает сжатие данных, что позволяет сэкономить место </a:t>
            </a:r>
            <a:br>
              <a:rPr lang="ru-RU" sz="1800" dirty="0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800" dirty="0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диске. </a:t>
            </a:r>
            <a:endParaRPr lang="en-US" sz="1800" dirty="0">
              <a:solidFill>
                <a:srgbClr val="EBE39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EBE39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800" b="1" i="1" dirty="0" err="1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</a:t>
            </a:r>
            <a:r>
              <a:rPr lang="ru-RU" sz="1800" b="1" i="1" dirty="0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b="1" i="1" dirty="0" err="1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</a:t>
            </a:r>
            <a:r>
              <a:rPr lang="ru-RU" sz="1800" b="1" i="1" dirty="0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b="1" i="1" dirty="0" err="1">
                <a:solidFill>
                  <a:srgbClr val="EBE39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pyarrow</a:t>
            </a:r>
            <a:endParaRPr lang="en-US" sz="1800" b="1" i="1" dirty="0">
              <a:solidFill>
                <a:srgbClr val="EBE39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i="1" dirty="0">
                <a:solidFill>
                  <a:srgbClr val="EBE39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</a:t>
            </a:r>
            <a:r>
              <a:rPr lang="en-US" b="1" i="1" dirty="0" err="1">
                <a:solidFill>
                  <a:srgbClr val="EBE39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pyarrow.parquet</a:t>
            </a:r>
            <a:endParaRPr lang="en-US" b="1" i="1" dirty="0">
              <a:solidFill>
                <a:srgbClr val="EBE39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E3E98BE-C9B0-4096-9C89-692153883A90}"/>
              </a:ext>
            </a:extLst>
          </p:cNvPr>
          <p:cNvGrpSpPr/>
          <p:nvPr/>
        </p:nvGrpSpPr>
        <p:grpSpPr>
          <a:xfrm>
            <a:off x="353062" y="2749971"/>
            <a:ext cx="2099011" cy="2103195"/>
            <a:chOff x="525493" y="3641048"/>
            <a:chExt cx="2099011" cy="2103195"/>
          </a:xfrm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7A3CCA6-587C-44B4-B62C-70FA985BBBFB}"/>
                </a:ext>
              </a:extLst>
            </p:cNvPr>
            <p:cNvSpPr/>
            <p:nvPr/>
          </p:nvSpPr>
          <p:spPr>
            <a:xfrm>
              <a:off x="525493" y="3641048"/>
              <a:ext cx="2099011" cy="1969254"/>
            </a:xfrm>
            <a:custGeom>
              <a:avLst/>
              <a:gdLst/>
              <a:ahLst/>
              <a:cxnLst/>
              <a:rect l="l" t="t" r="r" b="b"/>
              <a:pathLst>
                <a:path w="2247746" h="2108795">
                  <a:moveTo>
                    <a:pt x="0" y="0"/>
                  </a:moveTo>
                  <a:lnTo>
                    <a:pt x="2247746" y="0"/>
                  </a:lnTo>
                  <a:lnTo>
                    <a:pt x="2247746" y="2108794"/>
                  </a:lnTo>
                  <a:lnTo>
                    <a:pt x="0" y="2108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8DD565-B7FF-492D-9E80-F56E2FBA8B8D}"/>
                </a:ext>
              </a:extLst>
            </p:cNvPr>
            <p:cNvSpPr txBox="1"/>
            <p:nvPr/>
          </p:nvSpPr>
          <p:spPr>
            <a:xfrm>
              <a:off x="657922" y="5036357"/>
              <a:ext cx="624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173554"/>
                  </a:solidFill>
                  <a:latin typeface="HK Grotesk Bold" panose="020B0604020202020204"/>
                </a:rPr>
                <a:t>+</a:t>
              </a:r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B4762C5-8D91-4A3F-A1D8-C2A6DB5FF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001" y="4912058"/>
            <a:ext cx="4610743" cy="1819529"/>
          </a:xfrm>
          <a:prstGeom prst="rect">
            <a:avLst/>
          </a:prstGeom>
        </p:spPr>
      </p:pic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D6559C0-E4ED-42B9-822F-A239872F534E}"/>
              </a:ext>
            </a:extLst>
          </p:cNvPr>
          <p:cNvGrpSpPr/>
          <p:nvPr/>
        </p:nvGrpSpPr>
        <p:grpSpPr>
          <a:xfrm flipH="1">
            <a:off x="4500655" y="4164468"/>
            <a:ext cx="3709519" cy="2612683"/>
            <a:chOff x="3774088" y="1099326"/>
            <a:chExt cx="3413240" cy="2404009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D56B34C-2A96-4AF9-8A83-C6ADBB5C9996}"/>
                </a:ext>
              </a:extLst>
            </p:cNvPr>
            <p:cNvSpPr/>
            <p:nvPr/>
          </p:nvSpPr>
          <p:spPr>
            <a:xfrm>
              <a:off x="3774088" y="1099326"/>
              <a:ext cx="3347354" cy="2404009"/>
            </a:xfrm>
            <a:custGeom>
              <a:avLst/>
              <a:gdLst/>
              <a:ahLst/>
              <a:cxnLst/>
              <a:rect l="l" t="t" r="r" b="b"/>
              <a:pathLst>
                <a:path w="2329626" h="1673095">
                  <a:moveTo>
                    <a:pt x="0" y="0"/>
                  </a:moveTo>
                  <a:lnTo>
                    <a:pt x="2329626" y="0"/>
                  </a:lnTo>
                  <a:lnTo>
                    <a:pt x="2329626" y="1673095"/>
                  </a:lnTo>
                  <a:lnTo>
                    <a:pt x="0" y="1673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ru-RU" sz="1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00B227F1-7186-48C1-BE4A-4DCFC917C2BE}"/>
                </a:ext>
              </a:extLst>
            </p:cNvPr>
            <p:cNvSpPr/>
            <p:nvPr/>
          </p:nvSpPr>
          <p:spPr>
            <a:xfrm>
              <a:off x="5543874" y="1904778"/>
              <a:ext cx="1643454" cy="855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7313" defTabSz="609630">
                <a:lnSpc>
                  <a:spcPct val="107000"/>
                </a:lnSpc>
                <a:spcAft>
                  <a:spcPts val="800"/>
                </a:spcAft>
              </a:pPr>
              <a:r>
                <a:rPr lang="ru-RU" sz="2500" i="1" spc="-101" dirty="0">
                  <a:solidFill>
                    <a:srgbClr val="173554"/>
                  </a:solidFill>
                  <a:latin typeface="HK Grotesk Bold"/>
                </a:rPr>
                <a:t>Пример программы</a:t>
              </a:r>
            </a:p>
          </p:txBody>
        </p:sp>
      </p:grp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C6CB3A6-9506-4D04-9CC2-C148BF72A9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789">
            <a:off x="11423512" y="2841309"/>
            <a:ext cx="359003" cy="3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3644" y="230128"/>
            <a:ext cx="7466477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6600"/>
              </a:lnSpc>
            </a:pPr>
            <a:r>
              <a:rPr lang="ru-RU" sz="6000" spc="-15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Файловые операции</a:t>
            </a:r>
            <a:endParaRPr lang="en-US" sz="2400" spc="-15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F18062A-D361-49D9-9CB3-4A1AF73768BA}"/>
              </a:ext>
            </a:extLst>
          </p:cNvPr>
          <p:cNvSpPr/>
          <p:nvPr/>
        </p:nvSpPr>
        <p:spPr>
          <a:xfrm>
            <a:off x="7480427" y="688030"/>
            <a:ext cx="2844747" cy="1054010"/>
          </a:xfrm>
          <a:prstGeom prst="roundRect">
            <a:avLst/>
          </a:prstGeom>
          <a:solidFill>
            <a:srgbClr val="1E1E1E"/>
          </a:solidFill>
          <a:ln w="7620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2133" i="1" spc="-101" dirty="0">
                <a:solidFill>
                  <a:srgbClr val="84D8D8"/>
                </a:solidFill>
                <a:ea typeface="Open Sans"/>
                <a:cs typeface="Open Sans"/>
              </a:rPr>
              <a:t>import </a:t>
            </a:r>
            <a:r>
              <a:rPr lang="en-US" sz="2133" i="1" spc="-101" dirty="0" err="1">
                <a:solidFill>
                  <a:srgbClr val="84D8D8"/>
                </a:solidFill>
                <a:ea typeface="Open Sans"/>
                <a:cs typeface="Open Sans"/>
              </a:rPr>
              <a:t>os</a:t>
            </a:r>
            <a:r>
              <a:rPr lang="en-US" sz="2133" i="1" spc="-101" dirty="0">
                <a:solidFill>
                  <a:srgbClr val="84D8D8"/>
                </a:solidFill>
                <a:ea typeface="Open Sans"/>
                <a:cs typeface="Open Sans"/>
              </a:rPr>
              <a:t>, </a:t>
            </a:r>
            <a:r>
              <a:rPr lang="en-US" sz="2133" i="1" spc="-101" dirty="0" err="1">
                <a:solidFill>
                  <a:srgbClr val="84D8D8"/>
                </a:solidFill>
                <a:ea typeface="Open Sans"/>
                <a:cs typeface="Open Sans"/>
              </a:rPr>
              <a:t>shutil</a:t>
            </a:r>
            <a:r>
              <a:rPr lang="en-US" sz="2133" i="1" spc="-101" dirty="0">
                <a:solidFill>
                  <a:srgbClr val="84D8D8"/>
                </a:solidFill>
                <a:ea typeface="Open Sans"/>
                <a:cs typeface="Open Sans"/>
              </a:rPr>
              <a:t>, glob, </a:t>
            </a:r>
            <a:r>
              <a:rPr lang="en-US" sz="2133" i="1" spc="-101" dirty="0" err="1">
                <a:solidFill>
                  <a:srgbClr val="84D8D8"/>
                </a:solidFill>
                <a:ea typeface="Open Sans"/>
                <a:cs typeface="Open Sans"/>
              </a:rPr>
              <a:t>filecmp</a:t>
            </a:r>
            <a:endParaRPr lang="ru-RU" sz="2133" i="1" spc="-101" dirty="0">
              <a:solidFill>
                <a:srgbClr val="84D8D8"/>
              </a:solidFill>
              <a:latin typeface="HK Grotesk Bold"/>
              <a:ea typeface="Open Sans"/>
              <a:cs typeface="Open Sans"/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11964E9-13D0-4618-A686-4E9EC273FF91}"/>
              </a:ext>
            </a:extLst>
          </p:cNvPr>
          <p:cNvSpPr/>
          <p:nvPr/>
        </p:nvSpPr>
        <p:spPr>
          <a:xfrm>
            <a:off x="6750383" y="636015"/>
            <a:ext cx="1116514" cy="2624285"/>
          </a:xfrm>
          <a:custGeom>
            <a:avLst/>
            <a:gdLst/>
            <a:ahLst/>
            <a:cxnLst/>
            <a:rect l="l" t="t" r="r" b="b"/>
            <a:pathLst>
              <a:path w="956314" h="2247746">
                <a:moveTo>
                  <a:pt x="0" y="0"/>
                </a:moveTo>
                <a:lnTo>
                  <a:pt x="956313" y="0"/>
                </a:lnTo>
                <a:lnTo>
                  <a:pt x="956313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F4FE5739-46A2-45E2-AF34-8E6871E3473B}"/>
              </a:ext>
            </a:extLst>
          </p:cNvPr>
          <p:cNvSpPr/>
          <p:nvPr/>
        </p:nvSpPr>
        <p:spPr>
          <a:xfrm>
            <a:off x="40080" y="3171299"/>
            <a:ext cx="2913601" cy="3544880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Группа 12"/>
          <p:cNvGrpSpPr/>
          <p:nvPr/>
        </p:nvGrpSpPr>
        <p:grpSpPr>
          <a:xfrm>
            <a:off x="1625107" y="1382645"/>
            <a:ext cx="3816511" cy="1456861"/>
            <a:chOff x="12173890" y="8505992"/>
            <a:chExt cx="5724766" cy="1666708"/>
          </a:xfrm>
        </p:grpSpPr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620885F5-A7FD-4698-96A7-41FAC27E684E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5B39E47C-42EC-4BBB-A9BB-2FF5E5E67B07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21C1CC43-FACD-4D50-A90A-259B83188736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786611A9-8146-42C2-9936-729AF456A51F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60" name="TextBox 8">
              <a:extLst>
                <a:ext uri="{FF2B5EF4-FFF2-40B4-BE49-F238E27FC236}">
                  <a16:creationId xmlns:a16="http://schemas.microsoft.com/office/drawing/2014/main" id="{FB4ED585-720D-4D07-A13A-89AAEADDFC4B}"/>
                </a:ext>
              </a:extLst>
            </p:cNvPr>
            <p:cNvSpPr txBox="1"/>
            <p:nvPr/>
          </p:nvSpPr>
          <p:spPr>
            <a:xfrm>
              <a:off x="12173890" y="8505992"/>
              <a:ext cx="5590437" cy="16230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133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HK Grotesk Bold"/>
                </a:rPr>
                <a:t>С помощью некоторых библиотек</a:t>
              </a:r>
              <a:r>
                <a:rPr lang="en-US" sz="2133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HK Grotesk Bold"/>
                </a:rPr>
                <a:t> Python</a:t>
              </a:r>
              <a:r>
                <a:rPr lang="ru-RU" sz="2133" i="1" spc="-10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HK Grotesk Bold"/>
                </a:rPr>
                <a:t> можно из кода переименовывать, копировать, удалять и сравнивать файлы</a:t>
              </a:r>
              <a:endParaRPr lang="ru-RU" sz="2133" i="1" spc="-10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48" name="Group 8">
            <a:extLst>
              <a:ext uri="{FF2B5EF4-FFF2-40B4-BE49-F238E27FC236}">
                <a16:creationId xmlns:a16="http://schemas.microsoft.com/office/drawing/2014/main" id="{C9BA9DDD-D9BD-4B22-9EB7-505F9F3A363E}"/>
              </a:ext>
            </a:extLst>
          </p:cNvPr>
          <p:cNvGrpSpPr/>
          <p:nvPr/>
        </p:nvGrpSpPr>
        <p:grpSpPr>
          <a:xfrm>
            <a:off x="6552846" y="3424489"/>
            <a:ext cx="4780439" cy="3072334"/>
            <a:chOff x="0" y="0"/>
            <a:chExt cx="4182892" cy="5913687"/>
          </a:xfrm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EAFB456F-F53E-4514-9D8B-DE84202335EA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59D3F33-2308-4F9E-8F30-6128CE17D7CC}"/>
                </a:ext>
              </a:extLst>
            </p:cNvPr>
            <p:cNvSpPr/>
            <p:nvPr/>
          </p:nvSpPr>
          <p:spPr>
            <a:xfrm>
              <a:off x="12700" y="12698"/>
              <a:ext cx="4118122" cy="5845106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173554"/>
            </a:solidFill>
          </p:spPr>
          <p:txBody>
            <a:bodyPr/>
            <a:lstStyle/>
            <a:p>
              <a:pPr defTabSz="609630"/>
              <a:r>
                <a:rPr lang="ru-RU" sz="2000" b="1" spc="-101" dirty="0">
                  <a:solidFill>
                    <a:srgbClr val="EBE39D"/>
                  </a:solidFill>
                  <a:latin typeface="HK Grotesk Bold"/>
                </a:rPr>
                <a:t>Копирование, переименование, удаление файлов</a:t>
              </a:r>
            </a:p>
            <a:p>
              <a:r>
                <a:rPr lang="ru-RU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Копирование файла</a:t>
              </a:r>
              <a:endParaRPr lang="ru-R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shutil</a:t>
              </a:r>
              <a:endPara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shutil</a:t>
              </a:r>
              <a:r>
                <a:rPr lang="en-US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copyfile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"C:</a:t>
              </a:r>
              <a:r>
                <a:rPr lang="en-US" sz="1400" b="0" dirty="0"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\\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mydoc.doc"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"C:</a:t>
              </a:r>
              <a:r>
                <a:rPr lang="en-US" sz="1400" b="0" dirty="0"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\\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My Documents</a:t>
              </a:r>
              <a:r>
                <a:rPr lang="en-US" sz="1400" b="0" dirty="0"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\\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mydoc_2.doc"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</a:t>
              </a:r>
              <a:r>
                <a:rPr lang="ru-RU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Переименование файла</a:t>
              </a:r>
              <a:endParaRPr lang="ru-R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os</a:t>
              </a:r>
              <a:endPara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os</a:t>
              </a:r>
              <a:r>
                <a:rPr lang="en-US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rename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"/home/user/testfile.txt"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"/home/user/test.txt"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</a:t>
              </a:r>
              <a:r>
                <a:rPr lang="ru-RU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Удаление файла</a:t>
              </a:r>
              <a:endParaRPr lang="ru-R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os</a:t>
              </a:r>
              <a:endPara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os</a:t>
              </a:r>
              <a:r>
                <a:rPr lang="en-US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remove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"/home/user/testfile.txt"</a:t>
              </a:r>
              <a:r>
                <a:rPr lang="en-US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ru-RU" sz="1400" spc="-101" dirty="0">
                <a:solidFill>
                  <a:srgbClr val="173554"/>
                </a:solidFill>
                <a:latin typeface="HK Grotesk Bold"/>
              </a:endParaRPr>
            </a:p>
            <a:p>
              <a:pPr defTabSz="609630"/>
              <a:endParaRPr lang="ru-RU" sz="2400" i="1" spc="-101" dirty="0">
                <a:solidFill>
                  <a:srgbClr val="173554"/>
                </a:solidFill>
                <a:latin typeface="HK Grotesk Bold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657040E-5991-4AD1-983A-42A92C4ADE10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0" name="Freeform 8">
            <a:extLst>
              <a:ext uri="{FF2B5EF4-FFF2-40B4-BE49-F238E27FC236}">
                <a16:creationId xmlns:a16="http://schemas.microsoft.com/office/drawing/2014/main" id="{5DEF5BAE-02A3-4871-8760-EA3B95BD52B5}"/>
              </a:ext>
            </a:extLst>
          </p:cNvPr>
          <p:cNvSpPr/>
          <p:nvPr/>
        </p:nvSpPr>
        <p:spPr>
          <a:xfrm>
            <a:off x="10594731" y="4943739"/>
            <a:ext cx="1361067" cy="1553084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B88283F-FEE1-4DF0-AB3E-493BE5B351F3}"/>
              </a:ext>
            </a:extLst>
          </p:cNvPr>
          <p:cNvGrpSpPr/>
          <p:nvPr/>
        </p:nvGrpSpPr>
        <p:grpSpPr>
          <a:xfrm>
            <a:off x="1818107" y="3612309"/>
            <a:ext cx="4304123" cy="2557356"/>
            <a:chOff x="2795953" y="3429000"/>
            <a:chExt cx="4304123" cy="2557356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AE0B601-4C0B-42FC-B6A5-E17D2D155BC6}"/>
                </a:ext>
              </a:extLst>
            </p:cNvPr>
            <p:cNvGrpSpPr/>
            <p:nvPr/>
          </p:nvGrpSpPr>
          <p:grpSpPr>
            <a:xfrm>
              <a:off x="2795953" y="3429000"/>
              <a:ext cx="4304123" cy="2540977"/>
              <a:chOff x="528976" y="3619500"/>
              <a:chExt cx="4195424" cy="5562600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793443" y="3619500"/>
                <a:ext cx="3930957" cy="5562600"/>
                <a:chOff x="0" y="0"/>
                <a:chExt cx="3676984" cy="3997214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3572843" cy="387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843" h="3877834">
                      <a:moveTo>
                        <a:pt x="3546173" y="3688604"/>
                      </a:moveTo>
                      <a:cubicBezTo>
                        <a:pt x="3546173" y="3776234"/>
                        <a:pt x="3469973" y="3847354"/>
                        <a:pt x="3388693" y="3847354"/>
                      </a:cubicBezTo>
                      <a:lnTo>
                        <a:pt x="66040" y="3847354"/>
                      </a:lnTo>
                      <a:cubicBezTo>
                        <a:pt x="43180" y="3847354"/>
                        <a:pt x="20320" y="3842274"/>
                        <a:pt x="0" y="3833384"/>
                      </a:cubicBezTo>
                      <a:cubicBezTo>
                        <a:pt x="26670" y="3861324"/>
                        <a:pt x="63500" y="3877834"/>
                        <a:pt x="116899" y="3877834"/>
                      </a:cubicBezTo>
                      <a:lnTo>
                        <a:pt x="3426793" y="3877834"/>
                      </a:lnTo>
                      <a:cubicBezTo>
                        <a:pt x="3506804" y="3877834"/>
                        <a:pt x="3572843" y="3811794"/>
                        <a:pt x="3572843" y="3731784"/>
                      </a:cubicBezTo>
                      <a:lnTo>
                        <a:pt x="3572843" y="95250"/>
                      </a:lnTo>
                      <a:cubicBezTo>
                        <a:pt x="3572843" y="58420"/>
                        <a:pt x="3558873" y="25400"/>
                        <a:pt x="3537284" y="0"/>
                      </a:cubicBezTo>
                      <a:cubicBezTo>
                        <a:pt x="3543634" y="16510"/>
                        <a:pt x="3546173" y="34290"/>
                        <a:pt x="3546173" y="52070"/>
                      </a:cubicBezTo>
                      <a:lnTo>
                        <a:pt x="3546173" y="3688604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699" y="12700"/>
                  <a:ext cx="3612214" cy="392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214" h="3928634">
                      <a:moveTo>
                        <a:pt x="146050" y="3928634"/>
                      </a:moveTo>
                      <a:lnTo>
                        <a:pt x="3466164" y="3928634"/>
                      </a:lnTo>
                      <a:cubicBezTo>
                        <a:pt x="3546173" y="3928634"/>
                        <a:pt x="3612214" y="3862594"/>
                        <a:pt x="3612214" y="3782584"/>
                      </a:cubicBezTo>
                      <a:lnTo>
                        <a:pt x="3612214" y="146050"/>
                      </a:lnTo>
                      <a:cubicBezTo>
                        <a:pt x="3612214" y="66040"/>
                        <a:pt x="3546173" y="0"/>
                        <a:pt x="3466164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3782584"/>
                      </a:lnTo>
                      <a:cubicBezTo>
                        <a:pt x="0" y="3863864"/>
                        <a:pt x="66040" y="3928634"/>
                        <a:pt x="146050" y="3928634"/>
                      </a:cubicBez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3676984" cy="3997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984" h="3997214">
                      <a:moveTo>
                        <a:pt x="3613484" y="74930"/>
                      </a:moveTo>
                      <a:cubicBezTo>
                        <a:pt x="3585544" y="30480"/>
                        <a:pt x="3536014" y="0"/>
                        <a:pt x="3478864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3795284"/>
                      </a:lnTo>
                      <a:cubicBezTo>
                        <a:pt x="0" y="3847354"/>
                        <a:pt x="25400" y="3893074"/>
                        <a:pt x="63500" y="3922284"/>
                      </a:cubicBezTo>
                      <a:cubicBezTo>
                        <a:pt x="91440" y="3966734"/>
                        <a:pt x="140970" y="3997214"/>
                        <a:pt x="212870" y="3997214"/>
                      </a:cubicBezTo>
                      <a:lnTo>
                        <a:pt x="3518234" y="3997214"/>
                      </a:lnTo>
                      <a:cubicBezTo>
                        <a:pt x="3605864" y="3997214"/>
                        <a:pt x="3676984" y="3926094"/>
                        <a:pt x="3676984" y="3838464"/>
                      </a:cubicBezTo>
                      <a:lnTo>
                        <a:pt x="3676984" y="201930"/>
                      </a:lnTo>
                      <a:cubicBezTo>
                        <a:pt x="3676983" y="149860"/>
                        <a:pt x="3651583" y="104140"/>
                        <a:pt x="3613484" y="74930"/>
                      </a:cubicBezTo>
                      <a:close/>
                      <a:moveTo>
                        <a:pt x="12700" y="3795284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3478864" y="12700"/>
                      </a:lnTo>
                      <a:cubicBezTo>
                        <a:pt x="3558873" y="12700"/>
                        <a:pt x="3624914" y="78740"/>
                        <a:pt x="3624914" y="158750"/>
                      </a:cubicBezTo>
                      <a:lnTo>
                        <a:pt x="3624914" y="3795284"/>
                      </a:lnTo>
                      <a:cubicBezTo>
                        <a:pt x="3624914" y="3875294"/>
                        <a:pt x="3558873" y="3941334"/>
                        <a:pt x="3478864" y="3941334"/>
                      </a:cubicBezTo>
                      <a:lnTo>
                        <a:pt x="158750" y="3941334"/>
                      </a:lnTo>
                      <a:cubicBezTo>
                        <a:pt x="78740" y="3941334"/>
                        <a:pt x="12700" y="3876564"/>
                        <a:pt x="12700" y="3795284"/>
                      </a:cubicBezTo>
                      <a:close/>
                      <a:moveTo>
                        <a:pt x="3665553" y="3838464"/>
                      </a:moveTo>
                      <a:cubicBezTo>
                        <a:pt x="3665553" y="3918474"/>
                        <a:pt x="3598244" y="3984514"/>
                        <a:pt x="3518234" y="3984514"/>
                      </a:cubicBezTo>
                      <a:lnTo>
                        <a:pt x="212870" y="3984514"/>
                      </a:lnTo>
                      <a:cubicBezTo>
                        <a:pt x="157480" y="3984514"/>
                        <a:pt x="120650" y="3968004"/>
                        <a:pt x="93980" y="3940064"/>
                      </a:cubicBezTo>
                      <a:cubicBezTo>
                        <a:pt x="114300" y="3948954"/>
                        <a:pt x="135890" y="3954034"/>
                        <a:pt x="160020" y="3954034"/>
                      </a:cubicBezTo>
                      <a:lnTo>
                        <a:pt x="3480134" y="3954034"/>
                      </a:lnTo>
                      <a:cubicBezTo>
                        <a:pt x="3567764" y="3954034"/>
                        <a:pt x="3638884" y="3882914"/>
                        <a:pt x="3638884" y="3795284"/>
                      </a:cubicBezTo>
                      <a:lnTo>
                        <a:pt x="3638884" y="158750"/>
                      </a:lnTo>
                      <a:cubicBezTo>
                        <a:pt x="3638884" y="140970"/>
                        <a:pt x="3635073" y="123190"/>
                        <a:pt x="3629994" y="106680"/>
                      </a:cubicBezTo>
                      <a:cubicBezTo>
                        <a:pt x="3651584" y="132080"/>
                        <a:pt x="3665553" y="165100"/>
                        <a:pt x="3665553" y="201930"/>
                      </a:cubicBezTo>
                      <a:lnTo>
                        <a:pt x="3665553" y="3838464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8" name="TextBox 8"/>
              <p:cNvSpPr txBox="1"/>
              <p:nvPr/>
            </p:nvSpPr>
            <p:spPr>
              <a:xfrm>
                <a:off x="528976" y="3849123"/>
                <a:ext cx="4183204" cy="109151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 defTabSz="609630">
                  <a:lnSpc>
                    <a:spcPts val="1925"/>
                  </a:lnSpc>
                </a:pPr>
                <a:r>
                  <a:rPr lang="ru-RU" sz="2133" b="1" dirty="0">
                    <a:solidFill>
                      <a:srgbClr val="84D8D8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Перебор файлов </a:t>
                </a:r>
                <a:br>
                  <a:rPr lang="ru-RU" sz="2133" b="1" dirty="0">
                    <a:solidFill>
                      <a:srgbClr val="84D8D8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</a:br>
                <a:r>
                  <a:rPr lang="ru-RU" sz="2133" b="1" dirty="0">
                    <a:solidFill>
                      <a:srgbClr val="84D8D8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в каталоге (по маске)</a:t>
                </a:r>
                <a:endParaRPr lang="en-US" sz="2133" b="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endParaRPr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1260322" y="4943475"/>
                <a:ext cx="3006878" cy="0"/>
              </a:xfrm>
              <a:prstGeom prst="line">
                <a:avLst/>
              </a:prstGeom>
              <a:ln w="28575" cap="rnd">
                <a:solidFill>
                  <a:srgbClr val="173554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38" name="AutoShape 9">
                <a:extLst>
                  <a:ext uri="{FF2B5EF4-FFF2-40B4-BE49-F238E27FC236}">
                    <a16:creationId xmlns:a16="http://schemas.microsoft.com/office/drawing/2014/main" id="{0D84F27C-216D-40EE-8AAA-521AEF5966F0}"/>
                  </a:ext>
                </a:extLst>
              </p:cNvPr>
              <p:cNvSpPr/>
              <p:nvPr/>
            </p:nvSpPr>
            <p:spPr>
              <a:xfrm>
                <a:off x="1260322" y="4919954"/>
                <a:ext cx="3006878" cy="0"/>
              </a:xfrm>
              <a:prstGeom prst="line">
                <a:avLst/>
              </a:prstGeom>
              <a:ln w="28575" cap="rnd">
                <a:solidFill>
                  <a:srgbClr val="173554"/>
                </a:solidFill>
                <a:prstDash val="sysDot"/>
                <a:headEnd type="none" w="sm" len="sm"/>
                <a:tailEnd type="none" w="sm" len="sm"/>
              </a:ln>
            </p:spPr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3C7832-AE53-452F-B2CD-8D06D41486D3}"/>
                </a:ext>
              </a:extLst>
            </p:cNvPr>
            <p:cNvSpPr txBox="1"/>
            <p:nvPr/>
          </p:nvSpPr>
          <p:spPr>
            <a:xfrm>
              <a:off x="3061662" y="4047364"/>
              <a:ext cx="3961766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Перебор файлов в каталоге</a:t>
              </a:r>
              <a:endParaRPr lang="ru-R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os</a:t>
              </a:r>
              <a:endPara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os</a:t>
              </a:r>
              <a:r>
                <a:rPr lang="en-US" sz="12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listdir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"../directory"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</a:t>
              </a:r>
              <a:r>
                <a:rPr lang="ru-RU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Перебор файлов в каталоге по маске</a:t>
              </a:r>
              <a:endParaRPr lang="ru-R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glob</a:t>
              </a:r>
              <a:endPara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glob</a:t>
              </a:r>
              <a:r>
                <a:rPr lang="en-US" sz="12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glob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"../plugins/*.zip"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en-US" sz="12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951</Words>
  <Application>Microsoft Office PowerPoint</Application>
  <PresentationFormat>Широкоэкранный</PresentationFormat>
  <Paragraphs>145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HK Grotesk Bold</vt:lpstr>
      <vt:lpstr>Open Sans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Владислав Литвинов</cp:lastModifiedBy>
  <cp:revision>34</cp:revision>
  <dcterms:created xsi:type="dcterms:W3CDTF">2024-11-04T07:21:26Z</dcterms:created>
  <dcterms:modified xsi:type="dcterms:W3CDTF">2024-11-10T07:44:22Z</dcterms:modified>
</cp:coreProperties>
</file>