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73" r:id="rId8"/>
    <p:sldId id="276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HK Grotesk Bold" panose="020B0604020202020204" charset="-52"/>
      <p:regular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8D8"/>
    <a:srgbClr val="173554"/>
    <a:srgbClr val="F4F4F4"/>
    <a:srgbClr val="EBE39D"/>
    <a:srgbClr val="C4DDE4"/>
    <a:srgbClr val="CBE1E7"/>
    <a:srgbClr val="CFECFA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78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18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9518617" y="1028700"/>
            <a:ext cx="8169748" cy="82296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400" y="985838"/>
            <a:ext cx="12065000" cy="6959793"/>
            <a:chOff x="-27109" y="-57150"/>
            <a:chExt cx="12524318" cy="9279725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300593"/>
              <a:ext cx="12524318" cy="69219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6.1. Функции. </a:t>
              </a:r>
              <a:b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</a:b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Основные понятия и элементы</a:t>
              </a:r>
              <a:endParaRPr lang="en-US" sz="995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90" y="428757"/>
            <a:ext cx="21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4047275"/>
            <a:ext cx="7849550" cy="2567691"/>
            <a:chOff x="0" y="76200"/>
            <a:chExt cx="9169277" cy="3423588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3423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Проблематика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 этим мы разберемся 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28852" y="2781300"/>
            <a:ext cx="6794598" cy="4572001"/>
            <a:chOff x="0" y="-515255"/>
            <a:chExt cx="9059463" cy="2867365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15255"/>
              <a:ext cx="9059463" cy="2867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Функции. Объявление и определение функции. Формальные и фактические параметры. Способы передачи параметров. Вызов функции. Область действия имен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54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Перегрузка функций. Функции с переменным числом параметров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6192" y="946449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527679" y="2021897"/>
            <a:ext cx="9220134" cy="6222729"/>
            <a:chOff x="0" y="60960"/>
            <a:chExt cx="12293513" cy="8296969"/>
          </a:xfrm>
        </p:grpSpPr>
        <p:sp>
          <p:nvSpPr>
            <p:cNvPr id="8" name="TextBox 8"/>
            <p:cNvSpPr txBox="1"/>
            <p:nvPr/>
          </p:nvSpPr>
          <p:spPr>
            <a:xfrm>
              <a:off x="0" y="60960"/>
              <a:ext cx="12293513" cy="1170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Функция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9"/>
                <p:cNvSpPr txBox="1"/>
                <p:nvPr/>
              </p:nvSpPr>
              <p:spPr>
                <a:xfrm>
                  <a:off x="0" y="1231537"/>
                  <a:ext cx="11150513" cy="7126392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>
                    <a:lnSpc>
                      <a:spcPts val="4160"/>
                    </a:lnSpc>
                  </a:pPr>
                  <a:r>
                    <a:rPr lang="ru-RU" sz="3200" dirty="0">
                      <a:solidFill>
                        <a:srgbClr val="173554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составная инструкция, которая может принимать данные ввода, выполнять указания и возвращать данные вывода</a:t>
                  </a:r>
                </a:p>
                <a:p>
                  <a:pPr>
                    <a:lnSpc>
                      <a:spcPts val="4160"/>
                    </a:lnSpc>
                  </a:pPr>
                  <a:endParaRPr lang="ru-RU" sz="32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>
                    <a:lnSpc>
                      <a:spcPts val="4160"/>
                    </a:lnSpc>
                  </a:pPr>
                  <a:endParaRPr lang="ru-RU" sz="32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>
                    <a:lnSpc>
                      <a:spcPts val="416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𝑑𝑒𝑓</m:t>
                        </m:r>
                        <m:r>
                          <a:rPr lang="en-US" sz="32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𝑓𝑢𝑛𝑐𝑡𝑖𝑜𝑛</m:t>
                        </m:r>
                        <m:r>
                          <a:rPr lang="en-US" sz="32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_</m:t>
                        </m:r>
                        <m:r>
                          <a:rPr lang="en-US" sz="32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𝑛𝑎𝑚𝑒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17355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17355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𝑎𝑟𝑔𝑠</m:t>
                            </m:r>
                            <m:r>
                              <a:rPr lang="en-US" sz="3200" b="0" i="1" smtClean="0">
                                <a:solidFill>
                                  <a:srgbClr val="17355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,∗</m:t>
                            </m:r>
                            <m:r>
                              <a:rPr lang="en-US" sz="3200" i="1">
                                <a:solidFill>
                                  <a:srgbClr val="17355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𝑎𝑟𝑔𝑠</m:t>
                            </m:r>
                            <m:r>
                              <a:rPr lang="en-US" sz="3200" i="1">
                                <a:solidFill>
                                  <a:srgbClr val="17355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, ∗∗</m:t>
                            </m:r>
                            <m:r>
                              <a:rPr lang="en-US" sz="3200" i="1">
                                <a:solidFill>
                                  <a:srgbClr val="17355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Open Sans"/>
                                <a:sym typeface="Open Sans"/>
                              </a:rPr>
                              <m:t>𝑘𝑤𝑎𝑟𝑔𝑠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: </m:t>
                        </m:r>
                      </m:oMath>
                    </m:oMathPara>
                  </a14:m>
                  <a:endParaRPr lang="en-US" sz="32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algn="just">
                    <a:lnSpc>
                      <a:spcPts val="416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sz="3200" b="0" i="1" smtClean="0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тело функции</m:t>
                        </m:r>
                      </m:oMath>
                    </m:oMathPara>
                  </a14:m>
                  <a:endParaRPr lang="ru-RU" sz="3200" b="0" i="1" dirty="0">
                    <a:solidFill>
                      <a:srgbClr val="173554"/>
                    </a:solidFill>
                    <a:latin typeface="Cambria Math" panose="02040503050406030204" pitchFamily="18" charset="0"/>
                    <a:ea typeface="Open Sans"/>
                    <a:cs typeface="Open Sans"/>
                    <a:sym typeface="Open Sans"/>
                  </a:endParaRPr>
                </a:p>
                <a:p>
                  <a:pPr>
                    <a:lnSpc>
                      <a:spcPts val="4160"/>
                    </a:lnSpc>
                  </a:pPr>
                  <a:endParaRPr lang="ru-RU" sz="3200" i="1" dirty="0">
                    <a:solidFill>
                      <a:srgbClr val="173554"/>
                    </a:solidFill>
                    <a:latin typeface="Cambria Math" panose="02040503050406030204" pitchFamily="18" charset="0"/>
                    <a:ea typeface="Open Sans"/>
                    <a:cs typeface="Open Sans"/>
                    <a:sym typeface="Open Sans"/>
                  </a:endParaRPr>
                </a:p>
                <a:p>
                  <a:pPr>
                    <a:lnSpc>
                      <a:spcPts val="4160"/>
                    </a:lnSpc>
                  </a:pPr>
                  <a:endParaRPr lang="ru-RU" sz="3200" b="0" i="1" dirty="0">
                    <a:solidFill>
                      <a:srgbClr val="173554"/>
                    </a:solidFill>
                    <a:latin typeface="Cambria Math" panose="02040503050406030204" pitchFamily="18" charset="0"/>
                    <a:ea typeface="Open Sans"/>
                    <a:cs typeface="Open Sans"/>
                    <a:sym typeface="Open Sans"/>
                  </a:endParaRPr>
                </a:p>
                <a:p>
                  <a:pPr>
                    <a:lnSpc>
                      <a:spcPts val="4160"/>
                    </a:lnSpc>
                  </a:pPr>
                  <a:endParaRPr lang="ru-RU" sz="3200" b="0" i="1" dirty="0">
                    <a:solidFill>
                      <a:srgbClr val="173554"/>
                    </a:solidFill>
                    <a:latin typeface="Cambria Math" panose="02040503050406030204" pitchFamily="18" charset="0"/>
                    <a:ea typeface="Open Sans"/>
                    <a:cs typeface="Open Sans"/>
                    <a:sym typeface="Open Sans"/>
                  </a:endParaRPr>
                </a:p>
              </p:txBody>
            </p:sp>
          </mc:Choice>
          <mc:Fallback xmlns="">
            <p:sp>
              <p:nvSpPr>
                <p:cNvPr id="9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231537"/>
                  <a:ext cx="11150513" cy="7126392"/>
                </a:xfrm>
                <a:prstGeom prst="rect">
                  <a:avLst/>
                </a:prstGeom>
                <a:blipFill>
                  <a:blip r:embed="rId2"/>
                  <a:stretch>
                    <a:fillRect l="-2988" t="-205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F8D060-5D2E-4606-83BF-043959D2A7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786" y="722772"/>
            <a:ext cx="3086100" cy="30861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29D447-D5B9-482B-ADA1-EF1F60C6ABF8}"/>
              </a:ext>
            </a:extLst>
          </p:cNvPr>
          <p:cNvSpPr/>
          <p:nvPr/>
        </p:nvSpPr>
        <p:spPr>
          <a:xfrm>
            <a:off x="9287132" y="6134100"/>
            <a:ext cx="2828668" cy="504558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9222B51-0043-4407-B20D-79AE844ABDC9}"/>
              </a:ext>
            </a:extLst>
          </p:cNvPr>
          <p:cNvSpPr/>
          <p:nvPr/>
        </p:nvSpPr>
        <p:spPr>
          <a:xfrm>
            <a:off x="7391400" y="5553342"/>
            <a:ext cx="2828668" cy="504558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8EF0526-AB7F-43AE-8A3A-930674026543}"/>
              </a:ext>
            </a:extLst>
          </p:cNvPr>
          <p:cNvSpPr/>
          <p:nvPr/>
        </p:nvSpPr>
        <p:spPr>
          <a:xfrm>
            <a:off x="6629400" y="5553342"/>
            <a:ext cx="677602" cy="504558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1EB6B9E-01AF-421B-838C-F49A1FE2305C}"/>
              </a:ext>
            </a:extLst>
          </p:cNvPr>
          <p:cNvSpPr/>
          <p:nvPr/>
        </p:nvSpPr>
        <p:spPr>
          <a:xfrm>
            <a:off x="11301788" y="5553342"/>
            <a:ext cx="1118812" cy="504558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392E719-8A6A-4FA0-9857-1E183A6E9CD5}"/>
              </a:ext>
            </a:extLst>
          </p:cNvPr>
          <p:cNvSpPr/>
          <p:nvPr/>
        </p:nvSpPr>
        <p:spPr>
          <a:xfrm>
            <a:off x="12542856" y="5553342"/>
            <a:ext cx="1858944" cy="504558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Выноска: линия с границей и чертой 9">
            <a:extLst>
              <a:ext uri="{FF2B5EF4-FFF2-40B4-BE49-F238E27FC236}">
                <a16:creationId xmlns:a16="http://schemas.microsoft.com/office/drawing/2014/main" id="{76FB9EB5-E727-4018-A0A1-495851752E8F}"/>
              </a:ext>
            </a:extLst>
          </p:cNvPr>
          <p:cNvSpPr/>
          <p:nvPr/>
        </p:nvSpPr>
        <p:spPr>
          <a:xfrm rot="10800000" flipV="1">
            <a:off x="8182710" y="7429500"/>
            <a:ext cx="2844987" cy="1540850"/>
          </a:xfrm>
          <a:prstGeom prst="accentBorderCallout1">
            <a:avLst>
              <a:gd name="adj1" fmla="val 55136"/>
              <a:gd name="adj2" fmla="val -2577"/>
              <a:gd name="adj3" fmla="val -49313"/>
              <a:gd name="adj4" fmla="val -27706"/>
            </a:avLst>
          </a:prstGeom>
          <a:noFill/>
          <a:ln w="38100"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Инструкция (может быть несколько)</a:t>
            </a:r>
          </a:p>
        </p:txBody>
      </p:sp>
      <p:sp>
        <p:nvSpPr>
          <p:cNvPr id="17" name="Выноска: линия с границей и чертой 16">
            <a:extLst>
              <a:ext uri="{FF2B5EF4-FFF2-40B4-BE49-F238E27FC236}">
                <a16:creationId xmlns:a16="http://schemas.microsoft.com/office/drawing/2014/main" id="{AF2F44DB-D0B8-4E4E-BA56-1664F7F8458B}"/>
              </a:ext>
            </a:extLst>
          </p:cNvPr>
          <p:cNvSpPr/>
          <p:nvPr/>
        </p:nvSpPr>
        <p:spPr>
          <a:xfrm rot="10800000" flipV="1">
            <a:off x="5486401" y="6559484"/>
            <a:ext cx="2318594" cy="1146534"/>
          </a:xfrm>
          <a:prstGeom prst="accentBorderCallout1">
            <a:avLst>
              <a:gd name="adj1" fmla="val 51983"/>
              <a:gd name="adj2" fmla="val -4819"/>
              <a:gd name="adj3" fmla="val -36901"/>
              <a:gd name="adj4" fmla="val -34372"/>
            </a:avLst>
          </a:prstGeom>
          <a:noFill/>
          <a:ln w="38100"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Имя функции</a:t>
            </a:r>
          </a:p>
        </p:txBody>
      </p:sp>
      <p:sp>
        <p:nvSpPr>
          <p:cNvPr id="18" name="Выноска: линия с границей и чертой 17">
            <a:extLst>
              <a:ext uri="{FF2B5EF4-FFF2-40B4-BE49-F238E27FC236}">
                <a16:creationId xmlns:a16="http://schemas.microsoft.com/office/drawing/2014/main" id="{805AEA59-EEE3-4A43-8DE9-436C1C887F00}"/>
              </a:ext>
            </a:extLst>
          </p:cNvPr>
          <p:cNvSpPr/>
          <p:nvPr/>
        </p:nvSpPr>
        <p:spPr>
          <a:xfrm rot="10800000" flipH="1" flipV="1">
            <a:off x="13335000" y="7698185"/>
            <a:ext cx="3659281" cy="1074064"/>
          </a:xfrm>
          <a:prstGeom prst="accentBorderCallout1">
            <a:avLst>
              <a:gd name="adj1" fmla="val 50384"/>
              <a:gd name="adj2" fmla="val -2372"/>
              <a:gd name="adj3" fmla="val -147779"/>
              <a:gd name="adj4" fmla="val -29286"/>
            </a:avLst>
          </a:prstGeom>
          <a:noFill/>
          <a:ln w="38100"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Неименованный аргумент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FB3D162-F5E4-4BEE-8CD7-3EC9A7B73338}"/>
              </a:ext>
            </a:extLst>
          </p:cNvPr>
          <p:cNvSpPr/>
          <p:nvPr/>
        </p:nvSpPr>
        <p:spPr>
          <a:xfrm>
            <a:off x="10287000" y="5553342"/>
            <a:ext cx="953987" cy="504558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Выноска: линия с границей и чертой 19">
            <a:extLst>
              <a:ext uri="{FF2B5EF4-FFF2-40B4-BE49-F238E27FC236}">
                <a16:creationId xmlns:a16="http://schemas.microsoft.com/office/drawing/2014/main" id="{28F1F403-0605-4ABD-8D7B-20E9852CF636}"/>
              </a:ext>
            </a:extLst>
          </p:cNvPr>
          <p:cNvSpPr/>
          <p:nvPr/>
        </p:nvSpPr>
        <p:spPr>
          <a:xfrm rot="10800000" flipH="1" flipV="1">
            <a:off x="13908181" y="6341010"/>
            <a:ext cx="3086100" cy="1074064"/>
          </a:xfrm>
          <a:prstGeom prst="accentBorderCallout1">
            <a:avLst>
              <a:gd name="adj1" fmla="val 51803"/>
              <a:gd name="adj2" fmla="val -2916"/>
              <a:gd name="adj3" fmla="val -17949"/>
              <a:gd name="adj4" fmla="val -31342"/>
            </a:avLst>
          </a:prstGeom>
          <a:noFill/>
          <a:ln w="38100"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Именованный аргумент</a:t>
            </a:r>
          </a:p>
        </p:txBody>
      </p:sp>
      <p:sp>
        <p:nvSpPr>
          <p:cNvPr id="21" name="Выноска: линия с границей и чертой 20">
            <a:extLst>
              <a:ext uri="{FF2B5EF4-FFF2-40B4-BE49-F238E27FC236}">
                <a16:creationId xmlns:a16="http://schemas.microsoft.com/office/drawing/2014/main" id="{27B36A88-4D6E-400F-9636-443FF1480670}"/>
              </a:ext>
            </a:extLst>
          </p:cNvPr>
          <p:cNvSpPr/>
          <p:nvPr/>
        </p:nvSpPr>
        <p:spPr>
          <a:xfrm rot="10800000" flipH="1" flipV="1">
            <a:off x="11658600" y="4711459"/>
            <a:ext cx="2249581" cy="621539"/>
          </a:xfrm>
          <a:prstGeom prst="accentBorderCallout1">
            <a:avLst>
              <a:gd name="adj1" fmla="val 61997"/>
              <a:gd name="adj2" fmla="val -3641"/>
              <a:gd name="adj3" fmla="val 130016"/>
              <a:gd name="adj4" fmla="val -32668"/>
            </a:avLst>
          </a:prstGeom>
          <a:noFill/>
          <a:ln w="38100"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Аргумент</a:t>
            </a:r>
          </a:p>
        </p:txBody>
      </p:sp>
      <p:sp>
        <p:nvSpPr>
          <p:cNvPr id="22" name="Выноска: линия с границей и чертой 21">
            <a:extLst>
              <a:ext uri="{FF2B5EF4-FFF2-40B4-BE49-F238E27FC236}">
                <a16:creationId xmlns:a16="http://schemas.microsoft.com/office/drawing/2014/main" id="{884A802A-7FFB-4E4A-89A4-BFFFE4FF1A74}"/>
              </a:ext>
            </a:extLst>
          </p:cNvPr>
          <p:cNvSpPr/>
          <p:nvPr/>
        </p:nvSpPr>
        <p:spPr>
          <a:xfrm rot="10800000" flipH="1" flipV="1">
            <a:off x="7492017" y="4658901"/>
            <a:ext cx="3505200" cy="621539"/>
          </a:xfrm>
          <a:prstGeom prst="accentBorderCallout1">
            <a:avLst>
              <a:gd name="adj1" fmla="val 42381"/>
              <a:gd name="adj2" fmla="val -2469"/>
              <a:gd name="adj3" fmla="val 128790"/>
              <a:gd name="adj4" fmla="val -15277"/>
            </a:avLst>
          </a:prstGeom>
          <a:noFill/>
          <a:ln w="38100"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Ключевое слово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Вызов функции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95700"/>
            <a:ext cx="5116961" cy="55626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60322" y="6614160"/>
            <a:ext cx="4183204" cy="74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def </a:t>
            </a: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functionName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  <a:p>
            <a:pPr algn="l">
              <a:lnSpc>
                <a:spcPts val="3045"/>
              </a:lnSpc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	some instruction(s)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0322" y="4400550"/>
            <a:ext cx="4183204" cy="38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ru-RU" sz="28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определение функции</a:t>
            </a:r>
            <a:endParaRPr lang="en-US" sz="28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6182011"/>
            <a:ext cx="4183204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6585519" y="3695700"/>
            <a:ext cx="5116961" cy="5562600"/>
            <a:chOff x="0" y="0"/>
            <a:chExt cx="3676984" cy="3997214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7924800" y="6614160"/>
            <a:ext cx="3310802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45"/>
              </a:lnSpc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some code</a:t>
            </a:r>
          </a:p>
          <a:p>
            <a:pPr>
              <a:lnSpc>
                <a:spcPts val="3045"/>
              </a:lnSpc>
            </a:pP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functionName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>
              <a:lnSpc>
                <a:spcPts val="3045"/>
              </a:lnSpc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some code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52398" y="4410075"/>
            <a:ext cx="4183204" cy="328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5"/>
              </a:lnSpc>
            </a:pPr>
            <a:r>
              <a:rPr lang="ru-RU" sz="28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вызов функции</a:t>
            </a:r>
            <a:endParaRPr lang="en-US" sz="28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7052398" y="6153436"/>
            <a:ext cx="4183204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2142339" y="3695700"/>
            <a:ext cx="5116961" cy="5562600"/>
            <a:chOff x="0" y="0"/>
            <a:chExt cx="3676984" cy="3997214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609218" y="6614160"/>
            <a:ext cx="4183204" cy="171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ru-RU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четко определенное число аргументов. Сколько в определении – столько же и при вызове</a:t>
            </a:r>
            <a:endParaRPr lang="en-US" sz="2400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609218" y="4343400"/>
            <a:ext cx="4183204" cy="49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ru-RU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аргументы – </a:t>
            </a:r>
            <a:r>
              <a:rPr lang="en-US" sz="3000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args</a:t>
            </a:r>
            <a:endParaRPr lang="en-US" sz="30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2609218" y="6153436"/>
            <a:ext cx="4183204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68730" y="400050"/>
            <a:ext cx="108660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*</a:t>
            </a:r>
            <a:r>
              <a:rPr lang="en-US" sz="9000" spc="-225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args</a:t>
            </a:r>
            <a:r>
              <a: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и </a:t>
            </a:r>
            <a:r>
              <a: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**</a:t>
            </a:r>
            <a:r>
              <a:rPr lang="en-US" sz="9000" spc="-225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kwargs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438308" y="1028700"/>
            <a:ext cx="5820992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6" name="Freeform 8">
            <a:extLst>
              <a:ext uri="{FF2B5EF4-FFF2-40B4-BE49-F238E27FC236}">
                <a16:creationId xmlns:a16="http://schemas.microsoft.com/office/drawing/2014/main" id="{6291E448-58E0-4839-A4F6-74EB4C90327D}"/>
              </a:ext>
            </a:extLst>
          </p:cNvPr>
          <p:cNvSpPr/>
          <p:nvPr/>
        </p:nvSpPr>
        <p:spPr>
          <a:xfrm>
            <a:off x="11455982" y="1857569"/>
            <a:ext cx="6097387" cy="6511771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646B27B-1A3F-4B9A-A57F-EFC7B08DF16D}"/>
              </a:ext>
            </a:extLst>
          </p:cNvPr>
          <p:cNvGrpSpPr/>
          <p:nvPr/>
        </p:nvGrpSpPr>
        <p:grpSpPr>
          <a:xfrm rot="2285586">
            <a:off x="15064179" y="2954563"/>
            <a:ext cx="1796119" cy="1796119"/>
            <a:chOff x="5983894" y="988773"/>
            <a:chExt cx="1796119" cy="1796119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59B6C61-C374-4B6D-B88C-90BDA302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C83883-49E0-4B8C-A117-D44D0F58DBAB}"/>
                </a:ext>
              </a:extLst>
            </p:cNvPr>
            <p:cNvSpPr txBox="1"/>
            <p:nvPr/>
          </p:nvSpPr>
          <p:spPr>
            <a:xfrm>
              <a:off x="6377730" y="1840196"/>
              <a:ext cx="997272" cy="461665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24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F8FB47-C79F-45C9-B281-D1EE401DA96B}"/>
              </a:ext>
            </a:extLst>
          </p:cNvPr>
          <p:cNvSpPr txBox="1"/>
          <p:nvPr/>
        </p:nvSpPr>
        <p:spPr>
          <a:xfrm rot="1740013">
            <a:off x="14680192" y="832326"/>
            <a:ext cx="167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dirty="0">
                <a:solidFill>
                  <a:srgbClr val="173554"/>
                </a:solidFill>
                <a:latin typeface="Garamond" panose="02020404030301010803" pitchFamily="18" charset="0"/>
              </a:rPr>
              <a:t>??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432B3AC-2315-4953-921C-D8F9F0113F16}"/>
              </a:ext>
            </a:extLst>
          </p:cNvPr>
          <p:cNvGrpSpPr/>
          <p:nvPr/>
        </p:nvGrpSpPr>
        <p:grpSpPr>
          <a:xfrm>
            <a:off x="8070112" y="1766446"/>
            <a:ext cx="3657600" cy="1838132"/>
            <a:chOff x="6652297" y="1857569"/>
            <a:chExt cx="3657600" cy="1838132"/>
          </a:xfrm>
        </p:grpSpPr>
        <p:sp>
          <p:nvSpPr>
            <p:cNvPr id="4" name="Облачко с текстом: прямоугольное со скругленными углами 3">
              <a:extLst>
                <a:ext uri="{FF2B5EF4-FFF2-40B4-BE49-F238E27FC236}">
                  <a16:creationId xmlns:a16="http://schemas.microsoft.com/office/drawing/2014/main" id="{99BF78B9-89AE-4AB3-8C71-6C31697709E1}"/>
                </a:ext>
              </a:extLst>
            </p:cNvPr>
            <p:cNvSpPr/>
            <p:nvPr/>
          </p:nvSpPr>
          <p:spPr>
            <a:xfrm>
              <a:off x="6652297" y="1857569"/>
              <a:ext cx="3657600" cy="1838132"/>
            </a:xfrm>
            <a:prstGeom prst="wedgeRoundRectCallout">
              <a:avLst>
                <a:gd name="adj1" fmla="val 37016"/>
                <a:gd name="adj2" fmla="val 64552"/>
                <a:gd name="adj3" fmla="val 16667"/>
              </a:avLst>
            </a:prstGeom>
            <a:solidFill>
              <a:srgbClr val="F4F4F4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3064B7E4-1CD4-40F5-9019-F12917555F77}"/>
                </a:ext>
              </a:extLst>
            </p:cNvPr>
            <p:cNvSpPr txBox="1"/>
            <p:nvPr/>
          </p:nvSpPr>
          <p:spPr>
            <a:xfrm>
              <a:off x="6685479" y="2090976"/>
              <a:ext cx="3591235" cy="15330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ru-RU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А что, если мы не знаем, сколько будет параметров?</a:t>
              </a:r>
              <a:endParaRPr lang="en-US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3F79B82-1086-4EC7-8A5B-53E7F89DA64B}"/>
              </a:ext>
            </a:extLst>
          </p:cNvPr>
          <p:cNvGrpSpPr/>
          <p:nvPr/>
        </p:nvGrpSpPr>
        <p:grpSpPr>
          <a:xfrm>
            <a:off x="5579857" y="3401321"/>
            <a:ext cx="5046874" cy="2249726"/>
            <a:chOff x="3016150" y="6438900"/>
            <a:chExt cx="5046874" cy="2249726"/>
          </a:xfrm>
        </p:grpSpPr>
        <p:sp>
          <p:nvSpPr>
            <p:cNvPr id="6" name="Пузырек для мыслей: облако 5">
              <a:extLst>
                <a:ext uri="{FF2B5EF4-FFF2-40B4-BE49-F238E27FC236}">
                  <a16:creationId xmlns:a16="http://schemas.microsoft.com/office/drawing/2014/main" id="{2D7C433E-09C0-4DA0-8C1F-3F1C7C67C032}"/>
                </a:ext>
              </a:extLst>
            </p:cNvPr>
            <p:cNvSpPr/>
            <p:nvPr/>
          </p:nvSpPr>
          <p:spPr>
            <a:xfrm flipH="1">
              <a:off x="3581400" y="6438900"/>
              <a:ext cx="4334838" cy="2249726"/>
            </a:xfrm>
            <a:prstGeom prst="cloudCallout">
              <a:avLst>
                <a:gd name="adj1" fmla="val -83576"/>
                <a:gd name="adj2" fmla="val -23328"/>
              </a:avLst>
            </a:prstGeom>
            <a:solidFill>
              <a:srgbClr val="F4F4F4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4EC3C744-8143-431C-A6E8-C6BC6EDC0017}"/>
                </a:ext>
              </a:extLst>
            </p:cNvPr>
            <p:cNvSpPr txBox="1"/>
            <p:nvPr/>
          </p:nvSpPr>
          <p:spPr>
            <a:xfrm>
              <a:off x="3016150" y="7048500"/>
              <a:ext cx="5046874" cy="7892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en-US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def square(num):</a:t>
              </a:r>
            </a:p>
            <a:p>
              <a:pPr algn="ctr">
                <a:lnSpc>
                  <a:spcPts val="2887"/>
                </a:lnSpc>
              </a:pPr>
              <a:r>
                <a:rPr lang="en-US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return num*num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CC8417B-8BE6-4F4C-BB20-304BA9525094}"/>
              </a:ext>
            </a:extLst>
          </p:cNvPr>
          <p:cNvGrpSpPr/>
          <p:nvPr/>
        </p:nvGrpSpPr>
        <p:grpSpPr>
          <a:xfrm>
            <a:off x="2491853" y="2555035"/>
            <a:ext cx="3156637" cy="742930"/>
            <a:chOff x="2289739" y="2247900"/>
            <a:chExt cx="3156637" cy="742930"/>
          </a:xfrm>
        </p:grpSpPr>
        <p:sp>
          <p:nvSpPr>
            <p:cNvPr id="12" name="Выноска: линия с границей и чертой 11">
              <a:extLst>
                <a:ext uri="{FF2B5EF4-FFF2-40B4-BE49-F238E27FC236}">
                  <a16:creationId xmlns:a16="http://schemas.microsoft.com/office/drawing/2014/main" id="{FFD9D9E7-662A-4144-9C5B-FC258C57D3E1}"/>
                </a:ext>
              </a:extLst>
            </p:cNvPr>
            <p:cNvSpPr/>
            <p:nvPr/>
          </p:nvSpPr>
          <p:spPr>
            <a:xfrm flipH="1">
              <a:off x="2289739" y="2247900"/>
              <a:ext cx="3027620" cy="742930"/>
            </a:xfrm>
            <a:prstGeom prst="accentBorderCallout1">
              <a:avLst>
                <a:gd name="adj1" fmla="val 62679"/>
                <a:gd name="adj2" fmla="val -3192"/>
                <a:gd name="adj3" fmla="val 106548"/>
                <a:gd name="adj4" fmla="val -64482"/>
              </a:avLst>
            </a:prstGeom>
            <a:solidFill>
              <a:srgbClr val="F4F4F4"/>
            </a:solidFill>
            <a:ln w="57150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>
                <a:solidFill>
                  <a:srgbClr val="173554"/>
                </a:solidFill>
                <a:latin typeface="HK Grotesk Bol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912362-8B50-4D70-8A35-D89E4AC40B8B}"/>
                </a:ext>
              </a:extLst>
            </p:cNvPr>
            <p:cNvSpPr txBox="1"/>
            <p:nvPr/>
          </p:nvSpPr>
          <p:spPr>
            <a:xfrm>
              <a:off x="2322176" y="2296199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173554"/>
                  </a:solidFill>
                  <a:latin typeface="HK Grotesk Bold"/>
                </a:rPr>
                <a:t>square (1,2,3)</a:t>
              </a:r>
              <a:endParaRPr lang="ru-RU" sz="3600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EC51295-1EEA-49B1-8A54-8686DFFFA52B}"/>
              </a:ext>
            </a:extLst>
          </p:cNvPr>
          <p:cNvGrpSpPr/>
          <p:nvPr/>
        </p:nvGrpSpPr>
        <p:grpSpPr>
          <a:xfrm>
            <a:off x="4119806" y="1628388"/>
            <a:ext cx="2475259" cy="742930"/>
            <a:chOff x="2322176" y="3339069"/>
            <a:chExt cx="3174655" cy="742930"/>
          </a:xfrm>
        </p:grpSpPr>
        <p:sp>
          <p:nvSpPr>
            <p:cNvPr id="26" name="Выноска: линия с границей и чертой 25">
              <a:extLst>
                <a:ext uri="{FF2B5EF4-FFF2-40B4-BE49-F238E27FC236}">
                  <a16:creationId xmlns:a16="http://schemas.microsoft.com/office/drawing/2014/main" id="{CD923C77-915C-4417-9B7F-4878B3055F36}"/>
                </a:ext>
              </a:extLst>
            </p:cNvPr>
            <p:cNvSpPr/>
            <p:nvPr/>
          </p:nvSpPr>
          <p:spPr>
            <a:xfrm flipH="1">
              <a:off x="2322176" y="3339069"/>
              <a:ext cx="3027620" cy="742930"/>
            </a:xfrm>
            <a:prstGeom prst="accentBorderCallout1">
              <a:avLst>
                <a:gd name="adj1" fmla="val 62679"/>
                <a:gd name="adj2" fmla="val -3192"/>
                <a:gd name="adj3" fmla="val 232490"/>
                <a:gd name="adj4" fmla="val -54365"/>
              </a:avLst>
            </a:prstGeom>
            <a:solidFill>
              <a:srgbClr val="F4F4F4"/>
            </a:solidFill>
            <a:ln w="57150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>
                <a:solidFill>
                  <a:srgbClr val="173554"/>
                </a:solidFill>
                <a:latin typeface="HK Grotesk Bold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60FD5D-27C2-4C72-BDC0-C38D3E547912}"/>
                </a:ext>
              </a:extLst>
            </p:cNvPr>
            <p:cNvSpPr txBox="1"/>
            <p:nvPr/>
          </p:nvSpPr>
          <p:spPr>
            <a:xfrm>
              <a:off x="2372631" y="3409490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173554"/>
                  </a:solidFill>
                  <a:latin typeface="HK Grotesk Bold"/>
                </a:rPr>
                <a:t>square (5)</a:t>
              </a:r>
              <a:endParaRPr lang="ru-RU" sz="3600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40" name="Group 8">
            <a:extLst>
              <a:ext uri="{FF2B5EF4-FFF2-40B4-BE49-F238E27FC236}">
                <a16:creationId xmlns:a16="http://schemas.microsoft.com/office/drawing/2014/main" id="{C6398A14-7BA3-4329-A985-DFA453040F70}"/>
              </a:ext>
            </a:extLst>
          </p:cNvPr>
          <p:cNvGrpSpPr/>
          <p:nvPr/>
        </p:nvGrpSpPr>
        <p:grpSpPr>
          <a:xfrm>
            <a:off x="97470" y="3599656"/>
            <a:ext cx="5820992" cy="6551909"/>
            <a:chOff x="0" y="0"/>
            <a:chExt cx="4182892" cy="5913687"/>
          </a:xfrm>
        </p:grpSpPr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E0100CB-48AA-458C-8021-5DCD6238EC0D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0A251C-186B-4D94-BC5F-17C2E75B51A8}"/>
                </a:ext>
              </a:extLst>
            </p:cNvPr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9DDE1D4E-9535-418B-80D6-DFCF75D8D8A5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9" name="Freeform 8">
            <a:extLst>
              <a:ext uri="{FF2B5EF4-FFF2-40B4-BE49-F238E27FC236}">
                <a16:creationId xmlns:a16="http://schemas.microsoft.com/office/drawing/2014/main" id="{10AC15BB-CDD6-4507-A8A1-01AC248A7952}"/>
              </a:ext>
            </a:extLst>
          </p:cNvPr>
          <p:cNvSpPr/>
          <p:nvPr/>
        </p:nvSpPr>
        <p:spPr>
          <a:xfrm flipH="1">
            <a:off x="421549" y="4711325"/>
            <a:ext cx="5137984" cy="5175625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5798-4740-4714-A320-E5B9655793F4}"/>
              </a:ext>
            </a:extLst>
          </p:cNvPr>
          <p:cNvSpPr txBox="1"/>
          <p:nvPr/>
        </p:nvSpPr>
        <p:spPr>
          <a:xfrm>
            <a:off x="2180575" y="3718264"/>
            <a:ext cx="167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173554"/>
                </a:solidFill>
                <a:latin typeface="Garamond" panose="02020404030301010803" pitchFamily="18" charset="0"/>
              </a:rPr>
              <a:t>!!!</a:t>
            </a:r>
            <a:endParaRPr lang="ru-RU" sz="13800" dirty="0">
              <a:solidFill>
                <a:srgbClr val="173554"/>
              </a:solidFill>
              <a:latin typeface="Garamond" panose="02020404030301010803" pitchFamily="18" charset="0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8063853B-ABCF-4017-84C7-37323FD4E871}"/>
              </a:ext>
            </a:extLst>
          </p:cNvPr>
          <p:cNvGrpSpPr/>
          <p:nvPr/>
        </p:nvGrpSpPr>
        <p:grpSpPr>
          <a:xfrm flipH="1">
            <a:off x="4698400" y="5714316"/>
            <a:ext cx="7029312" cy="4051904"/>
            <a:chOff x="6321214" y="1857569"/>
            <a:chExt cx="3988683" cy="4051904"/>
          </a:xfrm>
        </p:grpSpPr>
        <p:sp>
          <p:nvSpPr>
            <p:cNvPr id="46" name="Облачко с текстом: прямоугольное со скругленными углами 45">
              <a:extLst>
                <a:ext uri="{FF2B5EF4-FFF2-40B4-BE49-F238E27FC236}">
                  <a16:creationId xmlns:a16="http://schemas.microsoft.com/office/drawing/2014/main" id="{D0C25E9F-4DA7-4BDF-941C-0B2B248B4183}"/>
                </a:ext>
              </a:extLst>
            </p:cNvPr>
            <p:cNvSpPr/>
            <p:nvPr/>
          </p:nvSpPr>
          <p:spPr>
            <a:xfrm>
              <a:off x="6652297" y="1857569"/>
              <a:ext cx="3657600" cy="1838132"/>
            </a:xfrm>
            <a:prstGeom prst="wedgeRoundRectCallout">
              <a:avLst>
                <a:gd name="adj1" fmla="val 37016"/>
                <a:gd name="adj2" fmla="val 64552"/>
                <a:gd name="adj3" fmla="val 16667"/>
              </a:avLst>
            </a:prstGeom>
            <a:solidFill>
              <a:srgbClr val="F4F4F4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8">
              <a:extLst>
                <a:ext uri="{FF2B5EF4-FFF2-40B4-BE49-F238E27FC236}">
                  <a16:creationId xmlns:a16="http://schemas.microsoft.com/office/drawing/2014/main" id="{ADB32317-77A0-4FFF-9D90-EE0F28B579D0}"/>
                </a:ext>
              </a:extLst>
            </p:cNvPr>
            <p:cNvSpPr txBox="1"/>
            <p:nvPr/>
          </p:nvSpPr>
          <p:spPr>
            <a:xfrm>
              <a:off x="6685479" y="2090976"/>
              <a:ext cx="3591235" cy="15330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en-US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def square(*num):</a:t>
              </a:r>
            </a:p>
            <a:p>
              <a:pPr algn="ctr">
                <a:lnSpc>
                  <a:spcPts val="2887"/>
                </a:lnSpc>
              </a:pPr>
              <a:r>
                <a:rPr lang="en-US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return num*num</a:t>
              </a:r>
            </a:p>
            <a:p>
              <a:pPr algn="ctr">
                <a:lnSpc>
                  <a:spcPts val="2887"/>
                </a:lnSpc>
              </a:pPr>
              <a:endParaRPr lang="en-US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ctr">
                <a:lnSpc>
                  <a:spcPts val="2887"/>
                </a:lnSpc>
              </a:pPr>
              <a:r>
                <a:rPr lang="ru-RU" sz="36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Если хотим получать список</a:t>
              </a:r>
              <a:endParaRPr lang="en-US" sz="36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8" name="Облачко с текстом: прямоугольное со скругленными углами 47">
              <a:extLst>
                <a:ext uri="{FF2B5EF4-FFF2-40B4-BE49-F238E27FC236}">
                  <a16:creationId xmlns:a16="http://schemas.microsoft.com/office/drawing/2014/main" id="{02788E47-98BF-45B8-9147-31A9CD841339}"/>
                </a:ext>
              </a:extLst>
            </p:cNvPr>
            <p:cNvSpPr/>
            <p:nvPr/>
          </p:nvSpPr>
          <p:spPr>
            <a:xfrm>
              <a:off x="6321214" y="4071341"/>
              <a:ext cx="3858423" cy="1838132"/>
            </a:xfrm>
            <a:prstGeom prst="wedgeRoundRectCallout">
              <a:avLst>
                <a:gd name="adj1" fmla="val 58955"/>
                <a:gd name="adj2" fmla="val -48823"/>
                <a:gd name="adj3" fmla="val 16667"/>
              </a:avLst>
            </a:prstGeom>
            <a:solidFill>
              <a:srgbClr val="F4F4F4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EB26D2EC-96A5-45FB-AE36-C351E000A113}"/>
                </a:ext>
              </a:extLst>
            </p:cNvPr>
            <p:cNvSpPr txBox="1"/>
            <p:nvPr/>
          </p:nvSpPr>
          <p:spPr>
            <a:xfrm>
              <a:off x="6412224" y="4273908"/>
              <a:ext cx="3767413" cy="15330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en-US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def square(</a:t>
              </a:r>
              <a:r>
                <a:rPr lang="ru-RU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*</a:t>
              </a:r>
              <a:r>
                <a:rPr lang="en-US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*num):</a:t>
              </a:r>
            </a:p>
            <a:p>
              <a:pPr algn="ctr">
                <a:lnSpc>
                  <a:spcPts val="2887"/>
                </a:lnSpc>
              </a:pPr>
              <a:r>
                <a:rPr lang="en-US" sz="36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return num*num</a:t>
              </a:r>
            </a:p>
            <a:p>
              <a:pPr algn="ctr">
                <a:lnSpc>
                  <a:spcPts val="2887"/>
                </a:lnSpc>
              </a:pPr>
              <a:endParaRPr lang="en-US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ctr">
                <a:lnSpc>
                  <a:spcPts val="2887"/>
                </a:lnSpc>
              </a:pPr>
              <a:r>
                <a:rPr lang="ru-RU" sz="36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Если хотим получать словарь</a:t>
              </a:r>
              <a:endParaRPr lang="en-US" sz="36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(33)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@kordebalet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242</Words>
  <Application>Microsoft Office PowerPoint</Application>
  <PresentationFormat>Произвольный</PresentationFormat>
  <Paragraphs>66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HK Grotesk Bold</vt:lpstr>
      <vt:lpstr>Open Sans</vt:lpstr>
      <vt:lpstr>Cambria Math</vt:lpstr>
      <vt:lpstr>Calibri</vt:lpstr>
      <vt:lpstr>Arial</vt:lpstr>
      <vt:lpstr>Garamond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User</cp:lastModifiedBy>
  <cp:revision>100</cp:revision>
  <dcterms:created xsi:type="dcterms:W3CDTF">2006-08-16T00:00:00Z</dcterms:created>
  <dcterms:modified xsi:type="dcterms:W3CDTF">2024-08-23T11:20:19Z</dcterms:modified>
  <dc:identifier>DAGKjKQYY14</dc:identifier>
</cp:coreProperties>
</file>