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79" r:id="rId7"/>
    <p:sldId id="259" r:id="rId8"/>
    <p:sldId id="277" r:id="rId9"/>
    <p:sldId id="278" r:id="rId10"/>
    <p:sldId id="272" r:id="rId11"/>
    <p:sldId id="273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554"/>
    <a:srgbClr val="84D8D8"/>
    <a:srgbClr val="F4F4F4"/>
    <a:srgbClr val="EBE39D"/>
    <a:srgbClr val="218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4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06323-F57D-4B97-AA66-6AC93CB4CF97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119E-3105-4B21-B4A6-8B9EE5C79E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1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6119E-3105-4B21-B4A6-8B9EE5C79E0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56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4FF1D-F744-4321-9838-DCEF4F034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98921B-9514-41F7-A2F2-B1B1A533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275DE-A8A3-4FDE-ADC4-3251858D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6ED4F-44A4-4F9E-8925-C5A54363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E8C12-ACDD-442A-8FA0-BFAD932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293B6-0133-43BF-88DA-E7614686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9A328C-1C6C-4E8B-A4EB-2E2BF6D1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23A41-38D9-4428-A91C-F0759001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98362-32F7-42D6-8578-0872BA9C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1AFC2A-429C-41B5-9070-BF0BC1A5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29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6ECF7F-4F25-4581-8B4A-6132B4A98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4803E3-9D03-4040-837F-A20F3159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10686-51DD-44A5-B06A-BA1CE27B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FF4C2-80E4-473F-A0E6-3F10560E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6A186-C80D-4E20-8079-E5402844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55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1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0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8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9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2766E-1C09-47AD-94C7-9541256E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CB0F6C-8F1F-4805-AC64-D4955AD5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B021F-43DF-47F9-89A7-08504429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720D5-55D9-4D43-8EDA-A43FD597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A0974-C736-4A34-8EE8-113BCC6B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8370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4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9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DAA6D-2F38-4A41-8F05-CF2FABE1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5D4B9A-E036-4610-B768-E15E151A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1D10B-B6A8-4DBB-8229-7A28743C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F8080-9FF9-4D91-8DB3-92F1B83C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197F5-2577-4197-927C-1CF893B1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85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912A-6951-48E5-8A6D-269577A1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741C4-5099-4B98-9D80-4001BCF49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BADCC7-A21C-47A3-A329-40871F10E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F32EB-F37F-4A41-82A0-764E4A8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61ABA-8920-4D54-9D8E-045691C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882679-23C2-42B0-890A-FFCE0B84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3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03314-D91D-4E4A-A5EE-B2171329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CCFE8-A279-435E-8226-15E42A4A4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B99E1F-3DF2-4130-A615-990004FB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0591F9-C8CF-4069-BB44-8D46D11D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1B26F3-8F27-4338-AFA7-6F094214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CC1E68-ECDA-4403-A9A5-0D8DC518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23AF9D5-5F7B-40BE-842B-C41A1E0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61C4D2-6091-4685-B00C-F9FF3D9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29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3EC08-30E7-4576-87B1-95071BBB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BA2BD7-60A8-4E96-B3DE-CF16A9BC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3B3818-FFF0-4E82-8CFE-40C7F902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6B8A3F-E91B-46A7-A7C1-789B65A8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53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4E0BC23-7E66-44D2-AC23-7563DE05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E7E710-E8E4-4F29-A3E1-DE9B39A9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284ABC-F504-4859-B0B5-EF9734D8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A7A69-CF27-4B02-8565-78117C94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EA060-D170-4E9B-B89A-F03BECFF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BE2FA0-F563-4997-8C30-9F2606F1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565EA-F5A8-402F-8486-2F4C8749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53A7A-2B30-4109-B298-E4964EF7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75519-48A2-4570-86F3-10DD48C7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3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B78A8-3910-4F9C-A19E-CFA475E9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33665A-EF0B-431A-A599-97D946CF2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242D46-50FB-459C-936A-9B31DB8D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F036E8-62F9-4A72-88A7-E4A6A04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970FBE-23BE-48D6-9D99-10DF26E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C2077-0EA0-4C3E-9316-723B0B0F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0FB46-27C2-431A-9B4E-4870A4C6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CE025-02B7-4D83-8656-347327FB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F5D77-2F1F-40E6-AF67-79B0048F4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7669-973A-495E-B6CA-05243A8F141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6ECC4-D419-4395-A765-EF57B52CB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6E09E-0844-4BBE-A9D4-253FAF8E6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4801-F03B-4EE5-A26A-D6ED09E14B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7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1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24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582842" y="5488863"/>
            <a:ext cx="3402501" cy="1138468"/>
            <a:chOff x="874262" y="8233292"/>
            <a:chExt cx="5103751" cy="1707701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8"/>
              <a:ext cx="4762500" cy="15798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076"/>
                </a:lnSpc>
              </a:pPr>
              <a:r>
                <a:rPr lang="ru-RU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</a:t>
              </a:r>
              <a:r>
                <a:rPr lang="en-US" sz="1483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b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148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148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6705600" y="685800"/>
            <a:ext cx="5446499" cy="54864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6267" y="546536"/>
            <a:ext cx="8405460" cy="3637031"/>
            <a:chOff x="-27109" y="273921"/>
            <a:chExt cx="13088187" cy="7274063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469669"/>
              <a:ext cx="13088187" cy="50783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6634"/>
                </a:lnSpc>
              </a:pPr>
              <a:r>
                <a:rPr lang="ru-RU" sz="6634" spc="-159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6.3. Строковые функции. Лямбда-функции</a:t>
              </a:r>
              <a:endParaRPr lang="en-US" sz="6634" spc="-159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73921"/>
              <a:ext cx="10979110" cy="20917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800"/>
                </a:lnSpc>
              </a:pPr>
              <a: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2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defTabSz="609630">
                <a:lnSpc>
                  <a:spcPts val="2800"/>
                </a:lnSpc>
              </a:pPr>
              <a:endParaRPr lang="en-US" sz="2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82" y="285838"/>
            <a:ext cx="1415873" cy="140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35201" y="850351"/>
            <a:ext cx="7029787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9332"/>
              </a:lnSpc>
            </a:pPr>
            <a:r>
              <a:rPr lang="en-US" sz="8484" spc="-212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8484" spc="-21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53212" y="3671238"/>
            <a:ext cx="6129237" cy="1611217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8" y="381580"/>
              <a:ext cx="10299439" cy="15133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 defTabSz="609630">
                <a:lnSpc>
                  <a:spcPts val="2773"/>
                </a:lnSpc>
              </a:pPr>
              <a:endPara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9264987" y="483335"/>
            <a:ext cx="2827820" cy="5936263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240971" y="96465"/>
            <a:ext cx="4940883" cy="3090298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6605527" y="4925949"/>
            <a:ext cx="2892480" cy="1809115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04032" y="5389935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7305042" y="3450257"/>
            <a:ext cx="2192965" cy="13716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79895" y="1433700"/>
            <a:ext cx="4632212" cy="2897178"/>
            <a:chOff x="0" y="-31538"/>
            <a:chExt cx="9264425" cy="5794355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685800" y="1678940"/>
            <a:ext cx="3372754" cy="2711447"/>
            <a:chOff x="0" y="60960"/>
            <a:chExt cx="6745509" cy="542289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62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4050" spc="-10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 ресурсов</a:t>
              </a:r>
            </a:p>
            <a:p>
              <a:pPr defTabSz="609630">
                <a:lnSpc>
                  <a:spcPts val="4455"/>
                </a:lnSpc>
              </a:pPr>
              <a:endParaRPr lang="ru-RU" sz="4050" spc="-10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6"/>
              <a:ext cx="5267935" cy="931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890"/>
                </a:lnSpc>
              </a:pPr>
              <a:r>
                <a:rPr lang="ru-RU" sz="135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135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3319768" y="905344"/>
            <a:ext cx="3240399" cy="3962486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1950" y="2659970"/>
            <a:ext cx="5489542" cy="1157235"/>
            <a:chOff x="0" y="76200"/>
            <a:chExt cx="9174528" cy="1581610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080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6600"/>
                </a:lnSpc>
              </a:pPr>
              <a:r>
                <a:rPr lang="ru-RU" sz="5334" spc="-15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Финишная кривая</a:t>
              </a:r>
              <a:endParaRPr lang="en-US" sz="5334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251" y="1204654"/>
              <a:ext cx="9169277" cy="453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Последний рывок! Или нет?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9801" y="2760843"/>
            <a:ext cx="4553300" cy="1511426"/>
            <a:chOff x="-47135" y="546951"/>
            <a:chExt cx="9106600" cy="142185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" y="546951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Стандартные функции. Функция </a:t>
              </a:r>
              <a:r>
                <a:rPr lang="en-US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main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47135" y="1136393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Строковые функции</a:t>
              </a:r>
              <a:endParaRPr lang="en-US" sz="16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F4430E5B-2298-4C59-89B7-5DAD1B17B6F5}"/>
                </a:ext>
              </a:extLst>
            </p:cNvPr>
            <p:cNvSpPr/>
            <p:nvPr/>
          </p:nvSpPr>
          <p:spPr>
            <a:xfrm>
              <a:off x="1" y="1580420"/>
              <a:ext cx="9059464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7C7BD3E0-F7D3-419A-9E22-41EF9185B18E}"/>
                </a:ext>
              </a:extLst>
            </p:cNvPr>
            <p:cNvSpPr txBox="1"/>
            <p:nvPr/>
          </p:nvSpPr>
          <p:spPr>
            <a:xfrm>
              <a:off x="-47135" y="1725834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lvl="1" indent="-172729" defTabSz="609630">
                <a:lnSpc>
                  <a:spcPts val="2239"/>
                </a:lnSpc>
                <a:buFont typeface="Arial"/>
                <a:buChar char="•"/>
              </a:pPr>
              <a:r>
                <a:rPr lang="ru-RU" sz="16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Лямбда-функции</a:t>
              </a:r>
              <a:endParaRPr lang="en-US" sz="16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18777" y="485383"/>
            <a:ext cx="8162071" cy="54864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4395502" y="820881"/>
            <a:ext cx="6146758" cy="1275799"/>
            <a:chOff x="-1" y="60960"/>
            <a:chExt cx="12293516" cy="2551598"/>
          </a:xfrm>
        </p:grpSpPr>
        <p:sp>
          <p:nvSpPr>
            <p:cNvPr id="8" name="TextBox 8"/>
            <p:cNvSpPr txBox="1"/>
            <p:nvPr/>
          </p:nvSpPr>
          <p:spPr>
            <a:xfrm>
              <a:off x="1" y="60960"/>
              <a:ext cx="12293514" cy="1154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Что такое функция </a:t>
              </a:r>
              <a:r>
                <a:rPr lang="en-US" sz="405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main?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" y="1231538"/>
              <a:ext cx="11921230" cy="1381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это специальная функция, которая позволяет добавить больше логики в структуру программ</a:t>
              </a:r>
              <a:endParaRPr lang="ru-RU" sz="2133" i="1" dirty="0">
                <a:solidFill>
                  <a:srgbClr val="173554"/>
                </a:solidFill>
                <a:latin typeface="Cambria Math" panose="02040503050406030204" pitchFamily="18" charset="0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" name="Freeform 8">
            <a:extLst>
              <a:ext uri="{FF2B5EF4-FFF2-40B4-BE49-F238E27FC236}">
                <a16:creationId xmlns:a16="http://schemas.microsoft.com/office/drawing/2014/main" id="{96EDE61B-57CF-4113-9B44-CC6F5547A6BB}"/>
              </a:ext>
            </a:extLst>
          </p:cNvPr>
          <p:cNvSpPr/>
          <p:nvPr/>
        </p:nvSpPr>
        <p:spPr>
          <a:xfrm>
            <a:off x="107323" y="1321285"/>
            <a:ext cx="4064925" cy="434118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4451E4B-927E-4B7F-9921-57CBC1C985D7}"/>
              </a:ext>
            </a:extLst>
          </p:cNvPr>
          <p:cNvGrpSpPr/>
          <p:nvPr/>
        </p:nvGrpSpPr>
        <p:grpSpPr>
          <a:xfrm rot="2285586">
            <a:off x="2529787" y="2021845"/>
            <a:ext cx="1197413" cy="1197413"/>
            <a:chOff x="5983894" y="988773"/>
            <a:chExt cx="1796119" cy="1796119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2DDEE5E5-7C52-4015-ABB5-8919D800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04F869-18DF-433F-AA86-B2739A7B3D50}"/>
                </a:ext>
              </a:extLst>
            </p:cNvPr>
            <p:cNvSpPr txBox="1"/>
            <p:nvPr/>
          </p:nvSpPr>
          <p:spPr>
            <a:xfrm>
              <a:off x="6377730" y="1817113"/>
              <a:ext cx="997272" cy="507831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 defTabSz="609630"/>
              <a:r>
                <a:rPr lang="en-US" sz="16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16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89E5650-6965-46AD-B237-90F55515CD84}"/>
              </a:ext>
            </a:extLst>
          </p:cNvPr>
          <p:cNvSpPr txBox="1"/>
          <p:nvPr/>
        </p:nvSpPr>
        <p:spPr>
          <a:xfrm rot="1740013">
            <a:off x="2360196" y="621691"/>
            <a:ext cx="1117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630"/>
            <a:r>
              <a:rPr lang="ru-RU" sz="9200" dirty="0">
                <a:solidFill>
                  <a:srgbClr val="173554"/>
                </a:solidFill>
                <a:latin typeface="Garamond" panose="02020404030301010803" pitchFamily="18" charset="0"/>
              </a:rPr>
              <a:t>??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625ECB48-11C9-4A71-9F35-6CF5A2D18A5D}"/>
              </a:ext>
            </a:extLst>
          </p:cNvPr>
          <p:cNvGrpSpPr/>
          <p:nvPr/>
        </p:nvGrpSpPr>
        <p:grpSpPr>
          <a:xfrm>
            <a:off x="4446696" y="2216076"/>
            <a:ext cx="6735654" cy="1275799"/>
            <a:chOff x="-1" y="60960"/>
            <a:chExt cx="12293516" cy="2551598"/>
          </a:xfrm>
        </p:grpSpPr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01C605B4-B115-4D64-B9AC-E4A2BE9B3B79}"/>
                </a:ext>
              </a:extLst>
            </p:cNvPr>
            <p:cNvSpPr txBox="1"/>
            <p:nvPr/>
          </p:nvSpPr>
          <p:spPr>
            <a:xfrm>
              <a:off x="1" y="60960"/>
              <a:ext cx="12293514" cy="1075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360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Обязательна ли функция </a:t>
              </a:r>
              <a:r>
                <a:rPr lang="en-US" sz="360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main?</a:t>
              </a:r>
            </a:p>
          </p:txBody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ADB30D43-D781-4F59-85A2-96A461CC225C}"/>
                </a:ext>
              </a:extLst>
            </p:cNvPr>
            <p:cNvSpPr txBox="1"/>
            <p:nvPr/>
          </p:nvSpPr>
          <p:spPr>
            <a:xfrm>
              <a:off x="-1" y="1231538"/>
              <a:ext cx="11921229" cy="13810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нет, если не планируется запуск конкретного файла программы в качестве импортируемого модуля</a:t>
              </a:r>
              <a:endParaRPr lang="ru-RU" sz="2133" i="1" dirty="0">
                <a:solidFill>
                  <a:srgbClr val="173554"/>
                </a:solidFill>
                <a:latin typeface="Cambria Math" panose="02040503050406030204" pitchFamily="18" charset="0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E67BAF61-AC6E-4177-A17C-E3732B93BA3C}"/>
              </a:ext>
            </a:extLst>
          </p:cNvPr>
          <p:cNvGrpSpPr/>
          <p:nvPr/>
        </p:nvGrpSpPr>
        <p:grpSpPr>
          <a:xfrm>
            <a:off x="4471702" y="3808710"/>
            <a:ext cx="6146758" cy="1634679"/>
            <a:chOff x="-1" y="60960"/>
            <a:chExt cx="12293516" cy="3269358"/>
          </a:xfrm>
        </p:grpSpPr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909CD61D-745F-4EB4-8685-42CD3F61666E}"/>
                </a:ext>
              </a:extLst>
            </p:cNvPr>
            <p:cNvSpPr txBox="1"/>
            <p:nvPr/>
          </p:nvSpPr>
          <p:spPr>
            <a:xfrm>
              <a:off x="1" y="60960"/>
              <a:ext cx="12293514" cy="1075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4455"/>
                </a:lnSpc>
              </a:pPr>
              <a:r>
                <a:rPr lang="ru-RU" sz="360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Важна ли функция </a:t>
              </a:r>
              <a:r>
                <a:rPr lang="en-US" sz="3600" spc="-10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main?</a:t>
              </a:r>
            </a:p>
          </p:txBody>
        </p:sp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C68B64E4-AACD-4031-92CA-C0B367A99926}"/>
                </a:ext>
              </a:extLst>
            </p:cNvPr>
            <p:cNvSpPr txBox="1"/>
            <p:nvPr/>
          </p:nvSpPr>
          <p:spPr>
            <a:xfrm>
              <a:off x="-1" y="1231538"/>
              <a:ext cx="11921230" cy="20987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очень, добавляя логику в программу, являясь необходимой в конструкции  </a:t>
              </a:r>
            </a:p>
            <a:p>
              <a:pPr algn="ctr" defTabSz="609630">
                <a:lnSpc>
                  <a:spcPts val="2773"/>
                </a:lnSpc>
              </a:pPr>
              <a:r>
                <a:rPr lang="en-US" sz="2133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if __name__ == "__main__":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800" y="265385"/>
            <a:ext cx="11525250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</a:pPr>
            <a:r>
              <a:rPr lang="ru-RU" sz="58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Прямой и модульный запуски программы</a:t>
            </a:r>
            <a:endParaRPr lang="en-US" sz="5800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992422" y="2025650"/>
            <a:ext cx="6932877" cy="4191000"/>
            <a:chOff x="0" y="0"/>
            <a:chExt cx="3676984" cy="3997214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B921269E-56D2-48F0-9E12-20F408329067}"/>
              </a:ext>
            </a:extLst>
          </p:cNvPr>
          <p:cNvSpPr/>
          <p:nvPr/>
        </p:nvSpPr>
        <p:spPr>
          <a:xfrm flipH="1">
            <a:off x="2304245" y="1514874"/>
            <a:ext cx="3208559" cy="5299423"/>
          </a:xfrm>
          <a:custGeom>
            <a:avLst/>
            <a:gdLst/>
            <a:ahLst/>
            <a:cxnLst/>
            <a:rect l="l" t="t" r="r" b="b"/>
            <a:pathLst>
              <a:path w="6417119" h="10598845">
                <a:moveTo>
                  <a:pt x="6417119" y="0"/>
                </a:moveTo>
                <a:lnTo>
                  <a:pt x="0" y="0"/>
                </a:lnTo>
                <a:lnTo>
                  <a:pt x="0" y="10598845"/>
                </a:lnTo>
                <a:lnTo>
                  <a:pt x="6417119" y="10598845"/>
                </a:lnTo>
                <a:lnTo>
                  <a:pt x="641711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5BAE618-7139-4EC1-8CD1-69A84816523E}"/>
              </a:ext>
            </a:extLst>
          </p:cNvPr>
          <p:cNvGrpSpPr/>
          <p:nvPr/>
        </p:nvGrpSpPr>
        <p:grpSpPr>
          <a:xfrm>
            <a:off x="266516" y="2451067"/>
            <a:ext cx="3411307" cy="3708400"/>
            <a:chOff x="552266" y="2432017"/>
            <a:chExt cx="3411307" cy="3708400"/>
          </a:xfrm>
        </p:grpSpPr>
        <p:grpSp>
          <p:nvGrpSpPr>
            <p:cNvPr id="3" name="Group 3"/>
            <p:cNvGrpSpPr/>
            <p:nvPr/>
          </p:nvGrpSpPr>
          <p:grpSpPr>
            <a:xfrm>
              <a:off x="552266" y="2432017"/>
              <a:ext cx="3411307" cy="37084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31906" y="3800207"/>
              <a:ext cx="2788803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/>
              <a:r>
                <a:rPr lang="en-US" sz="24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def </a:t>
              </a:r>
              <a:r>
                <a:rPr lang="en-US" sz="24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func_name</a:t>
              </a:r>
              <a:r>
                <a:rPr lang="en-US" sz="24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():</a:t>
              </a:r>
            </a:p>
            <a:p>
              <a:pPr defTabSz="609630"/>
              <a:r>
                <a:rPr lang="en-US" sz="24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pass</a:t>
              </a:r>
            </a:p>
            <a:p>
              <a:pPr defTabSz="609630"/>
              <a:endParaRPr lang="en-US" sz="24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defTabSz="609630"/>
              <a:r>
                <a:rPr lang="en-US" sz="24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func_name</a:t>
              </a:r>
              <a:r>
                <a:rPr lang="en-US" sz="24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()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99D505DA-4B32-4964-9827-BF302F2A5866}"/>
                </a:ext>
              </a:extLst>
            </p:cNvPr>
            <p:cNvSpPr txBox="1"/>
            <p:nvPr/>
          </p:nvSpPr>
          <p:spPr>
            <a:xfrm>
              <a:off x="901220" y="2735879"/>
              <a:ext cx="2788803" cy="369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609630">
                <a:defRPr/>
              </a:pPr>
              <a:r>
                <a:rPr lang="ru-RU" sz="24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Прямой запуск</a:t>
              </a:r>
              <a:endParaRPr lang="en-US" sz="24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F4CFA8B8-4D9D-4641-98F6-BC3EE3DDF5A2}"/>
              </a:ext>
            </a:extLst>
          </p:cNvPr>
          <p:cNvSpPr txBox="1"/>
          <p:nvPr/>
        </p:nvSpPr>
        <p:spPr>
          <a:xfrm>
            <a:off x="6321434" y="2212711"/>
            <a:ext cx="3531872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defRPr/>
            </a:pPr>
            <a:r>
              <a:rPr lang="ru-RU" sz="24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Модульный запуск</a:t>
            </a:r>
            <a:endParaRPr lang="en-US" sz="24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43A2BCFF-E8F1-46C9-90B5-2459EB80F346}"/>
              </a:ext>
            </a:extLst>
          </p:cNvPr>
          <p:cNvGrpSpPr/>
          <p:nvPr/>
        </p:nvGrpSpPr>
        <p:grpSpPr>
          <a:xfrm>
            <a:off x="4083079" y="2811385"/>
            <a:ext cx="4871217" cy="2989729"/>
            <a:chOff x="3930679" y="1985885"/>
            <a:chExt cx="4871217" cy="2989729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DB96FB89-A264-4500-9351-5C5B6352A2CA}"/>
                </a:ext>
              </a:extLst>
            </p:cNvPr>
            <p:cNvGrpSpPr/>
            <p:nvPr/>
          </p:nvGrpSpPr>
          <p:grpSpPr>
            <a:xfrm>
              <a:off x="5054949" y="2239230"/>
              <a:ext cx="3746947" cy="2736384"/>
              <a:chOff x="5054949" y="2239230"/>
              <a:chExt cx="3746947" cy="2736384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65BF8B5B-3ED3-4546-B324-CD27E5F934AF}"/>
                  </a:ext>
                </a:extLst>
              </p:cNvPr>
              <p:cNvSpPr/>
              <p:nvPr/>
            </p:nvSpPr>
            <p:spPr>
              <a:xfrm>
                <a:off x="5054949" y="2239230"/>
                <a:ext cx="3668406" cy="2736384"/>
              </a:xfrm>
              <a:prstGeom prst="roundRect">
                <a:avLst>
                  <a:gd name="adj" fmla="val 4409"/>
                </a:avLst>
              </a:prstGeom>
              <a:noFill/>
              <a:ln>
                <a:solidFill>
                  <a:srgbClr val="1735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5133490" y="2262884"/>
                <a:ext cx="3668406" cy="247638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defTabSz="609630"/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def </a:t>
                </a:r>
                <a:r>
                  <a:rPr lang="en-US" sz="2200" dirty="0" err="1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func_name</a:t>
                </a:r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():</a:t>
                </a:r>
              </a:p>
              <a:p>
                <a:pPr defTabSz="609630"/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	pass</a:t>
                </a:r>
              </a:p>
              <a:p>
                <a:pPr defTabSz="609630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def main()</a:t>
                </a:r>
              </a:p>
              <a:p>
                <a:pPr defTabSz="609630"/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	</a:t>
                </a:r>
                <a:r>
                  <a:rPr lang="en-US" sz="2200" dirty="0" err="1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func_name</a:t>
                </a:r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()</a:t>
                </a:r>
              </a:p>
              <a:p>
                <a:pPr defTabSz="609630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if __name__ == “__main__”:</a:t>
                </a:r>
                <a:b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</a:br>
                <a:r>
                  <a:rPr lang="en-US" sz="22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	main()</a:t>
                </a:r>
              </a:p>
            </p:txBody>
          </p:sp>
        </p:grp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2B5F6F18-8FFD-41C3-A23D-3BCCDEEC97A3}"/>
                </a:ext>
              </a:extLst>
            </p:cNvPr>
            <p:cNvSpPr txBox="1"/>
            <p:nvPr/>
          </p:nvSpPr>
          <p:spPr>
            <a:xfrm>
              <a:off x="3930679" y="1985885"/>
              <a:ext cx="3531872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609630">
                <a:defRPr/>
              </a:pPr>
              <a:r>
                <a:rPr lang="en-US" i="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module1.py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0DF31DE-6570-4CED-AC49-09B9A975EA5A}"/>
              </a:ext>
            </a:extLst>
          </p:cNvPr>
          <p:cNvGrpSpPr/>
          <p:nvPr/>
        </p:nvGrpSpPr>
        <p:grpSpPr>
          <a:xfrm>
            <a:off x="8960329" y="2811385"/>
            <a:ext cx="3756569" cy="1443115"/>
            <a:chOff x="8807929" y="1985885"/>
            <a:chExt cx="3756569" cy="1443115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FAFF7B8C-1209-4C95-84A2-A8AD80C1D4AE}"/>
                </a:ext>
              </a:extLst>
            </p:cNvPr>
            <p:cNvSpPr txBox="1"/>
            <p:nvPr/>
          </p:nvSpPr>
          <p:spPr>
            <a:xfrm>
              <a:off x="8896092" y="2262884"/>
              <a:ext cx="3668406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import module1 as m</a:t>
              </a:r>
            </a:p>
            <a:p>
              <a:pPr defTabSz="609630"/>
              <a:endParaRPr lang="en-US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defTabSz="609630"/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m.func_name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()</a:t>
              </a:r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03C5EC18-C0BC-43C1-B212-59386183F029}"/>
                </a:ext>
              </a:extLst>
            </p:cNvPr>
            <p:cNvSpPr/>
            <p:nvPr/>
          </p:nvSpPr>
          <p:spPr>
            <a:xfrm>
              <a:off x="8807929" y="2239230"/>
              <a:ext cx="2813051" cy="1189770"/>
            </a:xfrm>
            <a:prstGeom prst="roundRect">
              <a:avLst>
                <a:gd name="adj" fmla="val 4409"/>
              </a:avLst>
            </a:prstGeom>
            <a:noFill/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3526A6BC-743A-4500-9DED-312AA5B3EBFE}"/>
                </a:ext>
              </a:extLst>
            </p:cNvPr>
            <p:cNvSpPr txBox="1"/>
            <p:nvPr/>
          </p:nvSpPr>
          <p:spPr>
            <a:xfrm>
              <a:off x="8871109" y="1985885"/>
              <a:ext cx="2708352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defRPr/>
              </a:pPr>
              <a:r>
                <a:rPr lang="en-US" i="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main.py</a:t>
              </a:r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E813916-54ED-4003-A15B-78B3EF769653}"/>
              </a:ext>
            </a:extLst>
          </p:cNvPr>
          <p:cNvGrpSpPr/>
          <p:nvPr/>
        </p:nvGrpSpPr>
        <p:grpSpPr>
          <a:xfrm>
            <a:off x="8960329" y="4354881"/>
            <a:ext cx="3756569" cy="1443115"/>
            <a:chOff x="8807929" y="1985885"/>
            <a:chExt cx="3756569" cy="1443115"/>
          </a:xfrm>
        </p:grpSpPr>
        <p:sp>
          <p:nvSpPr>
            <p:cNvPr id="48" name="TextBox 15">
              <a:extLst>
                <a:ext uri="{FF2B5EF4-FFF2-40B4-BE49-F238E27FC236}">
                  <a16:creationId xmlns:a16="http://schemas.microsoft.com/office/drawing/2014/main" id="{C1F744AB-C966-469A-B4F8-38D57F201E46}"/>
                </a:ext>
              </a:extLst>
            </p:cNvPr>
            <p:cNvSpPr txBox="1"/>
            <p:nvPr/>
          </p:nvSpPr>
          <p:spPr>
            <a:xfrm>
              <a:off x="8896092" y="2262884"/>
              <a:ext cx="3668406" cy="10156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import module1 as m</a:t>
              </a:r>
            </a:p>
            <a:p>
              <a:pPr defTabSz="609630"/>
              <a:endParaRPr lang="en-US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defTabSz="609630"/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m.main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()</a:t>
              </a:r>
            </a:p>
          </p:txBody>
        </p: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D1519B88-87D2-484F-A48B-8DA69C08F25C}"/>
                </a:ext>
              </a:extLst>
            </p:cNvPr>
            <p:cNvSpPr/>
            <p:nvPr/>
          </p:nvSpPr>
          <p:spPr>
            <a:xfrm>
              <a:off x="8807929" y="2239230"/>
              <a:ext cx="2813051" cy="1189770"/>
            </a:xfrm>
            <a:prstGeom prst="roundRect">
              <a:avLst>
                <a:gd name="adj" fmla="val 4409"/>
              </a:avLst>
            </a:prstGeom>
            <a:noFill/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8">
              <a:extLst>
                <a:ext uri="{FF2B5EF4-FFF2-40B4-BE49-F238E27FC236}">
                  <a16:creationId xmlns:a16="http://schemas.microsoft.com/office/drawing/2014/main" id="{A2CD8E53-FF0F-4734-9A89-2124F47D8050}"/>
                </a:ext>
              </a:extLst>
            </p:cNvPr>
            <p:cNvSpPr txBox="1"/>
            <p:nvPr/>
          </p:nvSpPr>
          <p:spPr>
            <a:xfrm>
              <a:off x="8871109" y="1985885"/>
              <a:ext cx="2708352" cy="276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609630">
                <a:defRPr/>
              </a:pPr>
              <a:r>
                <a:rPr lang="en-US" i="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main.py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2">
            <a:extLst>
              <a:ext uri="{FF2B5EF4-FFF2-40B4-BE49-F238E27FC236}">
                <a16:creationId xmlns:a16="http://schemas.microsoft.com/office/drawing/2014/main" id="{F2ACE227-94AB-4336-9846-9D9849C4D130}"/>
              </a:ext>
            </a:extLst>
          </p:cNvPr>
          <p:cNvGrpSpPr/>
          <p:nvPr/>
        </p:nvGrpSpPr>
        <p:grpSpPr>
          <a:xfrm>
            <a:off x="391427" y="1043191"/>
            <a:ext cx="9990823" cy="5689752"/>
            <a:chOff x="0" y="0"/>
            <a:chExt cx="8797742" cy="5913687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C95650B6-9F05-45E1-B48C-91971B5F3764}"/>
                </a:ext>
              </a:extLst>
            </p:cNvPr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D092D50A-BA00-43BF-8F81-D320551614E6}"/>
                </a:ext>
              </a:extLst>
            </p:cNvPr>
            <p:cNvSpPr/>
            <p:nvPr/>
          </p:nvSpPr>
          <p:spPr>
            <a:xfrm>
              <a:off x="0" y="20645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66BDEF4-D786-4BAA-BFDC-FBEA5F81DCBE}"/>
                </a:ext>
              </a:extLst>
            </p:cNvPr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1" name="Freeform 17">
            <a:extLst>
              <a:ext uri="{FF2B5EF4-FFF2-40B4-BE49-F238E27FC236}">
                <a16:creationId xmlns:a16="http://schemas.microsoft.com/office/drawing/2014/main" id="{2905EFD8-9B0A-4F8C-BB64-1F9909B8AE5F}"/>
              </a:ext>
            </a:extLst>
          </p:cNvPr>
          <p:cNvSpPr/>
          <p:nvPr/>
        </p:nvSpPr>
        <p:spPr>
          <a:xfrm>
            <a:off x="8451938" y="2213145"/>
            <a:ext cx="3736293" cy="4556455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A5615E4-AF8F-4A65-85D2-C22EA9B3064D}"/>
              </a:ext>
            </a:extLst>
          </p:cNvPr>
          <p:cNvGrpSpPr/>
          <p:nvPr/>
        </p:nvGrpSpPr>
        <p:grpSpPr>
          <a:xfrm>
            <a:off x="10603160" y="3932208"/>
            <a:ext cx="1197413" cy="1197413"/>
            <a:chOff x="5983894" y="988773"/>
            <a:chExt cx="1796119" cy="1796119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059DABE-B71C-4E06-B0DF-40C9002A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12DB05-4D55-4369-809A-B43F159BEE17}"/>
                </a:ext>
              </a:extLst>
            </p:cNvPr>
            <p:cNvSpPr txBox="1"/>
            <p:nvPr/>
          </p:nvSpPr>
          <p:spPr>
            <a:xfrm>
              <a:off x="6377730" y="1817113"/>
              <a:ext cx="997272" cy="507831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 defTabSz="609630"/>
              <a:r>
                <a:rPr lang="en-US" sz="16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16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26" name="TextBox 8">
            <a:extLst>
              <a:ext uri="{FF2B5EF4-FFF2-40B4-BE49-F238E27FC236}">
                <a16:creationId xmlns:a16="http://schemas.microsoft.com/office/drawing/2014/main" id="{489734E3-44EE-4792-ABB1-D8DE509FEAD5}"/>
              </a:ext>
            </a:extLst>
          </p:cNvPr>
          <p:cNvSpPr txBox="1"/>
          <p:nvPr/>
        </p:nvSpPr>
        <p:spPr>
          <a:xfrm>
            <a:off x="176090" y="316563"/>
            <a:ext cx="1252390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4455"/>
              </a:lnSpc>
            </a:pPr>
            <a:r>
              <a:rPr lang="ru-RU" sz="3900" spc="-10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Как теперь будет выглядеть любая наша программа</a:t>
            </a:r>
            <a:r>
              <a:rPr lang="en-US" sz="3900" spc="-10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?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C11214F-AB6E-484C-BBA6-EFA782B406DA}"/>
              </a:ext>
            </a:extLst>
          </p:cNvPr>
          <p:cNvGrpSpPr/>
          <p:nvPr/>
        </p:nvGrpSpPr>
        <p:grpSpPr>
          <a:xfrm>
            <a:off x="546100" y="1059607"/>
            <a:ext cx="9975850" cy="5475236"/>
            <a:chOff x="546100" y="1059607"/>
            <a:chExt cx="9975850" cy="5093542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86F31622-2A0E-4451-BF53-8A2614BECFA4}"/>
                </a:ext>
              </a:extLst>
            </p:cNvPr>
            <p:cNvSpPr/>
            <p:nvPr/>
          </p:nvSpPr>
          <p:spPr>
            <a:xfrm>
              <a:off x="546100" y="1176840"/>
              <a:ext cx="7617187" cy="4976309"/>
            </a:xfrm>
            <a:prstGeom prst="roundRect">
              <a:avLst>
                <a:gd name="adj" fmla="val 1955"/>
              </a:avLst>
            </a:prstGeom>
            <a:solidFill>
              <a:srgbClr val="173554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EA5745-E6B9-4B84-9ED1-EE0F1D95E2E6}"/>
                </a:ext>
              </a:extLst>
            </p:cNvPr>
            <p:cNvSpPr txBox="1"/>
            <p:nvPr/>
          </p:nvSpPr>
          <p:spPr>
            <a:xfrm>
              <a:off x="8178800" y="1059607"/>
              <a:ext cx="2343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rgbClr val="173554"/>
                  </a:solidFill>
                  <a:latin typeface="HK Grotesk Bold"/>
                </a:rPr>
                <a:t>Вся программа</a:t>
              </a: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16CCB59-CF55-4A53-9D02-3A715DBCDF35}"/>
              </a:ext>
            </a:extLst>
          </p:cNvPr>
          <p:cNvGrpSpPr/>
          <p:nvPr/>
        </p:nvGrpSpPr>
        <p:grpSpPr>
          <a:xfrm>
            <a:off x="634486" y="1241966"/>
            <a:ext cx="5353564" cy="682084"/>
            <a:chOff x="634486" y="1241966"/>
            <a:chExt cx="5061464" cy="682084"/>
          </a:xfrm>
        </p:grpSpPr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C575762B-C216-4507-B7A9-01BF240F2BE8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218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F34140-C031-4230-8B79-8B128F9E409A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 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Инициирующий комментарий</a:t>
              </a:r>
            </a:p>
            <a:p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 Например, автор программы или ее задание</a:t>
              </a: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4AD3C4A0-3106-425A-9DB3-90D1377F687D}"/>
              </a:ext>
            </a:extLst>
          </p:cNvPr>
          <p:cNvGrpSpPr/>
          <p:nvPr/>
        </p:nvGrpSpPr>
        <p:grpSpPr>
          <a:xfrm>
            <a:off x="634485" y="2000522"/>
            <a:ext cx="6011471" cy="380728"/>
            <a:chOff x="634486" y="1241966"/>
            <a:chExt cx="5061464" cy="682084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BE4C0476-11F4-4263-AE41-5AEFBE47F79F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50CA03-3163-4FF4-8292-1F0879935688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661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EBE39D"/>
                  </a:solidFill>
                  <a:latin typeface="HK Grotesk Bold"/>
                </a:rPr>
                <a:t>«Санитарный отступ» – например, две пустые строки</a:t>
              </a:r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B370EDD-3794-433C-BFFB-CF607221F305}"/>
              </a:ext>
            </a:extLst>
          </p:cNvPr>
          <p:cNvGrpSpPr/>
          <p:nvPr/>
        </p:nvGrpSpPr>
        <p:grpSpPr>
          <a:xfrm>
            <a:off x="634484" y="2453303"/>
            <a:ext cx="5542864" cy="646331"/>
            <a:chOff x="634485" y="1241966"/>
            <a:chExt cx="6011471" cy="1177505"/>
          </a:xfrm>
        </p:grpSpPr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B68B44F6-E454-40C2-A164-D36DD72C4763}"/>
                </a:ext>
              </a:extLst>
            </p:cNvPr>
            <p:cNvSpPr/>
            <p:nvPr/>
          </p:nvSpPr>
          <p:spPr>
            <a:xfrm>
              <a:off x="634486" y="1253312"/>
              <a:ext cx="6011470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D9A74E-7E0E-4010-9134-776C6E69C1C2}"/>
                </a:ext>
              </a:extLst>
            </p:cNvPr>
            <p:cNvSpPr txBox="1"/>
            <p:nvPr/>
          </p:nvSpPr>
          <p:spPr>
            <a:xfrm>
              <a:off x="634485" y="1241966"/>
              <a:ext cx="5946425" cy="11775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84D8D8"/>
                  </a:solidFill>
                  <a:latin typeface="HK Grotesk Bold"/>
                </a:rPr>
                <a:t>Импорт </a:t>
              </a:r>
              <a:r>
                <a:rPr lang="ru-RU" b="1" u="sng" dirty="0">
                  <a:solidFill>
                    <a:srgbClr val="84D8D8"/>
                  </a:solidFill>
                  <a:latin typeface="HK Grotesk Bold"/>
                </a:rPr>
                <a:t>всех</a:t>
              </a:r>
              <a:r>
                <a:rPr lang="ru-RU" dirty="0">
                  <a:solidFill>
                    <a:srgbClr val="84D8D8"/>
                  </a:solidFill>
                  <a:latin typeface="HK Grotesk Bold"/>
                </a:rPr>
                <a:t> необходимых модулей и библиотек</a:t>
              </a:r>
              <a:endParaRPr lang="ru-RU" b="1" u="sng" dirty="0">
                <a:solidFill>
                  <a:srgbClr val="84D8D8"/>
                </a:solidFill>
                <a:latin typeface="HK Grotesk Bold"/>
              </a:endParaRPr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B5D0878-7633-4051-A35C-B6639C12168B}"/>
              </a:ext>
            </a:extLst>
          </p:cNvPr>
          <p:cNvGrpSpPr/>
          <p:nvPr/>
        </p:nvGrpSpPr>
        <p:grpSpPr>
          <a:xfrm>
            <a:off x="634486" y="2898349"/>
            <a:ext cx="6490214" cy="380728"/>
            <a:chOff x="634486" y="1241966"/>
            <a:chExt cx="5298810" cy="682084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BA8B52C6-335D-468E-AF99-B45E759A6DF8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D2D842-A9F7-45B8-B18A-2BBD46F617CC}"/>
                </a:ext>
              </a:extLst>
            </p:cNvPr>
            <p:cNvSpPr txBox="1"/>
            <p:nvPr/>
          </p:nvSpPr>
          <p:spPr>
            <a:xfrm>
              <a:off x="634486" y="1241966"/>
              <a:ext cx="5298810" cy="661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EBE39D"/>
                  </a:solidFill>
                  <a:latin typeface="HK Grotesk Bold"/>
                </a:rPr>
                <a:t>«Санитарный отступ» – </a:t>
              </a:r>
              <a:r>
                <a:rPr lang="ru-RU" b="1" u="sng" dirty="0">
                  <a:solidFill>
                    <a:srgbClr val="EBE39D"/>
                  </a:solidFill>
                  <a:latin typeface="HK Grotesk Bold"/>
                </a:rPr>
                <a:t>обязательно</a:t>
              </a:r>
              <a:r>
                <a:rPr lang="ru-RU" dirty="0">
                  <a:solidFill>
                    <a:srgbClr val="EBE39D"/>
                  </a:solidFill>
                  <a:latin typeface="HK Grotesk Bold"/>
                </a:rPr>
                <a:t> две пустые строки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59210FBD-4D29-4C36-981F-A3513B18EC54}"/>
              </a:ext>
            </a:extLst>
          </p:cNvPr>
          <p:cNvGrpSpPr/>
          <p:nvPr/>
        </p:nvGrpSpPr>
        <p:grpSpPr>
          <a:xfrm>
            <a:off x="634485" y="3346850"/>
            <a:ext cx="7474960" cy="1877437"/>
            <a:chOff x="634486" y="1241966"/>
            <a:chExt cx="5061464" cy="3762826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C0B011A0-BCF2-4F7E-9310-C97723E50F6C}"/>
                </a:ext>
              </a:extLst>
            </p:cNvPr>
            <p:cNvSpPr/>
            <p:nvPr/>
          </p:nvSpPr>
          <p:spPr>
            <a:xfrm>
              <a:off x="634486" y="1253312"/>
              <a:ext cx="5061464" cy="3261844"/>
            </a:xfrm>
            <a:prstGeom prst="roundRect">
              <a:avLst>
                <a:gd name="adj" fmla="val 3437"/>
              </a:avLst>
            </a:prstGeom>
            <a:noFill/>
            <a:ln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5D3976-DD40-4979-8D5E-AAF792A804C9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37628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84D8D8"/>
                  </a:solidFill>
                  <a:latin typeface="HK Grotesk Bold"/>
                </a:rPr>
                <a:t>Описание всех ваших самописных функций:</a:t>
              </a:r>
            </a:p>
            <a:p>
              <a:r>
                <a:rPr lang="en-US" sz="1400" b="1" i="1" dirty="0">
                  <a:solidFill>
                    <a:srgbClr val="84D8D8"/>
                  </a:solidFill>
                  <a:latin typeface="HK Grotesk Bold"/>
                </a:rPr>
                <a:t>def function_name1():</a:t>
              </a:r>
            </a:p>
            <a:p>
              <a:r>
                <a:rPr lang="en-US" sz="1400" b="1" i="1" dirty="0">
                  <a:solidFill>
                    <a:srgbClr val="84D8D8"/>
                  </a:solidFill>
                  <a:latin typeface="HK Grotesk Bold"/>
                </a:rPr>
                <a:t>	pass</a:t>
              </a:r>
              <a:endParaRPr lang="ru-RU" sz="1400" b="1" i="1" dirty="0">
                <a:solidFill>
                  <a:srgbClr val="84D8D8"/>
                </a:solidFill>
                <a:latin typeface="HK Grotesk Bold"/>
              </a:endParaRPr>
            </a:p>
            <a:p>
              <a:endParaRPr lang="ru-RU" sz="1400" b="1" i="1" dirty="0">
                <a:solidFill>
                  <a:srgbClr val="84D8D8"/>
                </a:solidFill>
                <a:latin typeface="HK Grotesk Bold"/>
              </a:endParaRPr>
            </a:p>
            <a:p>
              <a:endParaRPr lang="ru-RU" sz="1400" b="1" i="1" dirty="0">
                <a:solidFill>
                  <a:srgbClr val="84D8D8"/>
                </a:solidFill>
                <a:latin typeface="HK Grotesk Bold"/>
              </a:endParaRPr>
            </a:p>
            <a:p>
              <a:r>
                <a:rPr lang="en-US" sz="1400" b="1" i="1" dirty="0">
                  <a:solidFill>
                    <a:srgbClr val="84D8D8"/>
                  </a:solidFill>
                  <a:latin typeface="HK Grotesk Bold"/>
                </a:rPr>
                <a:t>def </a:t>
              </a:r>
              <a:r>
                <a:rPr lang="en-US" sz="1400" b="1" i="1" dirty="0" err="1">
                  <a:solidFill>
                    <a:srgbClr val="84D8D8"/>
                  </a:solidFill>
                  <a:latin typeface="HK Grotesk Bold"/>
                </a:rPr>
                <a:t>function_name</a:t>
              </a:r>
              <a:r>
                <a:rPr lang="ru-RU" sz="1400" b="1" i="1" dirty="0">
                  <a:solidFill>
                    <a:srgbClr val="84D8D8"/>
                  </a:solidFill>
                  <a:latin typeface="HK Grotesk Bold"/>
                </a:rPr>
                <a:t>2</a:t>
              </a:r>
              <a:r>
                <a:rPr lang="en-US" sz="1400" b="1" i="1" dirty="0">
                  <a:solidFill>
                    <a:srgbClr val="84D8D8"/>
                  </a:solidFill>
                  <a:latin typeface="HK Grotesk Bold"/>
                </a:rPr>
                <a:t>():</a:t>
              </a:r>
            </a:p>
            <a:p>
              <a:r>
                <a:rPr lang="en-US" sz="1400" b="1" i="1" dirty="0">
                  <a:solidFill>
                    <a:srgbClr val="84D8D8"/>
                  </a:solidFill>
                  <a:latin typeface="HK Grotesk Bold"/>
                </a:rPr>
                <a:t>	pass</a:t>
              </a:r>
              <a:endParaRPr lang="ru-RU" sz="1400" b="1" i="1" dirty="0">
                <a:solidFill>
                  <a:srgbClr val="84D8D8"/>
                </a:solidFill>
                <a:latin typeface="HK Grotesk Bold"/>
              </a:endParaRPr>
            </a:p>
            <a:p>
              <a:endParaRPr lang="ru-RU" sz="1400" b="1" i="1" dirty="0">
                <a:solidFill>
                  <a:srgbClr val="84D8D8"/>
                </a:solidFill>
                <a:latin typeface="HK Grotesk Bold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DA50CBA-9918-4B11-970F-7D0D3CAC5970}"/>
              </a:ext>
            </a:extLst>
          </p:cNvPr>
          <p:cNvGrpSpPr/>
          <p:nvPr/>
        </p:nvGrpSpPr>
        <p:grpSpPr>
          <a:xfrm>
            <a:off x="714543" y="4104216"/>
            <a:ext cx="7272988" cy="428702"/>
            <a:chOff x="634486" y="1241966"/>
            <a:chExt cx="5061464" cy="682084"/>
          </a:xfrm>
        </p:grpSpPr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8E74560C-88F2-44B1-A73E-1839DE9DDB95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49CBAD-FA5E-4830-A0E4-2ADFB9720542}"/>
                </a:ext>
              </a:extLst>
            </p:cNvPr>
            <p:cNvSpPr txBox="1"/>
            <p:nvPr/>
          </p:nvSpPr>
          <p:spPr>
            <a:xfrm>
              <a:off x="634486" y="1241966"/>
              <a:ext cx="4978914" cy="51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solidFill>
                    <a:srgbClr val="EBE39D"/>
                  </a:solidFill>
                  <a:latin typeface="HK Grotesk Bold"/>
                </a:rPr>
                <a:t>«Санитарный отступ» – </a:t>
              </a:r>
              <a:r>
                <a:rPr lang="ru-RU" sz="1400" b="1" u="sng" dirty="0">
                  <a:solidFill>
                    <a:srgbClr val="EBE39D"/>
                  </a:solidFill>
                  <a:latin typeface="HK Grotesk Bold"/>
                </a:rPr>
                <a:t>обязательно</a:t>
              </a:r>
              <a:r>
                <a:rPr lang="ru-RU" sz="1400" dirty="0">
                  <a:solidFill>
                    <a:srgbClr val="EBE39D"/>
                  </a:solidFill>
                  <a:latin typeface="HK Grotesk Bold"/>
                </a:rPr>
                <a:t> одна пустая строка </a:t>
              </a:r>
              <a:r>
                <a:rPr lang="ru-RU" sz="1400" b="1" u="sng" dirty="0">
                  <a:solidFill>
                    <a:srgbClr val="EBE39D"/>
                  </a:solidFill>
                  <a:latin typeface="HK Grotesk Bold"/>
                </a:rPr>
                <a:t>после каждой </a:t>
              </a:r>
              <a:r>
                <a:rPr lang="ru-RU" sz="1400" dirty="0">
                  <a:solidFill>
                    <a:srgbClr val="EBE39D"/>
                  </a:solidFill>
                  <a:latin typeface="HK Grotesk Bold"/>
                </a:rPr>
                <a:t>функции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D0F97C04-116A-496B-B350-09DE7F728FD7}"/>
              </a:ext>
            </a:extLst>
          </p:cNvPr>
          <p:cNvGrpSpPr/>
          <p:nvPr/>
        </p:nvGrpSpPr>
        <p:grpSpPr>
          <a:xfrm>
            <a:off x="640833" y="5053421"/>
            <a:ext cx="3054867" cy="374395"/>
            <a:chOff x="634486" y="1241966"/>
            <a:chExt cx="5061464" cy="682084"/>
          </a:xfrm>
        </p:grpSpPr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C3FA0B38-25BF-4E54-BD69-819BE3C143B0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12B21B-D541-467C-8ECC-81E28CBF83A6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672860"/>
            </a:xfrm>
            <a:prstGeom prst="rect">
              <a:avLst/>
            </a:prstGeom>
            <a:noFill/>
            <a:ln>
              <a:solidFill>
                <a:srgbClr val="84D8D8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84D8D8"/>
                  </a:solidFill>
                  <a:latin typeface="HK Grotesk Bold"/>
                </a:rPr>
                <a:t>Описание функции </a:t>
              </a:r>
              <a:r>
                <a:rPr lang="en-US" b="1" i="1" dirty="0">
                  <a:solidFill>
                    <a:srgbClr val="84D8D8"/>
                  </a:solidFill>
                  <a:latin typeface="HK Grotesk Bold"/>
                </a:rPr>
                <a:t>main()</a:t>
              </a:r>
              <a:endParaRPr lang="ru-RU" b="1" i="1" dirty="0">
                <a:solidFill>
                  <a:srgbClr val="84D8D8"/>
                </a:solidFill>
                <a:latin typeface="HK Grotesk Bold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A1DC7B51-DC74-4D03-BC49-B1AF41D14AE9}"/>
              </a:ext>
            </a:extLst>
          </p:cNvPr>
          <p:cNvGrpSpPr/>
          <p:nvPr/>
        </p:nvGrpSpPr>
        <p:grpSpPr>
          <a:xfrm>
            <a:off x="640834" y="5505530"/>
            <a:ext cx="6350516" cy="380728"/>
            <a:chOff x="634486" y="1241966"/>
            <a:chExt cx="5061464" cy="682084"/>
          </a:xfrm>
        </p:grpSpPr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6753ADF4-EA2A-4022-B9E4-B83F6CFA6179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387C45-7948-4B40-A622-19AB22AB3A73}"/>
                </a:ext>
              </a:extLst>
            </p:cNvPr>
            <p:cNvSpPr txBox="1"/>
            <p:nvPr/>
          </p:nvSpPr>
          <p:spPr>
            <a:xfrm>
              <a:off x="634486" y="1241966"/>
              <a:ext cx="5006937" cy="6616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EBE39D"/>
                  </a:solidFill>
                  <a:latin typeface="HK Grotesk Bold"/>
                </a:rPr>
                <a:t>«Санитарный отступ» – </a:t>
              </a:r>
              <a:r>
                <a:rPr lang="ru-RU" b="1" u="sng" dirty="0">
                  <a:solidFill>
                    <a:srgbClr val="EBE39D"/>
                  </a:solidFill>
                  <a:latin typeface="HK Grotesk Bold"/>
                </a:rPr>
                <a:t>обязательно</a:t>
              </a:r>
              <a:r>
                <a:rPr lang="ru-RU" dirty="0">
                  <a:solidFill>
                    <a:srgbClr val="EBE39D"/>
                  </a:solidFill>
                  <a:latin typeface="HK Grotesk Bold"/>
                </a:rPr>
                <a:t> две пустые строки</a:t>
              </a: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27480223-2A78-42CB-963A-FF4DE5E989FF}"/>
              </a:ext>
            </a:extLst>
          </p:cNvPr>
          <p:cNvGrpSpPr/>
          <p:nvPr/>
        </p:nvGrpSpPr>
        <p:grpSpPr>
          <a:xfrm>
            <a:off x="640833" y="5969035"/>
            <a:ext cx="4794767" cy="374395"/>
            <a:chOff x="634486" y="1241966"/>
            <a:chExt cx="5061464" cy="682084"/>
          </a:xfrm>
        </p:grpSpPr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96E48068-CE35-4D2F-9583-72128533BF78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81E25D-FCB0-4079-B0F0-CB1DE140E33A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6728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solidFill>
                    <a:srgbClr val="84D8D8"/>
                  </a:solidFill>
                  <a:latin typeface="HK Grotesk Bold"/>
                </a:rPr>
                <a:t>Инструкция </a:t>
              </a:r>
              <a:r>
                <a:rPr lang="en-US" b="1" i="1" dirty="0">
                  <a:solidFill>
                    <a:srgbClr val="84D8D8"/>
                  </a:solidFill>
                  <a:latin typeface="Open Sans"/>
                  <a:ea typeface="Open Sans"/>
                  <a:cs typeface="Open Sans"/>
                  <a:sym typeface="Open Sans"/>
                </a:rPr>
                <a:t>if __name__ == "__main__": </a:t>
              </a:r>
            </a:p>
          </p:txBody>
        </p: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3D78DD4-C426-4B6C-B6B9-189F09ED7B33}"/>
              </a:ext>
            </a:extLst>
          </p:cNvPr>
          <p:cNvGrpSpPr/>
          <p:nvPr/>
        </p:nvGrpSpPr>
        <p:grpSpPr>
          <a:xfrm>
            <a:off x="4025901" y="3690130"/>
            <a:ext cx="3962397" cy="347407"/>
            <a:chOff x="634486" y="1241966"/>
            <a:chExt cx="5061464" cy="682084"/>
          </a:xfrm>
        </p:grpSpPr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644224F7-991E-4E8F-9AC9-B86508D3FF31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218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52DD89-434A-4B58-B2DB-6F5F8CD20855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 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Любой нужный комментарий</a:t>
              </a: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8302AFF-FE7F-49DA-921E-30E292642767}"/>
              </a:ext>
            </a:extLst>
          </p:cNvPr>
          <p:cNvGrpSpPr/>
          <p:nvPr/>
        </p:nvGrpSpPr>
        <p:grpSpPr>
          <a:xfrm>
            <a:off x="4025901" y="4566819"/>
            <a:ext cx="3962398" cy="347407"/>
            <a:chOff x="634486" y="1241966"/>
            <a:chExt cx="5061464" cy="682084"/>
          </a:xfrm>
        </p:grpSpPr>
        <p:sp>
          <p:nvSpPr>
            <p:cNvPr id="64" name="Прямоугольник: скругленные углы 63">
              <a:extLst>
                <a:ext uri="{FF2B5EF4-FFF2-40B4-BE49-F238E27FC236}">
                  <a16:creationId xmlns:a16="http://schemas.microsoft.com/office/drawing/2014/main" id="{1C1A1F9C-D399-49E9-9C4E-D0D7AB13FEA8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218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C843B7A-7A6C-4377-8E80-7CFD64BA56AD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 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Любой нужный комментарий</a:t>
              </a:r>
            </a:p>
          </p:txBody>
        </p:sp>
      </p:grp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13A02035-C98E-460C-A47D-22A139F5E08A}"/>
              </a:ext>
            </a:extLst>
          </p:cNvPr>
          <p:cNvGrpSpPr/>
          <p:nvPr/>
        </p:nvGrpSpPr>
        <p:grpSpPr>
          <a:xfrm>
            <a:off x="6063048" y="2326484"/>
            <a:ext cx="2060550" cy="629497"/>
            <a:chOff x="266375" y="1241966"/>
            <a:chExt cx="5429575" cy="682084"/>
          </a:xfrm>
        </p:grpSpPr>
        <p:sp>
          <p:nvSpPr>
            <p:cNvPr id="67" name="Прямоугольник: скругленные углы 66">
              <a:extLst>
                <a:ext uri="{FF2B5EF4-FFF2-40B4-BE49-F238E27FC236}">
                  <a16:creationId xmlns:a16="http://schemas.microsoft.com/office/drawing/2014/main" id="{A8C26E47-3CCB-4280-ADF7-29A439E16576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218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FC376FA-5878-4BC6-8E99-B5A4BA194E9B}"/>
                </a:ext>
              </a:extLst>
            </p:cNvPr>
            <p:cNvSpPr txBox="1"/>
            <p:nvPr/>
          </p:nvSpPr>
          <p:spPr>
            <a:xfrm>
              <a:off x="266375" y="1241966"/>
              <a:ext cx="5347023" cy="503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 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Любой нужный комментарий</a:t>
              </a:r>
            </a:p>
          </p:txBody>
        </p: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08D884D4-E738-49C7-A3C7-ABA4CD68C780}"/>
              </a:ext>
            </a:extLst>
          </p:cNvPr>
          <p:cNvGrpSpPr/>
          <p:nvPr/>
        </p:nvGrpSpPr>
        <p:grpSpPr>
          <a:xfrm>
            <a:off x="4034919" y="5066210"/>
            <a:ext cx="3558623" cy="347407"/>
            <a:chOff x="634486" y="1241966"/>
            <a:chExt cx="5061464" cy="682084"/>
          </a:xfrm>
        </p:grpSpPr>
        <p:sp>
          <p:nvSpPr>
            <p:cNvPr id="80" name="Прямоугольник: скругленные углы 79">
              <a:extLst>
                <a:ext uri="{FF2B5EF4-FFF2-40B4-BE49-F238E27FC236}">
                  <a16:creationId xmlns:a16="http://schemas.microsoft.com/office/drawing/2014/main" id="{51913E7E-CFB5-4011-92A5-0C8C5444FAC6}"/>
                </a:ext>
              </a:extLst>
            </p:cNvPr>
            <p:cNvSpPr/>
            <p:nvPr/>
          </p:nvSpPr>
          <p:spPr>
            <a:xfrm>
              <a:off x="634486" y="1253312"/>
              <a:ext cx="5061464" cy="670738"/>
            </a:xfrm>
            <a:prstGeom prst="roundRect">
              <a:avLst>
                <a:gd name="adj" fmla="val 7693"/>
              </a:avLst>
            </a:prstGeom>
            <a:noFill/>
            <a:ln>
              <a:solidFill>
                <a:srgbClr val="218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B34051-75D5-409B-8C32-2EBBB423825B}"/>
                </a:ext>
              </a:extLst>
            </p:cNvPr>
            <p:cNvSpPr txBox="1"/>
            <p:nvPr/>
          </p:nvSpPr>
          <p:spPr>
            <a:xfrm>
              <a:off x="634486" y="1241966"/>
              <a:ext cx="4978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18723"/>
                  </a:solidFill>
                  <a:latin typeface="HK Grotesk Bold"/>
                </a:rPr>
                <a:t># </a:t>
              </a:r>
              <a:r>
                <a:rPr lang="ru-RU" dirty="0">
                  <a:solidFill>
                    <a:srgbClr val="218723"/>
                  </a:solidFill>
                  <a:latin typeface="HK Grotesk Bold"/>
                </a:rPr>
                <a:t>Любой нужный комментарий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36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79153" y="266700"/>
            <a:ext cx="770124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</a:pPr>
            <a:r>
              <a:rPr lang="ru-RU" sz="60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Строковые функции</a:t>
            </a:r>
            <a:endParaRPr lang="en-US" sz="6000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040094" y="1092200"/>
            <a:ext cx="3880661" cy="54864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5" name="TextBox 9">
            <a:extLst>
              <a:ext uri="{FF2B5EF4-FFF2-40B4-BE49-F238E27FC236}">
                <a16:creationId xmlns:a16="http://schemas.microsoft.com/office/drawing/2014/main" id="{F041D6C0-88EA-4A89-AD4B-CADBE68D66F2}"/>
              </a:ext>
            </a:extLst>
          </p:cNvPr>
          <p:cNvSpPr txBox="1"/>
          <p:nvPr/>
        </p:nvSpPr>
        <p:spPr>
          <a:xfrm>
            <a:off x="579153" y="1088615"/>
            <a:ext cx="7423237" cy="984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/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Строки в </a:t>
            </a:r>
            <a:r>
              <a:rPr lang="ru-RU" sz="2133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 – упорядоченные последовательности символов, используемые для хранения и представления текстовой информации</a:t>
            </a:r>
            <a:endParaRPr lang="ru-RU" sz="2133" i="1" dirty="0">
              <a:solidFill>
                <a:srgbClr val="173554"/>
              </a:solidFill>
              <a:latin typeface="Cambria Math" panose="02040503050406030204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D9E2A87C-52ED-4C98-8715-77DDFBE68707}"/>
              </a:ext>
            </a:extLst>
          </p:cNvPr>
          <p:cNvSpPr/>
          <p:nvPr/>
        </p:nvSpPr>
        <p:spPr>
          <a:xfrm flipH="1">
            <a:off x="8189588" y="1153768"/>
            <a:ext cx="3423259" cy="5183532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A5817EB-B7FE-4907-98A9-A6D3B7B3D12A}"/>
              </a:ext>
            </a:extLst>
          </p:cNvPr>
          <p:cNvGrpSpPr/>
          <p:nvPr/>
        </p:nvGrpSpPr>
        <p:grpSpPr>
          <a:xfrm>
            <a:off x="280710" y="2218961"/>
            <a:ext cx="3948390" cy="846386"/>
            <a:chOff x="2116515" y="8019556"/>
            <a:chExt cx="6646485" cy="1860525"/>
          </a:xfrm>
        </p:grpSpPr>
        <p:grpSp>
          <p:nvGrpSpPr>
            <p:cNvPr id="43" name="Group 3">
              <a:extLst>
                <a:ext uri="{FF2B5EF4-FFF2-40B4-BE49-F238E27FC236}">
                  <a16:creationId xmlns:a16="http://schemas.microsoft.com/office/drawing/2014/main" id="{23239C2D-93FC-483E-A1D4-FB1136193CCA}"/>
                </a:ext>
              </a:extLst>
            </p:cNvPr>
            <p:cNvGrpSpPr/>
            <p:nvPr/>
          </p:nvGrpSpPr>
          <p:grpSpPr>
            <a:xfrm>
              <a:off x="2116516" y="8019556"/>
              <a:ext cx="6646484" cy="1860525"/>
              <a:chOff x="0" y="0"/>
              <a:chExt cx="5324026" cy="1069247"/>
            </a:xfrm>
          </p:grpSpPr>
          <p:sp>
            <p:nvSpPr>
              <p:cNvPr id="45" name="Freeform 4">
                <a:extLst>
                  <a:ext uri="{FF2B5EF4-FFF2-40B4-BE49-F238E27FC236}">
                    <a16:creationId xmlns:a16="http://schemas.microsoft.com/office/drawing/2014/main" id="{0E6E16A1-1185-40A1-9D88-55E12BE9D40A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253DBDD2-57F7-4D00-B4AF-DC82DDEA9D50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D806205C-769D-4351-BA55-E63E40687122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E347D14-ACAF-4A99-B67F-FD9B9E3D2667}"/>
                    </a:ext>
                  </a:extLst>
                </p:cNvPr>
                <p:cNvSpPr txBox="1"/>
                <p:nvPr/>
              </p:nvSpPr>
              <p:spPr>
                <a:xfrm>
                  <a:off x="2116515" y="8071008"/>
                  <a:ext cx="6632216" cy="11079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60963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HK Grotesk Bold"/>
                            <a:cs typeface="HK Grotesk Bold"/>
                          </a:rPr>
                          <m:t>Конкатенация −сложение</m:t>
                        </m:r>
                      </m:oMath>
                    </m:oMathPara>
                  </a14:m>
                  <a:endParaRPr lang="ru-RU" sz="24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</a:endParaRPr>
                </a:p>
                <a:p>
                  <a:pPr defTabSz="609630"/>
                  <a:r>
                    <a:rPr lang="en-US" sz="2400" dirty="0">
                      <a:solidFill>
                        <a:srgbClr val="173554"/>
                      </a:solidFill>
                      <a:latin typeface="HK Grotesk Bold"/>
                      <a:ea typeface="HK Grotesk Bold"/>
                      <a:cs typeface="HK Grotesk Bold"/>
                    </a:rPr>
                    <a:t>	‘</a:t>
                  </a:r>
                  <a:r>
                    <a:rPr lang="en-US" sz="2400" dirty="0" err="1">
                      <a:solidFill>
                        <a:srgbClr val="173554"/>
                      </a:solidFill>
                      <a:latin typeface="HK Grotesk Bold"/>
                      <a:ea typeface="HK Grotesk Bold"/>
                      <a:cs typeface="HK Grotesk Bold"/>
                    </a:rPr>
                    <a:t>abc</a:t>
                  </a:r>
                  <a:r>
                    <a:rPr lang="en-US" sz="2400" dirty="0">
                      <a:solidFill>
                        <a:srgbClr val="173554"/>
                      </a:solidFill>
                      <a:latin typeface="HK Grotesk Bold"/>
                      <a:ea typeface="HK Grotesk Bold"/>
                      <a:cs typeface="HK Grotesk Bold"/>
                    </a:rPr>
                    <a:t>’ + ‘def’ = ‘</a:t>
                  </a:r>
                  <a:r>
                    <a:rPr lang="en-US" sz="2400" dirty="0" err="1">
                      <a:solidFill>
                        <a:srgbClr val="173554"/>
                      </a:solidFill>
                      <a:latin typeface="HK Grotesk Bold"/>
                      <a:ea typeface="HK Grotesk Bold"/>
                      <a:cs typeface="HK Grotesk Bold"/>
                    </a:rPr>
                    <a:t>abcdef</a:t>
                  </a:r>
                  <a:r>
                    <a:rPr lang="en-US" sz="2400" dirty="0">
                      <a:solidFill>
                        <a:srgbClr val="173554"/>
                      </a:solidFill>
                      <a:latin typeface="HK Grotesk Bold"/>
                      <a:ea typeface="HK Grotesk Bold"/>
                      <a:cs typeface="HK Grotesk Bold"/>
                    </a:rPr>
                    <a:t>’</a:t>
                  </a:r>
                  <a:endParaRPr lang="ru-RU" sz="2400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E347D14-ACAF-4A99-B67F-FD9B9E3D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515" y="8071008"/>
                  <a:ext cx="6632216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1084" b="-819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9A22B84-646C-4690-BB28-4818C32ABDEE}"/>
              </a:ext>
            </a:extLst>
          </p:cNvPr>
          <p:cNvGrpSpPr/>
          <p:nvPr/>
        </p:nvGrpSpPr>
        <p:grpSpPr>
          <a:xfrm>
            <a:off x="4732061" y="2218961"/>
            <a:ext cx="2843490" cy="846386"/>
            <a:chOff x="2116516" y="8019556"/>
            <a:chExt cx="6646484" cy="1860525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05F2ABAE-87C6-45DE-80ED-02ECDD680697}"/>
                </a:ext>
              </a:extLst>
            </p:cNvPr>
            <p:cNvGrpSpPr/>
            <p:nvPr/>
          </p:nvGrpSpPr>
          <p:grpSpPr>
            <a:xfrm>
              <a:off x="2116516" y="8019556"/>
              <a:ext cx="6646484" cy="1860525"/>
              <a:chOff x="0" y="0"/>
              <a:chExt cx="5324026" cy="1069247"/>
            </a:xfrm>
          </p:grpSpPr>
          <p:sp>
            <p:nvSpPr>
              <p:cNvPr id="57" name="Freeform 4">
                <a:extLst>
                  <a:ext uri="{FF2B5EF4-FFF2-40B4-BE49-F238E27FC236}">
                    <a16:creationId xmlns:a16="http://schemas.microsoft.com/office/drawing/2014/main" id="{B696CB1C-6691-481C-9FC9-271C12871A35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73" name="Freeform 5">
                <a:extLst>
                  <a:ext uri="{FF2B5EF4-FFF2-40B4-BE49-F238E27FC236}">
                    <a16:creationId xmlns:a16="http://schemas.microsoft.com/office/drawing/2014/main" id="{1040186A-C4E9-486A-97D0-B4CF826C5D39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473E6539-547E-444C-95D2-495A79C252E4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DB03B1-A65B-4869-B63F-FB5C1C01D3D7}"/>
                </a:ext>
              </a:extLst>
            </p:cNvPr>
            <p:cNvSpPr txBox="1"/>
            <p:nvPr/>
          </p:nvSpPr>
          <p:spPr>
            <a:xfrm>
              <a:off x="2232254" y="8071007"/>
              <a:ext cx="6516476" cy="14884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09630"/>
              <a:r>
                <a:rPr lang="ru-RU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Дублирование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	</a:t>
              </a:r>
              <a:endParaRPr lang="ru-RU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</a:endParaRP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abc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 </a:t>
              </a:r>
              <a:r>
                <a:rPr lang="ru-RU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* 3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abcabcabc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</a:t>
              </a:r>
              <a:endParaRPr lang="ru-RU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B761A2C-257A-4C58-A5DC-239E21F9E70A}"/>
              </a:ext>
            </a:extLst>
          </p:cNvPr>
          <p:cNvGrpSpPr/>
          <p:nvPr/>
        </p:nvGrpSpPr>
        <p:grpSpPr>
          <a:xfrm>
            <a:off x="319553" y="3197334"/>
            <a:ext cx="2843490" cy="1239983"/>
            <a:chOff x="319553" y="3197334"/>
            <a:chExt cx="2843490" cy="1239983"/>
          </a:xfrm>
        </p:grpSpPr>
        <p:grpSp>
          <p:nvGrpSpPr>
            <p:cNvPr id="82" name="Group 3">
              <a:extLst>
                <a:ext uri="{FF2B5EF4-FFF2-40B4-BE49-F238E27FC236}">
                  <a16:creationId xmlns:a16="http://schemas.microsoft.com/office/drawing/2014/main" id="{C0192A4F-CB2A-4F0E-BCEF-A47DD10CF590}"/>
                </a:ext>
              </a:extLst>
            </p:cNvPr>
            <p:cNvGrpSpPr/>
            <p:nvPr/>
          </p:nvGrpSpPr>
          <p:grpSpPr>
            <a:xfrm>
              <a:off x="319553" y="3211000"/>
              <a:ext cx="2843490" cy="1226317"/>
              <a:chOff x="0" y="0"/>
              <a:chExt cx="5324026" cy="1069247"/>
            </a:xfrm>
          </p:grpSpPr>
          <p:sp>
            <p:nvSpPr>
              <p:cNvPr id="84" name="Freeform 4">
                <a:extLst>
                  <a:ext uri="{FF2B5EF4-FFF2-40B4-BE49-F238E27FC236}">
                    <a16:creationId xmlns:a16="http://schemas.microsoft.com/office/drawing/2014/main" id="{0B7486FF-27BF-41F5-BB7F-CF8D621EC301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BAC8D8B1-5D46-446D-9242-F8F3098D5588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97D859EF-D47A-403A-ADB6-2E342597BF9E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125707-3DB0-40CB-AA30-6EA3F8A94656}"/>
                </a:ext>
              </a:extLst>
            </p:cNvPr>
            <p:cNvSpPr txBox="1"/>
            <p:nvPr/>
          </p:nvSpPr>
          <p:spPr>
            <a:xfrm>
              <a:off x="455287" y="3197334"/>
              <a:ext cx="2615432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09630"/>
              <a:r>
                <a:rPr lang="ru-RU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Доступ по индексу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	</a:t>
              </a:r>
              <a:endParaRPr lang="ru-RU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</a:endParaRP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S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abc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 </a:t>
              </a: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S[0] = ‘a’	   S[-1] = ‘c’</a:t>
              </a:r>
              <a:endParaRPr lang="ru-RU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</a:endParaRPr>
            </a:p>
          </p:txBody>
        </p: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F44C8427-E5B0-4788-BFEB-45E93BE23EDD}"/>
              </a:ext>
            </a:extLst>
          </p:cNvPr>
          <p:cNvGrpSpPr/>
          <p:nvPr/>
        </p:nvGrpSpPr>
        <p:grpSpPr>
          <a:xfrm>
            <a:off x="3628574" y="3211000"/>
            <a:ext cx="4151920" cy="1519750"/>
            <a:chOff x="319553" y="3197334"/>
            <a:chExt cx="2843490" cy="1239983"/>
          </a:xfrm>
        </p:grpSpPr>
        <p:grpSp>
          <p:nvGrpSpPr>
            <p:cNvPr id="88" name="Group 3">
              <a:extLst>
                <a:ext uri="{FF2B5EF4-FFF2-40B4-BE49-F238E27FC236}">
                  <a16:creationId xmlns:a16="http://schemas.microsoft.com/office/drawing/2014/main" id="{6AF3FF65-210D-47B1-8068-48383DC088AD}"/>
                </a:ext>
              </a:extLst>
            </p:cNvPr>
            <p:cNvGrpSpPr/>
            <p:nvPr/>
          </p:nvGrpSpPr>
          <p:grpSpPr>
            <a:xfrm>
              <a:off x="319553" y="3211000"/>
              <a:ext cx="2843490" cy="1226317"/>
              <a:chOff x="0" y="0"/>
              <a:chExt cx="5324026" cy="1069247"/>
            </a:xfrm>
          </p:grpSpPr>
          <p:sp>
            <p:nvSpPr>
              <p:cNvPr id="90" name="Freeform 4">
                <a:extLst>
                  <a:ext uri="{FF2B5EF4-FFF2-40B4-BE49-F238E27FC236}">
                    <a16:creationId xmlns:a16="http://schemas.microsoft.com/office/drawing/2014/main" id="{75DE2F2E-4A23-4528-91B4-26C69C55B35B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5F6F2361-770E-4578-88D3-5D2E371552DE}"/>
                  </a:ext>
                </a:extLst>
              </p:cNvPr>
              <p:cNvSpPr/>
              <p:nvPr/>
            </p:nvSpPr>
            <p:spPr>
              <a:xfrm>
                <a:off x="1270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99682AC9-D369-4C6B-A3D1-363D46CE94F1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DF74C28-AB7A-4148-96F9-4587586470E4}"/>
                </a:ext>
              </a:extLst>
            </p:cNvPr>
            <p:cNvSpPr txBox="1"/>
            <p:nvPr/>
          </p:nvSpPr>
          <p:spPr>
            <a:xfrm>
              <a:off x="455287" y="3197334"/>
              <a:ext cx="2615432" cy="11049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09630"/>
              <a:r>
                <a:rPr lang="ru-RU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Срезы</a:t>
              </a: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S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abcdef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 </a:t>
              </a: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S[1:]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bcdef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   S[:-1]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abcde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 </a:t>
              </a:r>
            </a:p>
            <a:p>
              <a:pPr defTabSz="609630"/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S[2:-2] = ‘cd’ 	 S[1:4] = ‘</a:t>
              </a:r>
              <a:r>
                <a:rPr lang="en-US" sz="22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bcd</a:t>
              </a:r>
              <a:r>
                <a:rPr lang="en-US" sz="2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</a:rPr>
                <a:t>’</a:t>
              </a:r>
              <a:endParaRPr lang="ru-RU" sz="2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</a:endParaRPr>
            </a:p>
          </p:txBody>
        </p:sp>
      </p:grpSp>
      <p:sp>
        <p:nvSpPr>
          <p:cNvPr id="93" name="Freeform 4">
            <a:extLst>
              <a:ext uri="{FF2B5EF4-FFF2-40B4-BE49-F238E27FC236}">
                <a16:creationId xmlns:a16="http://schemas.microsoft.com/office/drawing/2014/main" id="{F031083F-B9A6-46D5-9CB7-A9FD91DC837D}"/>
              </a:ext>
            </a:extLst>
          </p:cNvPr>
          <p:cNvSpPr/>
          <p:nvPr/>
        </p:nvSpPr>
        <p:spPr>
          <a:xfrm flipH="1">
            <a:off x="455286" y="4921251"/>
            <a:ext cx="1856113" cy="1734648"/>
          </a:xfrm>
          <a:custGeom>
            <a:avLst/>
            <a:gdLst/>
            <a:ahLst/>
            <a:cxnLst/>
            <a:rect l="l" t="t" r="r" b="b"/>
            <a:pathLst>
              <a:path w="2247746" h="1773676">
                <a:moveTo>
                  <a:pt x="0" y="0"/>
                </a:moveTo>
                <a:lnTo>
                  <a:pt x="2247746" y="0"/>
                </a:lnTo>
                <a:lnTo>
                  <a:pt x="2247746" y="1773676"/>
                </a:lnTo>
                <a:lnTo>
                  <a:pt x="0" y="1773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635792E9-5712-4E6E-9D10-BBE67907C711}"/>
              </a:ext>
            </a:extLst>
          </p:cNvPr>
          <p:cNvGrpSpPr/>
          <p:nvPr/>
        </p:nvGrpSpPr>
        <p:grpSpPr>
          <a:xfrm>
            <a:off x="1270895" y="4954589"/>
            <a:ext cx="6617793" cy="1010364"/>
            <a:chOff x="762000" y="4557585"/>
            <a:chExt cx="9926689" cy="1515546"/>
          </a:xfrm>
        </p:grpSpPr>
        <p:grpSp>
          <p:nvGrpSpPr>
            <p:cNvPr id="95" name="Group 3">
              <a:extLst>
                <a:ext uri="{FF2B5EF4-FFF2-40B4-BE49-F238E27FC236}">
                  <a16:creationId xmlns:a16="http://schemas.microsoft.com/office/drawing/2014/main" id="{4ABC5CAA-8BCF-473B-9DD3-7E781246342A}"/>
                </a:ext>
              </a:extLst>
            </p:cNvPr>
            <p:cNvGrpSpPr/>
            <p:nvPr/>
          </p:nvGrpSpPr>
          <p:grpSpPr>
            <a:xfrm>
              <a:off x="762000" y="4557585"/>
              <a:ext cx="9677400" cy="1515546"/>
              <a:chOff x="0" y="0"/>
              <a:chExt cx="5324026" cy="1069247"/>
            </a:xfrm>
          </p:grpSpPr>
          <p:sp>
            <p:nvSpPr>
              <p:cNvPr id="97" name="Freeform 4">
                <a:extLst>
                  <a:ext uri="{FF2B5EF4-FFF2-40B4-BE49-F238E27FC236}">
                    <a16:creationId xmlns:a16="http://schemas.microsoft.com/office/drawing/2014/main" id="{457A8512-13BE-4C60-895C-9F588AA9EEF7}"/>
                  </a:ext>
                </a:extLst>
              </p:cNvPr>
              <p:cNvSpPr/>
              <p:nvPr/>
            </p:nvSpPr>
            <p:spPr>
              <a:xfrm>
                <a:off x="92710" y="106680"/>
                <a:ext cx="5219886" cy="949867"/>
              </a:xfrm>
              <a:custGeom>
                <a:avLst/>
                <a:gdLst/>
                <a:ahLst/>
                <a:cxnLst/>
                <a:rect l="l" t="t" r="r" b="b"/>
                <a:pathLst>
                  <a:path w="5219886" h="949867">
                    <a:moveTo>
                      <a:pt x="5193216" y="760637"/>
                    </a:moveTo>
                    <a:cubicBezTo>
                      <a:pt x="5193216" y="848267"/>
                      <a:pt x="5117016" y="919387"/>
                      <a:pt x="5035736" y="919387"/>
                    </a:cubicBezTo>
                    <a:lnTo>
                      <a:pt x="66040" y="919387"/>
                    </a:lnTo>
                    <a:cubicBezTo>
                      <a:pt x="43180" y="919387"/>
                      <a:pt x="20320" y="914307"/>
                      <a:pt x="0" y="905417"/>
                    </a:cubicBezTo>
                    <a:cubicBezTo>
                      <a:pt x="26670" y="933357"/>
                      <a:pt x="63500" y="949867"/>
                      <a:pt x="127397" y="949867"/>
                    </a:cubicBezTo>
                    <a:lnTo>
                      <a:pt x="5073836" y="949867"/>
                    </a:lnTo>
                    <a:cubicBezTo>
                      <a:pt x="5153846" y="949867"/>
                      <a:pt x="5219886" y="883827"/>
                      <a:pt x="5219886" y="803817"/>
                    </a:cubicBezTo>
                    <a:lnTo>
                      <a:pt x="5219886" y="95250"/>
                    </a:lnTo>
                    <a:cubicBezTo>
                      <a:pt x="5219886" y="58420"/>
                      <a:pt x="5205916" y="25400"/>
                      <a:pt x="5184326" y="0"/>
                    </a:cubicBezTo>
                    <a:cubicBezTo>
                      <a:pt x="5190676" y="16510"/>
                      <a:pt x="5193216" y="34290"/>
                      <a:pt x="5193216" y="52070"/>
                    </a:cubicBezTo>
                    <a:lnTo>
                      <a:pt x="5193216" y="7606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98" name="Freeform 5">
                <a:extLst>
                  <a:ext uri="{FF2B5EF4-FFF2-40B4-BE49-F238E27FC236}">
                    <a16:creationId xmlns:a16="http://schemas.microsoft.com/office/drawing/2014/main" id="{BD9581F5-0531-4FC6-92EB-77AC693D819C}"/>
                  </a:ext>
                </a:extLst>
              </p:cNvPr>
              <p:cNvSpPr/>
              <p:nvPr/>
            </p:nvSpPr>
            <p:spPr>
              <a:xfrm>
                <a:off x="7460" y="12700"/>
                <a:ext cx="5259256" cy="1000667"/>
              </a:xfrm>
              <a:custGeom>
                <a:avLst/>
                <a:gdLst/>
                <a:ahLst/>
                <a:cxnLst/>
                <a:rect l="l" t="t" r="r" b="b"/>
                <a:pathLst>
                  <a:path w="5259256" h="1000667">
                    <a:moveTo>
                      <a:pt x="146050" y="1000667"/>
                    </a:moveTo>
                    <a:lnTo>
                      <a:pt x="5113206" y="1000667"/>
                    </a:lnTo>
                    <a:cubicBezTo>
                      <a:pt x="5193216" y="1000667"/>
                      <a:pt x="5259256" y="934627"/>
                      <a:pt x="5259256" y="854617"/>
                    </a:cubicBezTo>
                    <a:lnTo>
                      <a:pt x="5259256" y="146050"/>
                    </a:lnTo>
                    <a:cubicBezTo>
                      <a:pt x="5259256" y="66040"/>
                      <a:pt x="5193216" y="0"/>
                      <a:pt x="51132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54617"/>
                    </a:lnTo>
                    <a:cubicBezTo>
                      <a:pt x="0" y="935897"/>
                      <a:pt x="66040" y="1000667"/>
                      <a:pt x="146050" y="1000667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F63C094C-40B3-4E29-9FA3-D08CDB65C217}"/>
                  </a:ext>
                </a:extLst>
              </p:cNvPr>
              <p:cNvSpPr/>
              <p:nvPr/>
            </p:nvSpPr>
            <p:spPr>
              <a:xfrm>
                <a:off x="0" y="0"/>
                <a:ext cx="5324026" cy="1069247"/>
              </a:xfrm>
              <a:custGeom>
                <a:avLst/>
                <a:gdLst/>
                <a:ahLst/>
                <a:cxnLst/>
                <a:rect l="l" t="t" r="r" b="b"/>
                <a:pathLst>
                  <a:path w="5324026" h="1069247">
                    <a:moveTo>
                      <a:pt x="5260526" y="74930"/>
                    </a:moveTo>
                    <a:cubicBezTo>
                      <a:pt x="5232586" y="30480"/>
                      <a:pt x="5183056" y="0"/>
                      <a:pt x="51259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67317"/>
                    </a:lnTo>
                    <a:cubicBezTo>
                      <a:pt x="0" y="919387"/>
                      <a:pt x="25400" y="965107"/>
                      <a:pt x="63500" y="994317"/>
                    </a:cubicBezTo>
                    <a:cubicBezTo>
                      <a:pt x="91440" y="1038767"/>
                      <a:pt x="140970" y="1069247"/>
                      <a:pt x="225006" y="1069247"/>
                    </a:cubicBezTo>
                    <a:lnTo>
                      <a:pt x="5165276" y="1069247"/>
                    </a:lnTo>
                    <a:cubicBezTo>
                      <a:pt x="5252906" y="1069247"/>
                      <a:pt x="5324026" y="998127"/>
                      <a:pt x="5324026" y="910497"/>
                    </a:cubicBezTo>
                    <a:lnTo>
                      <a:pt x="5324026" y="201930"/>
                    </a:lnTo>
                    <a:cubicBezTo>
                      <a:pt x="5324026" y="149860"/>
                      <a:pt x="5298626" y="104140"/>
                      <a:pt x="5260526" y="74930"/>
                    </a:cubicBezTo>
                    <a:close/>
                    <a:moveTo>
                      <a:pt x="12700" y="86731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25906" y="12700"/>
                    </a:lnTo>
                    <a:cubicBezTo>
                      <a:pt x="5205916" y="12700"/>
                      <a:pt x="5271956" y="78740"/>
                      <a:pt x="5271956" y="158750"/>
                    </a:cubicBezTo>
                    <a:lnTo>
                      <a:pt x="5271956" y="867317"/>
                    </a:lnTo>
                    <a:cubicBezTo>
                      <a:pt x="5271956" y="947327"/>
                      <a:pt x="5205916" y="1013367"/>
                      <a:pt x="5125906" y="1013367"/>
                    </a:cubicBezTo>
                    <a:lnTo>
                      <a:pt x="158750" y="1013367"/>
                    </a:lnTo>
                    <a:cubicBezTo>
                      <a:pt x="78740" y="1013367"/>
                      <a:pt x="12700" y="948597"/>
                      <a:pt x="12700" y="867317"/>
                    </a:cubicBezTo>
                    <a:close/>
                    <a:moveTo>
                      <a:pt x="5312596" y="910497"/>
                    </a:moveTo>
                    <a:cubicBezTo>
                      <a:pt x="5312596" y="990507"/>
                      <a:pt x="5245286" y="1056547"/>
                      <a:pt x="5165276" y="1056547"/>
                    </a:cubicBezTo>
                    <a:lnTo>
                      <a:pt x="225006" y="1056547"/>
                    </a:lnTo>
                    <a:cubicBezTo>
                      <a:pt x="157480" y="1056547"/>
                      <a:pt x="120650" y="1040037"/>
                      <a:pt x="93980" y="1012097"/>
                    </a:cubicBezTo>
                    <a:cubicBezTo>
                      <a:pt x="114300" y="1020987"/>
                      <a:pt x="135890" y="1026067"/>
                      <a:pt x="160020" y="1026067"/>
                    </a:cubicBezTo>
                    <a:lnTo>
                      <a:pt x="5127176" y="1026067"/>
                    </a:lnTo>
                    <a:cubicBezTo>
                      <a:pt x="5214806" y="1026067"/>
                      <a:pt x="5285926" y="954947"/>
                      <a:pt x="5285926" y="867317"/>
                    </a:cubicBezTo>
                    <a:lnTo>
                      <a:pt x="5285926" y="158750"/>
                    </a:lnTo>
                    <a:cubicBezTo>
                      <a:pt x="5285926" y="140970"/>
                      <a:pt x="5282116" y="123190"/>
                      <a:pt x="5277036" y="106680"/>
                    </a:cubicBezTo>
                    <a:cubicBezTo>
                      <a:pt x="5298626" y="132080"/>
                      <a:pt x="5312596" y="165100"/>
                      <a:pt x="5312596" y="201930"/>
                    </a:cubicBezTo>
                    <a:lnTo>
                      <a:pt x="5312596" y="91049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CF07490-5C79-4C37-84D8-ACBB567C3E0D}"/>
                </a:ext>
              </a:extLst>
            </p:cNvPr>
            <p:cNvSpPr txBox="1"/>
            <p:nvPr/>
          </p:nvSpPr>
          <p:spPr>
            <a:xfrm>
              <a:off x="1087489" y="4711289"/>
              <a:ext cx="9601200" cy="1015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09630"/>
              <a:r>
                <a:rPr lang="ru-RU" sz="2200" dirty="0">
                  <a:solidFill>
                    <a:srgbClr val="173554"/>
                  </a:solidFill>
                  <a:latin typeface="HK Grotesk Bold"/>
                </a:rPr>
                <a:t>Строки – НЕИЗМЕНЯЕМЫЙ ТИП ДАННЫХ!!!</a:t>
              </a:r>
            </a:p>
            <a:p>
              <a:pPr defTabSz="609630"/>
              <a:r>
                <a:rPr lang="ru-RU" sz="2200" dirty="0">
                  <a:solidFill>
                    <a:srgbClr val="173554"/>
                  </a:solidFill>
                  <a:latin typeface="HK Grotesk Bold"/>
                </a:rPr>
                <a:t>Любая операция со строкой создает </a:t>
              </a:r>
              <a:r>
                <a:rPr lang="ru-RU" sz="2200" b="1" i="1" u="sng" dirty="0">
                  <a:solidFill>
                    <a:srgbClr val="173554"/>
                  </a:solidFill>
                  <a:latin typeface="HK Grotesk Bold"/>
                </a:rPr>
                <a:t>НОВУЮ!!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745" y="330200"/>
            <a:ext cx="11302166" cy="810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6600"/>
              </a:lnSpc>
            </a:pPr>
            <a:r>
              <a:rPr lang="ru-RU" sz="5200" spc="-15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Лямбда-функции</a:t>
            </a:r>
            <a:endParaRPr lang="en-US" sz="5200" spc="-15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41C572-134F-4931-B8D3-236B277DD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111" y="-100773"/>
            <a:ext cx="1650099" cy="1650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62433E-A26E-4943-9458-E9928CA42958}"/>
              </a:ext>
            </a:extLst>
          </p:cNvPr>
          <p:cNvSpPr txBox="1"/>
          <p:nvPr/>
        </p:nvSpPr>
        <p:spPr>
          <a:xfrm>
            <a:off x="1885950" y="2451100"/>
            <a:ext cx="9537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0" i="1" spc="-150" dirty="0">
                <a:solidFill>
                  <a:srgbClr val="173554"/>
                </a:solidFill>
                <a:latin typeface="HK Grotesk Bold"/>
              </a:rPr>
              <a:t>lambda</a:t>
            </a:r>
            <a:r>
              <a:rPr lang="ru-RU" sz="5200" i="1" spc="-150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en-US" sz="5200" i="1" spc="-150" dirty="0">
                <a:solidFill>
                  <a:srgbClr val="173554"/>
                </a:solidFill>
                <a:latin typeface="HK Grotesk Bold"/>
              </a:rPr>
              <a:t> argument</a:t>
            </a:r>
            <a:r>
              <a:rPr lang="ru-RU" sz="5200" i="1" spc="-150" dirty="0">
                <a:solidFill>
                  <a:srgbClr val="173554"/>
                </a:solidFill>
                <a:latin typeface="HK Grotesk Bold"/>
              </a:rPr>
              <a:t>  </a:t>
            </a:r>
            <a:r>
              <a:rPr lang="en-US" sz="5200" i="1" spc="-150" dirty="0">
                <a:solidFill>
                  <a:srgbClr val="173554"/>
                </a:solidFill>
                <a:latin typeface="HK Grotesk Bold"/>
              </a:rPr>
              <a:t>: </a:t>
            </a:r>
            <a:r>
              <a:rPr lang="ru-RU" sz="5200" i="1" spc="-150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en-US" sz="5200" i="1" spc="-150" dirty="0">
                <a:solidFill>
                  <a:srgbClr val="173554"/>
                </a:solidFill>
                <a:latin typeface="HK Grotesk Bold"/>
              </a:rPr>
              <a:t>&lt;motion&gt;</a:t>
            </a:r>
            <a:endParaRPr lang="ru-RU" sz="5200" i="1" spc="-150" dirty="0">
              <a:solidFill>
                <a:srgbClr val="173554"/>
              </a:solidFill>
              <a:latin typeface="HK Grotesk Bold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1668269-552C-4C8B-88FE-0DEE212798EE}"/>
              </a:ext>
            </a:extLst>
          </p:cNvPr>
          <p:cNvSpPr/>
          <p:nvPr/>
        </p:nvSpPr>
        <p:spPr>
          <a:xfrm>
            <a:off x="1651000" y="2520950"/>
            <a:ext cx="2298700" cy="810863"/>
          </a:xfrm>
          <a:prstGeom prst="roundRect">
            <a:avLst/>
          </a:prstGeom>
          <a:noFill/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C8D03-1794-4E34-8003-89DEF98BDD12}"/>
              </a:ext>
            </a:extLst>
          </p:cNvPr>
          <p:cNvSpPr txBox="1"/>
          <p:nvPr/>
        </p:nvSpPr>
        <p:spPr>
          <a:xfrm>
            <a:off x="1651000" y="1308079"/>
            <a:ext cx="2914650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Обязательное ключевое слово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61D97F7-F331-40A2-9820-B97E987106C1}"/>
              </a:ext>
            </a:extLst>
          </p:cNvPr>
          <p:cNvSpPr/>
          <p:nvPr/>
        </p:nvSpPr>
        <p:spPr>
          <a:xfrm>
            <a:off x="4114800" y="2532789"/>
            <a:ext cx="2705100" cy="810863"/>
          </a:xfrm>
          <a:prstGeom prst="roundRect">
            <a:avLst/>
          </a:prstGeom>
          <a:noFill/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2A1BEF-AF1B-49C4-A592-2988EA75DDDD}"/>
              </a:ext>
            </a:extLst>
          </p:cNvPr>
          <p:cNvSpPr txBox="1"/>
          <p:nvPr/>
        </p:nvSpPr>
        <p:spPr>
          <a:xfrm>
            <a:off x="3123299" y="3845293"/>
            <a:ext cx="2914650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Аргумент функции. Может быть любое количество аргументов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20FBBB47-CD71-4850-B1D3-7E63353AFC4B}"/>
              </a:ext>
            </a:extLst>
          </p:cNvPr>
          <p:cNvSpPr/>
          <p:nvPr/>
        </p:nvSpPr>
        <p:spPr>
          <a:xfrm>
            <a:off x="6883400" y="2532789"/>
            <a:ext cx="247650" cy="8108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6E61D2-85A9-4A30-A4A3-9F4A70985042}"/>
              </a:ext>
            </a:extLst>
          </p:cNvPr>
          <p:cNvSpPr txBox="1"/>
          <p:nvPr/>
        </p:nvSpPr>
        <p:spPr>
          <a:xfrm>
            <a:off x="5949950" y="1308079"/>
            <a:ext cx="3213100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b="1" dirty="0">
                <a:solidFill>
                  <a:srgbClr val="FF0000"/>
                </a:solidFill>
                <a:latin typeface="Open Sans"/>
                <a:ea typeface="Open Sans"/>
                <a:cs typeface="Open Sans"/>
              </a:rPr>
              <a:t>НИ В КОЕМ РАЗЕ НЕ ЗАБЫВАЕМ ПРО ДВОЕТОЧИЕ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035BCBE9-8901-4DF8-A0DB-8B564701F469}"/>
              </a:ext>
            </a:extLst>
          </p:cNvPr>
          <p:cNvSpPr/>
          <p:nvPr/>
        </p:nvSpPr>
        <p:spPr>
          <a:xfrm>
            <a:off x="7245350" y="2520950"/>
            <a:ext cx="2768600" cy="810863"/>
          </a:xfrm>
          <a:prstGeom prst="roundRect">
            <a:avLst/>
          </a:prstGeom>
          <a:noFill/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73222D-68D5-4373-BF52-5FDF55EE8445}"/>
              </a:ext>
            </a:extLst>
          </p:cNvPr>
          <p:cNvSpPr txBox="1"/>
          <p:nvPr/>
        </p:nvSpPr>
        <p:spPr>
          <a:xfrm>
            <a:off x="6565900" y="4039248"/>
            <a:ext cx="5593449" cy="271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Выражение, которое вычисляется и возвращается как после </a:t>
            </a:r>
            <a:r>
              <a: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return. </a:t>
            </a:r>
            <a:r>
              <a:rPr lang="ru-RU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Выражение может быть только одно, но может содержать тернарные формы записи операторов цикла и условия. В качестве выражения можно использовать также вызов другой функции или даже другую лямбда-функцию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D6D6D91-6883-477B-9E68-E9CE936406AA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2800350" y="2056874"/>
            <a:ext cx="307975" cy="464076"/>
          </a:xfrm>
          <a:prstGeom prst="line">
            <a:avLst/>
          </a:prstGeom>
          <a:ln w="28575">
            <a:solidFill>
              <a:srgbClr val="173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973A72A-5FD3-4EF6-876E-ECE15E83CF72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4580624" y="3343652"/>
            <a:ext cx="886726" cy="501641"/>
          </a:xfrm>
          <a:prstGeom prst="line">
            <a:avLst/>
          </a:prstGeom>
          <a:ln w="28575">
            <a:solidFill>
              <a:srgbClr val="173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D252C789-CBA7-4991-854F-FB711BA031A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629650" y="3331813"/>
            <a:ext cx="732975" cy="707435"/>
          </a:xfrm>
          <a:prstGeom prst="line">
            <a:avLst/>
          </a:prstGeom>
          <a:ln w="28575">
            <a:solidFill>
              <a:srgbClr val="173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1950" y="2659970"/>
            <a:ext cx="5489542" cy="1157235"/>
            <a:chOff x="0" y="76200"/>
            <a:chExt cx="9174528" cy="1581610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080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6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5334" b="0" i="0" u="none" strike="noStrike" kern="1200" cap="none" spc="-15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Финишная кривая</a:t>
              </a:r>
              <a:endParaRPr kumimoji="0" lang="en-US" sz="5334" b="0" i="0" u="none" strike="noStrike" kern="1200" cap="none" spc="-15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251" y="1204654"/>
              <a:ext cx="9169277" cy="4531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609630" rtl="0" eaLnBrk="1" fontAlgn="auto" latinLnBrk="0" hangingPunct="1">
                <a:lnSpc>
                  <a:spcPts val="277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133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Последний рывок! Или нет?</a:t>
              </a:r>
              <a:endParaRPr kumimoji="0" lang="en-US" sz="2133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9801" y="2760843"/>
            <a:ext cx="4553300" cy="1511426"/>
            <a:chOff x="-47135" y="546951"/>
            <a:chExt cx="9106600" cy="142185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" y="546951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Стандартные функции. Функция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main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47135" y="1136393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Строковые функции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F4430E5B-2298-4C59-89B7-5DAD1B17B6F5}"/>
                </a:ext>
              </a:extLst>
            </p:cNvPr>
            <p:cNvSpPr/>
            <p:nvPr/>
          </p:nvSpPr>
          <p:spPr>
            <a:xfrm>
              <a:off x="1" y="1580420"/>
              <a:ext cx="9059464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7C7BD3E0-F7D3-419A-9E22-41EF9185B18E}"/>
                </a:ext>
              </a:extLst>
            </p:cNvPr>
            <p:cNvSpPr txBox="1"/>
            <p:nvPr/>
          </p:nvSpPr>
          <p:spPr>
            <a:xfrm>
              <a:off x="-47135" y="1725834"/>
              <a:ext cx="9059464" cy="242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57" marR="0" lvl="1" indent="-172729" algn="l" defTabSz="609630" rtl="0" eaLnBrk="1" fontAlgn="auto" latinLnBrk="0" hangingPunct="1">
                <a:lnSpc>
                  <a:spcPts val="223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Лямбда-функции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01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49585" y="685800"/>
            <a:ext cx="4956615" cy="54864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85800" y="2082623"/>
            <a:ext cx="4251381" cy="2229782"/>
            <a:chOff x="0" y="475615"/>
            <a:chExt cx="8502762" cy="4459564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39241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5060"/>
                </a:lnSpc>
              </a:pPr>
              <a:r>
                <a:rPr lang="ru-RU" sz="4600" spc="-115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 работать вместе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7"/>
              <a:ext cx="8502762" cy="4742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1993"/>
                </a:lnSpc>
              </a:pPr>
              <a:r>
                <a:rPr lang="ru-RU" sz="15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15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98670" y="1679866"/>
            <a:ext cx="3658445" cy="3472858"/>
            <a:chOff x="0" y="-38100"/>
            <a:chExt cx="7316890" cy="694571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88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2133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(33) 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ru-RU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2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6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2133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endParaRPr lang="en-US" sz="2133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16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466</Words>
  <Application>Microsoft Office PowerPoint</Application>
  <PresentationFormat>Широкоэкранный</PresentationFormat>
  <Paragraphs>106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HK Grotesk Bold</vt:lpstr>
      <vt:lpstr>Open Sans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</cp:revision>
  <dcterms:created xsi:type="dcterms:W3CDTF">2024-12-17T06:41:05Z</dcterms:created>
  <dcterms:modified xsi:type="dcterms:W3CDTF">2024-12-19T05:42:38Z</dcterms:modified>
</cp:coreProperties>
</file>