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7" r:id="rId7"/>
    <p:sldId id="272" r:id="rId8"/>
    <p:sldId id="269" r:id="rId9"/>
    <p:sldId id="273" r:id="rId10"/>
    <p:sldId id="27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Evolventa" panose="020B0604020202020204" charset="0"/>
      <p:regular r:id="rId20"/>
    </p:embeddedFont>
    <p:embeddedFont>
      <p:font typeface="Evolvent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82"/>
    <a:srgbClr val="EFEFEF"/>
    <a:srgbClr val="F7B4A7"/>
    <a:srgbClr val="F0ABC1"/>
    <a:srgbClr val="94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3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12700">
              <a:solidFill>
                <a:srgbClr val="EFEFEF"/>
              </a:solidFill>
            </a:ln>
          </c:spPr>
          <c:dPt>
            <c:idx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rgbClr val="EFEFEF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23-4E90-B8D4-827489313CC4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rgbClr val="EFEFEF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23-4E90-B8D4-827489313CC4}"/>
              </c:ext>
            </c:extLst>
          </c:dPt>
          <c:dPt>
            <c:idx val="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rgbClr val="EFEFEF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0723-4E90-B8D4-827489313CC4}"/>
              </c:ext>
            </c:extLst>
          </c:dPt>
          <c:dPt>
            <c:idx val="3"/>
            <c:bubble3D val="0"/>
            <c:spPr>
              <a:solidFill>
                <a:schemeClr val="accent5">
                  <a:lumMod val="75000"/>
                </a:schemeClr>
              </a:solidFill>
              <a:ln w="12700">
                <a:solidFill>
                  <a:srgbClr val="EFEFEF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23-4E90-B8D4-827489313CC4}"/>
              </c:ext>
            </c:extLst>
          </c:dPt>
          <c:dPt>
            <c:idx val="4"/>
            <c:bubble3D val="0"/>
            <c:spPr>
              <a:solidFill>
                <a:schemeClr val="accent5">
                  <a:lumMod val="50000"/>
                </a:schemeClr>
              </a:solidFill>
              <a:ln w="12700">
                <a:solidFill>
                  <a:srgbClr val="EFEFEF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723-4E90-B8D4-827489313CC4}"/>
              </c:ext>
            </c:extLst>
          </c:dPt>
          <c:dLbls>
            <c:dLbl>
              <c:idx val="0"/>
              <c:layout>
                <c:manualLayout>
                  <c:x val="0.10104166666666667"/>
                  <c:y val="-0.13437499999999999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Простое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23-4E90-B8D4-827489313CC4}"/>
                </c:ext>
              </c:extLst>
            </c:dLbl>
            <c:dLbl>
              <c:idx val="1"/>
              <c:layout>
                <c:manualLayout>
                  <c:x val="0.18829146161417323"/>
                  <c:y val="-5.3124999999999999E-2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Множественное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09899934383199"/>
                      <c:h val="0.1044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723-4E90-B8D4-827489313CC4}"/>
                </c:ext>
              </c:extLst>
            </c:dLbl>
            <c:dLbl>
              <c:idx val="2"/>
              <c:layout>
                <c:manualLayout>
                  <c:x val="0.18854170767716535"/>
                  <c:y val="1.8749999999999999E-2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Иерархическое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74483267716531"/>
                      <c:h val="0.1044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23-4E90-B8D4-827489313CC4}"/>
                </c:ext>
              </c:extLst>
            </c:dLbl>
            <c:dLbl>
              <c:idx val="3"/>
              <c:layout>
                <c:manualLayout>
                  <c:x val="0.15677087434383202"/>
                  <c:y val="0.14374999999999988"/>
                </c:manualLayout>
              </c:layout>
              <c:tx>
                <c:rich>
                  <a:bodyPr/>
                  <a:lstStyle/>
                  <a:p>
                    <a:r>
                      <a:rPr lang="ru-RU" dirty="0"/>
                      <a:t>Многоуровневое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41149934383197"/>
                      <c:h val="0.10443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723-4E90-B8D4-827489313CC4}"/>
                </c:ext>
              </c:extLst>
            </c:dLbl>
            <c:dLbl>
              <c:idx val="4"/>
              <c:layout>
                <c:manualLayout>
                  <c:x val="2.5000000000000001E-2"/>
                  <c:y val="-0.4343750000000000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rgbClr val="EFEFEF"/>
                        </a:solidFill>
                        <a:latin typeface="Evolventa" panose="020B0604020202020204" charset="0"/>
                        <a:ea typeface="+mn-ea"/>
                        <a:cs typeface="+mn-cs"/>
                      </a:defRPr>
                    </a:pPr>
                    <a:r>
                      <a:rPr lang="ru-RU" dirty="0">
                        <a:solidFill>
                          <a:srgbClr val="EFEFEF"/>
                        </a:solidFill>
                      </a:rPr>
                      <a:t>Гибридное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EFEFEF"/>
                      </a:solidFill>
                      <a:latin typeface="Evolventa" panose="020B060402020202020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23-4E90-B8D4-827489313C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Evolventa" panose="020B0604020202020204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Простое</c:v>
                </c:pt>
                <c:pt idx="1">
                  <c:v>Множественное</c:v>
                </c:pt>
                <c:pt idx="2">
                  <c:v>Многоуровневое</c:v>
                </c:pt>
                <c:pt idx="3">
                  <c:v>Иерархическое</c:v>
                </c:pt>
                <c:pt idx="4">
                  <c:v>Гибридное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3-4E90-B8D4-827489313CC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20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6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8.svg"/><Relationship Id="rId3" Type="http://schemas.openxmlformats.org/officeDocument/2006/relationships/image" Target="../media/image20.svg"/><Relationship Id="rId7" Type="http://schemas.openxmlformats.org/officeDocument/2006/relationships/image" Target="../media/image35.sv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1866911"/>
            <a:ext cx="8217084" cy="5729811"/>
            <a:chOff x="0" y="-104140"/>
            <a:chExt cx="10956112" cy="7639748"/>
          </a:xfrm>
        </p:grpSpPr>
        <p:sp>
          <p:nvSpPr>
            <p:cNvPr id="3" name="TextBox 3"/>
            <p:cNvSpPr txBox="1"/>
            <p:nvPr/>
          </p:nvSpPr>
          <p:spPr>
            <a:xfrm>
              <a:off x="0" y="810245"/>
              <a:ext cx="10956112" cy="5608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59"/>
                </a:lnSpc>
              </a:pPr>
              <a:r>
                <a:rPr lang="ru-RU" sz="8000" b="1" dirty="0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Понятие наследования. Виды наследования</a:t>
              </a:r>
              <a:endParaRPr lang="en-US" sz="8000" b="1" dirty="0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140"/>
              <a:ext cx="10956112" cy="467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ru-RU" sz="2250" spc="418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КАФЕДРА №13</a:t>
              </a:r>
              <a:endParaRPr lang="en-US" sz="2250" spc="418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3659"/>
              <a:ext cx="10956112" cy="871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10"/>
                </a:lnSpc>
              </a:pPr>
              <a:r>
                <a:rPr lang="ru-RU" sz="415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ЛИТВИНОВ ВЛАДИСЛАВ</a:t>
              </a:r>
              <a:endParaRPr lang="en-US" sz="415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1866911"/>
            <a:ext cx="8217084" cy="5729811"/>
            <a:chOff x="0" y="-104140"/>
            <a:chExt cx="10956112" cy="7639748"/>
          </a:xfrm>
        </p:grpSpPr>
        <p:sp>
          <p:nvSpPr>
            <p:cNvPr id="3" name="TextBox 3"/>
            <p:cNvSpPr txBox="1"/>
            <p:nvPr/>
          </p:nvSpPr>
          <p:spPr>
            <a:xfrm>
              <a:off x="0" y="810245"/>
              <a:ext cx="10956112" cy="5608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1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Понятие наследования. Виды наследования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140"/>
              <a:ext cx="10956112" cy="467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1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50" b="0" i="0" u="none" strike="noStrike" kern="1200" cap="none" spc="418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КАФЕДРА №13</a:t>
              </a:r>
              <a:endParaRPr kumimoji="0" lang="en-US" sz="2250" b="0" i="0" u="none" strike="noStrike" kern="1200" cap="none" spc="418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3659"/>
              <a:ext cx="10956112" cy="871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8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150" b="0" i="0" u="none" strike="noStrike" kern="1200" cap="none" spc="0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ЛИТВИНОВ ВЛАДИСЛАВ</a:t>
              </a:r>
              <a:endParaRPr kumimoji="0" lang="en-US" sz="4150" b="0" i="0" u="none" strike="noStrike" kern="1200" cap="none" spc="0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6313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2264" y="1512916"/>
            <a:ext cx="8592473" cy="4860359"/>
            <a:chOff x="0" y="-228600"/>
            <a:chExt cx="11456630" cy="6480479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228600"/>
              <a:ext cx="6723776" cy="1400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89"/>
                </a:lnSpc>
              </a:pPr>
              <a:r>
                <a:rPr lang="ru-RU" sz="7574" b="1" dirty="0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ТЕМАТИКА</a:t>
              </a:r>
              <a:endParaRPr lang="en-US" sz="7574" b="1" dirty="0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213094"/>
              <a:ext cx="7537706" cy="1525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84"/>
                </a:lnSpc>
              </a:pPr>
              <a:r>
                <a:rPr lang="ru-RU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УЗЛОВЫЕ</a:t>
              </a:r>
              <a:r>
                <a:rPr lang="en-US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МЕСТА</a:t>
              </a:r>
              <a:r>
                <a:rPr lang="en-US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 В ЭТОЙ ПРЕЗЕНТАЦИИ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78828"/>
              <a:ext cx="11456630" cy="1773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r>
                <a:rPr lang="ru-RU" sz="26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Понятие наследования</a:t>
              </a:r>
            </a:p>
            <a:p>
              <a:pPr marL="280670" lvl="1" algn="just">
                <a:lnSpc>
                  <a:spcPts val="3640"/>
                </a:lnSpc>
              </a:pPr>
              <a:endParaRPr lang="en-US" sz="26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r>
                <a:rPr lang="ru-RU" sz="26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Виды наследования</a:t>
              </a:r>
              <a:endParaRPr lang="en-US" sz="26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0694" y="2510779"/>
            <a:ext cx="6706506" cy="5833121"/>
            <a:chOff x="0" y="-200025"/>
            <a:chExt cx="8369239" cy="7777494"/>
          </a:xfrm>
        </p:grpSpPr>
        <p:sp>
          <p:nvSpPr>
            <p:cNvPr id="3" name="TextBox 3"/>
            <p:cNvSpPr txBox="1"/>
            <p:nvPr/>
          </p:nvSpPr>
          <p:spPr>
            <a:xfrm>
              <a:off x="0" y="-200025"/>
              <a:ext cx="8369239" cy="3818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ru-RU" sz="64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Что такое наследование?</a:t>
              </a:r>
              <a:endParaRPr lang="en-US" sz="640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173784"/>
              <a:ext cx="8369239" cy="4403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ru-RU" sz="21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Наследование (</a:t>
              </a:r>
              <a:r>
                <a:rPr lang="ru-RU" sz="21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Inheritance</a:t>
              </a:r>
              <a:r>
                <a:rPr lang="ru-RU" sz="21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): механизм, позволяющий одному классу (подклассу) унаследовать свойства и методы другого класса (родительского класса). Наследование способствует повторному использованию кода и упрощает его поддержку.</a:t>
              </a:r>
              <a:endParaRPr lang="en-US" sz="21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ru-RU" sz="21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В </a:t>
              </a:r>
              <a:r>
                <a:rPr lang="ru-RU" sz="21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Python</a:t>
              </a:r>
              <a:r>
                <a:rPr lang="ru-RU" sz="21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наследование реализуется с помощью ключевых слов </a:t>
              </a:r>
              <a:r>
                <a:rPr lang="ru-RU" sz="2400" b="1" dirty="0" err="1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class</a:t>
              </a:r>
              <a:r>
                <a:rPr lang="ru-RU" sz="21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и </a:t>
              </a:r>
              <a:r>
                <a:rPr lang="ru-RU" sz="2400" b="1" dirty="0" err="1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super</a:t>
              </a:r>
              <a:r>
                <a:rPr lang="ru-RU" sz="21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(). </a:t>
              </a:r>
              <a:endParaRPr lang="en-US" sz="21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10836" y="2539354"/>
            <a:ext cx="7186563" cy="3118979"/>
            <a:chOff x="0" y="-161925"/>
            <a:chExt cx="8031299" cy="4158639"/>
          </a:xfrm>
        </p:grpSpPr>
        <p:sp>
          <p:nvSpPr>
            <p:cNvPr id="6" name="TextBox 6"/>
            <p:cNvSpPr txBox="1"/>
            <p:nvPr/>
          </p:nvSpPr>
          <p:spPr>
            <a:xfrm>
              <a:off x="0" y="-161925"/>
              <a:ext cx="8031299" cy="1949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00"/>
                </a:lnSpc>
              </a:pPr>
              <a:r>
                <a:rPr lang="ru-RU" sz="475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Пример наследования</a:t>
              </a:r>
              <a:endParaRPr lang="en-US" sz="475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161151"/>
              <a:ext cx="8031299" cy="2835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Будем использовать пример из прошлой лекции – родительский класс </a:t>
              </a:r>
              <a:r>
                <a:rPr lang="ru-RU" sz="2400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Компьютер</a:t>
              </a:r>
              <a:endParaRPr lang="en-US" sz="2400" dirty="0">
                <a:solidFill>
                  <a:srgbClr val="2B4B82"/>
                </a:solidFill>
                <a:latin typeface="Evolventa Bold" panose="020B0604020202020204" charset="0"/>
                <a:ea typeface="Evolventa"/>
                <a:cs typeface="Evolventa"/>
                <a:sym typeface="Evolventa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Ранее мы создавали объекты этого класса, теперь создадим наследников – </a:t>
              </a:r>
              <a:r>
                <a:rPr lang="ru-RU" sz="2400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Ноутбук</a:t>
              </a: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и </a:t>
              </a:r>
              <a:r>
                <a:rPr lang="ru-RU" sz="2400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Моноблок</a:t>
              </a:r>
              <a:endParaRPr lang="en-US" sz="2400" dirty="0">
                <a:solidFill>
                  <a:srgbClr val="2B4B82"/>
                </a:solidFill>
                <a:latin typeface="Evolventa Bold" panose="020B0604020202020204" charset="0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8D59BA8-E06D-4B95-85AB-C52A1A0B7F3B}"/>
              </a:ext>
            </a:extLst>
          </p:cNvPr>
          <p:cNvSpPr/>
          <p:nvPr/>
        </p:nvSpPr>
        <p:spPr>
          <a:xfrm>
            <a:off x="7673122" y="7682268"/>
            <a:ext cx="504043" cy="661632"/>
          </a:xfrm>
          <a:custGeom>
            <a:avLst/>
            <a:gdLst/>
            <a:ahLst/>
            <a:cxnLst/>
            <a:rect l="l" t="t" r="r" b="b"/>
            <a:pathLst>
              <a:path w="504043" h="661632">
                <a:moveTo>
                  <a:pt x="0" y="0"/>
                </a:moveTo>
                <a:lnTo>
                  <a:pt x="504044" y="0"/>
                </a:lnTo>
                <a:lnTo>
                  <a:pt x="504044" y="661632"/>
                </a:lnTo>
                <a:lnTo>
                  <a:pt x="0" y="661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13F9C264-2917-40A8-8B7E-D450396BE880}"/>
              </a:ext>
            </a:extLst>
          </p:cNvPr>
          <p:cNvSpPr/>
          <p:nvPr/>
        </p:nvSpPr>
        <p:spPr>
          <a:xfrm>
            <a:off x="11277600" y="8013084"/>
            <a:ext cx="1261180" cy="1609394"/>
          </a:xfrm>
          <a:custGeom>
            <a:avLst/>
            <a:gdLst/>
            <a:ahLst/>
            <a:cxnLst/>
            <a:rect l="l" t="t" r="r" b="b"/>
            <a:pathLst>
              <a:path w="6379233" h="814055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34CB0659-2B2B-44AA-AB1B-F5388247C945}"/>
              </a:ext>
            </a:extLst>
          </p:cNvPr>
          <p:cNvSpPr/>
          <p:nvPr/>
        </p:nvSpPr>
        <p:spPr>
          <a:xfrm>
            <a:off x="14499086" y="8018304"/>
            <a:ext cx="1508283" cy="1679262"/>
          </a:xfrm>
          <a:custGeom>
            <a:avLst/>
            <a:gdLst/>
            <a:ahLst/>
            <a:cxnLst/>
            <a:rect l="l" t="t" r="r" b="b"/>
            <a:pathLst>
              <a:path w="6217418" h="6922226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83CB801-E6FB-4D2E-90C0-DD2DDE31D7DA}"/>
              </a:ext>
            </a:extLst>
          </p:cNvPr>
          <p:cNvSpPr/>
          <p:nvPr/>
        </p:nvSpPr>
        <p:spPr>
          <a:xfrm>
            <a:off x="13030200" y="6040758"/>
            <a:ext cx="1176320" cy="160939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4DE1BDC-8E41-4255-9BE2-237E88FFB69D}"/>
              </a:ext>
            </a:extLst>
          </p:cNvPr>
          <p:cNvCxnSpPr/>
          <p:nvPr/>
        </p:nvCxnSpPr>
        <p:spPr>
          <a:xfrm flipH="1">
            <a:off x="12538780" y="7810500"/>
            <a:ext cx="599901" cy="609600"/>
          </a:xfrm>
          <a:prstGeom prst="straightConnector1">
            <a:avLst/>
          </a:prstGeom>
          <a:ln w="57150">
            <a:solidFill>
              <a:srgbClr val="2B4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3493294-649F-484F-8AD7-827A6B8728A3}"/>
              </a:ext>
            </a:extLst>
          </p:cNvPr>
          <p:cNvCxnSpPr>
            <a:cxnSpLocks/>
          </p:cNvCxnSpPr>
          <p:nvPr/>
        </p:nvCxnSpPr>
        <p:spPr>
          <a:xfrm>
            <a:off x="14079677" y="7810500"/>
            <a:ext cx="599901" cy="609600"/>
          </a:xfrm>
          <a:prstGeom prst="straightConnector1">
            <a:avLst/>
          </a:prstGeom>
          <a:ln w="57150">
            <a:solidFill>
              <a:srgbClr val="2B4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686800" y="1708309"/>
            <a:ext cx="7312205" cy="6281807"/>
            <a:chOff x="0" y="-109855"/>
            <a:chExt cx="9749607" cy="8375744"/>
          </a:xfrm>
        </p:grpSpPr>
        <p:sp>
          <p:nvSpPr>
            <p:cNvPr id="4" name="TextBox 4"/>
            <p:cNvSpPr txBox="1"/>
            <p:nvPr/>
          </p:nvSpPr>
          <p:spPr>
            <a:xfrm>
              <a:off x="0" y="-109855"/>
              <a:ext cx="9749607" cy="246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30"/>
                </a:lnSpc>
              </a:pPr>
              <a:r>
                <a:rPr lang="ru-RU" sz="6025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Поговорим о синтаксисе</a:t>
              </a:r>
              <a:endParaRPr lang="en-US" sz="6025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51581"/>
              <a:ext cx="9749607" cy="1170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800" b="1" spc="499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CLASS</a:t>
              </a:r>
              <a:r>
                <a:rPr lang="en-US" sz="2499" spc="499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499" spc="499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УЖЕ ИЗВЕСТЕН НАМ. ОБСУДИМ</a:t>
              </a:r>
              <a:r>
                <a:rPr lang="en-US" sz="2499" spc="499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499" spc="499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ТЕПЕРЬ </a:t>
              </a:r>
              <a:r>
                <a:rPr lang="en-US" sz="2800" b="1" spc="499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SUPER</a:t>
              </a:r>
              <a:endParaRPr lang="en-US" sz="2499" b="1" spc="499" dirty="0">
                <a:solidFill>
                  <a:srgbClr val="2B4B82"/>
                </a:solidFill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99982"/>
              <a:ext cx="9749607" cy="3465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С помощью ключевого слова </a:t>
              </a:r>
              <a:r>
                <a:rPr lang="en-US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super </a:t>
              </a: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мы можем вызывать методы родительского класса или классов. Обязательный момент – использование круглых скобок:</a:t>
              </a:r>
              <a:endParaRPr lang="en-US" sz="24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algn="l">
                <a:lnSpc>
                  <a:spcPts val="3359"/>
                </a:lnSpc>
              </a:pPr>
              <a:endParaRPr lang="ru-RU" sz="24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algn="ctr">
                <a:lnSpc>
                  <a:spcPts val="3359"/>
                </a:lnSpc>
              </a:pP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super().method()</a:t>
              </a: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A95AC-1B84-453A-A5EE-106CC00E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"/>
            <a:ext cx="6400800" cy="10357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99" y="1409700"/>
            <a:ext cx="7165868" cy="7848600"/>
            <a:chOff x="-1" y="-125729"/>
            <a:chExt cx="9554490" cy="934423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25729"/>
              <a:ext cx="9554489" cy="2291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ru-RU" sz="6400" b="1" dirty="0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Виды наследования</a:t>
              </a:r>
              <a:endParaRPr lang="en-US" sz="6400" b="1" dirty="0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24421"/>
              <a:ext cx="9289779" cy="1976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67"/>
                </a:lnSpc>
              </a:pPr>
              <a:r>
                <a:rPr lang="ru-RU" sz="3099" spc="471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НАСЛЕДОВАНИЕ В PYTHON ПОЗВОЛЯЕТ ГИБКО СТРОИТЬ ИЕРАРХИИ КЛАССОВ</a:t>
              </a:r>
              <a:endParaRPr lang="en-US" sz="3099" spc="471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" y="5097895"/>
              <a:ext cx="9289779" cy="412061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ru-RU" sz="29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Все виды наследования можно разделить на две категории – </a:t>
              </a:r>
              <a:r>
                <a:rPr lang="ru-RU" sz="2900" u="sng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самостоятельные</a:t>
              </a:r>
              <a:r>
                <a:rPr lang="ru-RU" sz="29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 (простое, множественное, иерархическое, многоуровневое) и </a:t>
              </a:r>
              <a:r>
                <a:rPr lang="ru-RU" sz="2900" u="sng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смешанное</a:t>
              </a:r>
              <a:r>
                <a:rPr lang="ru-RU" sz="29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 или </a:t>
              </a:r>
              <a:r>
                <a:rPr lang="ru-RU" sz="2900" u="sng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гибридное</a:t>
              </a:r>
              <a:r>
                <a:rPr lang="ru-RU" sz="29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endParaRPr lang="en-US" sz="29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AE24D6E-F3F8-4097-BEE1-9796B0F30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623737"/>
              </p:ext>
            </p:extLst>
          </p:nvPr>
        </p:nvGraphicFramePr>
        <p:xfrm>
          <a:off x="5791200" y="8763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42167" y="2714456"/>
            <a:ext cx="9319119" cy="529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3"/>
              </a:lnSpc>
            </a:pPr>
            <a:r>
              <a:rPr lang="ru-RU" sz="5425" b="1" dirty="0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Наследование помогает делать приложения эффективными и масштабируемыми, но стоит использовать его вдумчиво, иначе можно создать нечитаемый код</a:t>
            </a:r>
            <a:endParaRPr lang="en-US" sz="5425" b="1" dirty="0">
              <a:solidFill>
                <a:srgbClr val="94DDDE"/>
              </a:solidFill>
              <a:latin typeface="Evolventa Bold"/>
              <a:ea typeface="Evolventa Bold"/>
              <a:cs typeface="Evolventa Bold"/>
              <a:sym typeface="Evolventa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610774" y="1441513"/>
            <a:ext cx="2645731" cy="1625922"/>
          </a:xfrm>
          <a:custGeom>
            <a:avLst/>
            <a:gdLst/>
            <a:ahLst/>
            <a:cxnLst/>
            <a:rect l="l" t="t" r="r" b="b"/>
            <a:pathLst>
              <a:path w="2645731" h="1625922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879313" y="5316566"/>
            <a:ext cx="5758626" cy="4114800"/>
          </a:xfrm>
          <a:custGeom>
            <a:avLst/>
            <a:gdLst/>
            <a:ahLst/>
            <a:cxnLst/>
            <a:rect l="l" t="t" r="r" b="b"/>
            <a:pathLst>
              <a:path w="5758626" h="4114800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40312" y="-1788377"/>
            <a:ext cx="1491622" cy="3229890"/>
          </a:xfrm>
          <a:custGeom>
            <a:avLst/>
            <a:gdLst/>
            <a:ahLst/>
            <a:cxnLst/>
            <a:rect l="l" t="t" r="r" b="b"/>
            <a:pathLst>
              <a:path w="1491622" h="3229890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242167" y="-1536821"/>
            <a:ext cx="3748344" cy="3073642"/>
          </a:xfrm>
          <a:custGeom>
            <a:avLst/>
            <a:gdLst/>
            <a:ahLst/>
            <a:cxnLst/>
            <a:rect l="l" t="t" r="r" b="b"/>
            <a:pathLst>
              <a:path w="3748344" h="3073642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566643" y="-2441088"/>
            <a:ext cx="4317873" cy="5892879"/>
          </a:xfrm>
          <a:custGeom>
            <a:avLst/>
            <a:gdLst/>
            <a:ahLst/>
            <a:cxnLst/>
            <a:rect l="l" t="t" r="r" b="b"/>
            <a:pathLst>
              <a:path w="4317873" h="5892879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742874" y="3067435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1762" y="1107504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793" y="4342477"/>
            <a:ext cx="4618653" cy="41148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973577" y="1858271"/>
            <a:ext cx="9421378" cy="4675236"/>
            <a:chOff x="0" y="-62865"/>
            <a:chExt cx="12561837" cy="6233647"/>
          </a:xfrm>
        </p:grpSpPr>
        <p:sp>
          <p:nvSpPr>
            <p:cNvPr id="5" name="TextBox 5"/>
            <p:cNvSpPr txBox="1"/>
            <p:nvPr/>
          </p:nvSpPr>
          <p:spPr>
            <a:xfrm>
              <a:off x="0" y="2450448"/>
              <a:ext cx="12380964" cy="3720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7532" marR="0" lvl="1" indent="-288766" algn="l" defTabSz="91440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674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Инкапсуляция</a:t>
              </a:r>
            </a:p>
            <a:p>
              <a:pPr marL="577532" marR="0" lvl="1" indent="-288766" algn="l" defTabSz="91440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2674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77532" marR="0" lvl="1" indent="-288766" algn="l" defTabSz="91440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674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Полиморфизм</a:t>
              </a:r>
            </a:p>
            <a:p>
              <a:pPr marL="577532" marR="0" lvl="1" indent="-288766" algn="l" defTabSz="91440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lang="ru-RU" sz="2674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77532" marR="0" lvl="1" indent="-288766" algn="l" defTabSz="91440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674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Исключения</a:t>
              </a:r>
            </a:p>
            <a:p>
              <a:pPr marL="577532" marR="0" lvl="1" indent="-288766" algn="l" defTabSz="91440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2674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0873" y="-62865"/>
              <a:ext cx="12380964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Следующие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kumimoji="0" 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шаги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нашего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kumimoji="0" 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обучения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3086100"/>
            <a:ext cx="11539095" cy="1803796"/>
            <a:chOff x="-190924" y="1833498"/>
            <a:chExt cx="14455982" cy="2405061"/>
          </a:xfrm>
        </p:grpSpPr>
        <p:sp>
          <p:nvSpPr>
            <p:cNvPr id="3" name="TextBox 3"/>
            <p:cNvSpPr txBox="1"/>
            <p:nvPr/>
          </p:nvSpPr>
          <p:spPr>
            <a:xfrm>
              <a:off x="160651" y="1833498"/>
              <a:ext cx="14104407" cy="2111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80"/>
                </a:lnSpc>
              </a:pPr>
              <a:r>
                <a:rPr lang="en-US" sz="5400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«</a:t>
              </a:r>
              <a:r>
                <a:rPr lang="ru-RU" sz="5400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ПОНИМАНИЕ ПРИДЕТ ПОТОМ</a:t>
              </a:r>
              <a:r>
                <a:rPr lang="en-US" sz="5400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».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90924" y="3651987"/>
              <a:ext cx="14104407" cy="586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19"/>
                </a:lnSpc>
              </a:pPr>
              <a:r>
                <a:rPr lang="ru-RU" sz="2800" spc="560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ВЛАДИМИР ГЕОРГИЕВИЧ ГОЛУХОВ</a:t>
              </a:r>
              <a:endParaRPr lang="en-US" sz="2800" spc="560" dirty="0">
                <a:solidFill>
                  <a:srgbClr val="F7B4A7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001822" y="1710976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158" y="800100"/>
            <a:ext cx="7312717" cy="3614422"/>
            <a:chOff x="0" y="315934"/>
            <a:chExt cx="9750289" cy="4819230"/>
          </a:xfrm>
        </p:grpSpPr>
        <p:sp>
          <p:nvSpPr>
            <p:cNvPr id="3" name="TextBox 3"/>
            <p:cNvSpPr txBox="1"/>
            <p:nvPr/>
          </p:nvSpPr>
          <p:spPr>
            <a:xfrm>
              <a:off x="0" y="315934"/>
              <a:ext cx="9750289" cy="221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61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975" b="0" i="0" u="none" strike="noStrike" kern="1200" cap="none" spc="-65" normalizeH="0" baseline="0" noProof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У вас есть какие-то</a:t>
              </a:r>
            </a:p>
            <a:p>
              <a:pPr marL="0" marR="0" lvl="0" indent="0" algn="l" defTabSz="914400" rtl="0" eaLnBrk="1" fontAlgn="auto" latinLnBrk="0" hangingPunct="1">
                <a:lnSpc>
                  <a:spcPts val="561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975" b="0" i="0" u="none" strike="noStrike" kern="1200" cap="none" spc="-65" normalizeH="0" baseline="0" noProof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вопросы?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85735"/>
              <a:ext cx="9750289" cy="1349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О</a:t>
              </a:r>
              <a:r>
                <a:rPr kumimoji="0" lang="ru-RU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с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тавьте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их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ru-RU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себе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! </a:t>
              </a:r>
              <a:r>
                <a:rPr kumimoji="0" lang="ru-RU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Н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аде</a:t>
              </a:r>
              <a:r>
                <a:rPr kumimoji="0" lang="ru-RU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ю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с</a:t>
              </a:r>
              <a:r>
                <a:rPr kumimoji="0" lang="ru-RU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ь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, 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что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вы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узнали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что-то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3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новое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75DFE013-0943-4CA6-95D9-E4A412288DDB}"/>
              </a:ext>
            </a:extLst>
          </p:cNvPr>
          <p:cNvGrpSpPr/>
          <p:nvPr/>
        </p:nvGrpSpPr>
        <p:grpSpPr>
          <a:xfrm>
            <a:off x="1525857" y="5143500"/>
            <a:ext cx="6475143" cy="4293855"/>
            <a:chOff x="0" y="-38100"/>
            <a:chExt cx="7316890" cy="6786239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3A5AB1E-9328-4EBF-B112-B1724A09370B}"/>
                </a:ext>
              </a:extLst>
            </p:cNvPr>
            <p:cNvSpPr txBox="1"/>
            <p:nvPr/>
          </p:nvSpPr>
          <p:spPr>
            <a:xfrm>
              <a:off x="0" y="800688"/>
              <a:ext cx="7316890" cy="503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77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+</a:t>
              </a: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</a:t>
              </a: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7</a:t>
              </a: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5</a:t>
              </a: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 (33) </a:t>
              </a: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398</a:t>
              </a: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-</a:t>
              </a: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54</a:t>
              </a: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-</a:t>
              </a: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37</a:t>
              </a:r>
              <a:endPara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555ADB6D-5E82-4DA1-8387-2F67405F421A}"/>
                </a:ext>
              </a:extLst>
            </p:cNvPr>
            <p:cNvSpPr txBox="1"/>
            <p:nvPr/>
          </p:nvSpPr>
          <p:spPr>
            <a:xfrm>
              <a:off x="0" y="-38100"/>
              <a:ext cx="7316890" cy="468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не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 panose="020B0604020202020204" charset="0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1BBBF8A-4A1C-4CFC-8817-24EB5890AC64}"/>
                </a:ext>
              </a:extLst>
            </p:cNvPr>
            <p:cNvSpPr txBox="1"/>
            <p:nvPr/>
          </p:nvSpPr>
          <p:spPr>
            <a:xfrm>
              <a:off x="0" y="3522586"/>
              <a:ext cx="7316890" cy="503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77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338A2F7-D523-491A-9FCB-0EC3658FAD89}"/>
                </a:ext>
              </a:extLst>
            </p:cNvPr>
            <p:cNvSpPr txBox="1"/>
            <p:nvPr/>
          </p:nvSpPr>
          <p:spPr>
            <a:xfrm>
              <a:off x="0" y="2683798"/>
              <a:ext cx="7316890" cy="468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Электронная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почта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 panose="020B0604020202020204" charset="0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E9E1C45-568E-49E8-A38E-CD76876F9901}"/>
                </a:ext>
              </a:extLst>
            </p:cNvPr>
            <p:cNvSpPr txBox="1"/>
            <p:nvPr/>
          </p:nvSpPr>
          <p:spPr>
            <a:xfrm>
              <a:off x="0" y="6244485"/>
              <a:ext cx="7316890" cy="503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77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@</a:t>
              </a:r>
              <a:r>
                <a:rPr kumimoji="0" lang="en-US" sz="2133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Kordebalet</a:t>
              </a:r>
              <a:endPara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17B416D0-7768-4885-AA3D-D4886D3A6AC4}"/>
                </a:ext>
              </a:extLst>
            </p:cNvPr>
            <p:cNvSpPr txBox="1"/>
            <p:nvPr/>
          </p:nvSpPr>
          <p:spPr>
            <a:xfrm>
              <a:off x="0" y="5405695"/>
              <a:ext cx="7316890" cy="468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26B8CF01-C58E-4CAC-A5C4-766F526C1939}"/>
                </a:ext>
              </a:extLst>
            </p:cNvPr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9EA8CE78-E7CE-426B-9351-EB6ECBE8D247}"/>
                </a:ext>
              </a:extLst>
            </p:cNvPr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261</Words>
  <Application>Microsoft Office PowerPoint</Application>
  <PresentationFormat>Произвольный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Evolventa</vt:lpstr>
      <vt:lpstr>Consolas</vt:lpstr>
      <vt:lpstr>Evolventa Bold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Синий Изометрические Элементы и Макеты Технологии в Образовании Технология Презентация</dc:title>
  <dc:creator>User</dc:creator>
  <cp:lastModifiedBy>User</cp:lastModifiedBy>
  <cp:revision>16</cp:revision>
  <dcterms:created xsi:type="dcterms:W3CDTF">2006-08-16T00:00:00Z</dcterms:created>
  <dcterms:modified xsi:type="dcterms:W3CDTF">2025-02-14T07:32:49Z</dcterms:modified>
  <dc:identifier>DAF10WwA6Dk</dc:identifier>
</cp:coreProperties>
</file>