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8" r:id="rId3"/>
    <p:sldId id="286" r:id="rId4"/>
    <p:sldId id="259" r:id="rId5"/>
    <p:sldId id="279" r:id="rId6"/>
    <p:sldId id="260" r:id="rId7"/>
    <p:sldId id="264" r:id="rId8"/>
    <p:sldId id="272" r:id="rId9"/>
    <p:sldId id="276" r:id="rId10"/>
    <p:sldId id="273" r:id="rId11"/>
    <p:sldId id="28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4B82"/>
    <a:srgbClr val="94DDDE"/>
    <a:srgbClr val="EFEFEF"/>
    <a:srgbClr val="F0ABC1"/>
    <a:srgbClr val="F7B4A7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9" d="100"/>
          <a:sy n="159" d="100"/>
        </p:scale>
        <p:origin x="33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ECCC7-06C5-4404-B2E0-B956B0EC0775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309C5-2CBA-4835-944C-F839679033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304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309C5-2CBA-4835-944C-F839679033F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378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41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0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33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73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73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27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57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36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37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64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4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»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6.svg"/><Relationship Id="rId4" Type="http://schemas.openxmlformats.org/officeDocument/2006/relationships/image" Target="../media/image24.svg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292317" y="1244608"/>
            <a:ext cx="6120702" cy="4111337"/>
            <a:chOff x="0" y="-104140"/>
            <a:chExt cx="10956112" cy="6625539"/>
          </a:xfrm>
        </p:grpSpPr>
        <p:sp>
          <p:nvSpPr>
            <p:cNvPr id="3" name="TextBox 3"/>
            <p:cNvSpPr txBox="1"/>
            <p:nvPr/>
          </p:nvSpPr>
          <p:spPr>
            <a:xfrm>
              <a:off x="0" y="911844"/>
              <a:ext cx="10956112" cy="44759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 defTabSz="609630">
                <a:lnSpc>
                  <a:spcPts val="5440"/>
                </a:lnSpc>
                <a:defRPr/>
              </a:pPr>
              <a:r>
                <a:rPr lang="ru-RU" sz="5334" b="1" dirty="0">
                  <a:solidFill>
                    <a:srgbClr val="F7B4A7"/>
                  </a:solidFill>
                  <a:latin typeface="Evolventa Bold"/>
                  <a:ea typeface="Evolventa Bold"/>
                  <a:cs typeface="Evolventa Bold"/>
                  <a:sym typeface="Evolventa Bold"/>
                </a:rPr>
                <a:t>Подходы к параллельному программированию</a:t>
              </a:r>
              <a:endParaRPr kumimoji="0" lang="en-US" sz="5334" b="1" i="0" u="none" strike="noStrike" kern="1200" cap="none" spc="0" normalizeH="0" baseline="0" noProof="0" dirty="0">
                <a:ln>
                  <a:noFill/>
                </a:ln>
                <a:solidFill>
                  <a:srgbClr val="F7B4A7"/>
                </a:solidFill>
                <a:effectLst/>
                <a:uLnTx/>
                <a:uFillTx/>
                <a:latin typeface="Evolventa Bold"/>
                <a:ea typeface="Evolventa Bold"/>
                <a:cs typeface="Evolventa Bold"/>
                <a:sym typeface="Evolventa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04140"/>
              <a:ext cx="10956112" cy="4915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609630" rtl="0" eaLnBrk="1" fontAlgn="auto" latinLnBrk="0" hangingPunct="1">
                <a:lnSpc>
                  <a:spcPts val="209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500" b="0" i="0" u="none" strike="noStrike" kern="1200" cap="none" spc="279" normalizeH="0" baseline="0" noProof="0" dirty="0">
                  <a:ln>
                    <a:noFill/>
                  </a:ln>
                  <a:solidFill>
                    <a:srgbClr val="94DDDE"/>
                  </a:solidFill>
                  <a:effectLst/>
                  <a:uLnTx/>
                  <a:uFillTx/>
                  <a:latin typeface="Evolventa"/>
                  <a:ea typeface="Evolventa"/>
                  <a:cs typeface="Evolventa"/>
                  <a:sym typeface="Evolventa"/>
                </a:rPr>
                <a:t>КАФЕДРА №13</a:t>
              </a:r>
              <a:endParaRPr kumimoji="0" lang="en-US" sz="1500" b="0" i="0" u="none" strike="noStrike" kern="1200" cap="none" spc="279" normalizeH="0" baseline="0" noProof="0" dirty="0">
                <a:ln>
                  <a:noFill/>
                </a:ln>
                <a:solidFill>
                  <a:srgbClr val="94DDDE"/>
                </a:solidFill>
                <a:effectLst/>
                <a:uLnTx/>
                <a:uFillTx/>
                <a:latin typeface="Evolventa"/>
                <a:ea typeface="Evolventa"/>
                <a:cs typeface="Evolventa"/>
                <a:sym typeface="Evolventa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5804072"/>
              <a:ext cx="10956112" cy="7173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609630" rtl="0" eaLnBrk="1" fontAlgn="auto" latinLnBrk="0" hangingPunct="1">
                <a:lnSpc>
                  <a:spcPts val="3874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94DDDE"/>
                  </a:solidFill>
                  <a:effectLst/>
                  <a:uLnTx/>
                  <a:uFillTx/>
                  <a:latin typeface="Evolventa"/>
                  <a:ea typeface="Evolventa"/>
                  <a:cs typeface="Evolventa"/>
                  <a:sym typeface="Evolventa"/>
                </a:rPr>
                <a:t>ЛИТВИНОВ ВЛАДИСЛАВ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4DDDE"/>
                </a:solidFill>
                <a:effectLst/>
                <a:uLnTx/>
                <a:uFillTx/>
                <a:latin typeface="Evolventa"/>
                <a:ea typeface="Evolventa"/>
                <a:cs typeface="Evolventa"/>
                <a:sym typeface="Evolventa"/>
              </a:endParaRPr>
            </a:p>
          </p:txBody>
        </p:sp>
      </p:grpSp>
      <p:sp>
        <p:nvSpPr>
          <p:cNvPr id="6" name="Freeform 6"/>
          <p:cNvSpPr/>
          <p:nvPr/>
        </p:nvSpPr>
        <p:spPr>
          <a:xfrm>
            <a:off x="788556" y="-1281163"/>
            <a:ext cx="4503761" cy="2743200"/>
          </a:xfrm>
          <a:custGeom>
            <a:avLst/>
            <a:gdLst/>
            <a:ahLst/>
            <a:cxnLst/>
            <a:rect l="l" t="t" r="r" b="b"/>
            <a:pathLst>
              <a:path w="6755642" h="4114800">
                <a:moveTo>
                  <a:pt x="0" y="0"/>
                </a:moveTo>
                <a:lnTo>
                  <a:pt x="6755642" y="0"/>
                </a:lnTo>
                <a:lnTo>
                  <a:pt x="67556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202556" y="1193807"/>
            <a:ext cx="796218" cy="1724095"/>
          </a:xfrm>
          <a:custGeom>
            <a:avLst/>
            <a:gdLst/>
            <a:ahLst/>
            <a:cxnLst/>
            <a:rect l="l" t="t" r="r" b="b"/>
            <a:pathLst>
              <a:path w="1194327" h="2586142">
                <a:moveTo>
                  <a:pt x="0" y="0"/>
                </a:moveTo>
                <a:lnTo>
                  <a:pt x="1194327" y="0"/>
                </a:lnTo>
                <a:lnTo>
                  <a:pt x="1194327" y="2586142"/>
                </a:lnTo>
                <a:lnTo>
                  <a:pt x="0" y="25861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H="1">
            <a:off x="1396794" y="1347436"/>
            <a:ext cx="3571835" cy="3727722"/>
          </a:xfrm>
          <a:custGeom>
            <a:avLst/>
            <a:gdLst/>
            <a:ahLst/>
            <a:cxnLst/>
            <a:rect l="l" t="t" r="r" b="b"/>
            <a:pathLst>
              <a:path w="5357753" h="5591583">
                <a:moveTo>
                  <a:pt x="5357753" y="0"/>
                </a:moveTo>
                <a:lnTo>
                  <a:pt x="0" y="0"/>
                </a:lnTo>
                <a:lnTo>
                  <a:pt x="0" y="5591582"/>
                </a:lnTo>
                <a:lnTo>
                  <a:pt x="5357753" y="5591582"/>
                </a:lnTo>
                <a:lnTo>
                  <a:pt x="5357753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631432" y="842951"/>
            <a:ext cx="2096026" cy="1627279"/>
          </a:xfrm>
          <a:custGeom>
            <a:avLst/>
            <a:gdLst/>
            <a:ahLst/>
            <a:cxnLst/>
            <a:rect l="l" t="t" r="r" b="b"/>
            <a:pathLst>
              <a:path w="3144039" h="2440918">
                <a:moveTo>
                  <a:pt x="0" y="0"/>
                </a:moveTo>
                <a:lnTo>
                  <a:pt x="3144040" y="0"/>
                </a:lnTo>
                <a:lnTo>
                  <a:pt x="3144040" y="2440918"/>
                </a:lnTo>
                <a:lnTo>
                  <a:pt x="0" y="24409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416582" y="3337200"/>
            <a:ext cx="1262863" cy="2835000"/>
          </a:xfrm>
          <a:custGeom>
            <a:avLst/>
            <a:gdLst/>
            <a:ahLst/>
            <a:cxnLst/>
            <a:rect l="l" t="t" r="r" b="b"/>
            <a:pathLst>
              <a:path w="1894295" h="4252500">
                <a:moveTo>
                  <a:pt x="0" y="0"/>
                </a:moveTo>
                <a:lnTo>
                  <a:pt x="1894295" y="0"/>
                </a:lnTo>
                <a:lnTo>
                  <a:pt x="1894295" y="4252500"/>
                </a:lnTo>
                <a:lnTo>
                  <a:pt x="0" y="42525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2674535" y="5075157"/>
            <a:ext cx="2324239" cy="2743200"/>
          </a:xfrm>
          <a:custGeom>
            <a:avLst/>
            <a:gdLst/>
            <a:ahLst/>
            <a:cxnLst/>
            <a:rect l="l" t="t" r="r" b="b"/>
            <a:pathLst>
              <a:path w="3486358" h="4114800">
                <a:moveTo>
                  <a:pt x="0" y="0"/>
                </a:moveTo>
                <a:lnTo>
                  <a:pt x="3486358" y="0"/>
                </a:lnTo>
                <a:lnTo>
                  <a:pt x="34863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43439" y="533400"/>
            <a:ext cx="4875145" cy="2421691"/>
            <a:chOff x="0" y="315934"/>
            <a:chExt cx="9750289" cy="4843383"/>
          </a:xfrm>
        </p:grpSpPr>
        <p:sp>
          <p:nvSpPr>
            <p:cNvPr id="3" name="TextBox 3"/>
            <p:cNvSpPr txBox="1"/>
            <p:nvPr/>
          </p:nvSpPr>
          <p:spPr>
            <a:xfrm>
              <a:off x="0" y="315934"/>
              <a:ext cx="9750289" cy="18979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609630" rtl="0" eaLnBrk="1" fontAlgn="auto" latinLnBrk="0" hangingPunct="1">
                <a:lnSpc>
                  <a:spcPts val="3744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984" b="0" i="0" u="none" strike="noStrike" kern="1200" cap="none" spc="-43" normalizeH="0" baseline="0" noProof="0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"/>
                  <a:ea typeface="Evolventa"/>
                  <a:cs typeface="Evolventa"/>
                  <a:sym typeface="Evolventa"/>
                </a:rPr>
                <a:t>У вас есть какие-то</a:t>
              </a:r>
            </a:p>
            <a:p>
              <a:pPr marL="0" marR="0" lvl="0" indent="0" algn="l" defTabSz="609630" rtl="0" eaLnBrk="1" fontAlgn="auto" latinLnBrk="0" hangingPunct="1">
                <a:lnSpc>
                  <a:spcPts val="3744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984" b="0" i="0" u="none" strike="noStrike" kern="1200" cap="none" spc="-43" normalizeH="0" baseline="0" noProof="0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"/>
                  <a:ea typeface="Evolventa"/>
                  <a:cs typeface="Evolventa"/>
                  <a:sym typeface="Evolventa"/>
                </a:rPr>
                <a:t>вопросы?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3785735"/>
              <a:ext cx="9750289" cy="13735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609630" rtl="0" eaLnBrk="1" fontAlgn="auto" latinLnBrk="0" hangingPunct="1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"/>
                  <a:ea typeface="Evolventa"/>
                  <a:cs typeface="Evolventa"/>
                  <a:sym typeface="Evolventa"/>
                </a:rPr>
                <a:t>О</a:t>
              </a:r>
              <a:r>
                <a:rPr kumimoji="0" lang="ru-RU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"/>
                  <a:ea typeface="Evolventa"/>
                  <a:cs typeface="Evolventa"/>
                  <a:sym typeface="Evolventa"/>
                </a:rPr>
                <a:t>с</a:t>
              </a:r>
              <a:r>
                <a:rPr kumimoji="0" 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"/>
                  <a:ea typeface="Evolventa"/>
                  <a:cs typeface="Evolventa"/>
                  <a:sym typeface="Evolventa"/>
                </a:rPr>
                <a:t>тавьте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"/>
                  <a:ea typeface="Evolventa"/>
                  <a:cs typeface="Evolventa"/>
                  <a:sym typeface="Evolventa"/>
                </a:rPr>
                <a:t> </a:t>
              </a:r>
              <a:r>
                <a:rPr kumimoji="0" 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"/>
                  <a:ea typeface="Evolventa"/>
                  <a:cs typeface="Evolventa"/>
                  <a:sym typeface="Evolventa"/>
                </a:rPr>
                <a:t>их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"/>
                  <a:ea typeface="Evolventa"/>
                  <a:cs typeface="Evolventa"/>
                  <a:sym typeface="Evolventa"/>
                </a:rPr>
                <a:t> </a:t>
              </a:r>
              <a:r>
                <a:rPr kumimoji="0" lang="ru-RU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"/>
                  <a:ea typeface="Evolventa"/>
                  <a:cs typeface="Evolventa"/>
                  <a:sym typeface="Evolventa"/>
                </a:rPr>
                <a:t>себе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"/>
                  <a:ea typeface="Evolventa"/>
                  <a:cs typeface="Evolventa"/>
                  <a:sym typeface="Evolventa"/>
                </a:rPr>
                <a:t>! </a:t>
              </a:r>
              <a:r>
                <a:rPr kumimoji="0" lang="ru-RU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"/>
                  <a:ea typeface="Evolventa"/>
                  <a:cs typeface="Evolventa"/>
                  <a:sym typeface="Evolventa"/>
                </a:rPr>
                <a:t>Н</a:t>
              </a:r>
              <a:r>
                <a:rPr kumimoji="0" 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"/>
                  <a:ea typeface="Evolventa"/>
                  <a:cs typeface="Evolventa"/>
                  <a:sym typeface="Evolventa"/>
                </a:rPr>
                <a:t>аде</a:t>
              </a:r>
              <a:r>
                <a:rPr kumimoji="0" lang="ru-RU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"/>
                  <a:ea typeface="Evolventa"/>
                  <a:cs typeface="Evolventa"/>
                  <a:sym typeface="Evolventa"/>
                </a:rPr>
                <a:t>ю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"/>
                  <a:ea typeface="Evolventa"/>
                  <a:cs typeface="Evolventa"/>
                  <a:sym typeface="Evolventa"/>
                </a:rPr>
                <a:t>с</a:t>
              </a:r>
              <a:r>
                <a:rPr kumimoji="0" lang="ru-RU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"/>
                  <a:ea typeface="Evolventa"/>
                  <a:cs typeface="Evolventa"/>
                  <a:sym typeface="Evolventa"/>
                </a:rPr>
                <a:t>ь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"/>
                  <a:ea typeface="Evolventa"/>
                  <a:cs typeface="Evolventa"/>
                  <a:sym typeface="Evolventa"/>
                </a:rPr>
                <a:t>, </a:t>
              </a:r>
              <a:r>
                <a:rPr kumimoji="0" 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"/>
                  <a:ea typeface="Evolventa"/>
                  <a:cs typeface="Evolventa"/>
                  <a:sym typeface="Evolventa"/>
                </a:rPr>
                <a:t>что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"/>
                  <a:ea typeface="Evolventa"/>
                  <a:cs typeface="Evolventa"/>
                  <a:sym typeface="Evolventa"/>
                </a:rPr>
                <a:t> </a:t>
              </a:r>
              <a:r>
                <a:rPr kumimoji="0" 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"/>
                  <a:ea typeface="Evolventa"/>
                  <a:cs typeface="Evolventa"/>
                  <a:sym typeface="Evolventa"/>
                </a:rPr>
                <a:t>вы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"/>
                  <a:ea typeface="Evolventa"/>
                  <a:cs typeface="Evolventa"/>
                  <a:sym typeface="Evolventa"/>
                </a:rPr>
                <a:t> </a:t>
              </a:r>
              <a:r>
                <a:rPr kumimoji="0" 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"/>
                  <a:ea typeface="Evolventa"/>
                  <a:cs typeface="Evolventa"/>
                  <a:sym typeface="Evolventa"/>
                </a:rPr>
                <a:t>узнали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"/>
                  <a:ea typeface="Evolventa"/>
                  <a:cs typeface="Evolventa"/>
                  <a:sym typeface="Evolventa"/>
                </a:rPr>
                <a:t> </a:t>
              </a:r>
              <a:r>
                <a:rPr kumimoji="0" 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"/>
                  <a:ea typeface="Evolventa"/>
                  <a:cs typeface="Evolventa"/>
                  <a:sym typeface="Evolventa"/>
                </a:rPr>
                <a:t>что-то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"/>
                  <a:ea typeface="Evolventa"/>
                  <a:cs typeface="Evolventa"/>
                  <a:sym typeface="Evolventa"/>
                </a:rPr>
                <a:t> </a:t>
              </a:r>
              <a:r>
                <a:rPr kumimoji="0" 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"/>
                  <a:ea typeface="Evolventa"/>
                  <a:cs typeface="Evolventa"/>
                  <a:sym typeface="Evolventa"/>
                </a:rPr>
                <a:t>новое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"/>
                  <a:ea typeface="Evolventa"/>
                  <a:cs typeface="Evolventa"/>
                  <a:sym typeface="Evolventa"/>
                </a:rPr>
                <a:t>.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6569425" y="2012182"/>
            <a:ext cx="4940883" cy="3090298"/>
          </a:xfrm>
          <a:custGeom>
            <a:avLst/>
            <a:gdLst/>
            <a:ahLst/>
            <a:cxnLst/>
            <a:rect l="l" t="t" r="r" b="b"/>
            <a:pathLst>
              <a:path w="7411325" h="4635447">
                <a:moveTo>
                  <a:pt x="0" y="0"/>
                </a:moveTo>
                <a:lnTo>
                  <a:pt x="7411325" y="0"/>
                </a:lnTo>
                <a:lnTo>
                  <a:pt x="7411325" y="4635447"/>
                </a:lnTo>
                <a:lnTo>
                  <a:pt x="0" y="46354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5776733" y="5742424"/>
            <a:ext cx="2892480" cy="1809115"/>
          </a:xfrm>
          <a:custGeom>
            <a:avLst/>
            <a:gdLst/>
            <a:ahLst/>
            <a:cxnLst/>
            <a:rect l="l" t="t" r="r" b="b"/>
            <a:pathLst>
              <a:path w="4338720" h="2713672">
                <a:moveTo>
                  <a:pt x="0" y="0"/>
                </a:moveTo>
                <a:lnTo>
                  <a:pt x="4338720" y="0"/>
                </a:lnTo>
                <a:lnTo>
                  <a:pt x="4338720" y="2713671"/>
                </a:lnTo>
                <a:lnTo>
                  <a:pt x="0" y="27136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9317343" y="4988998"/>
            <a:ext cx="2192965" cy="1371600"/>
          </a:xfrm>
          <a:custGeom>
            <a:avLst/>
            <a:gdLst/>
            <a:ahLst/>
            <a:cxnLst/>
            <a:rect l="l" t="t" r="r" b="b"/>
            <a:pathLst>
              <a:path w="3289448" h="2057400">
                <a:moveTo>
                  <a:pt x="0" y="0"/>
                </a:moveTo>
                <a:lnTo>
                  <a:pt x="3289448" y="0"/>
                </a:lnTo>
                <a:lnTo>
                  <a:pt x="3289448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8880232" y="474781"/>
            <a:ext cx="2192965" cy="1371600"/>
          </a:xfrm>
          <a:custGeom>
            <a:avLst/>
            <a:gdLst/>
            <a:ahLst/>
            <a:cxnLst/>
            <a:rect l="l" t="t" r="r" b="b"/>
            <a:pathLst>
              <a:path w="3289448" h="2057400">
                <a:moveTo>
                  <a:pt x="0" y="0"/>
                </a:moveTo>
                <a:lnTo>
                  <a:pt x="3289448" y="0"/>
                </a:lnTo>
                <a:lnTo>
                  <a:pt x="3289448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>
            <a:extLst>
              <a:ext uri="{FF2B5EF4-FFF2-40B4-BE49-F238E27FC236}">
                <a16:creationId xmlns:a16="http://schemas.microsoft.com/office/drawing/2014/main" id="{75DFE013-0943-4CA6-95D9-E4A412288DDB}"/>
              </a:ext>
            </a:extLst>
          </p:cNvPr>
          <p:cNvGrpSpPr/>
          <p:nvPr/>
        </p:nvGrpSpPr>
        <p:grpSpPr>
          <a:xfrm>
            <a:off x="1017238" y="3429000"/>
            <a:ext cx="4316762" cy="2864793"/>
            <a:chOff x="0" y="-38100"/>
            <a:chExt cx="7316890" cy="6791508"/>
          </a:xfrm>
        </p:grpSpPr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E3A5AB1E-9328-4EBF-B112-B1724A09370B}"/>
                </a:ext>
              </a:extLst>
            </p:cNvPr>
            <p:cNvSpPr txBox="1"/>
            <p:nvPr/>
          </p:nvSpPr>
          <p:spPr>
            <a:xfrm>
              <a:off x="0" y="800687"/>
              <a:ext cx="7316890" cy="5089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406440" rtl="0" eaLnBrk="1" fontAlgn="auto" latinLnBrk="0" hangingPunct="1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2" b="0" i="0" u="none" strike="noStrike" kern="1200" cap="none" spc="0" normalizeH="0" baseline="0" noProof="0" dirty="0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" panose="020B0604020202020204" charset="0"/>
                  <a:ea typeface="Open Sans"/>
                  <a:cs typeface="Open Sans"/>
                  <a:sym typeface="Open Sans"/>
                </a:rPr>
                <a:t>+</a:t>
              </a:r>
              <a:r>
                <a:rPr kumimoji="0" lang="ru-RU" sz="1422" b="0" i="0" u="none" strike="noStrike" kern="1200" cap="none" spc="0" normalizeH="0" baseline="0" noProof="0" dirty="0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" panose="020B0604020202020204" charset="0"/>
                  <a:ea typeface="Open Sans"/>
                  <a:cs typeface="Open Sans"/>
                  <a:sym typeface="Open Sans"/>
                </a:rPr>
                <a:t>3</a:t>
              </a:r>
              <a:r>
                <a:rPr kumimoji="0" lang="en-US" sz="1422" b="0" i="0" u="none" strike="noStrike" kern="1200" cap="none" spc="0" normalizeH="0" baseline="0" noProof="0" dirty="0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" panose="020B0604020202020204" charset="0"/>
                  <a:ea typeface="Open Sans"/>
                  <a:cs typeface="Open Sans"/>
                  <a:sym typeface="Open Sans"/>
                </a:rPr>
                <a:t>7</a:t>
              </a:r>
              <a:r>
                <a:rPr kumimoji="0" lang="ru-RU" sz="1422" b="0" i="0" u="none" strike="noStrike" kern="1200" cap="none" spc="0" normalizeH="0" baseline="0" noProof="0" dirty="0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" panose="020B0604020202020204" charset="0"/>
                  <a:ea typeface="Open Sans"/>
                  <a:cs typeface="Open Sans"/>
                  <a:sym typeface="Open Sans"/>
                </a:rPr>
                <a:t>5</a:t>
              </a:r>
              <a:r>
                <a:rPr kumimoji="0" lang="en-US" sz="1422" b="0" i="0" u="none" strike="noStrike" kern="1200" cap="none" spc="0" normalizeH="0" baseline="0" noProof="0" dirty="0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" panose="020B0604020202020204" charset="0"/>
                  <a:ea typeface="Open Sans"/>
                  <a:cs typeface="Open Sans"/>
                  <a:sym typeface="Open Sans"/>
                </a:rPr>
                <a:t> (33) </a:t>
              </a:r>
              <a:r>
                <a:rPr kumimoji="0" lang="ru-RU" sz="1422" b="0" i="0" u="none" strike="noStrike" kern="1200" cap="none" spc="0" normalizeH="0" baseline="0" noProof="0" dirty="0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" panose="020B0604020202020204" charset="0"/>
                  <a:ea typeface="Open Sans"/>
                  <a:cs typeface="Open Sans"/>
                  <a:sym typeface="Open Sans"/>
                </a:rPr>
                <a:t>398</a:t>
              </a:r>
              <a:r>
                <a:rPr kumimoji="0" lang="en-US" sz="1422" b="0" i="0" u="none" strike="noStrike" kern="1200" cap="none" spc="0" normalizeH="0" baseline="0" noProof="0" dirty="0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" panose="020B0604020202020204" charset="0"/>
                  <a:ea typeface="Open Sans"/>
                  <a:cs typeface="Open Sans"/>
                  <a:sym typeface="Open Sans"/>
                </a:rPr>
                <a:t>-</a:t>
              </a:r>
              <a:r>
                <a:rPr kumimoji="0" lang="ru-RU" sz="1422" b="0" i="0" u="none" strike="noStrike" kern="1200" cap="none" spc="0" normalizeH="0" baseline="0" noProof="0" dirty="0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" panose="020B0604020202020204" charset="0"/>
                  <a:ea typeface="Open Sans"/>
                  <a:cs typeface="Open Sans"/>
                  <a:sym typeface="Open Sans"/>
                </a:rPr>
                <a:t>54</a:t>
              </a:r>
              <a:r>
                <a:rPr kumimoji="0" lang="en-US" sz="1422" b="0" i="0" u="none" strike="noStrike" kern="1200" cap="none" spc="0" normalizeH="0" baseline="0" noProof="0" dirty="0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" panose="020B0604020202020204" charset="0"/>
                  <a:ea typeface="Open Sans"/>
                  <a:cs typeface="Open Sans"/>
                  <a:sym typeface="Open Sans"/>
                </a:rPr>
                <a:t>-</a:t>
              </a:r>
              <a:r>
                <a:rPr kumimoji="0" lang="ru-RU" sz="1422" b="0" i="0" u="none" strike="noStrike" kern="1200" cap="none" spc="0" normalizeH="0" baseline="0" noProof="0" dirty="0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" panose="020B0604020202020204" charset="0"/>
                  <a:ea typeface="Open Sans"/>
                  <a:cs typeface="Open Sans"/>
                  <a:sym typeface="Open Sans"/>
                </a:rPr>
                <a:t>37</a:t>
              </a:r>
              <a:endParaRPr kumimoji="0" lang="en-US" sz="1422" b="0" i="0" u="none" strike="noStrike" kern="1200" cap="none" spc="0" normalizeH="0" baseline="0" noProof="0" dirty="0">
                <a:ln>
                  <a:noFill/>
                </a:ln>
                <a:solidFill>
                  <a:srgbClr val="2B4B82"/>
                </a:solidFill>
                <a:effectLst/>
                <a:uLnTx/>
                <a:uFillTx/>
                <a:latin typeface="Evolventa" panose="020B0604020202020204" charset="0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555ADB6D-5E82-4DA1-8387-2F67405F421A}"/>
                </a:ext>
              </a:extLst>
            </p:cNvPr>
            <p:cNvSpPr txBox="1"/>
            <p:nvPr/>
          </p:nvSpPr>
          <p:spPr>
            <a:xfrm>
              <a:off x="0" y="-38100"/>
              <a:ext cx="7316890" cy="4798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406440" rtl="0" eaLnBrk="1" fontAlgn="auto" latinLnBrk="0" hangingPunct="1">
                <a:lnSpc>
                  <a:spcPts val="1733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333" b="0" i="0" u="none" strike="noStrike" kern="1200" cap="none" spc="0" normalizeH="0" baseline="0" noProof="0" dirty="0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 Bold" panose="020B0604020202020204" charset="0"/>
                  <a:ea typeface="HK Grotesk Bold"/>
                  <a:cs typeface="HK Grotesk Bold"/>
                  <a:sym typeface="HK Grotesk Bold"/>
                </a:rPr>
                <a:t>Позвоните</a:t>
              </a:r>
              <a:r>
                <a:rPr kumimoji="0" lang="en-US" sz="1333" b="0" i="0" u="none" strike="noStrike" kern="1200" cap="none" spc="0" normalizeH="0" baseline="0" noProof="0" dirty="0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 Bold" panose="020B0604020202020204" charset="0"/>
                  <a:ea typeface="HK Grotesk Bold"/>
                  <a:cs typeface="HK Grotesk Bold"/>
                  <a:sym typeface="HK Grotesk Bold"/>
                </a:rPr>
                <a:t> м</a:t>
              </a:r>
              <a:r>
                <a:rPr kumimoji="0" lang="ru-RU" sz="1333" b="0" i="0" u="none" strike="noStrike" kern="1200" cap="none" spc="0" normalizeH="0" baseline="0" noProof="0" dirty="0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 Bold" panose="020B0604020202020204" charset="0"/>
                  <a:ea typeface="HK Grotesk Bold"/>
                  <a:cs typeface="HK Grotesk Bold"/>
                  <a:sym typeface="HK Grotesk Bold"/>
                </a:rPr>
                <a:t>не</a:t>
              </a:r>
              <a:endParaRPr kumimoji="0" lang="en-US" sz="1333" b="0" i="0" u="none" strike="noStrike" kern="1200" cap="none" spc="0" normalizeH="0" baseline="0" noProof="0" dirty="0">
                <a:ln>
                  <a:noFill/>
                </a:ln>
                <a:solidFill>
                  <a:srgbClr val="2B4B82"/>
                </a:solidFill>
                <a:effectLst/>
                <a:uLnTx/>
                <a:uFillTx/>
                <a:latin typeface="Evolventa Bold" panose="020B0604020202020204" charset="0"/>
                <a:ea typeface="HK Grotesk Bold"/>
                <a:cs typeface="HK Grotesk Bold"/>
                <a:sym typeface="HK Grotesk Bold"/>
              </a:endParaRPr>
            </a:p>
          </p:txBody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51BBBF8A-4A1C-4CFC-8817-24EB5890AC64}"/>
                </a:ext>
              </a:extLst>
            </p:cNvPr>
            <p:cNvSpPr txBox="1"/>
            <p:nvPr/>
          </p:nvSpPr>
          <p:spPr>
            <a:xfrm>
              <a:off x="0" y="3522586"/>
              <a:ext cx="7316890" cy="5089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406440" rtl="0" eaLnBrk="1" fontAlgn="auto" latinLnBrk="0" hangingPunct="1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2" b="0" i="0" u="none" strike="noStrike" kern="1200" cap="none" spc="0" normalizeH="0" baseline="0" noProof="0" dirty="0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" panose="020B0604020202020204" charset="0"/>
                  <a:ea typeface="Open Sans"/>
                  <a:cs typeface="Open Sans"/>
                  <a:sym typeface="Open Sans"/>
                </a:rPr>
                <a:t>kordebalet67@gmail.com</a:t>
              </a:r>
            </a:p>
          </p:txBody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F338A2F7-D523-491A-9FCB-0EC3658FAD89}"/>
                </a:ext>
              </a:extLst>
            </p:cNvPr>
            <p:cNvSpPr txBox="1"/>
            <p:nvPr/>
          </p:nvSpPr>
          <p:spPr>
            <a:xfrm>
              <a:off x="0" y="2683799"/>
              <a:ext cx="7316890" cy="4798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406440" rtl="0" eaLnBrk="1" fontAlgn="auto" latinLnBrk="0" hangingPunct="1">
                <a:lnSpc>
                  <a:spcPts val="1733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33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 Bold" panose="020B0604020202020204" charset="0"/>
                  <a:ea typeface="HK Grotesk Bold"/>
                  <a:cs typeface="HK Grotesk Bold"/>
                  <a:sym typeface="HK Grotesk Bold"/>
                </a:rPr>
                <a:t>Электронная</a:t>
              </a:r>
              <a:r>
                <a:rPr kumimoji="0" lang="en-US" sz="1333" b="0" i="0" u="none" strike="noStrike" kern="1200" cap="none" spc="0" normalizeH="0" baseline="0" noProof="0" dirty="0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 Bold" panose="020B0604020202020204" charset="0"/>
                  <a:ea typeface="HK Grotesk Bold"/>
                  <a:cs typeface="HK Grotesk Bold"/>
                  <a:sym typeface="HK Grotesk Bold"/>
                </a:rPr>
                <a:t> </a:t>
              </a:r>
              <a:r>
                <a:rPr kumimoji="0" lang="en-US" sz="1333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 Bold" panose="020B0604020202020204" charset="0"/>
                  <a:ea typeface="HK Grotesk Bold"/>
                  <a:cs typeface="HK Grotesk Bold"/>
                  <a:sym typeface="HK Grotesk Bold"/>
                </a:rPr>
                <a:t>почта</a:t>
              </a:r>
              <a:endParaRPr kumimoji="0" lang="en-US" sz="1333" b="0" i="0" u="none" strike="noStrike" kern="1200" cap="none" spc="0" normalizeH="0" baseline="0" noProof="0" dirty="0">
                <a:ln>
                  <a:noFill/>
                </a:ln>
                <a:solidFill>
                  <a:srgbClr val="2B4B82"/>
                </a:solidFill>
                <a:effectLst/>
                <a:uLnTx/>
                <a:uFillTx/>
                <a:latin typeface="Evolventa Bold" panose="020B0604020202020204" charset="0"/>
                <a:ea typeface="HK Grotesk Bold"/>
                <a:cs typeface="HK Grotesk Bold"/>
                <a:sym typeface="HK Grotesk Bold"/>
              </a:endParaRPr>
            </a:p>
          </p:txBody>
        </p:sp>
        <p:sp>
          <p:nvSpPr>
            <p:cNvPr id="14" name="TextBox 14">
              <a:extLst>
                <a:ext uri="{FF2B5EF4-FFF2-40B4-BE49-F238E27FC236}">
                  <a16:creationId xmlns:a16="http://schemas.microsoft.com/office/drawing/2014/main" id="{9E9E1C45-568E-49E8-A38E-CD76876F9901}"/>
                </a:ext>
              </a:extLst>
            </p:cNvPr>
            <p:cNvSpPr txBox="1"/>
            <p:nvPr/>
          </p:nvSpPr>
          <p:spPr>
            <a:xfrm>
              <a:off x="0" y="6244485"/>
              <a:ext cx="7316890" cy="5089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406440" rtl="0" eaLnBrk="1" fontAlgn="auto" latinLnBrk="0" hangingPunct="1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2" b="0" i="0" u="none" strike="noStrike" kern="1200" cap="none" spc="0" normalizeH="0" baseline="0" noProof="0" dirty="0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" panose="020B0604020202020204" charset="0"/>
                  <a:ea typeface="Open Sans"/>
                  <a:cs typeface="Open Sans"/>
                  <a:sym typeface="Open Sans"/>
                </a:rPr>
                <a:t>@</a:t>
              </a:r>
              <a:r>
                <a:rPr kumimoji="0" lang="en-US" sz="1422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" panose="020B0604020202020204" charset="0"/>
                  <a:ea typeface="Open Sans"/>
                  <a:cs typeface="Open Sans"/>
                  <a:sym typeface="Open Sans"/>
                </a:rPr>
                <a:t>Kordebalet</a:t>
              </a:r>
              <a:endParaRPr kumimoji="0" lang="en-US" sz="1422" b="0" i="0" u="none" strike="noStrike" kern="1200" cap="none" spc="0" normalizeH="0" baseline="0" noProof="0" dirty="0">
                <a:ln>
                  <a:noFill/>
                </a:ln>
                <a:solidFill>
                  <a:srgbClr val="2B4B82"/>
                </a:solidFill>
                <a:effectLst/>
                <a:uLnTx/>
                <a:uFillTx/>
                <a:latin typeface="Evolventa" panose="020B0604020202020204" charset="0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17B416D0-7768-4885-AA3D-D4886D3A6AC4}"/>
                </a:ext>
              </a:extLst>
            </p:cNvPr>
            <p:cNvSpPr txBox="1"/>
            <p:nvPr/>
          </p:nvSpPr>
          <p:spPr>
            <a:xfrm>
              <a:off x="0" y="5405695"/>
              <a:ext cx="7316890" cy="4798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406440" rtl="0" eaLnBrk="1" fontAlgn="auto" latinLnBrk="0" hangingPunct="1">
                <a:lnSpc>
                  <a:spcPts val="1733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33" b="0" i="0" u="none" strike="noStrike" kern="1200" cap="none" spc="0" normalizeH="0" baseline="0" noProof="0" dirty="0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 Bold" panose="020B0604020202020204" charset="0"/>
                  <a:ea typeface="HK Grotesk Bold"/>
                  <a:cs typeface="HK Grotesk Bold"/>
                  <a:sym typeface="HK Grotesk Bold"/>
                </a:rPr>
                <a:t>Telegram</a:t>
              </a:r>
            </a:p>
          </p:txBody>
        </p:sp>
        <p:sp>
          <p:nvSpPr>
            <p:cNvPr id="16" name="AutoShape 16">
              <a:extLst>
                <a:ext uri="{FF2B5EF4-FFF2-40B4-BE49-F238E27FC236}">
                  <a16:creationId xmlns:a16="http://schemas.microsoft.com/office/drawing/2014/main" id="{26B8CF01-C58E-4CAC-A5C4-766F526C1939}"/>
                </a:ext>
              </a:extLst>
            </p:cNvPr>
            <p:cNvSpPr/>
            <p:nvPr/>
          </p:nvSpPr>
          <p:spPr>
            <a:xfrm>
              <a:off x="0" y="2207170"/>
              <a:ext cx="7316890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17" name="AutoShape 17">
              <a:extLst>
                <a:ext uri="{FF2B5EF4-FFF2-40B4-BE49-F238E27FC236}">
                  <a16:creationId xmlns:a16="http://schemas.microsoft.com/office/drawing/2014/main" id="{9EA8CE78-E7CE-426B-9351-EB6ECBE8D247}"/>
                </a:ext>
              </a:extLst>
            </p:cNvPr>
            <p:cNvSpPr/>
            <p:nvPr/>
          </p:nvSpPr>
          <p:spPr>
            <a:xfrm>
              <a:off x="0" y="4929067"/>
              <a:ext cx="7316890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292317" y="1244608"/>
            <a:ext cx="6120702" cy="4111337"/>
            <a:chOff x="0" y="-104140"/>
            <a:chExt cx="10956112" cy="6625539"/>
          </a:xfrm>
        </p:grpSpPr>
        <p:sp>
          <p:nvSpPr>
            <p:cNvPr id="3" name="TextBox 3"/>
            <p:cNvSpPr txBox="1"/>
            <p:nvPr/>
          </p:nvSpPr>
          <p:spPr>
            <a:xfrm>
              <a:off x="0" y="911844"/>
              <a:ext cx="10956112" cy="44759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609630" rtl="0" eaLnBrk="1" fontAlgn="auto" latinLnBrk="0" hangingPunct="1">
                <a:lnSpc>
                  <a:spcPts val="544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5334" b="1" i="0" u="none" strike="noStrike" kern="1200" cap="none" spc="0" normalizeH="0" baseline="0" noProof="0" dirty="0">
                  <a:ln>
                    <a:noFill/>
                  </a:ln>
                  <a:solidFill>
                    <a:srgbClr val="F7B4A7"/>
                  </a:solidFill>
                  <a:effectLst/>
                  <a:uLnTx/>
                  <a:uFillTx/>
                  <a:latin typeface="Evolventa Bold"/>
                  <a:ea typeface="Evolventa Bold"/>
                  <a:cs typeface="Evolventa Bold"/>
                  <a:sym typeface="Evolventa Bold"/>
                </a:rPr>
                <a:t>Подходы к параллельному программированию</a:t>
              </a:r>
              <a:endParaRPr kumimoji="0" lang="en-US" sz="5334" b="1" i="0" u="none" strike="noStrike" kern="1200" cap="none" spc="0" normalizeH="0" baseline="0" noProof="0" dirty="0">
                <a:ln>
                  <a:noFill/>
                </a:ln>
                <a:solidFill>
                  <a:srgbClr val="F7B4A7"/>
                </a:solidFill>
                <a:effectLst/>
                <a:uLnTx/>
                <a:uFillTx/>
                <a:latin typeface="Evolventa Bold"/>
                <a:ea typeface="Evolventa Bold"/>
                <a:cs typeface="Evolventa Bold"/>
                <a:sym typeface="Evolventa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04140"/>
              <a:ext cx="10956112" cy="4915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609630" rtl="0" eaLnBrk="1" fontAlgn="auto" latinLnBrk="0" hangingPunct="1">
                <a:lnSpc>
                  <a:spcPts val="209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500" b="0" i="0" u="none" strike="noStrike" kern="1200" cap="none" spc="279" normalizeH="0" baseline="0" noProof="0" dirty="0">
                  <a:ln>
                    <a:noFill/>
                  </a:ln>
                  <a:solidFill>
                    <a:srgbClr val="94DDDE"/>
                  </a:solidFill>
                  <a:effectLst/>
                  <a:uLnTx/>
                  <a:uFillTx/>
                  <a:latin typeface="Evolventa"/>
                  <a:ea typeface="Evolventa"/>
                  <a:cs typeface="Evolventa"/>
                  <a:sym typeface="Evolventa"/>
                </a:rPr>
                <a:t>КАФЕДРА №13</a:t>
              </a:r>
              <a:endParaRPr kumimoji="0" lang="en-US" sz="1500" b="0" i="0" u="none" strike="noStrike" kern="1200" cap="none" spc="279" normalizeH="0" baseline="0" noProof="0" dirty="0">
                <a:ln>
                  <a:noFill/>
                </a:ln>
                <a:solidFill>
                  <a:srgbClr val="94DDDE"/>
                </a:solidFill>
                <a:effectLst/>
                <a:uLnTx/>
                <a:uFillTx/>
                <a:latin typeface="Evolventa"/>
                <a:ea typeface="Evolventa"/>
                <a:cs typeface="Evolventa"/>
                <a:sym typeface="Evolventa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5804072"/>
              <a:ext cx="10956112" cy="7173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609630" rtl="0" eaLnBrk="1" fontAlgn="auto" latinLnBrk="0" hangingPunct="1">
                <a:lnSpc>
                  <a:spcPts val="3874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94DDDE"/>
                  </a:solidFill>
                  <a:effectLst/>
                  <a:uLnTx/>
                  <a:uFillTx/>
                  <a:latin typeface="Evolventa"/>
                  <a:ea typeface="Evolventa"/>
                  <a:cs typeface="Evolventa"/>
                  <a:sym typeface="Evolventa"/>
                </a:rPr>
                <a:t>ЛИТВИНОВ ВЛАДИСЛАВ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4DDDE"/>
                </a:solidFill>
                <a:effectLst/>
                <a:uLnTx/>
                <a:uFillTx/>
                <a:latin typeface="Evolventa"/>
                <a:ea typeface="Evolventa"/>
                <a:cs typeface="Evolventa"/>
                <a:sym typeface="Evolventa"/>
              </a:endParaRPr>
            </a:p>
          </p:txBody>
        </p:sp>
      </p:grpSp>
      <p:sp>
        <p:nvSpPr>
          <p:cNvPr id="6" name="Freeform 6"/>
          <p:cNvSpPr/>
          <p:nvPr/>
        </p:nvSpPr>
        <p:spPr>
          <a:xfrm>
            <a:off x="788556" y="-1281163"/>
            <a:ext cx="4503761" cy="2743200"/>
          </a:xfrm>
          <a:custGeom>
            <a:avLst/>
            <a:gdLst/>
            <a:ahLst/>
            <a:cxnLst/>
            <a:rect l="l" t="t" r="r" b="b"/>
            <a:pathLst>
              <a:path w="6755642" h="4114800">
                <a:moveTo>
                  <a:pt x="0" y="0"/>
                </a:moveTo>
                <a:lnTo>
                  <a:pt x="6755642" y="0"/>
                </a:lnTo>
                <a:lnTo>
                  <a:pt x="67556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202556" y="1193807"/>
            <a:ext cx="796218" cy="1724095"/>
          </a:xfrm>
          <a:custGeom>
            <a:avLst/>
            <a:gdLst/>
            <a:ahLst/>
            <a:cxnLst/>
            <a:rect l="l" t="t" r="r" b="b"/>
            <a:pathLst>
              <a:path w="1194327" h="2586142">
                <a:moveTo>
                  <a:pt x="0" y="0"/>
                </a:moveTo>
                <a:lnTo>
                  <a:pt x="1194327" y="0"/>
                </a:lnTo>
                <a:lnTo>
                  <a:pt x="1194327" y="2586142"/>
                </a:lnTo>
                <a:lnTo>
                  <a:pt x="0" y="25861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H="1">
            <a:off x="1396794" y="1347436"/>
            <a:ext cx="3571835" cy="3727722"/>
          </a:xfrm>
          <a:custGeom>
            <a:avLst/>
            <a:gdLst/>
            <a:ahLst/>
            <a:cxnLst/>
            <a:rect l="l" t="t" r="r" b="b"/>
            <a:pathLst>
              <a:path w="5357753" h="5591583">
                <a:moveTo>
                  <a:pt x="5357753" y="0"/>
                </a:moveTo>
                <a:lnTo>
                  <a:pt x="0" y="0"/>
                </a:lnTo>
                <a:lnTo>
                  <a:pt x="0" y="5591582"/>
                </a:lnTo>
                <a:lnTo>
                  <a:pt x="5357753" y="5591582"/>
                </a:lnTo>
                <a:lnTo>
                  <a:pt x="5357753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631432" y="842951"/>
            <a:ext cx="2096026" cy="1627279"/>
          </a:xfrm>
          <a:custGeom>
            <a:avLst/>
            <a:gdLst/>
            <a:ahLst/>
            <a:cxnLst/>
            <a:rect l="l" t="t" r="r" b="b"/>
            <a:pathLst>
              <a:path w="3144039" h="2440918">
                <a:moveTo>
                  <a:pt x="0" y="0"/>
                </a:moveTo>
                <a:lnTo>
                  <a:pt x="3144040" y="0"/>
                </a:lnTo>
                <a:lnTo>
                  <a:pt x="3144040" y="2440918"/>
                </a:lnTo>
                <a:lnTo>
                  <a:pt x="0" y="24409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416582" y="3337200"/>
            <a:ext cx="1262863" cy="2835000"/>
          </a:xfrm>
          <a:custGeom>
            <a:avLst/>
            <a:gdLst/>
            <a:ahLst/>
            <a:cxnLst/>
            <a:rect l="l" t="t" r="r" b="b"/>
            <a:pathLst>
              <a:path w="1894295" h="4252500">
                <a:moveTo>
                  <a:pt x="0" y="0"/>
                </a:moveTo>
                <a:lnTo>
                  <a:pt x="1894295" y="0"/>
                </a:lnTo>
                <a:lnTo>
                  <a:pt x="1894295" y="4252500"/>
                </a:lnTo>
                <a:lnTo>
                  <a:pt x="0" y="42525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2674535" y="5075157"/>
            <a:ext cx="2324239" cy="2743200"/>
          </a:xfrm>
          <a:custGeom>
            <a:avLst/>
            <a:gdLst/>
            <a:ahLst/>
            <a:cxnLst/>
            <a:rect l="l" t="t" r="r" b="b"/>
            <a:pathLst>
              <a:path w="3486358" h="4114800">
                <a:moveTo>
                  <a:pt x="0" y="0"/>
                </a:moveTo>
                <a:lnTo>
                  <a:pt x="3486358" y="0"/>
                </a:lnTo>
                <a:lnTo>
                  <a:pt x="34863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833972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201510" y="1008611"/>
            <a:ext cx="5728315" cy="4512446"/>
            <a:chOff x="0" y="-228600"/>
            <a:chExt cx="11456630" cy="9024892"/>
          </a:xfrm>
        </p:grpSpPr>
        <p:sp>
          <p:nvSpPr>
            <p:cNvPr id="3" name="TextBox 3"/>
            <p:cNvSpPr txBox="1"/>
            <p:nvPr/>
          </p:nvSpPr>
          <p:spPr>
            <a:xfrm>
              <a:off x="481672" y="-228600"/>
              <a:ext cx="9060906" cy="146822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l" defTabSz="609630" rtl="0" eaLnBrk="1" fontAlgn="auto" latinLnBrk="0" hangingPunct="1">
                <a:lnSpc>
                  <a:spcPts val="606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5050" b="1" i="0" u="none" strike="noStrike" kern="1200" cap="none" spc="0" normalizeH="0" baseline="0" noProof="0" dirty="0">
                  <a:ln>
                    <a:noFill/>
                  </a:ln>
                  <a:solidFill>
                    <a:srgbClr val="F7B4A7"/>
                  </a:solidFill>
                  <a:effectLst/>
                  <a:uLnTx/>
                  <a:uFillTx/>
                  <a:latin typeface="Evolventa Bold"/>
                  <a:ea typeface="Evolventa Bold"/>
                  <a:cs typeface="Evolventa Bold"/>
                  <a:sym typeface="Evolventa Bold"/>
                </a:rPr>
                <a:t>ВОПРОСЫ</a:t>
              </a:r>
              <a:endParaRPr kumimoji="0" lang="en-US" sz="5050" b="1" i="0" u="none" strike="noStrike" kern="1200" cap="none" spc="0" normalizeH="0" baseline="0" noProof="0" dirty="0">
                <a:ln>
                  <a:noFill/>
                </a:ln>
                <a:solidFill>
                  <a:srgbClr val="F7B4A7"/>
                </a:solidFill>
                <a:effectLst/>
                <a:uLnTx/>
                <a:uFillTx/>
                <a:latin typeface="Evolventa Bold"/>
                <a:ea typeface="Evolventa Bold"/>
                <a:cs typeface="Evolventa Bold"/>
                <a:sym typeface="Evolventa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481674" y="2213094"/>
              <a:ext cx="9060904" cy="77803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l" defTabSz="609630" rtl="0" eaLnBrk="1" fontAlgn="auto" latinLnBrk="0" hangingPunct="1">
                <a:lnSpc>
                  <a:spcPts val="318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400" b="0" i="0" u="none" strike="noStrike" kern="1200" cap="none" spc="231" normalizeH="0" baseline="0" noProof="0" dirty="0">
                  <a:ln>
                    <a:noFill/>
                  </a:ln>
                  <a:solidFill>
                    <a:srgbClr val="94DDDE"/>
                  </a:solidFill>
                  <a:effectLst/>
                  <a:uLnTx/>
                  <a:uFillTx/>
                  <a:latin typeface="Evolventa"/>
                  <a:ea typeface="Evolventa"/>
                  <a:cs typeface="Evolventa"/>
                  <a:sym typeface="Evolventa"/>
                </a:rPr>
                <a:t>ПУТЕВЫЕ ВЕХИ</a:t>
              </a:r>
              <a:endParaRPr kumimoji="0" lang="en-US" sz="2400" b="0" i="0" u="none" strike="noStrike" kern="1200" cap="none" spc="231" normalizeH="0" baseline="0" noProof="0" dirty="0">
                <a:ln>
                  <a:noFill/>
                </a:ln>
                <a:solidFill>
                  <a:srgbClr val="94DDDE"/>
                </a:solidFill>
                <a:effectLst/>
                <a:uLnTx/>
                <a:uFillTx/>
                <a:latin typeface="Evolventa"/>
                <a:ea typeface="Evolventa"/>
                <a:cs typeface="Evolventa"/>
                <a:sym typeface="Evolventa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4478828"/>
              <a:ext cx="11456630" cy="43174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74245" lvl="1" indent="-187123" algn="just" defTabSz="609630">
                <a:lnSpc>
                  <a:spcPts val="2427"/>
                </a:lnSpc>
                <a:buFont typeface="Arial"/>
                <a:buChar char="•"/>
              </a:pPr>
              <a:r>
                <a:rPr lang="ru-RU" sz="2400" dirty="0">
                  <a:solidFill>
                    <a:srgbClr val="94DDDE"/>
                  </a:solidFill>
                  <a:latin typeface="Evolventa"/>
                  <a:ea typeface="Evolventa"/>
                  <a:cs typeface="Evolventa"/>
                  <a:sym typeface="Evolventa"/>
                </a:rPr>
                <a:t>Понятие </a:t>
              </a:r>
              <a:r>
                <a:rPr lang="en-US" sz="2400" dirty="0">
                  <a:solidFill>
                    <a:srgbClr val="94DDDE"/>
                  </a:solidFill>
                  <a:latin typeface="Evolventa"/>
                  <a:ea typeface="Evolventa"/>
                  <a:cs typeface="Evolventa"/>
                  <a:sym typeface="Evolventa"/>
                </a:rPr>
                <a:t>GIL</a:t>
              </a:r>
              <a:r>
                <a:rPr lang="ru-RU" sz="2400" dirty="0">
                  <a:solidFill>
                    <a:srgbClr val="94DDDE"/>
                  </a:solidFill>
                  <a:latin typeface="Evolventa"/>
                  <a:ea typeface="Evolventa"/>
                  <a:cs typeface="Evolventa"/>
                  <a:sym typeface="Evolventa"/>
                </a:rPr>
                <a:t>.</a:t>
              </a:r>
            </a:p>
            <a:p>
              <a:pPr marL="374245" lvl="1" indent="-187123" algn="just" defTabSz="609630">
                <a:lnSpc>
                  <a:spcPts val="2427"/>
                </a:lnSpc>
                <a:buFont typeface="Arial"/>
                <a:buChar char="•"/>
              </a:pPr>
              <a:endParaRPr lang="ru-RU" sz="2400" dirty="0">
                <a:solidFill>
                  <a:srgbClr val="94DDDE"/>
                </a:solidFill>
                <a:latin typeface="Evolventa"/>
                <a:ea typeface="Evolventa"/>
                <a:cs typeface="Evolventa"/>
                <a:sym typeface="Evolventa"/>
              </a:endParaRPr>
            </a:p>
            <a:p>
              <a:pPr marL="374245" lvl="1" indent="-187123" algn="just" defTabSz="609630">
                <a:lnSpc>
                  <a:spcPts val="2427"/>
                </a:lnSpc>
                <a:buFont typeface="Arial"/>
                <a:buChar char="•"/>
              </a:pPr>
              <a:r>
                <a:rPr lang="ru-RU" sz="2400" dirty="0">
                  <a:solidFill>
                    <a:srgbClr val="94DDDE"/>
                  </a:solidFill>
                  <a:latin typeface="Evolventa"/>
                  <a:ea typeface="Evolventa"/>
                  <a:cs typeface="Evolventa"/>
                  <a:sym typeface="Evolventa"/>
                </a:rPr>
                <a:t>Многопоточность.</a:t>
              </a:r>
            </a:p>
            <a:p>
              <a:pPr marL="374245" lvl="1" indent="-187123" algn="just" defTabSz="609630">
                <a:lnSpc>
                  <a:spcPts val="2427"/>
                </a:lnSpc>
                <a:buFont typeface="Arial"/>
                <a:buChar char="•"/>
              </a:pPr>
              <a:endParaRPr lang="ru-RU" sz="2400" dirty="0">
                <a:solidFill>
                  <a:srgbClr val="94DDDE"/>
                </a:solidFill>
                <a:latin typeface="Evolventa"/>
                <a:ea typeface="Evolventa"/>
                <a:cs typeface="Evolventa"/>
                <a:sym typeface="Evolventa"/>
              </a:endParaRPr>
            </a:p>
            <a:p>
              <a:pPr marL="374245" lvl="1" indent="-187123" algn="just" defTabSz="609630">
                <a:lnSpc>
                  <a:spcPts val="2427"/>
                </a:lnSpc>
                <a:buFont typeface="Arial"/>
                <a:buChar char="•"/>
              </a:pPr>
              <a:r>
                <a:rPr lang="ru-RU" sz="2400" dirty="0">
                  <a:solidFill>
                    <a:srgbClr val="94DDDE"/>
                  </a:solidFill>
                  <a:latin typeface="Evolventa"/>
                  <a:ea typeface="Evolventa"/>
                  <a:cs typeface="Evolventa"/>
                  <a:sym typeface="Evolventa"/>
                </a:rPr>
                <a:t>Многопроцессорность.</a:t>
              </a:r>
            </a:p>
            <a:p>
              <a:pPr marL="374245" lvl="1" indent="-187123" algn="just" defTabSz="609630">
                <a:lnSpc>
                  <a:spcPts val="2427"/>
                </a:lnSpc>
                <a:buFont typeface="Arial"/>
                <a:buChar char="•"/>
              </a:pPr>
              <a:endParaRPr lang="ru-RU" sz="2400" dirty="0">
                <a:solidFill>
                  <a:srgbClr val="94DDDE"/>
                </a:solidFill>
                <a:latin typeface="Evolventa"/>
                <a:ea typeface="Evolventa"/>
                <a:cs typeface="Evolventa"/>
                <a:sym typeface="Evolventa"/>
              </a:endParaRPr>
            </a:p>
            <a:p>
              <a:pPr marL="374245" lvl="1" indent="-187123" algn="just" defTabSz="609630">
                <a:lnSpc>
                  <a:spcPts val="2427"/>
                </a:lnSpc>
                <a:buFont typeface="Arial"/>
                <a:buChar char="•"/>
              </a:pPr>
              <a:r>
                <a:rPr lang="ru-RU" sz="2400" dirty="0">
                  <a:solidFill>
                    <a:srgbClr val="94DDDE"/>
                  </a:solidFill>
                  <a:latin typeface="Evolventa"/>
                  <a:ea typeface="Evolventa"/>
                  <a:cs typeface="Evolventa"/>
                  <a:sym typeface="Evolventa"/>
                </a:rPr>
                <a:t>Асинхронное программирование.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873172" y="1122911"/>
            <a:ext cx="2583030" cy="3415064"/>
          </a:xfrm>
          <a:custGeom>
            <a:avLst/>
            <a:gdLst/>
            <a:ahLst/>
            <a:cxnLst/>
            <a:rect l="l" t="t" r="r" b="b"/>
            <a:pathLst>
              <a:path w="3874545" h="5122596">
                <a:moveTo>
                  <a:pt x="0" y="0"/>
                </a:moveTo>
                <a:lnTo>
                  <a:pt x="3874546" y="0"/>
                </a:lnTo>
                <a:lnTo>
                  <a:pt x="3874546" y="5122596"/>
                </a:lnTo>
                <a:lnTo>
                  <a:pt x="0" y="5122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587318" y="1650063"/>
            <a:ext cx="2583030" cy="3415064"/>
          </a:xfrm>
          <a:custGeom>
            <a:avLst/>
            <a:gdLst/>
            <a:ahLst/>
            <a:cxnLst/>
            <a:rect l="l" t="t" r="r" b="b"/>
            <a:pathLst>
              <a:path w="3874545" h="5122596">
                <a:moveTo>
                  <a:pt x="0" y="0"/>
                </a:moveTo>
                <a:lnTo>
                  <a:pt x="3874545" y="0"/>
                </a:lnTo>
                <a:lnTo>
                  <a:pt x="3874545" y="5122595"/>
                </a:lnTo>
                <a:lnTo>
                  <a:pt x="0" y="5122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2330488" y="2142879"/>
            <a:ext cx="2583030" cy="3415064"/>
          </a:xfrm>
          <a:custGeom>
            <a:avLst/>
            <a:gdLst/>
            <a:ahLst/>
            <a:cxnLst/>
            <a:rect l="l" t="t" r="r" b="b"/>
            <a:pathLst>
              <a:path w="3874545" h="5122596">
                <a:moveTo>
                  <a:pt x="0" y="0"/>
                </a:moveTo>
                <a:lnTo>
                  <a:pt x="3874545" y="0"/>
                </a:lnTo>
                <a:lnTo>
                  <a:pt x="3874545" y="5122596"/>
                </a:lnTo>
                <a:lnTo>
                  <a:pt x="0" y="51225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88A25BE-D784-4C87-884A-71522210F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39"/>
            <a:ext cx="5848903" cy="68580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196DB1E-40F6-4121-A315-78B8FD4DF9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460"/>
          <a:stretch/>
        </p:blipFill>
        <p:spPr>
          <a:xfrm>
            <a:off x="5848903" y="-239"/>
            <a:ext cx="6343097" cy="6858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905803" y="-89998"/>
            <a:ext cx="9421930" cy="7576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r" defTabSz="609630" rtl="0" eaLnBrk="1" fontAlgn="auto" latinLnBrk="0" hangingPunct="1">
              <a:lnSpc>
                <a:spcPts val="60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050" b="1" i="0" u="none" strike="noStrike" kern="1200" cap="none" spc="0" normalizeH="0" baseline="0" noProof="0" dirty="0">
                <a:ln>
                  <a:noFill/>
                </a:ln>
                <a:solidFill>
                  <a:srgbClr val="F7B4A7"/>
                </a:solidFill>
                <a:effectLst/>
                <a:uLnTx/>
                <a:uFillTx/>
                <a:latin typeface="Evolventa Bold"/>
                <a:ea typeface="Evolventa Bold"/>
                <a:cs typeface="Evolventa Bold"/>
                <a:sym typeface="Evolventa Bold"/>
              </a:rPr>
              <a:t>ВОПРОС ВСЕХ                 ВОПРОСОВ</a:t>
            </a:r>
            <a:endParaRPr kumimoji="0" lang="en-US" sz="5050" b="1" i="0" u="none" strike="noStrike" kern="1200" cap="none" spc="0" normalizeH="0" baseline="0" noProof="0" dirty="0">
              <a:ln>
                <a:noFill/>
              </a:ln>
              <a:solidFill>
                <a:srgbClr val="F7B4A7"/>
              </a:solidFill>
              <a:effectLst/>
              <a:uLnTx/>
              <a:uFillTx/>
              <a:latin typeface="Evolventa Bold"/>
              <a:ea typeface="Evolventa Bold"/>
              <a:cs typeface="Evolventa Bold"/>
              <a:sym typeface="Evolventa Bold"/>
            </a:endParaRPr>
          </a:p>
        </p:txBody>
      </p:sp>
    </p:spTree>
    <p:extLst>
      <p:ext uri="{BB962C8B-B14F-4D97-AF65-F5344CB8AC3E}">
        <p14:creationId xmlns:p14="http://schemas.microsoft.com/office/powerpoint/2010/main" val="44991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Группа 77">
            <a:extLst>
              <a:ext uri="{FF2B5EF4-FFF2-40B4-BE49-F238E27FC236}">
                <a16:creationId xmlns:a16="http://schemas.microsoft.com/office/drawing/2014/main" id="{33E33B45-5A4D-45F5-B6F0-EC9FD2CD2DED}"/>
              </a:ext>
            </a:extLst>
          </p:cNvPr>
          <p:cNvGrpSpPr/>
          <p:nvPr/>
        </p:nvGrpSpPr>
        <p:grpSpPr>
          <a:xfrm rot="18061341">
            <a:off x="2303843" y="2064913"/>
            <a:ext cx="2593276" cy="989735"/>
            <a:chOff x="3963878" y="1541069"/>
            <a:chExt cx="1767867" cy="588516"/>
          </a:xfrm>
        </p:grpSpPr>
        <p:sp>
          <p:nvSpPr>
            <p:cNvPr id="75" name="Левая фигурная скобка 74">
              <a:extLst>
                <a:ext uri="{FF2B5EF4-FFF2-40B4-BE49-F238E27FC236}">
                  <a16:creationId xmlns:a16="http://schemas.microsoft.com/office/drawing/2014/main" id="{2F3839D8-5A4C-47B5-B98B-B9979F0DCF29}"/>
                </a:ext>
              </a:extLst>
            </p:cNvPr>
            <p:cNvSpPr/>
            <p:nvPr/>
          </p:nvSpPr>
          <p:spPr>
            <a:xfrm>
              <a:off x="5173579" y="1541069"/>
              <a:ext cx="546261" cy="588516"/>
            </a:xfrm>
            <a:prstGeom prst="leftBrace">
              <a:avLst>
                <a:gd name="adj1" fmla="val 41371"/>
                <a:gd name="adj2" fmla="val 50000"/>
              </a:avLst>
            </a:prstGeom>
            <a:ln w="28575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7" name="Прямая со стрелкой 76">
              <a:extLst>
                <a:ext uri="{FF2B5EF4-FFF2-40B4-BE49-F238E27FC236}">
                  <a16:creationId xmlns:a16="http://schemas.microsoft.com/office/drawing/2014/main" id="{73154731-C3F2-4601-9484-121A05162484}"/>
                </a:ext>
              </a:extLst>
            </p:cNvPr>
            <p:cNvCxnSpPr/>
            <p:nvPr/>
          </p:nvCxnSpPr>
          <p:spPr>
            <a:xfrm>
              <a:off x="3963878" y="1834301"/>
              <a:ext cx="176786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Месяц 73">
            <a:extLst>
              <a:ext uri="{FF2B5EF4-FFF2-40B4-BE49-F238E27FC236}">
                <a16:creationId xmlns:a16="http://schemas.microsoft.com/office/drawing/2014/main" id="{21526A80-205F-4A96-A76B-F3D896E1098E}"/>
              </a:ext>
            </a:extLst>
          </p:cNvPr>
          <p:cNvSpPr/>
          <p:nvPr/>
        </p:nvSpPr>
        <p:spPr>
          <a:xfrm rot="16200000">
            <a:off x="2922960" y="898954"/>
            <a:ext cx="331551" cy="1097491"/>
          </a:xfrm>
          <a:prstGeom prst="moon">
            <a:avLst>
              <a:gd name="adj" fmla="val 27873"/>
            </a:avLst>
          </a:prstGeom>
          <a:solidFill>
            <a:srgbClr val="FF0000"/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Freeform 2"/>
          <p:cNvSpPr/>
          <p:nvPr/>
        </p:nvSpPr>
        <p:spPr>
          <a:xfrm>
            <a:off x="9370129" y="85689"/>
            <a:ext cx="2767467" cy="2219005"/>
          </a:xfrm>
          <a:custGeom>
            <a:avLst/>
            <a:gdLst/>
            <a:ahLst/>
            <a:cxnLst/>
            <a:rect l="l" t="t" r="r" b="b"/>
            <a:pathLst>
              <a:path w="5131837" h="4114800">
                <a:moveTo>
                  <a:pt x="0" y="0"/>
                </a:moveTo>
                <a:lnTo>
                  <a:pt x="5131837" y="0"/>
                </a:lnTo>
                <a:lnTo>
                  <a:pt x="51318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488159" y="584200"/>
            <a:ext cx="6726956" cy="5605429"/>
            <a:chOff x="-344482" y="-207645"/>
            <a:chExt cx="13453912" cy="11210863"/>
          </a:xfrm>
        </p:grpSpPr>
        <p:sp>
          <p:nvSpPr>
            <p:cNvPr id="4" name="TextBox 4"/>
            <p:cNvSpPr txBox="1"/>
            <p:nvPr/>
          </p:nvSpPr>
          <p:spPr>
            <a:xfrm>
              <a:off x="0" y="-207645"/>
              <a:ext cx="13024306" cy="13080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609630" rtl="0" eaLnBrk="1" fontAlgn="auto" latinLnBrk="0" hangingPunct="1">
                <a:lnSpc>
                  <a:spcPts val="51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4267" dirty="0">
                  <a:solidFill>
                    <a:srgbClr val="31356E"/>
                  </a:solidFill>
                  <a:latin typeface="Evolventa"/>
                  <a:ea typeface="Evolventa"/>
                  <a:cs typeface="Evolventa"/>
                  <a:sym typeface="Evolventa"/>
                </a:rPr>
                <a:t>Что такое </a:t>
              </a:r>
              <a:r>
                <a:rPr lang="en-US" sz="4267" dirty="0">
                  <a:solidFill>
                    <a:srgbClr val="31356E"/>
                  </a:solidFill>
                  <a:latin typeface="Evolventa"/>
                  <a:ea typeface="Evolventa"/>
                  <a:cs typeface="Evolventa"/>
                  <a:sym typeface="Evolventa"/>
                </a:rPr>
                <a:t>GIL</a:t>
              </a:r>
              <a:r>
                <a:rPr lang="ru-RU" sz="4267" dirty="0">
                  <a:solidFill>
                    <a:srgbClr val="31356E"/>
                  </a:solidFill>
                  <a:latin typeface="Evolventa"/>
                  <a:ea typeface="Evolventa"/>
                  <a:cs typeface="Evolventa"/>
                  <a:sym typeface="Evolventa"/>
                </a:rPr>
                <a:t>?</a:t>
              </a:r>
              <a:endParaRPr kumimoji="0" lang="en-US" sz="4267" b="0" i="0" u="none" strike="noStrike" kern="1200" cap="none" spc="0" normalizeH="0" baseline="0" noProof="0" dirty="0">
                <a:ln>
                  <a:noFill/>
                </a:ln>
                <a:solidFill>
                  <a:srgbClr val="31356E"/>
                </a:solidFill>
                <a:effectLst/>
                <a:uLnTx/>
                <a:uFillTx/>
                <a:latin typeface="Evolventa"/>
                <a:ea typeface="Evolventa"/>
                <a:cs typeface="Evolventa"/>
                <a:sym typeface="Evolventa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344482" y="6858876"/>
              <a:ext cx="13453912" cy="414434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lvl="0" defTabSz="609630">
                <a:lnSpc>
                  <a:spcPts val="2320"/>
                </a:lnSpc>
              </a:pPr>
              <a:r>
                <a:rPr lang="ru-RU" sz="2400" dirty="0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GIL — это глобальная блокировка, которая позволяет только одному потоку выполнять </a:t>
              </a:r>
              <a:r>
                <a:rPr lang="ru-RU" sz="2400" dirty="0" err="1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Python</a:t>
              </a:r>
              <a:r>
                <a:rPr lang="ru-RU" sz="2400" dirty="0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-байт-код в любой момент времени. Это означает, что даже если на вашей машине несколько ядер процессора, потоки </a:t>
              </a:r>
              <a:r>
                <a:rPr lang="ru-RU" sz="2400" dirty="0" err="1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Python</a:t>
              </a:r>
              <a:r>
                <a:rPr lang="ru-RU" sz="2400" dirty="0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 не смогут одновременно выполнять код на разных ядрах.</a:t>
              </a:r>
            </a:p>
          </p:txBody>
        </p:sp>
      </p:grpSp>
      <p:sp>
        <p:nvSpPr>
          <p:cNvPr id="20" name="Rectangle 1">
            <a:extLst>
              <a:ext uri="{FF2B5EF4-FFF2-40B4-BE49-F238E27FC236}">
                <a16:creationId xmlns:a16="http://schemas.microsoft.com/office/drawing/2014/main" id="{FC7AB912-511F-4AFE-BA3C-8B5B834D3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EEF5E11-A2FB-4DBC-83BF-5DA60E2E79D8}"/>
              </a:ext>
            </a:extLst>
          </p:cNvPr>
          <p:cNvCxnSpPr/>
          <p:nvPr/>
        </p:nvCxnSpPr>
        <p:spPr>
          <a:xfrm>
            <a:off x="533857" y="2119188"/>
            <a:ext cx="1798721" cy="0"/>
          </a:xfrm>
          <a:prstGeom prst="straightConnector1">
            <a:avLst/>
          </a:prstGeom>
          <a:ln w="76200">
            <a:solidFill>
              <a:srgbClr val="2B4B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906D8F41-3569-4D88-B088-ECEFD739E0A1}"/>
              </a:ext>
            </a:extLst>
          </p:cNvPr>
          <p:cNvCxnSpPr/>
          <p:nvPr/>
        </p:nvCxnSpPr>
        <p:spPr>
          <a:xfrm>
            <a:off x="533857" y="2576388"/>
            <a:ext cx="1798721" cy="0"/>
          </a:xfrm>
          <a:prstGeom prst="straightConnector1">
            <a:avLst/>
          </a:prstGeom>
          <a:ln w="76200">
            <a:solidFill>
              <a:srgbClr val="F0AB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A0BB7578-FAAF-4B31-ACB3-B407EDA0D763}"/>
              </a:ext>
            </a:extLst>
          </p:cNvPr>
          <p:cNvCxnSpPr/>
          <p:nvPr/>
        </p:nvCxnSpPr>
        <p:spPr>
          <a:xfrm>
            <a:off x="533857" y="3033588"/>
            <a:ext cx="1798721" cy="0"/>
          </a:xfrm>
          <a:prstGeom prst="straightConnector1">
            <a:avLst/>
          </a:prstGeom>
          <a:ln w="76200">
            <a:solidFill>
              <a:srgbClr val="EFEF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17CD9635-5271-451A-AA78-793614F82B98}"/>
              </a:ext>
            </a:extLst>
          </p:cNvPr>
          <p:cNvGrpSpPr/>
          <p:nvPr/>
        </p:nvGrpSpPr>
        <p:grpSpPr>
          <a:xfrm>
            <a:off x="2431237" y="1479898"/>
            <a:ext cx="1299411" cy="1949102"/>
            <a:chOff x="3170321" y="2015304"/>
            <a:chExt cx="1299411" cy="1949102"/>
          </a:xfrm>
          <a:solidFill>
            <a:srgbClr val="2B4B82"/>
          </a:solidFill>
        </p:grpSpPr>
        <p:sp>
          <p:nvSpPr>
            <p:cNvPr id="19" name="Круг: прозрачная заливка 18">
              <a:extLst>
                <a:ext uri="{FF2B5EF4-FFF2-40B4-BE49-F238E27FC236}">
                  <a16:creationId xmlns:a16="http://schemas.microsoft.com/office/drawing/2014/main" id="{346663AE-71FF-41C9-B79B-7EA33FE2692B}"/>
                </a:ext>
              </a:extLst>
            </p:cNvPr>
            <p:cNvSpPr/>
            <p:nvPr/>
          </p:nvSpPr>
          <p:spPr>
            <a:xfrm>
              <a:off x="3170336" y="2015304"/>
              <a:ext cx="1299396" cy="1299396"/>
            </a:xfrm>
            <a:prstGeom prst="donut">
              <a:avLst>
                <a:gd name="adj" fmla="val 11230"/>
              </a:avLst>
            </a:prstGeom>
            <a:grpFill/>
            <a:ln>
              <a:solidFill>
                <a:srgbClr val="EFEF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6" name="Прямоугольник: скругленные углы 15">
              <a:extLst>
                <a:ext uri="{FF2B5EF4-FFF2-40B4-BE49-F238E27FC236}">
                  <a16:creationId xmlns:a16="http://schemas.microsoft.com/office/drawing/2014/main" id="{D3CB3FB7-7EF6-4C1A-A322-F2CD874FD660}"/>
                </a:ext>
              </a:extLst>
            </p:cNvPr>
            <p:cNvSpPr/>
            <p:nvPr/>
          </p:nvSpPr>
          <p:spPr>
            <a:xfrm>
              <a:off x="3170321" y="2664995"/>
              <a:ext cx="1299411" cy="1299411"/>
            </a:xfrm>
            <a:prstGeom prst="roundRect">
              <a:avLst/>
            </a:prstGeom>
            <a:grpFill/>
            <a:ln>
              <a:solidFill>
                <a:srgbClr val="EFEF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D833356-2BFC-4A39-9DAF-3C33E57EC1FC}"/>
              </a:ext>
            </a:extLst>
          </p:cNvPr>
          <p:cNvSpPr txBox="1"/>
          <p:nvPr/>
        </p:nvSpPr>
        <p:spPr>
          <a:xfrm>
            <a:off x="664199" y="1700657"/>
            <a:ext cx="1299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B4B82"/>
                </a:solidFill>
                <a:latin typeface="Evolventa"/>
              </a:rPr>
              <a:t>Thread 1</a:t>
            </a:r>
            <a:endParaRPr lang="ru-RU" sz="2400" dirty="0">
              <a:solidFill>
                <a:srgbClr val="2B4B82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4ADA6B0-2306-453D-B5F0-BC3BB466FDF2}"/>
              </a:ext>
            </a:extLst>
          </p:cNvPr>
          <p:cNvSpPr txBox="1"/>
          <p:nvPr/>
        </p:nvSpPr>
        <p:spPr>
          <a:xfrm>
            <a:off x="660400" y="2160089"/>
            <a:ext cx="1299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0ABC1"/>
                </a:solidFill>
                <a:latin typeface="Evolventa"/>
              </a:rPr>
              <a:t>Thread </a:t>
            </a:r>
            <a:r>
              <a:rPr lang="ru-RU" sz="2400" dirty="0">
                <a:solidFill>
                  <a:srgbClr val="F0ABC1"/>
                </a:solidFill>
                <a:latin typeface="Evolventa"/>
              </a:rPr>
              <a:t>2</a:t>
            </a:r>
            <a:endParaRPr lang="ru-RU" sz="2400" dirty="0">
              <a:solidFill>
                <a:srgbClr val="F0ABC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2263BB-06B0-4EF8-A3A0-47F7EED5CD62}"/>
              </a:ext>
            </a:extLst>
          </p:cNvPr>
          <p:cNvSpPr txBox="1"/>
          <p:nvPr/>
        </p:nvSpPr>
        <p:spPr>
          <a:xfrm>
            <a:off x="668323" y="2617288"/>
            <a:ext cx="1299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EFEFEF"/>
                </a:solidFill>
                <a:latin typeface="Evolventa"/>
              </a:rPr>
              <a:t>Thread </a:t>
            </a:r>
            <a:r>
              <a:rPr lang="ru-RU" sz="2400" dirty="0">
                <a:solidFill>
                  <a:srgbClr val="EFEFEF"/>
                </a:solidFill>
                <a:latin typeface="Evolventa"/>
              </a:rPr>
              <a:t>3</a:t>
            </a:r>
            <a:endParaRPr lang="ru-RU" sz="2400" dirty="0">
              <a:solidFill>
                <a:srgbClr val="EFEFEF"/>
              </a:solidFill>
            </a:endParaRPr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A9D53970-E6B5-4137-8B9D-7AE936D5E3E2}"/>
              </a:ext>
            </a:extLst>
          </p:cNvPr>
          <p:cNvCxnSpPr>
            <a:cxnSpLocks/>
          </p:cNvCxnSpPr>
          <p:nvPr/>
        </p:nvCxnSpPr>
        <p:spPr>
          <a:xfrm>
            <a:off x="3790806" y="2576388"/>
            <a:ext cx="1060327" cy="0"/>
          </a:xfrm>
          <a:prstGeom prst="straightConnector1">
            <a:avLst/>
          </a:prstGeom>
          <a:ln w="76200">
            <a:solidFill>
              <a:srgbClr val="EFEF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3DC56D33-3FF1-4F7B-B790-2BE36E077AC4}"/>
              </a:ext>
            </a:extLst>
          </p:cNvPr>
          <p:cNvCxnSpPr>
            <a:cxnSpLocks/>
          </p:cNvCxnSpPr>
          <p:nvPr/>
        </p:nvCxnSpPr>
        <p:spPr>
          <a:xfrm>
            <a:off x="4949792" y="2576388"/>
            <a:ext cx="1060327" cy="0"/>
          </a:xfrm>
          <a:prstGeom prst="straightConnector1">
            <a:avLst/>
          </a:prstGeom>
          <a:ln w="76200">
            <a:solidFill>
              <a:srgbClr val="F0AB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A13DEE0B-DE6C-4D0C-A0F7-8344B32E6234}"/>
              </a:ext>
            </a:extLst>
          </p:cNvPr>
          <p:cNvCxnSpPr>
            <a:cxnSpLocks/>
          </p:cNvCxnSpPr>
          <p:nvPr/>
        </p:nvCxnSpPr>
        <p:spPr>
          <a:xfrm>
            <a:off x="6096000" y="2572002"/>
            <a:ext cx="1060327" cy="0"/>
          </a:xfrm>
          <a:prstGeom prst="straightConnector1">
            <a:avLst/>
          </a:prstGeom>
          <a:ln w="76200">
            <a:solidFill>
              <a:srgbClr val="2B4B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7C31F89D-B0ED-478A-BAE4-375CCA438BC0}"/>
              </a:ext>
            </a:extLst>
          </p:cNvPr>
          <p:cNvGrpSpPr/>
          <p:nvPr/>
        </p:nvGrpSpPr>
        <p:grpSpPr>
          <a:xfrm>
            <a:off x="7324938" y="1961196"/>
            <a:ext cx="1641890" cy="1641890"/>
            <a:chOff x="7092149" y="1967582"/>
            <a:chExt cx="1641890" cy="1641890"/>
          </a:xfrm>
        </p:grpSpPr>
        <p:sp>
          <p:nvSpPr>
            <p:cNvPr id="54" name="Прямоугольник: скругленные углы 53">
              <a:extLst>
                <a:ext uri="{FF2B5EF4-FFF2-40B4-BE49-F238E27FC236}">
                  <a16:creationId xmlns:a16="http://schemas.microsoft.com/office/drawing/2014/main" id="{DBFEA490-AA08-469A-97E0-C96CA047DD80}"/>
                </a:ext>
              </a:extLst>
            </p:cNvPr>
            <p:cNvSpPr/>
            <p:nvPr/>
          </p:nvSpPr>
          <p:spPr>
            <a:xfrm>
              <a:off x="7599277" y="1967582"/>
              <a:ext cx="167776" cy="1641890"/>
            </a:xfrm>
            <a:prstGeom prst="roundRect">
              <a:avLst/>
            </a:prstGeom>
            <a:solidFill>
              <a:srgbClr val="2B4B82"/>
            </a:solidFill>
            <a:ln>
              <a:solidFill>
                <a:srgbClr val="EFEF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Прямоугольник: скругленные углы 54">
              <a:extLst>
                <a:ext uri="{FF2B5EF4-FFF2-40B4-BE49-F238E27FC236}">
                  <a16:creationId xmlns:a16="http://schemas.microsoft.com/office/drawing/2014/main" id="{FCEC80C5-DEE9-4AB3-9209-66C1436B8790}"/>
                </a:ext>
              </a:extLst>
            </p:cNvPr>
            <p:cNvSpPr/>
            <p:nvPr/>
          </p:nvSpPr>
          <p:spPr>
            <a:xfrm>
              <a:off x="8080450" y="1967582"/>
              <a:ext cx="167776" cy="1641890"/>
            </a:xfrm>
            <a:prstGeom prst="roundRect">
              <a:avLst/>
            </a:prstGeom>
            <a:solidFill>
              <a:srgbClr val="2B4B82"/>
            </a:solidFill>
            <a:ln>
              <a:solidFill>
                <a:srgbClr val="EFEF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Прямоугольник: скругленные углы 55">
              <a:extLst>
                <a:ext uri="{FF2B5EF4-FFF2-40B4-BE49-F238E27FC236}">
                  <a16:creationId xmlns:a16="http://schemas.microsoft.com/office/drawing/2014/main" id="{EFD0C42D-ACE7-40EB-B4B6-373B31B72637}"/>
                </a:ext>
              </a:extLst>
            </p:cNvPr>
            <p:cNvSpPr/>
            <p:nvPr/>
          </p:nvSpPr>
          <p:spPr>
            <a:xfrm rot="5400000">
              <a:off x="7829206" y="1696359"/>
              <a:ext cx="167776" cy="1641890"/>
            </a:xfrm>
            <a:prstGeom prst="roundRect">
              <a:avLst/>
            </a:prstGeom>
            <a:solidFill>
              <a:srgbClr val="2B4B82"/>
            </a:solidFill>
            <a:ln>
              <a:solidFill>
                <a:srgbClr val="EFEF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Прямоугольник: скругленные углы 56">
              <a:extLst>
                <a:ext uri="{FF2B5EF4-FFF2-40B4-BE49-F238E27FC236}">
                  <a16:creationId xmlns:a16="http://schemas.microsoft.com/office/drawing/2014/main" id="{862FD5D9-D8D1-4FE5-A548-3FBBDEF2E564}"/>
                </a:ext>
              </a:extLst>
            </p:cNvPr>
            <p:cNvSpPr/>
            <p:nvPr/>
          </p:nvSpPr>
          <p:spPr>
            <a:xfrm rot="5400000">
              <a:off x="7829206" y="2212259"/>
              <a:ext cx="167776" cy="1641890"/>
            </a:xfrm>
            <a:prstGeom prst="roundRect">
              <a:avLst/>
            </a:prstGeom>
            <a:solidFill>
              <a:srgbClr val="2B4B82"/>
            </a:solidFill>
            <a:ln>
              <a:solidFill>
                <a:srgbClr val="EFEF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Прямоугольник: скругленные углы 46">
              <a:extLst>
                <a:ext uri="{FF2B5EF4-FFF2-40B4-BE49-F238E27FC236}">
                  <a16:creationId xmlns:a16="http://schemas.microsoft.com/office/drawing/2014/main" id="{BB3499C5-EEDB-42C6-876B-3FC7921ED304}"/>
                </a:ext>
              </a:extLst>
            </p:cNvPr>
            <p:cNvSpPr/>
            <p:nvPr/>
          </p:nvSpPr>
          <p:spPr>
            <a:xfrm>
              <a:off x="7276147" y="2119188"/>
              <a:ext cx="1299411" cy="1299411"/>
            </a:xfrm>
            <a:prstGeom prst="roundRect">
              <a:avLst/>
            </a:prstGeom>
            <a:solidFill>
              <a:srgbClr val="2B4B82"/>
            </a:solidFill>
            <a:ln>
              <a:solidFill>
                <a:srgbClr val="EFEF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25CA0DB-27A4-4411-BE7E-A96A313059E5}"/>
                </a:ext>
              </a:extLst>
            </p:cNvPr>
            <p:cNvSpPr txBox="1"/>
            <p:nvPr/>
          </p:nvSpPr>
          <p:spPr>
            <a:xfrm>
              <a:off x="7305475" y="2498579"/>
              <a:ext cx="12188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EFEFEF"/>
                  </a:solidFill>
                  <a:latin typeface="Evolventa"/>
                </a:rPr>
                <a:t>CPU</a:t>
              </a:r>
              <a:endParaRPr lang="ru-RU" sz="2400" dirty="0">
                <a:solidFill>
                  <a:srgbClr val="EFEFEF"/>
                </a:solidFill>
              </a:endParaRPr>
            </a:p>
          </p:txBody>
        </p:sp>
      </p:grpSp>
      <p:grpSp>
        <p:nvGrpSpPr>
          <p:cNvPr id="59" name="Группа 58">
            <a:extLst>
              <a:ext uri="{FF2B5EF4-FFF2-40B4-BE49-F238E27FC236}">
                <a16:creationId xmlns:a16="http://schemas.microsoft.com/office/drawing/2014/main" id="{25A9F016-3AB2-42AC-9D18-C212ADC03ABE}"/>
              </a:ext>
            </a:extLst>
          </p:cNvPr>
          <p:cNvGrpSpPr/>
          <p:nvPr/>
        </p:nvGrpSpPr>
        <p:grpSpPr>
          <a:xfrm>
            <a:off x="7302895" y="162458"/>
            <a:ext cx="1641890" cy="1641890"/>
            <a:chOff x="7092149" y="1967582"/>
            <a:chExt cx="1641890" cy="1641890"/>
          </a:xfrm>
        </p:grpSpPr>
        <p:sp>
          <p:nvSpPr>
            <p:cNvPr id="60" name="Прямоугольник: скругленные углы 59">
              <a:extLst>
                <a:ext uri="{FF2B5EF4-FFF2-40B4-BE49-F238E27FC236}">
                  <a16:creationId xmlns:a16="http://schemas.microsoft.com/office/drawing/2014/main" id="{51D553C6-6D26-4032-90E2-5D6C31E3AC25}"/>
                </a:ext>
              </a:extLst>
            </p:cNvPr>
            <p:cNvSpPr/>
            <p:nvPr/>
          </p:nvSpPr>
          <p:spPr>
            <a:xfrm>
              <a:off x="7599277" y="1967582"/>
              <a:ext cx="167776" cy="1641890"/>
            </a:xfrm>
            <a:prstGeom prst="roundRect">
              <a:avLst/>
            </a:prstGeom>
            <a:solidFill>
              <a:srgbClr val="2B4B82"/>
            </a:solidFill>
            <a:ln>
              <a:solidFill>
                <a:srgbClr val="EFEF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Прямоугольник: скругленные углы 60">
              <a:extLst>
                <a:ext uri="{FF2B5EF4-FFF2-40B4-BE49-F238E27FC236}">
                  <a16:creationId xmlns:a16="http://schemas.microsoft.com/office/drawing/2014/main" id="{E9FF9530-1399-40FA-AA23-CBF014A1E980}"/>
                </a:ext>
              </a:extLst>
            </p:cNvPr>
            <p:cNvSpPr/>
            <p:nvPr/>
          </p:nvSpPr>
          <p:spPr>
            <a:xfrm>
              <a:off x="8080450" y="1967582"/>
              <a:ext cx="167776" cy="1641890"/>
            </a:xfrm>
            <a:prstGeom prst="roundRect">
              <a:avLst/>
            </a:prstGeom>
            <a:solidFill>
              <a:srgbClr val="2B4B82"/>
            </a:solidFill>
            <a:ln>
              <a:solidFill>
                <a:srgbClr val="EFEF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Прямоугольник: скругленные углы 61">
              <a:extLst>
                <a:ext uri="{FF2B5EF4-FFF2-40B4-BE49-F238E27FC236}">
                  <a16:creationId xmlns:a16="http://schemas.microsoft.com/office/drawing/2014/main" id="{2415850E-0873-48F5-AA45-2AC708C9FFF6}"/>
                </a:ext>
              </a:extLst>
            </p:cNvPr>
            <p:cNvSpPr/>
            <p:nvPr/>
          </p:nvSpPr>
          <p:spPr>
            <a:xfrm rot="5400000">
              <a:off x="7829206" y="1696359"/>
              <a:ext cx="167776" cy="1641890"/>
            </a:xfrm>
            <a:prstGeom prst="roundRect">
              <a:avLst/>
            </a:prstGeom>
            <a:solidFill>
              <a:srgbClr val="2B4B82"/>
            </a:solidFill>
            <a:ln>
              <a:solidFill>
                <a:srgbClr val="EFEF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" name="Прямоугольник: скругленные углы 62">
              <a:extLst>
                <a:ext uri="{FF2B5EF4-FFF2-40B4-BE49-F238E27FC236}">
                  <a16:creationId xmlns:a16="http://schemas.microsoft.com/office/drawing/2014/main" id="{546072A3-B60B-4EED-92F6-0F9554B8E1A2}"/>
                </a:ext>
              </a:extLst>
            </p:cNvPr>
            <p:cNvSpPr/>
            <p:nvPr/>
          </p:nvSpPr>
          <p:spPr>
            <a:xfrm rot="5400000">
              <a:off x="7829206" y="2212259"/>
              <a:ext cx="167776" cy="1641890"/>
            </a:xfrm>
            <a:prstGeom prst="roundRect">
              <a:avLst/>
            </a:prstGeom>
            <a:solidFill>
              <a:srgbClr val="2B4B82"/>
            </a:solidFill>
            <a:ln>
              <a:solidFill>
                <a:srgbClr val="EFEF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" name="Прямоугольник: скругленные углы 63">
              <a:extLst>
                <a:ext uri="{FF2B5EF4-FFF2-40B4-BE49-F238E27FC236}">
                  <a16:creationId xmlns:a16="http://schemas.microsoft.com/office/drawing/2014/main" id="{27BDF3C9-A71C-4D14-B766-C9DA037F11D5}"/>
                </a:ext>
              </a:extLst>
            </p:cNvPr>
            <p:cNvSpPr/>
            <p:nvPr/>
          </p:nvSpPr>
          <p:spPr>
            <a:xfrm>
              <a:off x="7276147" y="2119188"/>
              <a:ext cx="1299411" cy="1299411"/>
            </a:xfrm>
            <a:prstGeom prst="roundRect">
              <a:avLst/>
            </a:prstGeom>
            <a:solidFill>
              <a:srgbClr val="2B4B82"/>
            </a:solidFill>
            <a:ln>
              <a:solidFill>
                <a:srgbClr val="EFEF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DD1738B-D5D9-4922-A8CD-7F142442439A}"/>
                </a:ext>
              </a:extLst>
            </p:cNvPr>
            <p:cNvSpPr txBox="1"/>
            <p:nvPr/>
          </p:nvSpPr>
          <p:spPr>
            <a:xfrm>
              <a:off x="7305475" y="2498579"/>
              <a:ext cx="12188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EFEFEF"/>
                  </a:solidFill>
                  <a:latin typeface="Evolventa"/>
                </a:rPr>
                <a:t>CPU</a:t>
              </a:r>
              <a:endParaRPr lang="ru-RU" sz="2400" dirty="0">
                <a:solidFill>
                  <a:srgbClr val="EFEFEF"/>
                </a:solidFill>
              </a:endParaRPr>
            </a:p>
          </p:txBody>
        </p:sp>
      </p:grpSp>
      <p:grpSp>
        <p:nvGrpSpPr>
          <p:cNvPr id="66" name="Группа 65">
            <a:extLst>
              <a:ext uri="{FF2B5EF4-FFF2-40B4-BE49-F238E27FC236}">
                <a16:creationId xmlns:a16="http://schemas.microsoft.com/office/drawing/2014/main" id="{871918FB-59B8-41F3-A21C-27C595DABE60}"/>
              </a:ext>
            </a:extLst>
          </p:cNvPr>
          <p:cNvGrpSpPr/>
          <p:nvPr/>
        </p:nvGrpSpPr>
        <p:grpSpPr>
          <a:xfrm>
            <a:off x="7302895" y="3759835"/>
            <a:ext cx="1641890" cy="1641890"/>
            <a:chOff x="7092149" y="1967582"/>
            <a:chExt cx="1641890" cy="1641890"/>
          </a:xfrm>
        </p:grpSpPr>
        <p:sp>
          <p:nvSpPr>
            <p:cNvPr id="67" name="Прямоугольник: скругленные углы 66">
              <a:extLst>
                <a:ext uri="{FF2B5EF4-FFF2-40B4-BE49-F238E27FC236}">
                  <a16:creationId xmlns:a16="http://schemas.microsoft.com/office/drawing/2014/main" id="{515BDE28-6E4C-4ECC-9855-1627E9115A4B}"/>
                </a:ext>
              </a:extLst>
            </p:cNvPr>
            <p:cNvSpPr/>
            <p:nvPr/>
          </p:nvSpPr>
          <p:spPr>
            <a:xfrm>
              <a:off x="7599277" y="1967582"/>
              <a:ext cx="167776" cy="1641890"/>
            </a:xfrm>
            <a:prstGeom prst="roundRect">
              <a:avLst/>
            </a:prstGeom>
            <a:solidFill>
              <a:srgbClr val="2B4B82"/>
            </a:solidFill>
            <a:ln>
              <a:solidFill>
                <a:srgbClr val="EFEF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" name="Прямоугольник: скругленные углы 67">
              <a:extLst>
                <a:ext uri="{FF2B5EF4-FFF2-40B4-BE49-F238E27FC236}">
                  <a16:creationId xmlns:a16="http://schemas.microsoft.com/office/drawing/2014/main" id="{50D6B6D1-6912-46D4-B252-10A988CFB497}"/>
                </a:ext>
              </a:extLst>
            </p:cNvPr>
            <p:cNvSpPr/>
            <p:nvPr/>
          </p:nvSpPr>
          <p:spPr>
            <a:xfrm>
              <a:off x="8080450" y="1967582"/>
              <a:ext cx="167776" cy="1641890"/>
            </a:xfrm>
            <a:prstGeom prst="roundRect">
              <a:avLst/>
            </a:prstGeom>
            <a:solidFill>
              <a:srgbClr val="2B4B82"/>
            </a:solidFill>
            <a:ln>
              <a:solidFill>
                <a:srgbClr val="EFEF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9" name="Прямоугольник: скругленные углы 68">
              <a:extLst>
                <a:ext uri="{FF2B5EF4-FFF2-40B4-BE49-F238E27FC236}">
                  <a16:creationId xmlns:a16="http://schemas.microsoft.com/office/drawing/2014/main" id="{1E6FA574-C350-45CB-BB07-0912642AC42D}"/>
                </a:ext>
              </a:extLst>
            </p:cNvPr>
            <p:cNvSpPr/>
            <p:nvPr/>
          </p:nvSpPr>
          <p:spPr>
            <a:xfrm rot="5400000">
              <a:off x="7829206" y="1696359"/>
              <a:ext cx="167776" cy="1641890"/>
            </a:xfrm>
            <a:prstGeom prst="roundRect">
              <a:avLst/>
            </a:prstGeom>
            <a:solidFill>
              <a:srgbClr val="2B4B82"/>
            </a:solidFill>
            <a:ln>
              <a:solidFill>
                <a:srgbClr val="EFEF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0" name="Прямоугольник: скругленные углы 69">
              <a:extLst>
                <a:ext uri="{FF2B5EF4-FFF2-40B4-BE49-F238E27FC236}">
                  <a16:creationId xmlns:a16="http://schemas.microsoft.com/office/drawing/2014/main" id="{AEABDE0F-5E55-4535-BA54-AE3FEDD05B06}"/>
                </a:ext>
              </a:extLst>
            </p:cNvPr>
            <p:cNvSpPr/>
            <p:nvPr/>
          </p:nvSpPr>
          <p:spPr>
            <a:xfrm rot="5400000">
              <a:off x="7829206" y="2212259"/>
              <a:ext cx="167776" cy="1641890"/>
            </a:xfrm>
            <a:prstGeom prst="roundRect">
              <a:avLst/>
            </a:prstGeom>
            <a:solidFill>
              <a:srgbClr val="2B4B82"/>
            </a:solidFill>
            <a:ln>
              <a:solidFill>
                <a:srgbClr val="EFEF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1" name="Прямоугольник: скругленные углы 70">
              <a:extLst>
                <a:ext uri="{FF2B5EF4-FFF2-40B4-BE49-F238E27FC236}">
                  <a16:creationId xmlns:a16="http://schemas.microsoft.com/office/drawing/2014/main" id="{02968C16-B8AC-4863-A081-6DE43A88EFBA}"/>
                </a:ext>
              </a:extLst>
            </p:cNvPr>
            <p:cNvSpPr/>
            <p:nvPr/>
          </p:nvSpPr>
          <p:spPr>
            <a:xfrm>
              <a:off x="7276147" y="2119188"/>
              <a:ext cx="1299411" cy="1299411"/>
            </a:xfrm>
            <a:prstGeom prst="roundRect">
              <a:avLst/>
            </a:prstGeom>
            <a:solidFill>
              <a:srgbClr val="2B4B82"/>
            </a:solidFill>
            <a:ln>
              <a:solidFill>
                <a:srgbClr val="EFEF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F5048BD-13E3-43CF-8F25-E36C601C104A}"/>
                </a:ext>
              </a:extLst>
            </p:cNvPr>
            <p:cNvSpPr txBox="1"/>
            <p:nvPr/>
          </p:nvSpPr>
          <p:spPr>
            <a:xfrm>
              <a:off x="7305475" y="2498579"/>
              <a:ext cx="12188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EFEFEF"/>
                  </a:solidFill>
                  <a:latin typeface="Evolventa"/>
                </a:rPr>
                <a:t>CPU</a:t>
              </a:r>
              <a:endParaRPr lang="ru-RU" sz="2400" dirty="0">
                <a:solidFill>
                  <a:srgbClr val="EFEFEF"/>
                </a:solidFill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79A32782-F38B-4807-85DB-2D987B5B4661}"/>
              </a:ext>
            </a:extLst>
          </p:cNvPr>
          <p:cNvSpPr txBox="1"/>
          <p:nvPr/>
        </p:nvSpPr>
        <p:spPr>
          <a:xfrm>
            <a:off x="2440669" y="2481265"/>
            <a:ext cx="126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EFEFEF"/>
                </a:solidFill>
                <a:latin typeface="Evolventa"/>
              </a:rPr>
              <a:t>GIL</a:t>
            </a:r>
            <a:endParaRPr lang="ru-RU" sz="2400" dirty="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72505" y="563726"/>
            <a:ext cx="9268031" cy="5629782"/>
            <a:chOff x="77119" y="1167924"/>
            <a:chExt cx="17416248" cy="11259564"/>
          </a:xfrm>
        </p:grpSpPr>
        <p:sp>
          <p:nvSpPr>
            <p:cNvPr id="3" name="TextBox 3"/>
            <p:cNvSpPr txBox="1"/>
            <p:nvPr/>
          </p:nvSpPr>
          <p:spPr>
            <a:xfrm>
              <a:off x="3388960" y="1167924"/>
              <a:ext cx="14104407" cy="11028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609630" rtl="0" eaLnBrk="1" fontAlgn="auto" latinLnBrk="0" hangingPunct="1">
                <a:lnSpc>
                  <a:spcPts val="43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EFEFEF"/>
                  </a:solidFill>
                  <a:effectLst/>
                  <a:uLnTx/>
                  <a:uFillTx/>
                  <a:latin typeface="Evolventa"/>
                  <a:ea typeface="Evolventa"/>
                  <a:cs typeface="Evolventa"/>
                  <a:sym typeface="Evolventa"/>
                </a:rPr>
                <a:t>МНОГОПОТОЧНОСТЬ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7119" y="5132414"/>
              <a:ext cx="14749406" cy="729507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lvl="0" algn="just" defTabSz="609630">
                <a:lnSpc>
                  <a:spcPts val="2613"/>
                </a:lnSpc>
                <a:defRPr/>
              </a:pPr>
              <a:endParaRPr lang="ru-RU" sz="1867" b="1" dirty="0">
                <a:solidFill>
                  <a:srgbClr val="F7B4A7"/>
                </a:solidFill>
                <a:latin typeface="Evolventa"/>
                <a:ea typeface="Evolventa"/>
                <a:cs typeface="Evolventa"/>
                <a:sym typeface="Evolventa"/>
              </a:endParaRPr>
            </a:p>
            <a:p>
              <a:pPr lvl="0" algn="just" defTabSz="609630">
                <a:lnSpc>
                  <a:spcPts val="2613"/>
                </a:lnSpc>
                <a:defRPr/>
              </a:pPr>
              <a:r>
                <a:rPr lang="ru-RU" sz="1867" b="1" dirty="0">
                  <a:solidFill>
                    <a:srgbClr val="F7B4A7"/>
                  </a:solidFill>
                  <a:latin typeface="Evolventa"/>
                  <a:ea typeface="Evolventa"/>
                  <a:cs typeface="Evolventa"/>
                  <a:sym typeface="Evolventa"/>
                </a:rPr>
                <a:t>Где применяется многопоточность:</a:t>
              </a:r>
            </a:p>
            <a:p>
              <a:pPr marL="342900" lvl="0" indent="-342900" algn="just" defTabSz="609630">
                <a:lnSpc>
                  <a:spcPts val="2613"/>
                </a:lnSpc>
                <a:buFont typeface="Arial" panose="020B0604020202020204" pitchFamily="34" charset="0"/>
                <a:buChar char="•"/>
                <a:defRPr/>
              </a:pPr>
              <a:r>
                <a:rPr lang="ru-RU" sz="1867" b="1" dirty="0">
                  <a:solidFill>
                    <a:srgbClr val="F7B4A7"/>
                  </a:solidFill>
                  <a:latin typeface="Evolventa"/>
                  <a:ea typeface="Evolventa"/>
                  <a:cs typeface="Evolventa"/>
                  <a:sym typeface="Evolventa"/>
                </a:rPr>
                <a:t>Веб-разработка: Для одновременной обработки множества запросов. Например, веб-серверы могут использовать потоки для обслуживания нескольких клиентов.</a:t>
              </a:r>
            </a:p>
            <a:p>
              <a:pPr marL="342900" lvl="0" indent="-342900" algn="just" defTabSz="609630">
                <a:lnSpc>
                  <a:spcPts val="2613"/>
                </a:lnSpc>
                <a:buFont typeface="Arial" panose="020B0604020202020204" pitchFamily="34" charset="0"/>
                <a:buChar char="•"/>
                <a:defRPr/>
              </a:pPr>
              <a:r>
                <a:rPr lang="ru-RU" sz="1867" b="1" dirty="0">
                  <a:solidFill>
                    <a:srgbClr val="F7B4A7"/>
                  </a:solidFill>
                  <a:latin typeface="Evolventa"/>
                  <a:ea typeface="Evolventa"/>
                  <a:cs typeface="Evolventa"/>
                  <a:sym typeface="Evolventa"/>
                </a:rPr>
                <a:t>Сетевое программирование: Обработка входящих и исходящих данных через сеть.</a:t>
              </a:r>
            </a:p>
            <a:p>
              <a:pPr marL="342900" lvl="0" indent="-342900" algn="just" defTabSz="609630">
                <a:lnSpc>
                  <a:spcPts val="2613"/>
                </a:lnSpc>
                <a:buFont typeface="Arial" panose="020B0604020202020204" pitchFamily="34" charset="0"/>
                <a:buChar char="•"/>
                <a:defRPr/>
              </a:pPr>
              <a:r>
                <a:rPr lang="ru-RU" sz="1867" b="1" dirty="0">
                  <a:solidFill>
                    <a:srgbClr val="F7B4A7"/>
                  </a:solidFill>
                  <a:latin typeface="Evolventa"/>
                  <a:ea typeface="Evolventa"/>
                  <a:cs typeface="Evolventa"/>
                  <a:sym typeface="Evolventa"/>
                </a:rPr>
                <a:t>Чтение и запись данных: Обработка больших файлов, запросы к базам данных или веб-</a:t>
              </a:r>
              <a:r>
                <a:rPr lang="ru-RU" sz="1867" b="1" dirty="0" err="1">
                  <a:solidFill>
                    <a:srgbClr val="F7B4A7"/>
                  </a:solidFill>
                  <a:latin typeface="Evolventa"/>
                  <a:ea typeface="Evolventa"/>
                  <a:cs typeface="Evolventa"/>
                  <a:sym typeface="Evolventa"/>
                </a:rPr>
                <a:t>скрейпинг</a:t>
              </a:r>
              <a:r>
                <a:rPr lang="ru-RU" sz="1867" b="1" dirty="0">
                  <a:solidFill>
                    <a:srgbClr val="F7B4A7"/>
                  </a:solidFill>
                  <a:latin typeface="Evolventa"/>
                  <a:ea typeface="Evolventa"/>
                  <a:cs typeface="Evolventa"/>
                  <a:sym typeface="Evolventa"/>
                </a:rPr>
                <a:t>.</a:t>
              </a:r>
            </a:p>
            <a:p>
              <a:pPr marL="342900" lvl="0" indent="-342900" algn="just" defTabSz="609630">
                <a:lnSpc>
                  <a:spcPts val="2613"/>
                </a:lnSpc>
                <a:buFont typeface="Arial" panose="020B0604020202020204" pitchFamily="34" charset="0"/>
                <a:buChar char="•"/>
                <a:defRPr/>
              </a:pPr>
              <a:r>
                <a:rPr lang="ru-RU" sz="1867" b="1" dirty="0">
                  <a:solidFill>
                    <a:srgbClr val="F7B4A7"/>
                  </a:solidFill>
                  <a:latin typeface="Evolventa"/>
                  <a:ea typeface="Evolventa"/>
                  <a:cs typeface="Evolventa"/>
                  <a:sym typeface="Evolventa"/>
                </a:rPr>
                <a:t>Графический интерфейс пользователя (GUI): Обеспечение отзывчивости интерфейса при выполнении долгих операций.</a:t>
              </a:r>
            </a:p>
          </p:txBody>
        </p:sp>
      </p:grpSp>
      <p:sp>
        <p:nvSpPr>
          <p:cNvPr id="6" name="Freeform 7">
            <a:extLst>
              <a:ext uri="{FF2B5EF4-FFF2-40B4-BE49-F238E27FC236}">
                <a16:creationId xmlns:a16="http://schemas.microsoft.com/office/drawing/2014/main" id="{448435BB-96A5-4204-A2CD-FBEC18F7F12C}"/>
              </a:ext>
            </a:extLst>
          </p:cNvPr>
          <p:cNvSpPr/>
          <p:nvPr/>
        </p:nvSpPr>
        <p:spPr>
          <a:xfrm>
            <a:off x="8731055" y="2994684"/>
            <a:ext cx="796218" cy="1724095"/>
          </a:xfrm>
          <a:custGeom>
            <a:avLst/>
            <a:gdLst/>
            <a:ahLst/>
            <a:cxnLst/>
            <a:rect l="l" t="t" r="r" b="b"/>
            <a:pathLst>
              <a:path w="1194327" h="2586142">
                <a:moveTo>
                  <a:pt x="0" y="0"/>
                </a:moveTo>
                <a:lnTo>
                  <a:pt x="1194327" y="0"/>
                </a:lnTo>
                <a:lnTo>
                  <a:pt x="1194327" y="2586142"/>
                </a:lnTo>
                <a:lnTo>
                  <a:pt x="0" y="25861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8">
            <a:extLst>
              <a:ext uri="{FF2B5EF4-FFF2-40B4-BE49-F238E27FC236}">
                <a16:creationId xmlns:a16="http://schemas.microsoft.com/office/drawing/2014/main" id="{AA53C1D8-B65C-4F0C-A76A-3F1B82F34167}"/>
              </a:ext>
            </a:extLst>
          </p:cNvPr>
          <p:cNvSpPr/>
          <p:nvPr/>
        </p:nvSpPr>
        <p:spPr>
          <a:xfrm>
            <a:off x="8543965" y="3036536"/>
            <a:ext cx="3571835" cy="3727722"/>
          </a:xfrm>
          <a:custGeom>
            <a:avLst/>
            <a:gdLst/>
            <a:ahLst/>
            <a:cxnLst/>
            <a:rect l="l" t="t" r="r" b="b"/>
            <a:pathLst>
              <a:path w="5357753" h="5591583">
                <a:moveTo>
                  <a:pt x="5357753" y="0"/>
                </a:moveTo>
                <a:lnTo>
                  <a:pt x="0" y="0"/>
                </a:lnTo>
                <a:lnTo>
                  <a:pt x="0" y="5591582"/>
                </a:lnTo>
                <a:lnTo>
                  <a:pt x="5357753" y="5591582"/>
                </a:lnTo>
                <a:lnTo>
                  <a:pt x="535775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9">
            <a:extLst>
              <a:ext uri="{FF2B5EF4-FFF2-40B4-BE49-F238E27FC236}">
                <a16:creationId xmlns:a16="http://schemas.microsoft.com/office/drawing/2014/main" id="{67E592B9-2805-499B-B5C4-D89D7733047B}"/>
              </a:ext>
            </a:extLst>
          </p:cNvPr>
          <p:cNvSpPr/>
          <p:nvPr/>
        </p:nvSpPr>
        <p:spPr>
          <a:xfrm>
            <a:off x="-294882" y="-350849"/>
            <a:ext cx="2096026" cy="1627279"/>
          </a:xfrm>
          <a:custGeom>
            <a:avLst/>
            <a:gdLst/>
            <a:ahLst/>
            <a:cxnLst/>
            <a:rect l="l" t="t" r="r" b="b"/>
            <a:pathLst>
              <a:path w="3144039" h="2440918">
                <a:moveTo>
                  <a:pt x="0" y="0"/>
                </a:moveTo>
                <a:lnTo>
                  <a:pt x="3144040" y="0"/>
                </a:lnTo>
                <a:lnTo>
                  <a:pt x="3144040" y="2440918"/>
                </a:lnTo>
                <a:lnTo>
                  <a:pt x="0" y="24409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9FC87B01-F094-4824-9E6F-911E8FED27BD}"/>
              </a:ext>
            </a:extLst>
          </p:cNvPr>
          <p:cNvSpPr/>
          <p:nvPr/>
        </p:nvSpPr>
        <p:spPr>
          <a:xfrm flipH="1">
            <a:off x="10041871" y="-556625"/>
            <a:ext cx="2324239" cy="2743200"/>
          </a:xfrm>
          <a:custGeom>
            <a:avLst/>
            <a:gdLst/>
            <a:ahLst/>
            <a:cxnLst/>
            <a:rect l="l" t="t" r="r" b="b"/>
            <a:pathLst>
              <a:path w="3486358" h="4114800">
                <a:moveTo>
                  <a:pt x="0" y="0"/>
                </a:moveTo>
                <a:lnTo>
                  <a:pt x="3486358" y="0"/>
                </a:lnTo>
                <a:lnTo>
                  <a:pt x="34863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2602C7-E98F-4AE7-A6F0-1527B642CC74}"/>
              </a:ext>
            </a:extLst>
          </p:cNvPr>
          <p:cNvSpPr txBox="1"/>
          <p:nvPr/>
        </p:nvSpPr>
        <p:spPr>
          <a:xfrm>
            <a:off x="3074067" y="1337183"/>
            <a:ext cx="75678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94DDDE"/>
                </a:solidFill>
                <a:latin typeface="Evolventa"/>
                <a:ea typeface="Evolventa"/>
                <a:cs typeface="Evolventa"/>
                <a:sym typeface="Evolventa"/>
              </a:rPr>
              <a:t>Многопоточность — это механизм, который позволяет программе выполнять несколько потоков выполнения (</a:t>
            </a:r>
            <a:r>
              <a:rPr lang="ru-RU" b="1" dirty="0" err="1">
                <a:solidFill>
                  <a:srgbClr val="94DDDE"/>
                </a:solidFill>
                <a:latin typeface="Evolventa"/>
                <a:ea typeface="Evolventa"/>
                <a:cs typeface="Evolventa"/>
                <a:sym typeface="Evolventa"/>
              </a:rPr>
              <a:t>threads</a:t>
            </a:r>
            <a:r>
              <a:rPr lang="ru-RU" b="1" dirty="0">
                <a:solidFill>
                  <a:srgbClr val="94DDDE"/>
                </a:solidFill>
                <a:latin typeface="Evolventa"/>
                <a:ea typeface="Evolventa"/>
                <a:cs typeface="Evolventa"/>
                <a:sym typeface="Evolventa"/>
              </a:rPr>
              <a:t>) одновременно. Потоки — это независимые последовательности выполнения инструкций, которые делят общую память и ресурсы процесса.</a:t>
            </a:r>
          </a:p>
          <a:p>
            <a:endParaRPr lang="ru-RU" dirty="0">
              <a:solidFill>
                <a:srgbClr val="94DDD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130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91651" y="1111203"/>
            <a:ext cx="10822569" cy="2760143"/>
            <a:chOff x="-20990" y="215858"/>
            <a:chExt cx="8390226" cy="3397406"/>
          </a:xfrm>
        </p:grpSpPr>
        <p:sp>
          <p:nvSpPr>
            <p:cNvPr id="3" name="TextBox 3"/>
            <p:cNvSpPr txBox="1"/>
            <p:nvPr/>
          </p:nvSpPr>
          <p:spPr>
            <a:xfrm>
              <a:off x="-2" y="215858"/>
              <a:ext cx="8369238" cy="8050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609630" rtl="0" eaLnBrk="1" fontAlgn="auto" latinLnBrk="0" hangingPunct="1">
                <a:lnSpc>
                  <a:spcPts val="51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4267" b="1" i="0" u="none" strike="noStrike" kern="1200" cap="none" spc="0" normalizeH="0" baseline="0" noProof="0" dirty="0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 Bold"/>
                  <a:ea typeface="Evolventa Bold"/>
                  <a:cs typeface="Evolventa Bold"/>
                  <a:sym typeface="Evolventa Bold"/>
                </a:rPr>
                <a:t>МНОГОПРОЦЕССОРНОСТЬ</a:t>
              </a:r>
              <a:endParaRPr kumimoji="0" lang="en-US" sz="4267" b="1" i="0" u="none" strike="noStrike" kern="1200" cap="none" spc="0" normalizeH="0" baseline="0" noProof="0" dirty="0">
                <a:ln>
                  <a:noFill/>
                </a:ln>
                <a:solidFill>
                  <a:srgbClr val="2B4B82"/>
                </a:solidFill>
                <a:effectLst/>
                <a:uLnTx/>
                <a:uFillTx/>
                <a:latin typeface="Evolventa Bold"/>
                <a:ea typeface="Evolventa Bold"/>
                <a:cs typeface="Evolventa Bold"/>
                <a:sym typeface="Evolventa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-20990" y="1398965"/>
              <a:ext cx="5060304" cy="221429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151137" lvl="1" defTabSz="609630">
                <a:lnSpc>
                  <a:spcPts val="1960"/>
                </a:lnSpc>
              </a:pPr>
              <a:r>
                <a:rPr lang="ru-RU" sz="2000" dirty="0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Многопроцессорность — это механизм, позволяющий программе запускать несколько процессов одновременно, что обеспечивает настоящую параллельность выполнения. В отличие от потоков, каждый процесс имеет собственное пространство памяти и не ограничен GIL (</a:t>
              </a:r>
              <a:r>
                <a:rPr lang="ru-RU" sz="2000" dirty="0" err="1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Global</a:t>
              </a:r>
              <a:r>
                <a:rPr lang="ru-RU" sz="2000" dirty="0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 </a:t>
              </a:r>
              <a:r>
                <a:rPr lang="ru-RU" sz="2000" dirty="0" err="1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Interpreter</a:t>
              </a:r>
              <a:r>
                <a:rPr lang="ru-RU" sz="2000" dirty="0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 </a:t>
              </a:r>
              <a:r>
                <a:rPr lang="ru-RU" sz="2000" dirty="0" err="1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Lock</a:t>
              </a:r>
              <a:r>
                <a:rPr lang="ru-RU" sz="2000" dirty="0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), что делает его идеальным для задач, нагружающих процессор.</a:t>
              </a:r>
              <a:endPara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2B4B82"/>
                </a:solidFill>
                <a:effectLst/>
                <a:uLnTx/>
                <a:uFillTx/>
                <a:latin typeface="Evolventa"/>
                <a:ea typeface="Evolventa"/>
                <a:cs typeface="Evolventa"/>
                <a:sym typeface="Evolventa"/>
              </a:endParaRPr>
            </a:p>
          </p:txBody>
        </p:sp>
      </p:grpSp>
      <p:sp>
        <p:nvSpPr>
          <p:cNvPr id="8" name="Freeform 8"/>
          <p:cNvSpPr/>
          <p:nvPr/>
        </p:nvSpPr>
        <p:spPr>
          <a:xfrm>
            <a:off x="0" y="-642274"/>
            <a:ext cx="3064959" cy="1894702"/>
          </a:xfrm>
          <a:custGeom>
            <a:avLst/>
            <a:gdLst/>
            <a:ahLst/>
            <a:cxnLst/>
            <a:rect l="l" t="t" r="r" b="b"/>
            <a:pathLst>
              <a:path w="4597438" h="2842053">
                <a:moveTo>
                  <a:pt x="0" y="0"/>
                </a:moveTo>
                <a:lnTo>
                  <a:pt x="4597438" y="0"/>
                </a:lnTo>
                <a:lnTo>
                  <a:pt x="4597438" y="2842052"/>
                </a:lnTo>
                <a:lnTo>
                  <a:pt x="0" y="28420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H="1">
            <a:off x="7034558" y="260398"/>
            <a:ext cx="1384445" cy="850805"/>
          </a:xfrm>
          <a:custGeom>
            <a:avLst/>
            <a:gdLst/>
            <a:ahLst/>
            <a:cxnLst/>
            <a:rect l="l" t="t" r="r" b="b"/>
            <a:pathLst>
              <a:path w="2076668" h="1276207">
                <a:moveTo>
                  <a:pt x="2076668" y="0"/>
                </a:moveTo>
                <a:lnTo>
                  <a:pt x="0" y="0"/>
                </a:lnTo>
                <a:lnTo>
                  <a:pt x="0" y="1276208"/>
                </a:lnTo>
                <a:lnTo>
                  <a:pt x="2076668" y="1276208"/>
                </a:lnTo>
                <a:lnTo>
                  <a:pt x="2076668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8759121" y="-1631997"/>
            <a:ext cx="2558657" cy="2743200"/>
          </a:xfrm>
          <a:custGeom>
            <a:avLst/>
            <a:gdLst/>
            <a:ahLst/>
            <a:cxnLst/>
            <a:rect l="l" t="t" r="r" b="b"/>
            <a:pathLst>
              <a:path w="3837986" h="4114800">
                <a:moveTo>
                  <a:pt x="0" y="0"/>
                </a:moveTo>
                <a:lnTo>
                  <a:pt x="3837987" y="0"/>
                </a:lnTo>
                <a:lnTo>
                  <a:pt x="383798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3329498" y="-2506136"/>
            <a:ext cx="3571835" cy="3727722"/>
          </a:xfrm>
          <a:custGeom>
            <a:avLst/>
            <a:gdLst/>
            <a:ahLst/>
            <a:cxnLst/>
            <a:rect l="l" t="t" r="r" b="b"/>
            <a:pathLst>
              <a:path w="5357753" h="5591583">
                <a:moveTo>
                  <a:pt x="0" y="0"/>
                </a:moveTo>
                <a:lnTo>
                  <a:pt x="5357752" y="0"/>
                </a:lnTo>
                <a:lnTo>
                  <a:pt x="5357752" y="5591583"/>
                </a:lnTo>
                <a:lnTo>
                  <a:pt x="0" y="55915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22" name="TextBox 4">
            <a:extLst>
              <a:ext uri="{FF2B5EF4-FFF2-40B4-BE49-F238E27FC236}">
                <a16:creationId xmlns:a16="http://schemas.microsoft.com/office/drawing/2014/main" id="{70D50C3B-42B2-4388-9648-FEA1D452A792}"/>
              </a:ext>
            </a:extLst>
          </p:cNvPr>
          <p:cNvSpPr txBox="1"/>
          <p:nvPr/>
        </p:nvSpPr>
        <p:spPr>
          <a:xfrm>
            <a:off x="691650" y="3950339"/>
            <a:ext cx="10975119" cy="26472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just" defTabSz="609630">
              <a:lnSpc>
                <a:spcPts val="2613"/>
              </a:lnSpc>
              <a:defRPr/>
            </a:pPr>
            <a:endParaRPr lang="ru-RU" sz="1867" b="1" dirty="0">
              <a:solidFill>
                <a:srgbClr val="2B4B82"/>
              </a:solidFill>
              <a:latin typeface="Evolventa"/>
              <a:ea typeface="Evolventa"/>
              <a:cs typeface="Evolventa"/>
              <a:sym typeface="Evolventa"/>
            </a:endParaRPr>
          </a:p>
          <a:p>
            <a:pPr lvl="0" algn="just" defTabSz="609630">
              <a:lnSpc>
                <a:spcPts val="2613"/>
              </a:lnSpc>
              <a:defRPr/>
            </a:pPr>
            <a:r>
              <a:rPr lang="ru-RU" sz="1867" b="1" dirty="0">
                <a:solidFill>
                  <a:srgbClr val="2B4B82"/>
                </a:solidFill>
                <a:latin typeface="Evolventa"/>
                <a:ea typeface="Evolventa"/>
                <a:cs typeface="Evolventa"/>
                <a:sym typeface="Evolventa"/>
              </a:rPr>
              <a:t>Где применяется многопоточность:</a:t>
            </a:r>
          </a:p>
          <a:p>
            <a:pPr marL="342900" lvl="0" indent="-342900" algn="just" defTabSz="609630">
              <a:lnSpc>
                <a:spcPts val="2613"/>
              </a:lnSpc>
              <a:buFont typeface="Arial" panose="020B0604020202020204" pitchFamily="34" charset="0"/>
              <a:buChar char="•"/>
              <a:defRPr/>
            </a:pPr>
            <a:r>
              <a:rPr lang="ru-RU" sz="1867" b="1" dirty="0">
                <a:solidFill>
                  <a:srgbClr val="2B4B82"/>
                </a:solidFill>
                <a:latin typeface="Evolventa"/>
                <a:ea typeface="Evolventa"/>
                <a:cs typeface="Evolventa"/>
                <a:sym typeface="Evolventa"/>
              </a:rPr>
              <a:t>1.	Научные вычисления: Обработка больших массивов данных или выполнение сложных математических расчетов.</a:t>
            </a:r>
          </a:p>
          <a:p>
            <a:pPr marL="342900" lvl="0" indent="-342900" algn="just" defTabSz="609630">
              <a:lnSpc>
                <a:spcPts val="2613"/>
              </a:lnSpc>
              <a:buFont typeface="Arial" panose="020B0604020202020204" pitchFamily="34" charset="0"/>
              <a:buChar char="•"/>
              <a:defRPr/>
            </a:pPr>
            <a:r>
              <a:rPr lang="ru-RU" sz="1867" b="1" dirty="0">
                <a:solidFill>
                  <a:srgbClr val="2B4B82"/>
                </a:solidFill>
                <a:latin typeface="Evolventa"/>
                <a:ea typeface="Evolventa"/>
                <a:cs typeface="Evolventa"/>
                <a:sym typeface="Evolventa"/>
              </a:rPr>
              <a:t>2.	Машинное обучение: Распараллеливание обучения моделей и обработки данных.</a:t>
            </a:r>
          </a:p>
          <a:p>
            <a:pPr marL="342900" lvl="0" indent="-342900" algn="just" defTabSz="609630">
              <a:lnSpc>
                <a:spcPts val="2613"/>
              </a:lnSpc>
              <a:buFont typeface="Arial" panose="020B0604020202020204" pitchFamily="34" charset="0"/>
              <a:buChar char="•"/>
              <a:defRPr/>
            </a:pPr>
            <a:r>
              <a:rPr lang="ru-RU" sz="1867" b="1" dirty="0">
                <a:solidFill>
                  <a:srgbClr val="2B4B82"/>
                </a:solidFill>
                <a:latin typeface="Evolventa"/>
                <a:ea typeface="Evolventa"/>
                <a:cs typeface="Evolventa"/>
                <a:sym typeface="Evolventa"/>
              </a:rPr>
              <a:t>3.	Рендеринг и обработка изображений: Ускорение обработки больших графических данных.</a:t>
            </a:r>
          </a:p>
          <a:p>
            <a:pPr marL="342900" lvl="0" indent="-342900" algn="just" defTabSz="609630">
              <a:lnSpc>
                <a:spcPts val="2613"/>
              </a:lnSpc>
              <a:buFont typeface="Arial" panose="020B0604020202020204" pitchFamily="34" charset="0"/>
              <a:buChar char="•"/>
              <a:defRPr/>
            </a:pPr>
            <a:r>
              <a:rPr lang="ru-RU" sz="1867" b="1" dirty="0">
                <a:solidFill>
                  <a:srgbClr val="2B4B82"/>
                </a:solidFill>
                <a:latin typeface="Evolventa"/>
                <a:ea typeface="Evolventa"/>
                <a:cs typeface="Evolventa"/>
                <a:sym typeface="Evolventa"/>
              </a:rPr>
              <a:t>4.	Автоматизация и обработка данных: Эффективное выполнение ресурсоемких задач, таких как обработка файлов, шифрование и компиляция.</a:t>
            </a: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F91D68B4-A8A7-4F6A-80D6-DE1A050F2EB1}"/>
              </a:ext>
            </a:extLst>
          </p:cNvPr>
          <p:cNvCxnSpPr>
            <a:cxnSpLocks/>
          </p:cNvCxnSpPr>
          <p:nvPr/>
        </p:nvCxnSpPr>
        <p:spPr>
          <a:xfrm>
            <a:off x="7464552" y="1470648"/>
            <a:ext cx="1798721" cy="0"/>
          </a:xfrm>
          <a:prstGeom prst="straightConnector1">
            <a:avLst/>
          </a:prstGeom>
          <a:ln w="76200">
            <a:solidFill>
              <a:srgbClr val="2B4B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8920D21D-D862-40D9-8FF5-9758ADBEFEBE}"/>
              </a:ext>
            </a:extLst>
          </p:cNvPr>
          <p:cNvCxnSpPr>
            <a:cxnSpLocks/>
          </p:cNvCxnSpPr>
          <p:nvPr/>
        </p:nvCxnSpPr>
        <p:spPr>
          <a:xfrm>
            <a:off x="7437673" y="2644941"/>
            <a:ext cx="1798721" cy="0"/>
          </a:xfrm>
          <a:prstGeom prst="straightConnector1">
            <a:avLst/>
          </a:prstGeom>
          <a:ln w="76200">
            <a:solidFill>
              <a:srgbClr val="F0AB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DFC7FAB8-C319-411E-A59B-062D2E3CF9D9}"/>
              </a:ext>
            </a:extLst>
          </p:cNvPr>
          <p:cNvCxnSpPr>
            <a:cxnSpLocks/>
          </p:cNvCxnSpPr>
          <p:nvPr/>
        </p:nvCxnSpPr>
        <p:spPr>
          <a:xfrm>
            <a:off x="7462245" y="3775789"/>
            <a:ext cx="1798721" cy="0"/>
          </a:xfrm>
          <a:prstGeom prst="straightConnector1">
            <a:avLst/>
          </a:prstGeom>
          <a:ln w="76200">
            <a:solidFill>
              <a:srgbClr val="94DD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B9FE9763-E84A-4F22-90DB-D82FC9C61851}"/>
              </a:ext>
            </a:extLst>
          </p:cNvPr>
          <p:cNvGrpSpPr/>
          <p:nvPr/>
        </p:nvGrpSpPr>
        <p:grpSpPr>
          <a:xfrm>
            <a:off x="9482536" y="3392182"/>
            <a:ext cx="555913" cy="833863"/>
            <a:chOff x="3170321" y="2015304"/>
            <a:chExt cx="1299411" cy="1949102"/>
          </a:xfrm>
          <a:solidFill>
            <a:srgbClr val="2B4B82"/>
          </a:solidFill>
        </p:grpSpPr>
        <p:sp>
          <p:nvSpPr>
            <p:cNvPr id="32" name="Круг: прозрачная заливка 31">
              <a:extLst>
                <a:ext uri="{FF2B5EF4-FFF2-40B4-BE49-F238E27FC236}">
                  <a16:creationId xmlns:a16="http://schemas.microsoft.com/office/drawing/2014/main" id="{54AB7E7E-421D-4852-B297-68556FF5A80F}"/>
                </a:ext>
              </a:extLst>
            </p:cNvPr>
            <p:cNvSpPr/>
            <p:nvPr/>
          </p:nvSpPr>
          <p:spPr>
            <a:xfrm>
              <a:off x="3170336" y="2015304"/>
              <a:ext cx="1299396" cy="1299396"/>
            </a:xfrm>
            <a:prstGeom prst="donut">
              <a:avLst>
                <a:gd name="adj" fmla="val 11230"/>
              </a:avLst>
            </a:prstGeom>
            <a:grpFill/>
            <a:ln>
              <a:solidFill>
                <a:srgbClr val="EFEF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33" name="Прямоугольник: скругленные углы 32">
              <a:extLst>
                <a:ext uri="{FF2B5EF4-FFF2-40B4-BE49-F238E27FC236}">
                  <a16:creationId xmlns:a16="http://schemas.microsoft.com/office/drawing/2014/main" id="{EA482A55-F188-4274-A4E7-A780EB0E44B9}"/>
                </a:ext>
              </a:extLst>
            </p:cNvPr>
            <p:cNvSpPr/>
            <p:nvPr/>
          </p:nvSpPr>
          <p:spPr>
            <a:xfrm>
              <a:off x="3170321" y="2664995"/>
              <a:ext cx="1299411" cy="1299411"/>
            </a:xfrm>
            <a:prstGeom prst="roundRect">
              <a:avLst/>
            </a:prstGeom>
            <a:grpFill/>
            <a:ln>
              <a:solidFill>
                <a:srgbClr val="EFEF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95F6550C-CC3A-4FCF-ACA2-4647522CEC17}"/>
              </a:ext>
            </a:extLst>
          </p:cNvPr>
          <p:cNvSpPr txBox="1"/>
          <p:nvPr/>
        </p:nvSpPr>
        <p:spPr>
          <a:xfrm>
            <a:off x="7594894" y="1052117"/>
            <a:ext cx="1299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B4B82"/>
                </a:solidFill>
                <a:latin typeface="Evolventa"/>
              </a:rPr>
              <a:t>Thread 1</a:t>
            </a:r>
            <a:endParaRPr lang="ru-RU" sz="2400" dirty="0">
              <a:solidFill>
                <a:srgbClr val="2B4B82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5A5FC6A-C794-4EAD-B2B4-07CDF90581D9}"/>
              </a:ext>
            </a:extLst>
          </p:cNvPr>
          <p:cNvSpPr txBox="1"/>
          <p:nvPr/>
        </p:nvSpPr>
        <p:spPr>
          <a:xfrm>
            <a:off x="7564216" y="2228642"/>
            <a:ext cx="1299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0ABC1"/>
                </a:solidFill>
                <a:latin typeface="Evolventa"/>
              </a:rPr>
              <a:t>Thread 1</a:t>
            </a:r>
            <a:endParaRPr lang="ru-RU" sz="2400" dirty="0">
              <a:solidFill>
                <a:srgbClr val="F0ABC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931FAA-E32A-44D2-BFDD-CDE42D9BF9ED}"/>
              </a:ext>
            </a:extLst>
          </p:cNvPr>
          <p:cNvSpPr txBox="1"/>
          <p:nvPr/>
        </p:nvSpPr>
        <p:spPr>
          <a:xfrm>
            <a:off x="7596711" y="3359489"/>
            <a:ext cx="1299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4DDDE"/>
                </a:solidFill>
                <a:latin typeface="Evolventa"/>
              </a:rPr>
              <a:t>Thread</a:t>
            </a:r>
            <a:r>
              <a:rPr lang="en-US" sz="2400" dirty="0">
                <a:solidFill>
                  <a:srgbClr val="EFEFEF"/>
                </a:solidFill>
                <a:latin typeface="Evolventa"/>
              </a:rPr>
              <a:t> 1</a:t>
            </a:r>
            <a:endParaRPr lang="ru-RU" sz="2400" dirty="0">
              <a:solidFill>
                <a:srgbClr val="EFEFEF"/>
              </a:solidFill>
            </a:endParaRPr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0EBB151F-862F-40C6-ACA8-AE40DBB67749}"/>
              </a:ext>
            </a:extLst>
          </p:cNvPr>
          <p:cNvCxnSpPr>
            <a:cxnSpLocks/>
          </p:cNvCxnSpPr>
          <p:nvPr/>
        </p:nvCxnSpPr>
        <p:spPr>
          <a:xfrm>
            <a:off x="10145841" y="3810243"/>
            <a:ext cx="530164" cy="0"/>
          </a:xfrm>
          <a:prstGeom prst="straightConnector1">
            <a:avLst/>
          </a:prstGeom>
          <a:ln w="76200">
            <a:solidFill>
              <a:srgbClr val="94DD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C157862B-377D-456E-8D22-4EC4231413D8}"/>
              </a:ext>
            </a:extLst>
          </p:cNvPr>
          <p:cNvCxnSpPr>
            <a:cxnSpLocks/>
          </p:cNvCxnSpPr>
          <p:nvPr/>
        </p:nvCxnSpPr>
        <p:spPr>
          <a:xfrm>
            <a:off x="10137205" y="2627567"/>
            <a:ext cx="530164" cy="0"/>
          </a:xfrm>
          <a:prstGeom prst="straightConnector1">
            <a:avLst/>
          </a:prstGeom>
          <a:ln w="76200">
            <a:solidFill>
              <a:srgbClr val="F0AB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CCEF3ABB-C4FA-4E8D-AC16-9CC5F56FED14}"/>
              </a:ext>
            </a:extLst>
          </p:cNvPr>
          <p:cNvCxnSpPr>
            <a:cxnSpLocks/>
          </p:cNvCxnSpPr>
          <p:nvPr/>
        </p:nvCxnSpPr>
        <p:spPr>
          <a:xfrm>
            <a:off x="10137206" y="1455566"/>
            <a:ext cx="530164" cy="0"/>
          </a:xfrm>
          <a:prstGeom prst="straightConnector1">
            <a:avLst/>
          </a:prstGeom>
          <a:ln w="76200">
            <a:solidFill>
              <a:srgbClr val="2B4B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EED0C229-BC1F-4FF3-9211-7D4BAEA3E14D}"/>
              </a:ext>
            </a:extLst>
          </p:cNvPr>
          <p:cNvGrpSpPr/>
          <p:nvPr/>
        </p:nvGrpSpPr>
        <p:grpSpPr>
          <a:xfrm>
            <a:off x="10667370" y="927978"/>
            <a:ext cx="1111389" cy="1111389"/>
            <a:chOff x="7092149" y="1967582"/>
            <a:chExt cx="1641890" cy="1641890"/>
          </a:xfrm>
        </p:grpSpPr>
        <p:sp>
          <p:nvSpPr>
            <p:cNvPr id="48" name="Прямоугольник: скругленные углы 47">
              <a:extLst>
                <a:ext uri="{FF2B5EF4-FFF2-40B4-BE49-F238E27FC236}">
                  <a16:creationId xmlns:a16="http://schemas.microsoft.com/office/drawing/2014/main" id="{A19B73FE-4F4F-4F31-9A22-9543A0D7059C}"/>
                </a:ext>
              </a:extLst>
            </p:cNvPr>
            <p:cNvSpPr/>
            <p:nvPr/>
          </p:nvSpPr>
          <p:spPr>
            <a:xfrm>
              <a:off x="7599277" y="1967582"/>
              <a:ext cx="167776" cy="1641890"/>
            </a:xfrm>
            <a:prstGeom prst="roundRect">
              <a:avLst/>
            </a:prstGeom>
            <a:solidFill>
              <a:srgbClr val="2B4B82"/>
            </a:solidFill>
            <a:ln>
              <a:solidFill>
                <a:srgbClr val="EFEF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Прямоугольник: скругленные углы 48">
              <a:extLst>
                <a:ext uri="{FF2B5EF4-FFF2-40B4-BE49-F238E27FC236}">
                  <a16:creationId xmlns:a16="http://schemas.microsoft.com/office/drawing/2014/main" id="{9A9FA655-1E13-45F9-959A-25DDB1FA9871}"/>
                </a:ext>
              </a:extLst>
            </p:cNvPr>
            <p:cNvSpPr/>
            <p:nvPr/>
          </p:nvSpPr>
          <p:spPr>
            <a:xfrm>
              <a:off x="8080450" y="1967582"/>
              <a:ext cx="167776" cy="1641890"/>
            </a:xfrm>
            <a:prstGeom prst="roundRect">
              <a:avLst/>
            </a:prstGeom>
            <a:solidFill>
              <a:srgbClr val="2B4B82"/>
            </a:solidFill>
            <a:ln>
              <a:solidFill>
                <a:srgbClr val="EFEF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Прямоугольник: скругленные углы 49">
              <a:extLst>
                <a:ext uri="{FF2B5EF4-FFF2-40B4-BE49-F238E27FC236}">
                  <a16:creationId xmlns:a16="http://schemas.microsoft.com/office/drawing/2014/main" id="{93696312-DFAB-4D7F-940D-2838729F2099}"/>
                </a:ext>
              </a:extLst>
            </p:cNvPr>
            <p:cNvSpPr/>
            <p:nvPr/>
          </p:nvSpPr>
          <p:spPr>
            <a:xfrm rot="5400000">
              <a:off x="7829206" y="1696359"/>
              <a:ext cx="167776" cy="1641890"/>
            </a:xfrm>
            <a:prstGeom prst="roundRect">
              <a:avLst/>
            </a:prstGeom>
            <a:solidFill>
              <a:srgbClr val="2B4B82"/>
            </a:solidFill>
            <a:ln>
              <a:solidFill>
                <a:srgbClr val="EFEF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Прямоугольник: скругленные углы 50">
              <a:extLst>
                <a:ext uri="{FF2B5EF4-FFF2-40B4-BE49-F238E27FC236}">
                  <a16:creationId xmlns:a16="http://schemas.microsoft.com/office/drawing/2014/main" id="{E2BB3FDB-5472-4D28-B8D8-9D8F87C3DDAD}"/>
                </a:ext>
              </a:extLst>
            </p:cNvPr>
            <p:cNvSpPr/>
            <p:nvPr/>
          </p:nvSpPr>
          <p:spPr>
            <a:xfrm rot="5400000">
              <a:off x="7829206" y="2212259"/>
              <a:ext cx="167776" cy="1641890"/>
            </a:xfrm>
            <a:prstGeom prst="roundRect">
              <a:avLst/>
            </a:prstGeom>
            <a:solidFill>
              <a:srgbClr val="2B4B82"/>
            </a:solidFill>
            <a:ln>
              <a:solidFill>
                <a:srgbClr val="EFEF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Прямоугольник: скругленные углы 51">
              <a:extLst>
                <a:ext uri="{FF2B5EF4-FFF2-40B4-BE49-F238E27FC236}">
                  <a16:creationId xmlns:a16="http://schemas.microsoft.com/office/drawing/2014/main" id="{E4A0EF64-AD05-4731-B387-C3BA8658DD19}"/>
                </a:ext>
              </a:extLst>
            </p:cNvPr>
            <p:cNvSpPr/>
            <p:nvPr/>
          </p:nvSpPr>
          <p:spPr>
            <a:xfrm>
              <a:off x="7276146" y="2119189"/>
              <a:ext cx="1299412" cy="1299411"/>
            </a:xfrm>
            <a:prstGeom prst="roundRect">
              <a:avLst/>
            </a:prstGeom>
            <a:solidFill>
              <a:srgbClr val="2B4B82"/>
            </a:solidFill>
            <a:ln>
              <a:solidFill>
                <a:srgbClr val="EFEF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FCECC6A-9FC7-41A4-A409-B19369B0339F}"/>
                </a:ext>
              </a:extLst>
            </p:cNvPr>
            <p:cNvSpPr txBox="1"/>
            <p:nvPr/>
          </p:nvSpPr>
          <p:spPr>
            <a:xfrm>
              <a:off x="7283889" y="2389873"/>
              <a:ext cx="12188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EFEFEF"/>
                  </a:solidFill>
                  <a:latin typeface="Evolventa"/>
                </a:rPr>
                <a:t>CPU</a:t>
              </a:r>
              <a:endParaRPr lang="ru-RU" sz="2400" dirty="0">
                <a:solidFill>
                  <a:srgbClr val="EFEFEF"/>
                </a:solidFill>
              </a:endParaRPr>
            </a:p>
          </p:txBody>
        </p:sp>
      </p:grpSp>
      <p:grpSp>
        <p:nvGrpSpPr>
          <p:cNvPr id="62" name="Группа 61">
            <a:extLst>
              <a:ext uri="{FF2B5EF4-FFF2-40B4-BE49-F238E27FC236}">
                <a16:creationId xmlns:a16="http://schemas.microsoft.com/office/drawing/2014/main" id="{E0ACD009-9998-4185-81DD-742A1EEC12B9}"/>
              </a:ext>
            </a:extLst>
          </p:cNvPr>
          <p:cNvGrpSpPr/>
          <p:nvPr/>
        </p:nvGrpSpPr>
        <p:grpSpPr>
          <a:xfrm>
            <a:off x="10673386" y="2088290"/>
            <a:ext cx="1111389" cy="1111389"/>
            <a:chOff x="7092149" y="1967582"/>
            <a:chExt cx="1641890" cy="1641890"/>
          </a:xfrm>
        </p:grpSpPr>
        <p:sp>
          <p:nvSpPr>
            <p:cNvPr id="63" name="Прямоугольник: скругленные углы 62">
              <a:extLst>
                <a:ext uri="{FF2B5EF4-FFF2-40B4-BE49-F238E27FC236}">
                  <a16:creationId xmlns:a16="http://schemas.microsoft.com/office/drawing/2014/main" id="{4B24BCE4-7BD6-44FF-9EF9-12DFA3111C35}"/>
                </a:ext>
              </a:extLst>
            </p:cNvPr>
            <p:cNvSpPr/>
            <p:nvPr/>
          </p:nvSpPr>
          <p:spPr>
            <a:xfrm>
              <a:off x="7599277" y="1967582"/>
              <a:ext cx="167776" cy="1641890"/>
            </a:xfrm>
            <a:prstGeom prst="roundRect">
              <a:avLst/>
            </a:prstGeom>
            <a:solidFill>
              <a:srgbClr val="2B4B82"/>
            </a:solidFill>
            <a:ln>
              <a:solidFill>
                <a:srgbClr val="EFEF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" name="Прямоугольник: скругленные углы 63">
              <a:extLst>
                <a:ext uri="{FF2B5EF4-FFF2-40B4-BE49-F238E27FC236}">
                  <a16:creationId xmlns:a16="http://schemas.microsoft.com/office/drawing/2014/main" id="{D38ABBC8-C355-47FD-BBDE-3A5D3593460D}"/>
                </a:ext>
              </a:extLst>
            </p:cNvPr>
            <p:cNvSpPr/>
            <p:nvPr/>
          </p:nvSpPr>
          <p:spPr>
            <a:xfrm>
              <a:off x="8080450" y="1967582"/>
              <a:ext cx="167776" cy="1641890"/>
            </a:xfrm>
            <a:prstGeom prst="roundRect">
              <a:avLst/>
            </a:prstGeom>
            <a:solidFill>
              <a:srgbClr val="2B4B82"/>
            </a:solidFill>
            <a:ln>
              <a:solidFill>
                <a:srgbClr val="EFEF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" name="Прямоугольник: скругленные углы 64">
              <a:extLst>
                <a:ext uri="{FF2B5EF4-FFF2-40B4-BE49-F238E27FC236}">
                  <a16:creationId xmlns:a16="http://schemas.microsoft.com/office/drawing/2014/main" id="{2C2BFCD3-3929-4AAF-8E7C-31C889B8F411}"/>
                </a:ext>
              </a:extLst>
            </p:cNvPr>
            <p:cNvSpPr/>
            <p:nvPr/>
          </p:nvSpPr>
          <p:spPr>
            <a:xfrm rot="5400000">
              <a:off x="7829206" y="1696359"/>
              <a:ext cx="167776" cy="1641890"/>
            </a:xfrm>
            <a:prstGeom prst="roundRect">
              <a:avLst/>
            </a:prstGeom>
            <a:solidFill>
              <a:srgbClr val="2B4B82"/>
            </a:solidFill>
            <a:ln>
              <a:solidFill>
                <a:srgbClr val="EFEF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" name="Прямоугольник: скругленные углы 65">
              <a:extLst>
                <a:ext uri="{FF2B5EF4-FFF2-40B4-BE49-F238E27FC236}">
                  <a16:creationId xmlns:a16="http://schemas.microsoft.com/office/drawing/2014/main" id="{DB4F26EC-33BB-49C1-8719-57EF8627DED8}"/>
                </a:ext>
              </a:extLst>
            </p:cNvPr>
            <p:cNvSpPr/>
            <p:nvPr/>
          </p:nvSpPr>
          <p:spPr>
            <a:xfrm rot="5400000">
              <a:off x="7829206" y="2212259"/>
              <a:ext cx="167776" cy="1641890"/>
            </a:xfrm>
            <a:prstGeom prst="roundRect">
              <a:avLst/>
            </a:prstGeom>
            <a:solidFill>
              <a:srgbClr val="2B4B82"/>
            </a:solidFill>
            <a:ln>
              <a:solidFill>
                <a:srgbClr val="EFEF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" name="Прямоугольник: скругленные углы 66">
              <a:extLst>
                <a:ext uri="{FF2B5EF4-FFF2-40B4-BE49-F238E27FC236}">
                  <a16:creationId xmlns:a16="http://schemas.microsoft.com/office/drawing/2014/main" id="{5A4CD367-8FF6-47B4-90AB-18599CCC18D3}"/>
                </a:ext>
              </a:extLst>
            </p:cNvPr>
            <p:cNvSpPr/>
            <p:nvPr/>
          </p:nvSpPr>
          <p:spPr>
            <a:xfrm>
              <a:off x="7276146" y="2119189"/>
              <a:ext cx="1299412" cy="1299411"/>
            </a:xfrm>
            <a:prstGeom prst="roundRect">
              <a:avLst/>
            </a:prstGeom>
            <a:solidFill>
              <a:srgbClr val="2B4B82"/>
            </a:solidFill>
            <a:ln>
              <a:solidFill>
                <a:srgbClr val="EFEF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4BC4772-FDA1-4BCB-9A7F-C2EAF719A671}"/>
                </a:ext>
              </a:extLst>
            </p:cNvPr>
            <p:cNvSpPr txBox="1"/>
            <p:nvPr/>
          </p:nvSpPr>
          <p:spPr>
            <a:xfrm>
              <a:off x="7283889" y="2389873"/>
              <a:ext cx="12188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EFEFEF"/>
                  </a:solidFill>
                  <a:latin typeface="Evolventa"/>
                </a:rPr>
                <a:t>CPU</a:t>
              </a:r>
              <a:endParaRPr lang="ru-RU" sz="2400" dirty="0">
                <a:solidFill>
                  <a:srgbClr val="EFEFEF"/>
                </a:solidFill>
              </a:endParaRPr>
            </a:p>
          </p:txBody>
        </p:sp>
      </p:grpSp>
      <p:grpSp>
        <p:nvGrpSpPr>
          <p:cNvPr id="69" name="Группа 68">
            <a:extLst>
              <a:ext uri="{FF2B5EF4-FFF2-40B4-BE49-F238E27FC236}">
                <a16:creationId xmlns:a16="http://schemas.microsoft.com/office/drawing/2014/main" id="{245E31DD-AA55-4695-871D-6D1C05AE1376}"/>
              </a:ext>
            </a:extLst>
          </p:cNvPr>
          <p:cNvGrpSpPr/>
          <p:nvPr/>
        </p:nvGrpSpPr>
        <p:grpSpPr>
          <a:xfrm>
            <a:off x="10676005" y="3267838"/>
            <a:ext cx="1111389" cy="1111389"/>
            <a:chOff x="7092149" y="1967582"/>
            <a:chExt cx="1641890" cy="1641890"/>
          </a:xfrm>
        </p:grpSpPr>
        <p:sp>
          <p:nvSpPr>
            <p:cNvPr id="70" name="Прямоугольник: скругленные углы 69">
              <a:extLst>
                <a:ext uri="{FF2B5EF4-FFF2-40B4-BE49-F238E27FC236}">
                  <a16:creationId xmlns:a16="http://schemas.microsoft.com/office/drawing/2014/main" id="{AA8291E4-2509-4C39-B2B1-2823469F1A7B}"/>
                </a:ext>
              </a:extLst>
            </p:cNvPr>
            <p:cNvSpPr/>
            <p:nvPr/>
          </p:nvSpPr>
          <p:spPr>
            <a:xfrm>
              <a:off x="7599277" y="1967582"/>
              <a:ext cx="167776" cy="1641890"/>
            </a:xfrm>
            <a:prstGeom prst="roundRect">
              <a:avLst/>
            </a:prstGeom>
            <a:solidFill>
              <a:srgbClr val="2B4B82"/>
            </a:solidFill>
            <a:ln>
              <a:solidFill>
                <a:srgbClr val="EFEF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1" name="Прямоугольник: скругленные углы 70">
              <a:extLst>
                <a:ext uri="{FF2B5EF4-FFF2-40B4-BE49-F238E27FC236}">
                  <a16:creationId xmlns:a16="http://schemas.microsoft.com/office/drawing/2014/main" id="{2ACDD8A3-17D1-43EB-B851-F5027E6BDF17}"/>
                </a:ext>
              </a:extLst>
            </p:cNvPr>
            <p:cNvSpPr/>
            <p:nvPr/>
          </p:nvSpPr>
          <p:spPr>
            <a:xfrm>
              <a:off x="8080450" y="1967582"/>
              <a:ext cx="167776" cy="1641890"/>
            </a:xfrm>
            <a:prstGeom prst="roundRect">
              <a:avLst/>
            </a:prstGeom>
            <a:solidFill>
              <a:srgbClr val="2B4B82"/>
            </a:solidFill>
            <a:ln>
              <a:solidFill>
                <a:srgbClr val="EFEF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2" name="Прямоугольник: скругленные углы 71">
              <a:extLst>
                <a:ext uri="{FF2B5EF4-FFF2-40B4-BE49-F238E27FC236}">
                  <a16:creationId xmlns:a16="http://schemas.microsoft.com/office/drawing/2014/main" id="{F5BC5F57-2817-46DE-B58A-786D799DE163}"/>
                </a:ext>
              </a:extLst>
            </p:cNvPr>
            <p:cNvSpPr/>
            <p:nvPr/>
          </p:nvSpPr>
          <p:spPr>
            <a:xfrm rot="5400000">
              <a:off x="7829206" y="1696359"/>
              <a:ext cx="167776" cy="1641890"/>
            </a:xfrm>
            <a:prstGeom prst="roundRect">
              <a:avLst/>
            </a:prstGeom>
            <a:solidFill>
              <a:srgbClr val="2B4B82"/>
            </a:solidFill>
            <a:ln>
              <a:solidFill>
                <a:srgbClr val="EFEF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3" name="Прямоугольник: скругленные углы 72">
              <a:extLst>
                <a:ext uri="{FF2B5EF4-FFF2-40B4-BE49-F238E27FC236}">
                  <a16:creationId xmlns:a16="http://schemas.microsoft.com/office/drawing/2014/main" id="{24676D48-7D71-41CD-84ED-6AD1995788D6}"/>
                </a:ext>
              </a:extLst>
            </p:cNvPr>
            <p:cNvSpPr/>
            <p:nvPr/>
          </p:nvSpPr>
          <p:spPr>
            <a:xfrm rot="5400000">
              <a:off x="7829206" y="2212259"/>
              <a:ext cx="167776" cy="1641890"/>
            </a:xfrm>
            <a:prstGeom prst="roundRect">
              <a:avLst/>
            </a:prstGeom>
            <a:solidFill>
              <a:srgbClr val="2B4B82"/>
            </a:solidFill>
            <a:ln>
              <a:solidFill>
                <a:srgbClr val="EFEF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" name="Прямоугольник: скругленные углы 73">
              <a:extLst>
                <a:ext uri="{FF2B5EF4-FFF2-40B4-BE49-F238E27FC236}">
                  <a16:creationId xmlns:a16="http://schemas.microsoft.com/office/drawing/2014/main" id="{E058EDE0-F2D2-4676-8237-4419315F1555}"/>
                </a:ext>
              </a:extLst>
            </p:cNvPr>
            <p:cNvSpPr/>
            <p:nvPr/>
          </p:nvSpPr>
          <p:spPr>
            <a:xfrm>
              <a:off x="7276146" y="2119189"/>
              <a:ext cx="1299412" cy="1299411"/>
            </a:xfrm>
            <a:prstGeom prst="roundRect">
              <a:avLst/>
            </a:prstGeom>
            <a:solidFill>
              <a:srgbClr val="2B4B82"/>
            </a:solidFill>
            <a:ln>
              <a:solidFill>
                <a:srgbClr val="EFEF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B627127-8E1B-463D-9513-D933C4DC0736}"/>
                </a:ext>
              </a:extLst>
            </p:cNvPr>
            <p:cNvSpPr txBox="1"/>
            <p:nvPr/>
          </p:nvSpPr>
          <p:spPr>
            <a:xfrm>
              <a:off x="7283889" y="2389873"/>
              <a:ext cx="12188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EFEFEF"/>
                  </a:solidFill>
                  <a:latin typeface="Evolventa"/>
                </a:rPr>
                <a:t>CPU</a:t>
              </a:r>
              <a:endParaRPr lang="ru-RU" sz="2400" dirty="0">
                <a:solidFill>
                  <a:srgbClr val="EFEFEF"/>
                </a:solidFill>
              </a:endParaRPr>
            </a:p>
          </p:txBody>
        </p:sp>
      </p:grpSp>
      <p:grpSp>
        <p:nvGrpSpPr>
          <p:cNvPr id="79" name="Группа 78">
            <a:extLst>
              <a:ext uri="{FF2B5EF4-FFF2-40B4-BE49-F238E27FC236}">
                <a16:creationId xmlns:a16="http://schemas.microsoft.com/office/drawing/2014/main" id="{D6C38235-A469-4E6E-92C0-B9CE991C9F34}"/>
              </a:ext>
            </a:extLst>
          </p:cNvPr>
          <p:cNvGrpSpPr/>
          <p:nvPr/>
        </p:nvGrpSpPr>
        <p:grpSpPr>
          <a:xfrm>
            <a:off x="9471929" y="2227052"/>
            <a:ext cx="555913" cy="833863"/>
            <a:chOff x="3170321" y="2015304"/>
            <a:chExt cx="1299411" cy="1949102"/>
          </a:xfrm>
          <a:solidFill>
            <a:srgbClr val="2B4B82"/>
          </a:solidFill>
        </p:grpSpPr>
        <p:sp>
          <p:nvSpPr>
            <p:cNvPr id="80" name="Круг: прозрачная заливка 79">
              <a:extLst>
                <a:ext uri="{FF2B5EF4-FFF2-40B4-BE49-F238E27FC236}">
                  <a16:creationId xmlns:a16="http://schemas.microsoft.com/office/drawing/2014/main" id="{1A65DBEF-5FD4-4F6D-A85A-FBD7C5E9F07C}"/>
                </a:ext>
              </a:extLst>
            </p:cNvPr>
            <p:cNvSpPr/>
            <p:nvPr/>
          </p:nvSpPr>
          <p:spPr>
            <a:xfrm>
              <a:off x="3170336" y="2015304"/>
              <a:ext cx="1299396" cy="1299396"/>
            </a:xfrm>
            <a:prstGeom prst="donut">
              <a:avLst>
                <a:gd name="adj" fmla="val 11230"/>
              </a:avLst>
            </a:prstGeom>
            <a:grpFill/>
            <a:ln>
              <a:solidFill>
                <a:srgbClr val="EFEF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81" name="Прямоугольник: скругленные углы 80">
              <a:extLst>
                <a:ext uri="{FF2B5EF4-FFF2-40B4-BE49-F238E27FC236}">
                  <a16:creationId xmlns:a16="http://schemas.microsoft.com/office/drawing/2014/main" id="{779EB5CD-B88C-4396-B786-0E7D496B786A}"/>
                </a:ext>
              </a:extLst>
            </p:cNvPr>
            <p:cNvSpPr/>
            <p:nvPr/>
          </p:nvSpPr>
          <p:spPr>
            <a:xfrm>
              <a:off x="3170321" y="2664995"/>
              <a:ext cx="1299411" cy="1299411"/>
            </a:xfrm>
            <a:prstGeom prst="roundRect">
              <a:avLst/>
            </a:prstGeom>
            <a:grpFill/>
            <a:ln>
              <a:solidFill>
                <a:srgbClr val="EFEF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2" name="Группа 81">
            <a:extLst>
              <a:ext uri="{FF2B5EF4-FFF2-40B4-BE49-F238E27FC236}">
                <a16:creationId xmlns:a16="http://schemas.microsoft.com/office/drawing/2014/main" id="{2B15DD4B-9A30-443B-BF7A-9A62C2A911CE}"/>
              </a:ext>
            </a:extLst>
          </p:cNvPr>
          <p:cNvGrpSpPr/>
          <p:nvPr/>
        </p:nvGrpSpPr>
        <p:grpSpPr>
          <a:xfrm>
            <a:off x="9455037" y="1066740"/>
            <a:ext cx="555913" cy="833863"/>
            <a:chOff x="3170321" y="2015304"/>
            <a:chExt cx="1299411" cy="1949102"/>
          </a:xfrm>
          <a:solidFill>
            <a:srgbClr val="2B4B82"/>
          </a:solidFill>
        </p:grpSpPr>
        <p:sp>
          <p:nvSpPr>
            <p:cNvPr id="83" name="Круг: прозрачная заливка 82">
              <a:extLst>
                <a:ext uri="{FF2B5EF4-FFF2-40B4-BE49-F238E27FC236}">
                  <a16:creationId xmlns:a16="http://schemas.microsoft.com/office/drawing/2014/main" id="{6ACF9B6F-E934-4733-A995-BA035FD05702}"/>
                </a:ext>
              </a:extLst>
            </p:cNvPr>
            <p:cNvSpPr/>
            <p:nvPr/>
          </p:nvSpPr>
          <p:spPr>
            <a:xfrm>
              <a:off x="3170336" y="2015304"/>
              <a:ext cx="1299396" cy="1299396"/>
            </a:xfrm>
            <a:prstGeom prst="donut">
              <a:avLst>
                <a:gd name="adj" fmla="val 11230"/>
              </a:avLst>
            </a:prstGeom>
            <a:grpFill/>
            <a:ln>
              <a:solidFill>
                <a:srgbClr val="EFEF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84" name="Прямоугольник: скругленные углы 83">
              <a:extLst>
                <a:ext uri="{FF2B5EF4-FFF2-40B4-BE49-F238E27FC236}">
                  <a16:creationId xmlns:a16="http://schemas.microsoft.com/office/drawing/2014/main" id="{0B27C847-60DA-4FE5-844E-E57400B0F1CB}"/>
                </a:ext>
              </a:extLst>
            </p:cNvPr>
            <p:cNvSpPr/>
            <p:nvPr/>
          </p:nvSpPr>
          <p:spPr>
            <a:xfrm>
              <a:off x="3170321" y="2664995"/>
              <a:ext cx="1299411" cy="1299411"/>
            </a:xfrm>
            <a:prstGeom prst="roundRect">
              <a:avLst/>
            </a:prstGeom>
            <a:grpFill/>
            <a:ln>
              <a:solidFill>
                <a:srgbClr val="EFEF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234409D4-9469-4EE2-85CC-D7E8CAAEEFE5}"/>
              </a:ext>
            </a:extLst>
          </p:cNvPr>
          <p:cNvSpPr txBox="1"/>
          <p:nvPr/>
        </p:nvSpPr>
        <p:spPr>
          <a:xfrm>
            <a:off x="9120105" y="4153096"/>
            <a:ext cx="1299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B4B82"/>
                </a:solidFill>
                <a:latin typeface="Evolventa"/>
              </a:rPr>
              <a:t>GILs</a:t>
            </a:r>
            <a:endParaRPr lang="ru-RU" sz="2400" dirty="0">
              <a:solidFill>
                <a:srgbClr val="2B4B8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B4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/>
          <p:cNvSpPr txBox="1"/>
          <p:nvPr/>
        </p:nvSpPr>
        <p:spPr>
          <a:xfrm>
            <a:off x="630773" y="1084721"/>
            <a:ext cx="9162932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just" defTabSz="609630">
              <a:defRPr/>
            </a:pPr>
            <a:r>
              <a:rPr lang="ru-RU" sz="2400" dirty="0">
                <a:solidFill>
                  <a:srgbClr val="2B4B82"/>
                </a:solidFill>
                <a:latin typeface="Evolventa"/>
                <a:ea typeface="Evolventa"/>
                <a:cs typeface="Evolventa"/>
                <a:sym typeface="Evolventa"/>
              </a:rPr>
              <a:t>Асинхронное программирование — это подход к разработке программного обеспечения, позволяющий выполнять операции, не блокируя основной поток выполнения. Этот метод особенно эффективен для задач, связанных с вводом-выводом (I/O), таких как обработка сетевых запросов, работы с файлами или базами данных.</a:t>
            </a:r>
            <a:endParaRPr lang="en-US" sz="2400" dirty="0">
              <a:solidFill>
                <a:srgbClr val="2B4B82"/>
              </a:solidFill>
              <a:latin typeface="Evolventa"/>
              <a:ea typeface="Evolventa"/>
              <a:cs typeface="Evolventa"/>
              <a:sym typeface="Evolventa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9994641" y="-292100"/>
            <a:ext cx="2197359" cy="2837180"/>
          </a:xfrm>
          <a:custGeom>
            <a:avLst/>
            <a:gdLst/>
            <a:ahLst/>
            <a:cxnLst/>
            <a:rect l="l" t="t" r="r" b="b"/>
            <a:pathLst>
              <a:path w="6414740" h="6631780">
                <a:moveTo>
                  <a:pt x="0" y="0"/>
                </a:moveTo>
                <a:lnTo>
                  <a:pt x="6414740" y="0"/>
                </a:lnTo>
                <a:lnTo>
                  <a:pt x="6414740" y="6631780"/>
                </a:lnTo>
                <a:lnTo>
                  <a:pt x="0" y="66317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3774" r="-42094" b="1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30773" y="483051"/>
            <a:ext cx="8608477" cy="395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defTabSz="609630">
              <a:lnSpc>
                <a:spcPts val="2932"/>
              </a:lnSpc>
            </a:pPr>
            <a:r>
              <a:rPr lang="ru-RU" sz="3450" b="1" spc="-34" dirty="0">
                <a:solidFill>
                  <a:srgbClr val="2B4B82"/>
                </a:solidFill>
                <a:latin typeface="Evolventa Bold"/>
                <a:ea typeface="Evolventa Bold"/>
                <a:cs typeface="Evolventa Bold"/>
                <a:sym typeface="Evolventa Bold"/>
              </a:rPr>
              <a:t>АСИНХРОННОЕ ПРОГРАММИРОВАНИЕ</a:t>
            </a:r>
            <a:endParaRPr kumimoji="0" lang="en-US" sz="3450" b="1" i="0" u="none" strike="noStrike" kern="1200" cap="none" spc="-34" normalizeH="0" baseline="0" noProof="0" dirty="0">
              <a:ln>
                <a:noFill/>
              </a:ln>
              <a:solidFill>
                <a:srgbClr val="2B4B82"/>
              </a:solidFill>
              <a:effectLst/>
              <a:uLnTx/>
              <a:uFillTx/>
              <a:latin typeface="Evolventa Bold"/>
              <a:ea typeface="Evolventa Bold"/>
              <a:cs typeface="Evolventa Bold"/>
              <a:sym typeface="Evolventa 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DA4AA2-CF40-4176-B0E7-1AB6EA164EED}"/>
              </a:ext>
            </a:extLst>
          </p:cNvPr>
          <p:cNvSpPr txBox="1"/>
          <p:nvPr/>
        </p:nvSpPr>
        <p:spPr>
          <a:xfrm>
            <a:off x="3625755" y="3137301"/>
            <a:ext cx="840493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defTabSz="609630"/>
            <a:r>
              <a:rPr lang="ru-RU" dirty="0">
                <a:solidFill>
                  <a:srgbClr val="2B4B82"/>
                </a:solidFill>
                <a:latin typeface="Evolventa"/>
                <a:ea typeface="Evolventa"/>
                <a:cs typeface="Evolventa"/>
                <a:sym typeface="Evolventa"/>
              </a:rPr>
              <a:t>Где применяется асинхронное программирование</a:t>
            </a:r>
          </a:p>
          <a:p>
            <a:pPr marL="285750" lvl="0" indent="-285750" algn="just" defTabSz="60963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B4B82"/>
                </a:solidFill>
                <a:latin typeface="Evolventa"/>
                <a:ea typeface="Evolventa"/>
                <a:cs typeface="Evolventa"/>
                <a:sym typeface="Evolventa"/>
              </a:rPr>
              <a:t>Веб-разработка: Асинхронные веб-фреймворки, такие как </a:t>
            </a:r>
            <a:r>
              <a:rPr lang="ru-RU" dirty="0" err="1">
                <a:solidFill>
                  <a:srgbClr val="2B4B82"/>
                </a:solidFill>
                <a:latin typeface="Evolventa"/>
                <a:ea typeface="Evolventa"/>
                <a:cs typeface="Evolventa"/>
                <a:sym typeface="Evolventa"/>
              </a:rPr>
              <a:t>FastAPI</a:t>
            </a:r>
            <a:r>
              <a:rPr lang="ru-RU" dirty="0">
                <a:solidFill>
                  <a:srgbClr val="2B4B82"/>
                </a:solidFill>
                <a:latin typeface="Evolventa"/>
                <a:ea typeface="Evolventa"/>
                <a:cs typeface="Evolventa"/>
                <a:sym typeface="Evolventa"/>
              </a:rPr>
              <a:t> или AIOHTTP, обрабатывают множество запросов одновременно, эффективно используя ресурсы.</a:t>
            </a:r>
          </a:p>
          <a:p>
            <a:pPr marL="285750" lvl="0" indent="-285750" algn="just" defTabSz="60963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B4B82"/>
                </a:solidFill>
                <a:latin typeface="Evolventa"/>
                <a:ea typeface="Evolventa"/>
                <a:cs typeface="Evolventa"/>
                <a:sym typeface="Evolventa"/>
              </a:rPr>
              <a:t>Сетевое программирование: Асинхронные библиотеки для работы с HTTP, </a:t>
            </a:r>
            <a:r>
              <a:rPr lang="ru-RU" dirty="0" err="1">
                <a:solidFill>
                  <a:srgbClr val="2B4B82"/>
                </a:solidFill>
                <a:latin typeface="Evolventa"/>
                <a:ea typeface="Evolventa"/>
                <a:cs typeface="Evolventa"/>
                <a:sym typeface="Evolventa"/>
              </a:rPr>
              <a:t>WebSocket</a:t>
            </a:r>
            <a:r>
              <a:rPr lang="ru-RU" dirty="0">
                <a:solidFill>
                  <a:srgbClr val="2B4B82"/>
                </a:solidFill>
                <a:latin typeface="Evolventa"/>
                <a:ea typeface="Evolventa"/>
                <a:cs typeface="Evolventa"/>
                <a:sym typeface="Evolventa"/>
              </a:rPr>
              <a:t> или сокетами.</a:t>
            </a:r>
          </a:p>
          <a:p>
            <a:pPr marL="285750" lvl="0" indent="-285750" algn="just" defTabSz="60963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B4B82"/>
                </a:solidFill>
                <a:latin typeface="Evolventa"/>
                <a:ea typeface="Evolventa"/>
                <a:cs typeface="Evolventa"/>
                <a:sym typeface="Evolventa"/>
              </a:rPr>
              <a:t>Обработка файлов: Чтение и запись больших объёмов данных без блокировки основного выполнения программы.</a:t>
            </a:r>
          </a:p>
          <a:p>
            <a:pPr marL="285750" lvl="0" indent="-285750" algn="just" defTabSz="60963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B4B82"/>
                </a:solidFill>
                <a:latin typeface="Evolventa"/>
                <a:ea typeface="Evolventa"/>
                <a:cs typeface="Evolventa"/>
                <a:sym typeface="Evolventa"/>
              </a:rPr>
              <a:t>Работа с базами данных: Асинхронные драйверы для взаимодействия с базами данных.</a:t>
            </a:r>
          </a:p>
          <a:p>
            <a:pPr marL="285750" lvl="0" indent="-285750" algn="just" defTabSz="60963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B4B82"/>
                </a:solidFill>
                <a:latin typeface="Evolventa"/>
                <a:ea typeface="Evolventa"/>
                <a:cs typeface="Evolventa"/>
                <a:sym typeface="Evolventa"/>
              </a:rPr>
              <a:t>Автоматизация и веб-</a:t>
            </a:r>
            <a:r>
              <a:rPr lang="ru-RU" dirty="0" err="1">
                <a:solidFill>
                  <a:srgbClr val="2B4B82"/>
                </a:solidFill>
                <a:latin typeface="Evolventa"/>
                <a:ea typeface="Evolventa"/>
                <a:cs typeface="Evolventa"/>
                <a:sym typeface="Evolventa"/>
              </a:rPr>
              <a:t>скрейпинг</a:t>
            </a:r>
            <a:r>
              <a:rPr lang="ru-RU" dirty="0">
                <a:solidFill>
                  <a:srgbClr val="2B4B82"/>
                </a:solidFill>
                <a:latin typeface="Evolventa"/>
                <a:ea typeface="Evolventa"/>
                <a:cs typeface="Evolventa"/>
                <a:sym typeface="Evolventa"/>
              </a:rPr>
              <a:t>: Эффективное выполнение множества запросов к веб-сайтам.</a:t>
            </a:r>
          </a:p>
          <a:p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D5735A3-C73F-4FD8-A0A5-686F83531DD6}"/>
              </a:ext>
            </a:extLst>
          </p:cNvPr>
          <p:cNvSpPr/>
          <p:nvPr/>
        </p:nvSpPr>
        <p:spPr>
          <a:xfrm>
            <a:off x="571502" y="3137301"/>
            <a:ext cx="1395663" cy="445168"/>
          </a:xfrm>
          <a:prstGeom prst="roundRect">
            <a:avLst/>
          </a:prstGeom>
          <a:solidFill>
            <a:srgbClr val="94DDDE"/>
          </a:solidFill>
          <a:ln>
            <a:solidFill>
              <a:srgbClr val="2B4B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2B4B82"/>
                </a:solidFill>
              </a:rPr>
              <a:t>Клиент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07CF61AF-E8C9-4030-BC78-B26C29B4A2BC}"/>
              </a:ext>
            </a:extLst>
          </p:cNvPr>
          <p:cNvSpPr/>
          <p:nvPr/>
        </p:nvSpPr>
        <p:spPr>
          <a:xfrm>
            <a:off x="2114552" y="3137301"/>
            <a:ext cx="1395663" cy="445168"/>
          </a:xfrm>
          <a:prstGeom prst="roundRect">
            <a:avLst/>
          </a:prstGeom>
          <a:solidFill>
            <a:srgbClr val="EFEFEF"/>
          </a:solidFill>
          <a:ln>
            <a:solidFill>
              <a:srgbClr val="2B4B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2B4B82"/>
                </a:solidFill>
              </a:rPr>
              <a:t>Сервер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DC8C062D-C1A7-43BF-B36A-7488C13CF7F4}"/>
              </a:ext>
            </a:extLst>
          </p:cNvPr>
          <p:cNvCxnSpPr>
            <a:cxnSpLocks/>
          </p:cNvCxnSpPr>
          <p:nvPr/>
        </p:nvCxnSpPr>
        <p:spPr>
          <a:xfrm>
            <a:off x="1305428" y="3729789"/>
            <a:ext cx="0" cy="2935706"/>
          </a:xfrm>
          <a:prstGeom prst="straightConnector1">
            <a:avLst/>
          </a:prstGeom>
          <a:ln w="38100">
            <a:solidFill>
              <a:srgbClr val="2B4B8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8ACD3091-44BF-40DB-B94B-4E48A2B8B91F}"/>
              </a:ext>
            </a:extLst>
          </p:cNvPr>
          <p:cNvCxnSpPr>
            <a:cxnSpLocks/>
          </p:cNvCxnSpPr>
          <p:nvPr/>
        </p:nvCxnSpPr>
        <p:spPr>
          <a:xfrm>
            <a:off x="2848477" y="3729788"/>
            <a:ext cx="0" cy="2935707"/>
          </a:xfrm>
          <a:prstGeom prst="straightConnector1">
            <a:avLst/>
          </a:prstGeom>
          <a:ln w="38100">
            <a:solidFill>
              <a:srgbClr val="2B4B8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169E80F-6A16-424F-A1C6-785C7BC04E2B}"/>
              </a:ext>
            </a:extLst>
          </p:cNvPr>
          <p:cNvCxnSpPr>
            <a:cxnSpLocks/>
          </p:cNvCxnSpPr>
          <p:nvPr/>
        </p:nvCxnSpPr>
        <p:spPr>
          <a:xfrm>
            <a:off x="1305427" y="4463719"/>
            <a:ext cx="1543050" cy="0"/>
          </a:xfrm>
          <a:prstGeom prst="straightConnector1">
            <a:avLst/>
          </a:prstGeom>
          <a:ln w="38100">
            <a:solidFill>
              <a:srgbClr val="2B4B8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B1A67803-35C1-4537-B922-A9BF5C67E339}"/>
              </a:ext>
            </a:extLst>
          </p:cNvPr>
          <p:cNvCxnSpPr>
            <a:cxnSpLocks/>
          </p:cNvCxnSpPr>
          <p:nvPr/>
        </p:nvCxnSpPr>
        <p:spPr>
          <a:xfrm flipH="1">
            <a:off x="1305427" y="5823283"/>
            <a:ext cx="1543050" cy="0"/>
          </a:xfrm>
          <a:prstGeom prst="straightConnector1">
            <a:avLst/>
          </a:prstGeom>
          <a:ln w="38100">
            <a:solidFill>
              <a:srgbClr val="2B4B8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C7E5F0C2-217D-4F1C-9469-F371868964BA}"/>
              </a:ext>
            </a:extLst>
          </p:cNvPr>
          <p:cNvSpPr/>
          <p:nvPr/>
        </p:nvSpPr>
        <p:spPr>
          <a:xfrm rot="5400000">
            <a:off x="2325109" y="4988596"/>
            <a:ext cx="1046738" cy="333873"/>
          </a:xfrm>
          <a:prstGeom prst="roundRect">
            <a:avLst/>
          </a:prstGeom>
          <a:solidFill>
            <a:srgbClr val="EFEFEF"/>
          </a:solidFill>
          <a:ln>
            <a:solidFill>
              <a:srgbClr val="2B4B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B4B82"/>
              </a:solidFill>
            </a:endParaRP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2B6ABFAF-0169-4135-89FC-30E686906408}"/>
              </a:ext>
            </a:extLst>
          </p:cNvPr>
          <p:cNvSpPr/>
          <p:nvPr/>
        </p:nvSpPr>
        <p:spPr>
          <a:xfrm rot="5400000">
            <a:off x="770030" y="4988597"/>
            <a:ext cx="1046738" cy="333873"/>
          </a:xfrm>
          <a:prstGeom prst="roundRect">
            <a:avLst/>
          </a:prstGeom>
          <a:solidFill>
            <a:srgbClr val="94DDDE"/>
          </a:solidFill>
          <a:ln>
            <a:solidFill>
              <a:srgbClr val="2B4B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B4B82"/>
              </a:solidFill>
            </a:endParaRPr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ADD65C96-41A1-4E55-A737-8722BDF9F45F}"/>
              </a:ext>
            </a:extLst>
          </p:cNvPr>
          <p:cNvSpPr/>
          <p:nvPr/>
        </p:nvSpPr>
        <p:spPr>
          <a:xfrm rot="5400000">
            <a:off x="1070814" y="3920869"/>
            <a:ext cx="445170" cy="333873"/>
          </a:xfrm>
          <a:prstGeom prst="roundRect">
            <a:avLst/>
          </a:prstGeom>
          <a:solidFill>
            <a:srgbClr val="94DDDE"/>
          </a:solidFill>
          <a:ln>
            <a:solidFill>
              <a:srgbClr val="2B4B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B4B82"/>
              </a:solidFill>
            </a:endParaRPr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E6997F83-9370-411D-B171-08C64E47AE0C}"/>
              </a:ext>
            </a:extLst>
          </p:cNvPr>
          <p:cNvSpPr/>
          <p:nvPr/>
        </p:nvSpPr>
        <p:spPr>
          <a:xfrm rot="5400000">
            <a:off x="1061790" y="6005263"/>
            <a:ext cx="445170" cy="333873"/>
          </a:xfrm>
          <a:prstGeom prst="roundRect">
            <a:avLst/>
          </a:prstGeom>
          <a:solidFill>
            <a:srgbClr val="94DDDE"/>
          </a:solidFill>
          <a:ln>
            <a:solidFill>
              <a:srgbClr val="2B4B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B4B8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927A46-1BEB-4A45-8D57-034640DB6DFA}"/>
              </a:ext>
            </a:extLst>
          </p:cNvPr>
          <p:cNvSpPr txBox="1"/>
          <p:nvPr/>
        </p:nvSpPr>
        <p:spPr>
          <a:xfrm>
            <a:off x="1430577" y="5764389"/>
            <a:ext cx="1282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rgbClr val="2B4B82"/>
                </a:solidFill>
              </a:rPr>
              <a:t>Получил ответ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072816D-A0C6-4D47-8247-605D92E53536}"/>
              </a:ext>
            </a:extLst>
          </p:cNvPr>
          <p:cNvSpPr txBox="1"/>
          <p:nvPr/>
        </p:nvSpPr>
        <p:spPr>
          <a:xfrm rot="16200000">
            <a:off x="2410993" y="5001643"/>
            <a:ext cx="1652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rgbClr val="2B4B82"/>
                </a:solidFill>
              </a:rPr>
              <a:t>Обработка запроса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BD80A4-274C-4999-BED4-98FE67270287}"/>
              </a:ext>
            </a:extLst>
          </p:cNvPr>
          <p:cNvSpPr txBox="1"/>
          <p:nvPr/>
        </p:nvSpPr>
        <p:spPr>
          <a:xfrm>
            <a:off x="1415877" y="4141100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rgbClr val="2B4B82"/>
                </a:solidFill>
              </a:rPr>
              <a:t>Отправил запрос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9383C5-5BB9-41A3-8A7D-CD49159E7AA9}"/>
              </a:ext>
            </a:extLst>
          </p:cNvPr>
          <p:cNvSpPr txBox="1"/>
          <p:nvPr/>
        </p:nvSpPr>
        <p:spPr>
          <a:xfrm>
            <a:off x="31725" y="3826195"/>
            <a:ext cx="1188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rgbClr val="2B4B82"/>
                </a:solidFill>
              </a:rPr>
              <a:t>Выполнение </a:t>
            </a:r>
            <a:br>
              <a:rPr lang="ru-RU" sz="1400" dirty="0">
                <a:solidFill>
                  <a:srgbClr val="2B4B82"/>
                </a:solidFill>
              </a:rPr>
            </a:br>
            <a:r>
              <a:rPr lang="ru-RU" sz="1400" dirty="0">
                <a:solidFill>
                  <a:srgbClr val="2B4B82"/>
                </a:solidFill>
              </a:rPr>
              <a:t>программы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9174A91-C346-4825-B381-0DECDC231074}"/>
              </a:ext>
            </a:extLst>
          </p:cNvPr>
          <p:cNvSpPr txBox="1"/>
          <p:nvPr/>
        </p:nvSpPr>
        <p:spPr>
          <a:xfrm>
            <a:off x="-12198" y="4936031"/>
            <a:ext cx="1188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rgbClr val="2B4B82"/>
                </a:solidFill>
              </a:rPr>
              <a:t>Выполнение </a:t>
            </a:r>
            <a:br>
              <a:rPr lang="ru-RU" sz="1400" dirty="0">
                <a:solidFill>
                  <a:srgbClr val="2B4B82"/>
                </a:solidFill>
              </a:rPr>
            </a:br>
            <a:r>
              <a:rPr lang="ru-RU" sz="1400" dirty="0">
                <a:solidFill>
                  <a:srgbClr val="2B4B82"/>
                </a:solidFill>
              </a:rPr>
              <a:t>программы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979D92-3281-41FA-A1B8-5B0A21AC8095}"/>
              </a:ext>
            </a:extLst>
          </p:cNvPr>
          <p:cNvSpPr txBox="1"/>
          <p:nvPr/>
        </p:nvSpPr>
        <p:spPr>
          <a:xfrm>
            <a:off x="-51798" y="5910589"/>
            <a:ext cx="1188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rgbClr val="2B4B82"/>
                </a:solidFill>
              </a:rPr>
              <a:t>Выполнение </a:t>
            </a:r>
            <a:br>
              <a:rPr lang="ru-RU" sz="1400" dirty="0">
                <a:solidFill>
                  <a:srgbClr val="2B4B82"/>
                </a:solidFill>
              </a:rPr>
            </a:br>
            <a:r>
              <a:rPr lang="ru-RU" sz="1400" dirty="0">
                <a:solidFill>
                  <a:srgbClr val="2B4B82"/>
                </a:solidFill>
              </a:rPr>
              <a:t>программы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34509" y="738336"/>
            <a:ext cx="2326499" cy="1907729"/>
          </a:xfrm>
          <a:custGeom>
            <a:avLst/>
            <a:gdLst/>
            <a:ahLst/>
            <a:cxnLst/>
            <a:rect l="l" t="t" r="r" b="b"/>
            <a:pathLst>
              <a:path w="3489749" h="2861594">
                <a:moveTo>
                  <a:pt x="0" y="0"/>
                </a:moveTo>
                <a:lnTo>
                  <a:pt x="3489749" y="0"/>
                </a:lnTo>
                <a:lnTo>
                  <a:pt x="3489749" y="2861593"/>
                </a:lnTo>
                <a:lnTo>
                  <a:pt x="0" y="28615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93862" y="2894985"/>
            <a:ext cx="3079102" cy="2743200"/>
          </a:xfrm>
          <a:custGeom>
            <a:avLst/>
            <a:gdLst/>
            <a:ahLst/>
            <a:cxnLst/>
            <a:rect l="l" t="t" r="r" b="b"/>
            <a:pathLst>
              <a:path w="4618653" h="4114800">
                <a:moveTo>
                  <a:pt x="0" y="0"/>
                </a:moveTo>
                <a:lnTo>
                  <a:pt x="4618653" y="0"/>
                </a:lnTo>
                <a:lnTo>
                  <a:pt x="461865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406155" y="1238847"/>
            <a:ext cx="6190482" cy="397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609630" rtl="0" eaLnBrk="1" fontAlgn="auto" latinLnBrk="0" hangingPunct="1">
              <a:lnSpc>
                <a:spcPts val="33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2B4B82"/>
                </a:solidFill>
                <a:effectLst/>
                <a:uLnTx/>
                <a:uFillTx/>
                <a:latin typeface="Evolventa Bold"/>
                <a:ea typeface="Evolventa Bold"/>
                <a:cs typeface="Evolventa Bold"/>
                <a:sym typeface="Evolventa Bold"/>
              </a:rPr>
              <a:t>Следующие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B4B82"/>
                </a:solidFill>
                <a:effectLst/>
                <a:uLnTx/>
                <a:uFillTx/>
                <a:latin typeface="Evolventa Bold"/>
                <a:ea typeface="Evolventa Bold"/>
                <a:cs typeface="Evolventa Bold"/>
                <a:sym typeface="Evolventa Bold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2B4B82"/>
                </a:solidFill>
                <a:effectLst/>
                <a:uLnTx/>
                <a:uFillTx/>
                <a:latin typeface="Evolventa Bold"/>
                <a:ea typeface="Evolventa Bold"/>
                <a:cs typeface="Evolventa Bold"/>
                <a:sym typeface="Evolventa Bold"/>
              </a:rPr>
              <a:t>шаги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B4B82"/>
                </a:solidFill>
                <a:effectLst/>
                <a:uLnTx/>
                <a:uFillTx/>
                <a:latin typeface="Evolventa Bold"/>
                <a:ea typeface="Evolventa Bold"/>
                <a:cs typeface="Evolventa Bold"/>
                <a:sym typeface="Evolventa Bold"/>
              </a:rPr>
              <a:t> </a:t>
            </a: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2B4B82"/>
                </a:solidFill>
                <a:effectLst/>
                <a:uLnTx/>
                <a:uFillTx/>
                <a:latin typeface="Evolventa Bold"/>
                <a:ea typeface="Evolventa Bold"/>
                <a:cs typeface="Evolventa Bold"/>
                <a:sym typeface="Evolventa Bold"/>
              </a:rPr>
              <a:t>нашего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B4B82"/>
                </a:solidFill>
                <a:effectLst/>
                <a:uLnTx/>
                <a:uFillTx/>
                <a:latin typeface="Evolventa Bold"/>
                <a:ea typeface="Evolventa Bold"/>
                <a:cs typeface="Evolventa Bold"/>
                <a:sym typeface="Evolventa Bold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2B4B82"/>
                </a:solidFill>
                <a:effectLst/>
                <a:uLnTx/>
                <a:uFillTx/>
                <a:latin typeface="Evolventa Bold"/>
                <a:ea typeface="Evolventa Bold"/>
                <a:cs typeface="Evolventa Bold"/>
                <a:sym typeface="Evolventa Bold"/>
              </a:rPr>
              <a:t>обучения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2B4B82"/>
              </a:solidFill>
              <a:effectLst/>
              <a:uLnTx/>
              <a:uFillTx/>
              <a:latin typeface="Evolventa Bold"/>
              <a:ea typeface="Evolventa Bold"/>
              <a:cs typeface="Evolventa Bold"/>
              <a:sym typeface="Evolventa Bold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753BBBC9-600B-4293-BFA1-0F6AB454485A}"/>
              </a:ext>
            </a:extLst>
          </p:cNvPr>
          <p:cNvSpPr txBox="1"/>
          <p:nvPr/>
        </p:nvSpPr>
        <p:spPr>
          <a:xfrm>
            <a:off x="5315718" y="2495505"/>
            <a:ext cx="6190482" cy="15832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92521" marR="0" lvl="1" algn="l" defTabSz="609630" rtl="0" eaLnBrk="1" fontAlgn="auto" latinLnBrk="0" hangingPunct="1">
              <a:lnSpc>
                <a:spcPts val="2496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783" b="0" i="0" u="none" strike="noStrike" kern="1200" cap="none" spc="0" normalizeH="0" baseline="0" noProof="0" dirty="0">
              <a:ln>
                <a:noFill/>
              </a:ln>
              <a:solidFill>
                <a:srgbClr val="2B4B82"/>
              </a:solidFill>
              <a:effectLst/>
              <a:uLnTx/>
              <a:uFillTx/>
              <a:latin typeface="Evolventa"/>
              <a:ea typeface="Evolventa"/>
              <a:cs typeface="Evolventa"/>
              <a:sym typeface="Evolventa"/>
            </a:endParaRPr>
          </a:p>
          <a:p>
            <a:pPr marL="385041" marR="0" lvl="1" indent="-192520" algn="l" defTabSz="609630" rtl="0" eaLnBrk="1" fontAlgn="auto" latinLnBrk="0" hangingPunct="1">
              <a:lnSpc>
                <a:spcPts val="249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ru-RU" sz="1783" b="0" i="0" u="none" strike="noStrike" kern="1200" cap="none" spc="0" normalizeH="0" baseline="0" noProof="0" dirty="0">
                <a:ln>
                  <a:noFill/>
                </a:ln>
                <a:solidFill>
                  <a:srgbClr val="2B4B82"/>
                </a:solidFill>
                <a:effectLst/>
                <a:uLnTx/>
                <a:uFillTx/>
                <a:latin typeface="Evolventa"/>
                <a:ea typeface="Evolventa"/>
                <a:cs typeface="Evolventa"/>
                <a:sym typeface="Evolventa"/>
              </a:rPr>
              <a:t>Паттерны проектирования</a:t>
            </a:r>
          </a:p>
          <a:p>
            <a:pPr marL="385041" marR="0" lvl="1" indent="-192520" algn="l" defTabSz="609630" rtl="0" eaLnBrk="1" fontAlgn="auto" latinLnBrk="0" hangingPunct="1">
              <a:lnSpc>
                <a:spcPts val="249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ru-RU" sz="1783" dirty="0">
              <a:solidFill>
                <a:srgbClr val="2B4B82"/>
              </a:solidFill>
              <a:latin typeface="Evolventa"/>
              <a:ea typeface="Evolventa"/>
              <a:cs typeface="Evolventa"/>
              <a:sym typeface="Evolventa"/>
            </a:endParaRPr>
          </a:p>
          <a:p>
            <a:pPr marL="385041" marR="0" lvl="1" indent="-192520" algn="l" defTabSz="609630" rtl="0" eaLnBrk="1" fontAlgn="auto" latinLnBrk="0" hangingPunct="1">
              <a:lnSpc>
                <a:spcPts val="249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ru-RU" sz="1783" dirty="0">
                <a:solidFill>
                  <a:srgbClr val="2B4B82"/>
                </a:solidFill>
                <a:latin typeface="Evolventa"/>
                <a:ea typeface="Evolventa"/>
                <a:cs typeface="Evolventa"/>
                <a:sym typeface="Evolventa"/>
              </a:rPr>
              <a:t>Тестирование</a:t>
            </a:r>
            <a:endParaRPr kumimoji="0" lang="ru-RU" sz="1783" b="0" i="0" u="none" strike="noStrike" kern="1200" cap="none" spc="0" normalizeH="0" baseline="0" noProof="0" dirty="0">
              <a:ln>
                <a:noFill/>
              </a:ln>
              <a:solidFill>
                <a:srgbClr val="2B4B82"/>
              </a:solidFill>
              <a:effectLst/>
              <a:uLnTx/>
              <a:uFillTx/>
              <a:latin typeface="Evolventa"/>
              <a:ea typeface="Evolventa"/>
              <a:cs typeface="Evolventa"/>
              <a:sym typeface="Evolventa"/>
            </a:endParaRPr>
          </a:p>
          <a:p>
            <a:pPr marL="385041" marR="0" lvl="1" indent="-192520" algn="l" defTabSz="609630" rtl="0" eaLnBrk="1" fontAlgn="auto" latinLnBrk="0" hangingPunct="1">
              <a:lnSpc>
                <a:spcPts val="249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1783" b="0" i="0" u="none" strike="noStrike" kern="1200" cap="none" spc="0" normalizeH="0" baseline="0" noProof="0" dirty="0">
              <a:ln>
                <a:noFill/>
              </a:ln>
              <a:solidFill>
                <a:srgbClr val="2B4B82"/>
              </a:solidFill>
              <a:effectLst/>
              <a:uLnTx/>
              <a:uFillTx/>
              <a:latin typeface="Evolventa"/>
              <a:ea typeface="Evolventa"/>
              <a:cs typeface="Evolventa"/>
              <a:sym typeface="Evolvent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57200" y="1651000"/>
            <a:ext cx="7692730" cy="2551285"/>
            <a:chOff x="-190924" y="1833498"/>
            <a:chExt cx="14455982" cy="5102570"/>
          </a:xfrm>
        </p:grpSpPr>
        <p:sp>
          <p:nvSpPr>
            <p:cNvPr id="3" name="TextBox 3"/>
            <p:cNvSpPr txBox="1"/>
            <p:nvPr/>
          </p:nvSpPr>
          <p:spPr>
            <a:xfrm>
              <a:off x="160651" y="1833498"/>
              <a:ext cx="14104407" cy="44114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 defTabSz="609630">
                <a:lnSpc>
                  <a:spcPts val="4320"/>
                </a:lnSpc>
                <a:defRPr/>
              </a:pP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F7B4A7"/>
                  </a:solidFill>
                  <a:effectLst/>
                  <a:uLnTx/>
                  <a:uFillTx/>
                  <a:latin typeface="Evolventa"/>
                  <a:ea typeface="Evolventa"/>
                  <a:cs typeface="Evolventa"/>
                  <a:sym typeface="Evolventa"/>
                </a:rPr>
                <a:t>«</a:t>
              </a:r>
              <a:r>
                <a:rPr lang="ru-RU" sz="3600" dirty="0">
                  <a:solidFill>
                    <a:srgbClr val="F7B4A7"/>
                  </a:solidFill>
                  <a:latin typeface="Evolventa"/>
                  <a:ea typeface="Evolventa"/>
                  <a:cs typeface="Evolventa"/>
                  <a:sym typeface="Evolventa"/>
                </a:rPr>
                <a:t>Информация в чистом виде ‒ это не знание. Настоящий источник знания ‒ это опыт.»</a:t>
              </a:r>
            </a:p>
            <a:p>
              <a:pPr marL="0" marR="0" lvl="0" indent="0" algn="l" defTabSz="609630" rtl="0" eaLnBrk="1" fontAlgn="auto" latinLnBrk="0" hangingPunct="1">
                <a:lnSpc>
                  <a:spcPts val="43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srgbClr val="F7B4A7"/>
                </a:solidFill>
                <a:effectLst/>
                <a:uLnTx/>
                <a:uFillTx/>
                <a:latin typeface="Evolventa"/>
                <a:ea typeface="Evolventa"/>
                <a:cs typeface="Evolventa"/>
                <a:sym typeface="Evolventa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-190924" y="6326926"/>
              <a:ext cx="14104407" cy="6091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r" defTabSz="609630" rtl="0" eaLnBrk="1" fontAlgn="auto" latinLnBrk="0" hangingPunct="1">
                <a:lnSpc>
                  <a:spcPts val="2613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67" b="0" i="0" u="none" strike="noStrike" kern="1200" cap="none" spc="373" normalizeH="0" baseline="0" noProof="0" dirty="0">
                  <a:ln>
                    <a:noFill/>
                  </a:ln>
                  <a:solidFill>
                    <a:srgbClr val="F7B4A7"/>
                  </a:solidFill>
                  <a:effectLst/>
                  <a:uLnTx/>
                  <a:uFillTx/>
                  <a:latin typeface="Evolventa"/>
                  <a:ea typeface="Evolventa"/>
                  <a:cs typeface="Evolventa"/>
                  <a:sym typeface="Evolventa"/>
                </a:rPr>
                <a:t>АЛЬБЕРТ ЭЙНШТЕЙН</a:t>
              </a:r>
              <a:endParaRPr kumimoji="0" lang="en-US" sz="1867" b="0" i="0" u="none" strike="noStrike" kern="1200" cap="none" spc="373" normalizeH="0" baseline="0" noProof="0" dirty="0">
                <a:ln>
                  <a:noFill/>
                </a:ln>
                <a:solidFill>
                  <a:srgbClr val="F7B4A7"/>
                </a:solidFill>
                <a:effectLst/>
                <a:uLnTx/>
                <a:uFillTx/>
                <a:latin typeface="Evolventa"/>
                <a:ea typeface="Evolventa"/>
                <a:cs typeface="Evolventa"/>
                <a:sym typeface="Evolventa"/>
              </a:endParaRPr>
            </a:p>
          </p:txBody>
        </p:sp>
      </p:grpSp>
      <p:sp>
        <p:nvSpPr>
          <p:cNvPr id="5" name="Freeform 5"/>
          <p:cNvSpPr/>
          <p:nvPr/>
        </p:nvSpPr>
        <p:spPr>
          <a:xfrm>
            <a:off x="8667882" y="1140651"/>
            <a:ext cx="2441750" cy="3761799"/>
          </a:xfrm>
          <a:custGeom>
            <a:avLst/>
            <a:gdLst/>
            <a:ahLst/>
            <a:cxnLst/>
            <a:rect l="l" t="t" r="r" b="b"/>
            <a:pathLst>
              <a:path w="3662625" h="5642699">
                <a:moveTo>
                  <a:pt x="0" y="0"/>
                </a:moveTo>
                <a:lnTo>
                  <a:pt x="3662625" y="0"/>
                </a:lnTo>
                <a:lnTo>
                  <a:pt x="3662625" y="5642699"/>
                </a:lnTo>
                <a:lnTo>
                  <a:pt x="0" y="56426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536</Words>
  <Application>Microsoft Office PowerPoint</Application>
  <PresentationFormat>Широкоэкранный</PresentationFormat>
  <Paragraphs>81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Evolventa</vt:lpstr>
      <vt:lpstr>Evolventa Bold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Admin</cp:lastModifiedBy>
  <cp:revision>30</cp:revision>
  <dcterms:created xsi:type="dcterms:W3CDTF">2025-04-22T06:44:29Z</dcterms:created>
  <dcterms:modified xsi:type="dcterms:W3CDTF">2025-05-21T11:06:07Z</dcterms:modified>
</cp:coreProperties>
</file>