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41" d="100"/>
          <a:sy n="41" d="100"/>
        </p:scale>
        <p:origin x="2640" y="108"/>
      </p:cViewPr>
      <p:guideLst>
        <p:guide orient="horz" pos="6735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72EB-553B-420D-8D02-7EDD967FE90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FFD2-7A17-4FC3-AAD5-8426FFB6E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5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72EB-553B-420D-8D02-7EDD967FE90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FFD2-7A17-4FC3-AAD5-8426FFB6E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5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72EB-553B-420D-8D02-7EDD967FE90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FFD2-7A17-4FC3-AAD5-8426FFB6E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9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72EB-553B-420D-8D02-7EDD967FE90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FFD2-7A17-4FC3-AAD5-8426FFB6E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4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72EB-553B-420D-8D02-7EDD967FE90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FFD2-7A17-4FC3-AAD5-8426FFB6E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8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72EB-553B-420D-8D02-7EDD967FE90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FFD2-7A17-4FC3-AAD5-8426FFB6E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5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72EB-553B-420D-8D02-7EDD967FE90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FFD2-7A17-4FC3-AAD5-8426FFB6E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8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72EB-553B-420D-8D02-7EDD967FE90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FFD2-7A17-4FC3-AAD5-8426FFB6E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2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72EB-553B-420D-8D02-7EDD967FE90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FFD2-7A17-4FC3-AAD5-8426FFB6E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3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72EB-553B-420D-8D02-7EDD967FE90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FFD2-7A17-4FC3-AAD5-8426FFB6E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7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72EB-553B-420D-8D02-7EDD967FE90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FFD2-7A17-4FC3-AAD5-8426FFB6E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3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772EB-553B-420D-8D02-7EDD967FE90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FFD2-7A17-4FC3-AAD5-8426FFB6E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5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Sistema de Identidade Visual da UFSC">
            <a:extLst>
              <a:ext uri="{FF2B5EF4-FFF2-40B4-BE49-F238E27FC236}">
                <a16:creationId xmlns:a16="http://schemas.microsoft.com/office/drawing/2014/main" id="{F374B0B5-4BCD-4953-937C-E9F8ED66B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22" y="78612"/>
            <a:ext cx="208720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14EBE28-FAB1-433B-AF19-8C74E1735FBE}"/>
              </a:ext>
            </a:extLst>
          </p:cNvPr>
          <p:cNvSpPr txBox="1"/>
          <p:nvPr/>
        </p:nvSpPr>
        <p:spPr>
          <a:xfrm>
            <a:off x="2328207" y="571500"/>
            <a:ext cx="10462935" cy="136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Roboto" panose="02000000000000000000" pitchFamily="2" charset="0"/>
                <a:ea typeface="Roboto" panose="02000000000000000000" pitchFamily="2" charset="0"/>
              </a:rPr>
              <a:t>Identificação do fluxo de calor crítico em sistemas de resfriamento de eletrônicos por jatos incidentes</a:t>
            </a:r>
          </a:p>
          <a:p>
            <a:pPr algn="ctr">
              <a:lnSpc>
                <a:spcPct val="150000"/>
              </a:lnSpc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Guilherme Fidelis Peixer e </a:t>
            </a:r>
            <a:r>
              <a:rPr lang="pt-BR" sz="2000" dirty="0" err="1">
                <a:latin typeface="Roboto" panose="02000000000000000000" pitchFamily="2" charset="0"/>
                <a:ea typeface="Roboto" panose="02000000000000000000" pitchFamily="2" charset="0"/>
              </a:rPr>
              <a:t>Josafat</a:t>
            </a: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 Ribeiro Leal Filho  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298B8D0-E1A4-46A8-94CD-9437E3B640F0}"/>
              </a:ext>
            </a:extLst>
          </p:cNvPr>
          <p:cNvCxnSpPr>
            <a:cxnSpLocks/>
          </p:cNvCxnSpPr>
          <p:nvPr/>
        </p:nvCxnSpPr>
        <p:spPr>
          <a:xfrm>
            <a:off x="7559674" y="2389166"/>
            <a:ext cx="0" cy="1851741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23AF546-5C2A-401B-AF04-53F17BFF7BEE}"/>
              </a:ext>
            </a:extLst>
          </p:cNvPr>
          <p:cNvSpPr/>
          <p:nvPr/>
        </p:nvSpPr>
        <p:spPr>
          <a:xfrm>
            <a:off x="205740" y="2389166"/>
            <a:ext cx="7148191" cy="6172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INTRODUÇÃO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9FF28D1-B5F7-44D2-94F7-7AC037B5FCBC}"/>
              </a:ext>
            </a:extLst>
          </p:cNvPr>
          <p:cNvSpPr/>
          <p:nvPr/>
        </p:nvSpPr>
        <p:spPr>
          <a:xfrm>
            <a:off x="205732" y="6024420"/>
            <a:ext cx="7148190" cy="6172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CONJUNTO DE DADOS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7AACC389-1134-4C59-B72B-80B533A00A3B}"/>
              </a:ext>
            </a:extLst>
          </p:cNvPr>
          <p:cNvSpPr/>
          <p:nvPr/>
        </p:nvSpPr>
        <p:spPr>
          <a:xfrm>
            <a:off x="195733" y="14966728"/>
            <a:ext cx="7148182" cy="6172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METODOLOGIA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4AFFF88-E947-4394-9743-49E93E7215BF}"/>
              </a:ext>
            </a:extLst>
          </p:cNvPr>
          <p:cNvSpPr/>
          <p:nvPr/>
        </p:nvSpPr>
        <p:spPr>
          <a:xfrm>
            <a:off x="7765409" y="14517613"/>
            <a:ext cx="7148181" cy="6172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CONCLUSÕES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C9F3F8C-D707-4D51-AD7E-B475872DE222}"/>
              </a:ext>
            </a:extLst>
          </p:cNvPr>
          <p:cNvSpPr/>
          <p:nvPr/>
        </p:nvSpPr>
        <p:spPr>
          <a:xfrm>
            <a:off x="7765409" y="18257419"/>
            <a:ext cx="7148174" cy="6172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REFERÊNCIAS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EC85AAA-F595-48C1-9DB1-C0E0BA03B7D3}"/>
              </a:ext>
            </a:extLst>
          </p:cNvPr>
          <p:cNvSpPr txBox="1"/>
          <p:nvPr/>
        </p:nvSpPr>
        <p:spPr>
          <a:xfrm>
            <a:off x="205740" y="3230714"/>
            <a:ext cx="71481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Sprays e jatos são maneiras eficientes para o resfriamento de  sistemas eletrônicos de alta potência, sistemas de telecomunicação e aplicações aeronáuticas. A transferência de calor com mudança de fase permite que a taxa de remoção de calor em tais sistemas possa ser muito alta. Apesar disso, deve se evitar alcançar o fluxo de calor crítico, em que ocorre um superaquecimento localizado na superfície sendo resfriada, usualmente catastrófico. Por isso, o presente trabalho tem como objetivo determinar se o fluxo de calor crítico está próximo de ser alcançado na superfície resfriada.     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49C1C9DB-1B27-4C03-A0C1-BE377A146B37}"/>
              </a:ext>
            </a:extLst>
          </p:cNvPr>
          <p:cNvSpPr/>
          <p:nvPr/>
        </p:nvSpPr>
        <p:spPr>
          <a:xfrm>
            <a:off x="7765416" y="2434886"/>
            <a:ext cx="7148191" cy="6172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RESULTADOS</a:t>
            </a:r>
          </a:p>
        </p:txBody>
      </p:sp>
      <p:pic>
        <p:nvPicPr>
          <p:cNvPr id="29" name="Google Shape;193;p8">
            <a:extLst>
              <a:ext uri="{FF2B5EF4-FFF2-40B4-BE49-F238E27FC236}">
                <a16:creationId xmlns:a16="http://schemas.microsoft.com/office/drawing/2014/main" id="{90A97404-9E01-41B5-8A02-A48D7A90725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5530" r="28939"/>
          <a:stretch/>
        </p:blipFill>
        <p:spPr>
          <a:xfrm>
            <a:off x="4440073" y="6858883"/>
            <a:ext cx="2913841" cy="477738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FB601BA-A8A1-425F-A13F-D716162D0E19}"/>
              </a:ext>
            </a:extLst>
          </p:cNvPr>
          <p:cNvSpPr txBox="1"/>
          <p:nvPr/>
        </p:nvSpPr>
        <p:spPr>
          <a:xfrm>
            <a:off x="4371466" y="11636272"/>
            <a:ext cx="311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Zona de Teste Experimental [1]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57C2478-944B-4DAF-84C4-94C68B6EB07A}"/>
              </a:ext>
            </a:extLst>
          </p:cNvPr>
          <p:cNvSpPr txBox="1"/>
          <p:nvPr/>
        </p:nvSpPr>
        <p:spPr>
          <a:xfrm>
            <a:off x="220973" y="6843248"/>
            <a:ext cx="40133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Os dados utilizados consistem em vídeos de uma zona de teste experimental capturados por uma câmera </a:t>
            </a: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Phatom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 V.12.1. Foram utilizados vídeos em 3 condições diferentes de arranjos de jato e posicionamento de câmera e com taxas de transferência de calor variando entre 25 W até 225 W, em intervalos de 25 W. A condição de 225 W foi considerada como sendo o limite antes da ocorrência do fluxo de calor crítico e estabelecido como condição de parada do experimento. Mais detalhes sobre o aparato experimental, condições de teste e resultados e conclusões podem ser encontrados em [1].  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7A4E7B0-DEA5-4D27-8B9E-407F289616D9}"/>
              </a:ext>
            </a:extLst>
          </p:cNvPr>
          <p:cNvSpPr txBox="1"/>
          <p:nvPr/>
        </p:nvSpPr>
        <p:spPr>
          <a:xfrm>
            <a:off x="338577" y="14264593"/>
            <a:ext cx="6862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Imagens da zona de teste para </a:t>
            </a:r>
            <a:r>
              <a:rPr lang="pt-BR" dirty="0"/>
              <a:t>taxas</a:t>
            </a:r>
            <a:r>
              <a:rPr lang="en-US" dirty="0"/>
              <a:t> de </a:t>
            </a:r>
            <a:r>
              <a:rPr lang="pt-BR" dirty="0"/>
              <a:t>transferência</a:t>
            </a:r>
            <a:r>
              <a:rPr lang="en-US" dirty="0"/>
              <a:t> de </a:t>
            </a:r>
            <a:r>
              <a:rPr lang="pt-BR" dirty="0"/>
              <a:t>calor</a:t>
            </a:r>
            <a:r>
              <a:rPr lang="en-US" dirty="0"/>
              <a:t> de 25 W (</a:t>
            </a:r>
            <a:r>
              <a:rPr lang="pt-BR" dirty="0"/>
              <a:t>esquerda</a:t>
            </a:r>
            <a:r>
              <a:rPr lang="en-US" dirty="0"/>
              <a:t>) e 225 W (</a:t>
            </a:r>
            <a:r>
              <a:rPr lang="pt-BR" dirty="0"/>
              <a:t>direita</a:t>
            </a:r>
            <a:r>
              <a:rPr lang="en-US" dirty="0"/>
              <a:t>) 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8E06A246-F0F8-4FF0-BEE8-91C8966644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5" t="51603" r="14661" b="22886"/>
          <a:stretch/>
        </p:blipFill>
        <p:spPr>
          <a:xfrm>
            <a:off x="338577" y="12888342"/>
            <a:ext cx="3441246" cy="1286615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059246C2-CC1B-4B04-AD4D-A816010115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9" t="51167" r="14216" b="23322"/>
          <a:stretch/>
        </p:blipFill>
        <p:spPr>
          <a:xfrm>
            <a:off x="3912671" y="12888342"/>
            <a:ext cx="3441243" cy="1286615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CBE5797F-DA6E-4ED3-8018-35F4EC729C7D}"/>
              </a:ext>
            </a:extLst>
          </p:cNvPr>
          <p:cNvSpPr txBox="1"/>
          <p:nvPr/>
        </p:nvSpPr>
        <p:spPr>
          <a:xfrm>
            <a:off x="205732" y="11969773"/>
            <a:ext cx="7148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Para cada vídeo capturou-se um frame por segundo, os quais foram posteriormente divididos em dois conjuntos: um de treino e outro de validação.   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197D33C-CDF6-44DD-8B38-98B81C4994C8}"/>
              </a:ext>
            </a:extLst>
          </p:cNvPr>
          <p:cNvSpPr txBox="1"/>
          <p:nvPr/>
        </p:nvSpPr>
        <p:spPr>
          <a:xfrm>
            <a:off x="195722" y="15765263"/>
            <a:ext cx="7148193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Para solucionar o desafio sendo proposto no presente trabalho, duas etapas foram realizadas. A primeira consiste na detecção e localização da zona de teste para os diferentes posições da câmera  e a segunda na identificação do início do regime de fluxo de calor crítico. </a:t>
            </a:r>
          </a:p>
          <a:p>
            <a:pPr algn="just"/>
            <a:endParaRPr lang="pt-BR" sz="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Para a localização da zona de teste foi utilizada </a:t>
            </a:r>
            <a:r>
              <a:rPr lang="pt-BR" i="1" dirty="0" err="1">
                <a:latin typeface="Roboto" panose="02000000000000000000" pitchFamily="2" charset="0"/>
                <a:ea typeface="Roboto" panose="02000000000000000000" pitchFamily="2" charset="0"/>
              </a:rPr>
              <a:t>Faster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</a:rPr>
              <a:t> R-CNN ResNet-50 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[2]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Foram feitas anotações em 173 imagens do zona de teste para diferentes posicionamento das câmeras e taxas de transferência de calor no padrão  Pascal-VOC. As imagens selecionadas na primeira etapa são utilizadas para o desenvolvimento da segunda. </a:t>
            </a:r>
          </a:p>
          <a:p>
            <a:pPr algn="just"/>
            <a:endParaRPr lang="pt-BR" sz="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Para a identificação do inicio do regime de fluxo de calor crítico, foram utilizadas estratégias de visão computacional clássica e por aprendizado profundo. Pela abordagem clássica, uma limiarização binária foi aplicada. Pela abordagem por aprendizado profundo, uma rede neural com 4 conjuntos de camadas ocultas compostas por uma convolução,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</a:rPr>
              <a:t>um </a:t>
            </a:r>
            <a:r>
              <a:rPr lang="pt-BR" i="1" dirty="0" err="1">
                <a:latin typeface="Roboto" panose="02000000000000000000" pitchFamily="2" charset="0"/>
                <a:ea typeface="Roboto" panose="02000000000000000000" pitchFamily="2" charset="0"/>
              </a:rPr>
              <a:t>Dropout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</a:rPr>
              <a:t>  e 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um </a:t>
            </a:r>
            <a:r>
              <a:rPr lang="pt-BR" i="1" dirty="0" err="1">
                <a:latin typeface="Roboto" panose="02000000000000000000" pitchFamily="2" charset="0"/>
                <a:ea typeface="Roboto" panose="02000000000000000000" pitchFamily="2" charset="0"/>
              </a:rPr>
              <a:t>Pooling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e uma camada oculta totalmente conectada foi utilizada. </a:t>
            </a:r>
          </a:p>
          <a:p>
            <a:pPr algn="just"/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90DB753-038F-4679-91D8-D8D828102994}"/>
              </a:ext>
            </a:extLst>
          </p:cNvPr>
          <p:cNvSpPr/>
          <p:nvPr/>
        </p:nvSpPr>
        <p:spPr>
          <a:xfrm>
            <a:off x="7657941" y="19077736"/>
            <a:ext cx="755967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[1] CARNEIRO, Marcus Vinicius P.; BARBOSA JR, Jader R. A </a:t>
            </a: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comparison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of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parallel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colliding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jet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arrays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 in a </a:t>
            </a: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compact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vapour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compression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heat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sink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 for </a:t>
            </a: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electronics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cooling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. </a:t>
            </a:r>
            <a:r>
              <a:rPr lang="pt-BR" b="1" dirty="0" err="1">
                <a:latin typeface="Roboto" panose="02000000000000000000" pitchFamily="2" charset="0"/>
                <a:ea typeface="Roboto" panose="02000000000000000000" pitchFamily="2" charset="0"/>
              </a:rPr>
              <a:t>Applied</a:t>
            </a:r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b="1" dirty="0" err="1">
                <a:latin typeface="Roboto" panose="02000000000000000000" pitchFamily="2" charset="0"/>
                <a:ea typeface="Roboto" panose="02000000000000000000" pitchFamily="2" charset="0"/>
              </a:rPr>
              <a:t>Thermal</a:t>
            </a:r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b="1" dirty="0" err="1">
                <a:latin typeface="Roboto" panose="02000000000000000000" pitchFamily="2" charset="0"/>
                <a:ea typeface="Roboto" panose="02000000000000000000" pitchFamily="2" charset="0"/>
              </a:rPr>
              <a:t>Engineering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, v. 195, p. 117217, 2021.</a:t>
            </a:r>
            <a:endParaRPr lang="en-US" dirty="0">
              <a:solidFill>
                <a:srgbClr val="22222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solidFill>
                <a:srgbClr val="22222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[2]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GIRSHICK, Ross. Fast r-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cnn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 In: 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Proceedings of the IEEE international conference on computer vision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 2015. p. 1440-1448.</a:t>
            </a:r>
            <a:r>
              <a:rPr lang="en-US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2FCAEBD8-1115-48D6-9450-EE9C7FEA91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1361" y="6713912"/>
            <a:ext cx="4432229" cy="3271233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015BA480-C2F5-4FF0-811C-881BC72C168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261" t="17938" r="21056"/>
          <a:stretch/>
        </p:blipFill>
        <p:spPr>
          <a:xfrm>
            <a:off x="11441035" y="4279511"/>
            <a:ext cx="3574071" cy="1536526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CB71B4B6-D4E5-4E77-BA7E-94F073D0521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603" t="30102" r="25899" b="17905"/>
          <a:stretch/>
        </p:blipFill>
        <p:spPr>
          <a:xfrm>
            <a:off x="7732182" y="4279511"/>
            <a:ext cx="3536346" cy="1536526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74861396-6553-4965-9AEE-15950116029D}"/>
              </a:ext>
            </a:extLst>
          </p:cNvPr>
          <p:cNvSpPr txBox="1"/>
          <p:nvPr/>
        </p:nvSpPr>
        <p:spPr>
          <a:xfrm>
            <a:off x="7732182" y="5966376"/>
            <a:ext cx="686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/>
              <a:t>Imagens da zona de teste anotadas (esquerda) e localizadas (direita)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66F09888-2984-43D5-B310-797E9009AA09}"/>
              </a:ext>
            </a:extLst>
          </p:cNvPr>
          <p:cNvSpPr txBox="1"/>
          <p:nvPr/>
        </p:nvSpPr>
        <p:spPr>
          <a:xfrm>
            <a:off x="7765416" y="3190840"/>
            <a:ext cx="7148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O método utilizado para a detecção da zona de teste mostrou-se bastante eficiente, conseguindo alcançar valores de </a:t>
            </a: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IoU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 na ordem de 0.99. 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61AEEE9-5205-4368-BD5E-62053F6FC12E}"/>
              </a:ext>
            </a:extLst>
          </p:cNvPr>
          <p:cNvSpPr txBox="1"/>
          <p:nvPr/>
        </p:nvSpPr>
        <p:spPr>
          <a:xfrm>
            <a:off x="7701282" y="6557414"/>
            <a:ext cx="26384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O método da limiarização binária mostrou-se muito eficiente para a detecção dos regimes, em especial quando os valores do limiar dos pixels ultrapassavam 200. Para um limiar dos valor dos pixels de  210 e um percentual de área de 1.45% A acurácia do método no conjunto de validação foi de 0,923 e no de teste de 0,830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344DB73-CCC5-4A20-BAE2-4BA64F84C44D}"/>
              </a:ext>
            </a:extLst>
          </p:cNvPr>
          <p:cNvSpPr txBox="1"/>
          <p:nvPr/>
        </p:nvSpPr>
        <p:spPr>
          <a:xfrm>
            <a:off x="10582877" y="10042164"/>
            <a:ext cx="443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Curvas ROC e valores de AUC para diferentes valores de limiar (T)</a:t>
            </a:r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FB43959D-A70E-4124-AA5C-10AC470D8D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5434" y="11005298"/>
            <a:ext cx="3949968" cy="2633312"/>
          </a:xfrm>
          <a:prstGeom prst="rect">
            <a:avLst/>
          </a:prstGeom>
        </p:spPr>
      </p:pic>
      <p:sp>
        <p:nvSpPr>
          <p:cNvPr id="53" name="CaixaDeTexto 52">
            <a:extLst>
              <a:ext uri="{FF2B5EF4-FFF2-40B4-BE49-F238E27FC236}">
                <a16:creationId xmlns:a16="http://schemas.microsoft.com/office/drawing/2014/main" id="{513F8701-4BAB-4FDF-8F50-392A90C61133}"/>
              </a:ext>
            </a:extLst>
          </p:cNvPr>
          <p:cNvSpPr txBox="1"/>
          <p:nvPr/>
        </p:nvSpPr>
        <p:spPr>
          <a:xfrm>
            <a:off x="8089546" y="13663439"/>
            <a:ext cx="3567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Acurácia nos conjuntos de treino e validação para a rede neural 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745EFC7-9A3A-47B9-82BD-6BA9D8B2FA5B}"/>
              </a:ext>
            </a:extLst>
          </p:cNvPr>
          <p:cNvSpPr txBox="1"/>
          <p:nvPr/>
        </p:nvSpPr>
        <p:spPr>
          <a:xfrm>
            <a:off x="11803941" y="10900726"/>
            <a:ext cx="33154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As redes neurais apresentaram melhor performance do que  a limiarização binária, tendo elas uma acurácia no conjunto de treinamento de 0,974 e no de validação de 0,921 No entanto,  treinamento das redes neurais exigiu um custo computacional maior em comparação com o método de limiarização.  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727A5BF-5D7A-4367-BF0F-55C161C09581}"/>
              </a:ext>
            </a:extLst>
          </p:cNvPr>
          <p:cNvSpPr txBox="1"/>
          <p:nvPr/>
        </p:nvSpPr>
        <p:spPr>
          <a:xfrm>
            <a:off x="7775434" y="15321401"/>
            <a:ext cx="71481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No presente trabalho foram avaliados métodos de visão computacional clássica e por aprendizado profundo para o resfriamento de eletrônicos por jatos incidentes. A localização da zona de teste foi realizada por métodos de aprendizado profundo, conseguindo realizar a tarefa de maneira adequada. Métodos de Visão Computacional Clássica e aprendizado profundo foram utilizados para a identificação do fluxo de calor. Ambos os métodos foram considerados adequados, com os métodos por aprendizado profundo apresentando melhor performance (maior acurácia), mas consumindo um custo computacional maior. </a:t>
            </a:r>
          </a:p>
        </p:txBody>
      </p:sp>
    </p:spTree>
    <p:extLst>
      <p:ext uri="{BB962C8B-B14F-4D97-AF65-F5344CB8AC3E}">
        <p14:creationId xmlns:p14="http://schemas.microsoft.com/office/powerpoint/2010/main" val="2745469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757</Words>
  <Application>Microsoft Office PowerPoint</Application>
  <PresentationFormat>Personalizar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</dc:creator>
  <cp:lastModifiedBy>Guilherme</cp:lastModifiedBy>
  <cp:revision>11</cp:revision>
  <dcterms:created xsi:type="dcterms:W3CDTF">2022-12-13T16:59:34Z</dcterms:created>
  <dcterms:modified xsi:type="dcterms:W3CDTF">2022-12-13T18:43:10Z</dcterms:modified>
</cp:coreProperties>
</file>