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60" r:id="rId4"/>
    <p:sldId id="262" r:id="rId5"/>
    <p:sldId id="257" r:id="rId6"/>
    <p:sldId id="258" r:id="rId7"/>
    <p:sldId id="259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9966"/>
    <a:srgbClr val="00CC00"/>
    <a:srgbClr val="00FF00"/>
    <a:srgbClr val="33CC33"/>
    <a:srgbClr val="00CC66"/>
    <a:srgbClr val="CCFF33"/>
    <a:srgbClr val="66FF33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hu-HU" noProof="1"/>
              <a:t>Mintaszöveg szerkesztése</a:t>
            </a:r>
          </a:p>
          <a:p>
            <a:pPr lvl="1"/>
            <a:r>
              <a:rPr lang="hu-HU" noProof="1"/>
              <a:t>Második szint</a:t>
            </a:r>
          </a:p>
          <a:p>
            <a:pPr lvl="2"/>
            <a:r>
              <a:rPr lang="hu-HU" noProof="1"/>
              <a:t>Harmadik szint</a:t>
            </a:r>
          </a:p>
          <a:p>
            <a:pPr lvl="3"/>
            <a:r>
              <a:rPr lang="hu-HU" noProof="1"/>
              <a:t>Negyedik szint</a:t>
            </a:r>
          </a:p>
          <a:p>
            <a:pPr lvl="4"/>
            <a:r>
              <a:rPr lang="hu-HU" noProof="1"/>
              <a:t>Ötödik szint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CC/ENG1-Bp | 2022-07-26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Kft. 2022.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F3BF66-2CBC-4F15-A29F-7C2CF7A5A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Automated</a:t>
            </a:r>
            <a:r>
              <a:rPr lang="hu-HU" dirty="0"/>
              <a:t> </a:t>
            </a:r>
            <a:r>
              <a:rPr lang="hu-HU" dirty="0" err="1"/>
              <a:t>lane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(ALC)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9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17431-88F2-4B1B-BE87-A02D0051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Features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B1F61-34A6-4D3C-9A5F-97F760353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Automated lane change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F44A7-6909-4B8C-8A0D-44CB717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3CCF870-B887-4FC6-8D1A-DAB06C262C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: </a:t>
            </a:r>
            <a:r>
              <a:rPr lang="hu-HU" i="1" dirty="0" err="1"/>
              <a:t>Level</a:t>
            </a:r>
            <a:r>
              <a:rPr lang="hu-HU" i="1" dirty="0"/>
              <a:t>-of-</a:t>
            </a:r>
            <a:r>
              <a:rPr lang="hu-HU" i="1" dirty="0" err="1"/>
              <a:t>dynamics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and </a:t>
            </a:r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predefined</a:t>
            </a:r>
            <a:r>
              <a:rPr lang="hu-HU" dirty="0"/>
              <a:t> </a:t>
            </a:r>
            <a:r>
              <a:rPr lang="hu-HU" dirty="0" err="1"/>
              <a:t>profiles</a:t>
            </a:r>
            <a:endParaRPr lang="hu-HU" dirty="0"/>
          </a:p>
          <a:p>
            <a:r>
              <a:rPr lang="hu-HU" dirty="0"/>
              <a:t>Advanced: driver </a:t>
            </a:r>
            <a:r>
              <a:rPr lang="hu-HU" dirty="0" err="1"/>
              <a:t>classification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conditions</a:t>
            </a:r>
            <a:r>
              <a:rPr lang="hu-HU" dirty="0"/>
              <a:t> and </a:t>
            </a:r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predefined</a:t>
            </a:r>
            <a:r>
              <a:rPr lang="hu-HU" dirty="0"/>
              <a:t> </a:t>
            </a:r>
            <a:r>
              <a:rPr lang="hu-HU" dirty="0" err="1"/>
              <a:t>profiles</a:t>
            </a:r>
            <a:endParaRPr lang="hu-HU" dirty="0"/>
          </a:p>
          <a:p>
            <a:r>
              <a:rPr lang="hu-HU" dirty="0"/>
              <a:t>AdvancedPlus: driver </a:t>
            </a:r>
            <a:r>
              <a:rPr lang="hu-HU" dirty="0" err="1"/>
              <a:t>classification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considering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conditions</a:t>
            </a:r>
            <a:r>
              <a:rPr lang="hu-HU" dirty="0"/>
              <a:t> and </a:t>
            </a:r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predefined</a:t>
            </a:r>
            <a:r>
              <a:rPr lang="hu-HU" dirty="0"/>
              <a:t> </a:t>
            </a:r>
            <a:r>
              <a:rPr lang="hu-HU" dirty="0" err="1"/>
              <a:t>profiles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24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47AED80-BFF0-4DA1-AFF0-686BF76F49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Personalization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Driving</a:t>
            </a:r>
            <a:endParaRPr lang="de-D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618135D8-769E-4669-8A83-A4E1886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Automated</a:t>
            </a:r>
            <a:r>
              <a:rPr lang="hu-HU" dirty="0"/>
              <a:t> Lane </a:t>
            </a:r>
            <a:r>
              <a:rPr lang="hu-HU" dirty="0" err="1"/>
              <a:t>Change</a:t>
            </a:r>
            <a:r>
              <a:rPr lang="hu-HU" dirty="0"/>
              <a:t> - </a:t>
            </a:r>
            <a:r>
              <a:rPr lang="hu-HU" dirty="0" err="1"/>
              <a:t>Base</a:t>
            </a:r>
            <a:endParaRPr lang="de-DE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A4BD70-EE76-438F-9384-162960327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1295399"/>
            <a:ext cx="2515870" cy="2560320"/>
          </a:xfrm>
        </p:spPr>
        <p:txBody>
          <a:bodyPr/>
          <a:lstStyle/>
          <a:p>
            <a:r>
              <a:rPr lang="hu-HU" sz="1600" dirty="0"/>
              <a:t>Lane </a:t>
            </a:r>
            <a:r>
              <a:rPr lang="hu-HU" sz="1600" dirty="0" err="1"/>
              <a:t>change</a:t>
            </a:r>
            <a:r>
              <a:rPr lang="hu-HU" sz="1600" dirty="0"/>
              <a:t> </a:t>
            </a:r>
            <a:r>
              <a:rPr lang="hu-HU" sz="1600" dirty="0" err="1"/>
              <a:t>cutting</a:t>
            </a:r>
            <a:endParaRPr lang="hu-HU" sz="1600" dirty="0"/>
          </a:p>
          <a:p>
            <a:pPr lvl="1"/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indicator</a:t>
            </a:r>
            <a:r>
              <a:rPr lang="hu-HU" sz="1400" dirty="0"/>
              <a:t> and </a:t>
            </a:r>
            <a:r>
              <a:rPr lang="hu-HU" sz="1400" dirty="0" err="1"/>
              <a:t>approval</a:t>
            </a:r>
            <a:r>
              <a:rPr lang="hu-HU" sz="1400" dirty="0"/>
              <a:t> </a:t>
            </a:r>
            <a:r>
              <a:rPr lang="hu-HU" sz="1400" dirty="0" err="1"/>
              <a:t>button</a:t>
            </a:r>
            <a:endParaRPr lang="hu-HU" sz="1400" dirty="0"/>
          </a:p>
          <a:p>
            <a:pPr lvl="1"/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relative</a:t>
            </a:r>
            <a:r>
              <a:rPr lang="hu-HU" sz="1400" dirty="0"/>
              <a:t> </a:t>
            </a:r>
            <a:r>
              <a:rPr lang="hu-HU" sz="1400" dirty="0" err="1"/>
              <a:t>lateral</a:t>
            </a:r>
            <a:r>
              <a:rPr lang="hu-HU" sz="1400" dirty="0"/>
              <a:t> </a:t>
            </a:r>
            <a:r>
              <a:rPr lang="hu-HU" sz="1400" dirty="0" err="1"/>
              <a:t>acceleration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a constant </a:t>
            </a:r>
            <a:r>
              <a:rPr lang="hu-HU" sz="1400" dirty="0" err="1"/>
              <a:t>threshold</a:t>
            </a:r>
            <a:endParaRPr lang="de-DE" sz="1400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11C993D-9DBB-492A-BA01-DDFC82BF5E8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549900" y="1295399"/>
            <a:ext cx="2515870" cy="2560320"/>
          </a:xfrm>
        </p:spPr>
        <p:txBody>
          <a:bodyPr/>
          <a:lstStyle/>
          <a:p>
            <a:r>
              <a:rPr lang="hu-HU" sz="1600" dirty="0"/>
              <a:t>Online </a:t>
            </a:r>
            <a:r>
              <a:rPr lang="hu-HU" sz="1600" dirty="0" err="1"/>
              <a:t>learning</a:t>
            </a:r>
            <a:endParaRPr lang="hu-HU" sz="1600" dirty="0"/>
          </a:p>
          <a:p>
            <a:pPr lvl="1"/>
            <a:r>
              <a:rPr lang="hu-HU" sz="1400" dirty="0" err="1"/>
              <a:t>Available</a:t>
            </a:r>
            <a:r>
              <a:rPr lang="hu-HU" sz="1400" dirty="0"/>
              <a:t> in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vehicle</a:t>
            </a:r>
            <a:endParaRPr lang="hu-HU" sz="1400" dirty="0"/>
          </a:p>
          <a:p>
            <a:pPr lvl="1"/>
            <a:r>
              <a:rPr lang="hu-HU" sz="1400" dirty="0" err="1"/>
              <a:t>Moving</a:t>
            </a:r>
            <a:r>
              <a:rPr lang="hu-HU" sz="1400" dirty="0"/>
              <a:t> </a:t>
            </a:r>
            <a:r>
              <a:rPr lang="hu-HU" sz="1400" dirty="0" err="1"/>
              <a:t>average</a:t>
            </a:r>
            <a:endParaRPr lang="hu-HU" sz="1400" dirty="0"/>
          </a:p>
          <a:p>
            <a:pPr lvl="1"/>
            <a:r>
              <a:rPr lang="hu-HU" sz="1400" dirty="0" err="1"/>
              <a:t>Outlier</a:t>
            </a:r>
            <a:r>
              <a:rPr lang="hu-HU" sz="1400" dirty="0"/>
              <a:t> </a:t>
            </a:r>
            <a:r>
              <a:rPr lang="hu-HU" sz="1400" dirty="0" err="1"/>
              <a:t>detection</a:t>
            </a:r>
            <a:r>
              <a:rPr lang="hu-HU" sz="1400" dirty="0"/>
              <a:t> </a:t>
            </a:r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longitudinal</a:t>
            </a:r>
            <a:r>
              <a:rPr lang="hu-HU" sz="1400" dirty="0"/>
              <a:t> </a:t>
            </a:r>
            <a:r>
              <a:rPr lang="hu-HU" sz="1400" dirty="0" err="1"/>
              <a:t>acceleration</a:t>
            </a:r>
            <a:endParaRPr lang="hu-HU" sz="1400" dirty="0"/>
          </a:p>
          <a:p>
            <a:pPr marL="233983" lvl="1" indent="0">
              <a:buNone/>
            </a:pPr>
            <a:endParaRPr lang="de-DE" sz="14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6BB72F-11B1-43C6-9DD1-A8410EE4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04490" y="1295400"/>
            <a:ext cx="2515870" cy="2560320"/>
          </a:xfrm>
        </p:spPr>
        <p:txBody>
          <a:bodyPr/>
          <a:lstStyle/>
          <a:p>
            <a:r>
              <a:rPr lang="hu-HU" sz="1600" dirty="0" err="1"/>
              <a:t>Level</a:t>
            </a:r>
            <a:r>
              <a:rPr lang="hu-HU" sz="1600" dirty="0"/>
              <a:t> of </a:t>
            </a:r>
            <a:r>
              <a:rPr lang="hu-HU" sz="1600" dirty="0" err="1"/>
              <a:t>dynamics</a:t>
            </a:r>
            <a:endParaRPr lang="hu-HU" sz="1600" dirty="0"/>
          </a:p>
          <a:p>
            <a:pPr lvl="1"/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ego </a:t>
            </a:r>
            <a:r>
              <a:rPr lang="hu-HU" sz="1400" dirty="0" err="1"/>
              <a:t>kinematic</a:t>
            </a:r>
            <a:r>
              <a:rPr lang="hu-HU" sz="1400" dirty="0"/>
              <a:t> </a:t>
            </a:r>
            <a:r>
              <a:rPr lang="hu-HU" sz="1400" dirty="0" err="1"/>
              <a:t>quantities</a:t>
            </a:r>
            <a:endParaRPr lang="hu-HU" sz="1400" dirty="0"/>
          </a:p>
          <a:p>
            <a:pPr lvl="1"/>
            <a:r>
              <a:rPr lang="hu-HU" sz="1400" dirty="0" err="1"/>
              <a:t>Entire</a:t>
            </a:r>
            <a:r>
              <a:rPr lang="hu-HU" sz="1400" dirty="0"/>
              <a:t> </a:t>
            </a:r>
            <a:r>
              <a:rPr lang="hu-HU" sz="1400" dirty="0" err="1"/>
              <a:t>lane</a:t>
            </a:r>
            <a:r>
              <a:rPr lang="hu-HU" sz="1400" dirty="0"/>
              <a:t> </a:t>
            </a:r>
            <a:r>
              <a:rPr lang="hu-HU" sz="1400" dirty="0" err="1"/>
              <a:t>change</a:t>
            </a:r>
            <a:r>
              <a:rPr lang="hu-HU" sz="1400" dirty="0"/>
              <a:t> </a:t>
            </a:r>
            <a:r>
              <a:rPr lang="hu-HU" sz="1400" dirty="0" err="1"/>
              <a:t>as</a:t>
            </a:r>
            <a:r>
              <a:rPr lang="hu-HU" sz="1400" dirty="0"/>
              <a:t> </a:t>
            </a:r>
            <a:r>
              <a:rPr lang="hu-HU" sz="1400" dirty="0" err="1"/>
              <a:t>one</a:t>
            </a:r>
            <a:r>
              <a:rPr lang="hu-HU" sz="1400" dirty="0"/>
              <a:t> </a:t>
            </a:r>
            <a:r>
              <a:rPr lang="hu-HU" sz="1400" dirty="0" err="1"/>
              <a:t>maneuver</a:t>
            </a:r>
            <a:endParaRPr lang="hu-HU" sz="1400" dirty="0"/>
          </a:p>
          <a:p>
            <a:pPr lvl="1"/>
            <a:r>
              <a:rPr lang="hu-HU" sz="1400" dirty="0"/>
              <a:t>0-1 </a:t>
            </a:r>
            <a:r>
              <a:rPr lang="hu-HU" sz="1400" dirty="0" err="1"/>
              <a:t>continuous</a:t>
            </a:r>
            <a:r>
              <a:rPr lang="hu-HU" sz="1400" dirty="0"/>
              <a:t> </a:t>
            </a:r>
            <a:r>
              <a:rPr lang="hu-HU" sz="1400" dirty="0" err="1"/>
              <a:t>range</a:t>
            </a:r>
            <a:r>
              <a:rPr lang="hu-HU" sz="1400" dirty="0"/>
              <a:t> </a:t>
            </a:r>
            <a:r>
              <a:rPr lang="hu-HU" sz="1400" dirty="0" err="1"/>
              <a:t>discretized</a:t>
            </a:r>
            <a:r>
              <a:rPr lang="hu-HU" sz="1400" dirty="0"/>
              <a:t> </a:t>
            </a:r>
            <a:r>
              <a:rPr lang="hu-HU" sz="1400" dirty="0" err="1"/>
              <a:t>into</a:t>
            </a:r>
            <a:r>
              <a:rPr lang="hu-HU" sz="1400" dirty="0"/>
              <a:t> 3-5 </a:t>
            </a:r>
            <a:r>
              <a:rPr lang="hu-HU" sz="1400" dirty="0" err="1"/>
              <a:t>subclasses</a:t>
            </a:r>
            <a:endParaRPr lang="hu-HU" sz="1400" dirty="0"/>
          </a:p>
          <a:p>
            <a:pPr lvl="1"/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Excluding</a:t>
            </a:r>
            <a:r>
              <a:rPr lang="hu-H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environmental</a:t>
            </a:r>
            <a:r>
              <a:rPr lang="hu-H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hu-H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quantities</a:t>
            </a:r>
            <a:endParaRPr lang="hu-H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9A60D93B-0348-4DC1-85C8-85CEE5AB4557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8195310" y="1295400"/>
            <a:ext cx="2515870" cy="2560319"/>
          </a:xfrm>
        </p:spPr>
        <p:txBody>
          <a:bodyPr/>
          <a:lstStyle/>
          <a:p>
            <a:r>
              <a:rPr lang="hu-HU" sz="1600" dirty="0"/>
              <a:t>ADAS </a:t>
            </a:r>
            <a:r>
              <a:rPr lang="hu-HU" sz="1600" dirty="0" err="1"/>
              <a:t>reproduction</a:t>
            </a:r>
            <a:endParaRPr lang="hu-HU" sz="1600" dirty="0"/>
          </a:p>
          <a:p>
            <a:pPr lvl="1"/>
            <a:r>
              <a:rPr lang="hu-HU" sz="1400" dirty="0"/>
              <a:t>Map </a:t>
            </a:r>
            <a:r>
              <a:rPr lang="hu-HU" sz="1400" dirty="0" err="1"/>
              <a:t>learng</a:t>
            </a:r>
            <a:r>
              <a:rPr lang="hu-HU" sz="1400" dirty="0"/>
              <a:t> </a:t>
            </a:r>
            <a:r>
              <a:rPr lang="hu-HU" sz="1400" dirty="0" err="1"/>
              <a:t>LoA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predefined</a:t>
            </a:r>
            <a:r>
              <a:rPr lang="hu-HU" sz="1400" dirty="0"/>
              <a:t> </a:t>
            </a:r>
            <a:r>
              <a:rPr lang="hu-HU" sz="1400" dirty="0" err="1"/>
              <a:t>lane</a:t>
            </a:r>
            <a:r>
              <a:rPr lang="hu-HU" sz="1400" dirty="0"/>
              <a:t> </a:t>
            </a:r>
            <a:r>
              <a:rPr lang="hu-HU" sz="1400" dirty="0" err="1"/>
              <a:t>change</a:t>
            </a:r>
            <a:r>
              <a:rPr lang="hu-HU" sz="1400" dirty="0"/>
              <a:t> </a:t>
            </a:r>
            <a:r>
              <a:rPr lang="hu-HU" sz="1400" dirty="0" err="1"/>
              <a:t>profiles</a:t>
            </a:r>
            <a:endParaRPr lang="de-DE" sz="14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E3CDE056-1F58-4997-81D5-C6504D02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848F9FE-80F4-4E9B-AB56-5D5AA89F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8" y="3766741"/>
            <a:ext cx="2265362" cy="169902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B115471-8E98-43BB-9720-4CA415498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40" y="3767390"/>
            <a:ext cx="2265361" cy="169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4300836B-EB71-443C-93B0-F3E4D380D49B}"/>
                  </a:ext>
                </a:extLst>
              </p:cNvPr>
              <p:cNvSpPr txBox="1"/>
              <p:nvPr/>
            </p:nvSpPr>
            <p:spPr>
              <a:xfrm>
                <a:off x="2798180" y="4510077"/>
                <a:ext cx="2751720" cy="388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hu-HU" sz="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𝐿𝑜𝐷</m:t>
                      </m:r>
                      <m:r>
                        <a:rPr kumimoji="0" lang="hu-HU" sz="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hu-HU" sz="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hu-HU" sz="7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hu-HU" sz="7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hu-HU" sz="7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hu-HU" sz="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hu-HU" sz="7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7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hu-HU" sz="7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0" lang="hu-HU" sz="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hu-HU" sz="7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kumimoji="0" lang="hu-HU" sz="7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0" lang="de-D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4300836B-EB71-443C-93B0-F3E4D380D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180" y="4510077"/>
                <a:ext cx="2751720" cy="388800"/>
              </a:xfrm>
              <a:prstGeom prst="rect">
                <a:avLst/>
              </a:prstGeom>
              <a:blipFill>
                <a:blip r:embed="rId4"/>
                <a:stretch>
                  <a:fillRect t="-107813" b="-14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Nyíl: ötszög 11">
            <a:extLst>
              <a:ext uri="{FF2B5EF4-FFF2-40B4-BE49-F238E27FC236}">
                <a16:creationId xmlns:a16="http://schemas.microsoft.com/office/drawing/2014/main" id="{E3F8165B-741E-44C4-830C-11846D49C336}"/>
              </a:ext>
            </a:extLst>
          </p:cNvPr>
          <p:cNvSpPr/>
          <p:nvPr/>
        </p:nvSpPr>
        <p:spPr>
          <a:xfrm>
            <a:off x="8629015" y="3855719"/>
            <a:ext cx="1691640" cy="182881"/>
          </a:xfrm>
          <a:prstGeom prst="homePlate">
            <a:avLst/>
          </a:prstGeom>
          <a:solidFill>
            <a:srgbClr val="CCFF66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Param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1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Nyíl: ötszög 12">
            <a:extLst>
              <a:ext uri="{FF2B5EF4-FFF2-40B4-BE49-F238E27FC236}">
                <a16:creationId xmlns:a16="http://schemas.microsoft.com/office/drawing/2014/main" id="{D58B859E-F6AC-4114-852E-01BBC5A8A312}"/>
              </a:ext>
            </a:extLst>
          </p:cNvPr>
          <p:cNvSpPr/>
          <p:nvPr/>
        </p:nvSpPr>
        <p:spPr>
          <a:xfrm>
            <a:off x="8629015" y="4114319"/>
            <a:ext cx="1691640" cy="182881"/>
          </a:xfrm>
          <a:prstGeom prst="homePlate">
            <a:avLst/>
          </a:prstGeom>
          <a:solidFill>
            <a:srgbClr val="00CC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Param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2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Nyíl: ötszög 13">
            <a:extLst>
              <a:ext uri="{FF2B5EF4-FFF2-40B4-BE49-F238E27FC236}">
                <a16:creationId xmlns:a16="http://schemas.microsoft.com/office/drawing/2014/main" id="{EEE20BF3-ECA9-45E7-BC52-6B596FE9D2A4}"/>
              </a:ext>
            </a:extLst>
          </p:cNvPr>
          <p:cNvSpPr/>
          <p:nvPr/>
        </p:nvSpPr>
        <p:spPr>
          <a:xfrm>
            <a:off x="8629015" y="4380059"/>
            <a:ext cx="1691640" cy="182881"/>
          </a:xfrm>
          <a:prstGeom prst="homePlate">
            <a:avLst/>
          </a:prstGeom>
          <a:solidFill>
            <a:srgbClr val="0099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Param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3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Nyíl: ötszög 14">
            <a:extLst>
              <a:ext uri="{FF2B5EF4-FFF2-40B4-BE49-F238E27FC236}">
                <a16:creationId xmlns:a16="http://schemas.microsoft.com/office/drawing/2014/main" id="{2C1A0893-CD06-4A32-A80E-01B0FF673C57}"/>
              </a:ext>
            </a:extLst>
          </p:cNvPr>
          <p:cNvSpPr/>
          <p:nvPr/>
        </p:nvSpPr>
        <p:spPr>
          <a:xfrm>
            <a:off x="8629015" y="4645799"/>
            <a:ext cx="1691640" cy="182881"/>
          </a:xfrm>
          <a:prstGeom prst="homePlate">
            <a:avLst/>
          </a:prstGeom>
          <a:solidFill>
            <a:srgbClr val="0066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Param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4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Nyíl: ötszög 15">
            <a:extLst>
              <a:ext uri="{FF2B5EF4-FFF2-40B4-BE49-F238E27FC236}">
                <a16:creationId xmlns:a16="http://schemas.microsoft.com/office/drawing/2014/main" id="{3C5AF254-2844-4F56-915F-0EC269941ABA}"/>
              </a:ext>
            </a:extLst>
          </p:cNvPr>
          <p:cNvSpPr/>
          <p:nvPr/>
        </p:nvSpPr>
        <p:spPr>
          <a:xfrm>
            <a:off x="8629015" y="4911539"/>
            <a:ext cx="1691640" cy="182881"/>
          </a:xfrm>
          <a:prstGeom prst="homePlate">
            <a:avLst/>
          </a:prstGeom>
          <a:solidFill>
            <a:srgbClr val="0033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Param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5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0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47AED80-BFF0-4DA1-AFF0-686BF76F49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Personalization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Driving</a:t>
            </a:r>
            <a:endParaRPr lang="de-D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618135D8-769E-4669-8A83-A4E1886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Automated</a:t>
            </a:r>
            <a:r>
              <a:rPr lang="hu-HU" dirty="0"/>
              <a:t> Lane </a:t>
            </a:r>
            <a:r>
              <a:rPr lang="hu-HU" dirty="0" err="1"/>
              <a:t>Change</a:t>
            </a:r>
            <a:r>
              <a:rPr lang="hu-HU" dirty="0"/>
              <a:t> - Advanced</a:t>
            </a:r>
            <a:endParaRPr lang="de-DE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A4BD70-EE76-438F-9384-162960327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1600" dirty="0"/>
              <a:t>Lane </a:t>
            </a:r>
            <a:r>
              <a:rPr lang="hu-HU" sz="1600" dirty="0" err="1"/>
              <a:t>change</a:t>
            </a:r>
            <a:r>
              <a:rPr lang="hu-HU" sz="1600" dirty="0"/>
              <a:t> </a:t>
            </a:r>
            <a:r>
              <a:rPr lang="hu-HU" sz="1600" dirty="0" err="1"/>
              <a:t>cutting</a:t>
            </a:r>
            <a:endParaRPr lang="hu-HU" sz="1600" dirty="0"/>
          </a:p>
          <a:p>
            <a:pPr lvl="1"/>
            <a:r>
              <a:rPr lang="hu-HU" sz="1400" dirty="0" err="1"/>
              <a:t>With</a:t>
            </a:r>
            <a:r>
              <a:rPr lang="hu-HU" sz="1400" dirty="0"/>
              <a:t> AI </a:t>
            </a:r>
            <a:r>
              <a:rPr lang="hu-HU" sz="1400" dirty="0" err="1"/>
              <a:t>trained</a:t>
            </a:r>
            <a:r>
              <a:rPr lang="hu-HU" sz="1400" dirty="0"/>
              <a:t> </a:t>
            </a:r>
            <a:r>
              <a:rPr lang="hu-HU" sz="1400" dirty="0" err="1"/>
              <a:t>via</a:t>
            </a:r>
            <a:r>
              <a:rPr lang="hu-HU" sz="1400" dirty="0"/>
              <a:t> </a:t>
            </a:r>
            <a:r>
              <a:rPr lang="hu-HU" sz="1400" dirty="0" err="1"/>
              <a:t>endurance</a:t>
            </a:r>
            <a:r>
              <a:rPr lang="hu-HU" sz="1400" dirty="0"/>
              <a:t> </a:t>
            </a:r>
            <a:r>
              <a:rPr lang="hu-HU" sz="1400" dirty="0" err="1"/>
              <a:t>data</a:t>
            </a:r>
            <a:endParaRPr lang="hu-HU" sz="1400" dirty="0"/>
          </a:p>
          <a:p>
            <a:pPr lvl="1"/>
            <a:r>
              <a:rPr lang="hu-HU" sz="1400" dirty="0" err="1"/>
              <a:t>Maneuver</a:t>
            </a:r>
            <a:r>
              <a:rPr lang="hu-HU" sz="1400" dirty="0"/>
              <a:t> </a:t>
            </a:r>
            <a:r>
              <a:rPr lang="hu-HU" sz="1400" dirty="0" err="1"/>
              <a:t>subsegments</a:t>
            </a:r>
            <a:r>
              <a:rPr lang="hu-HU" sz="1400" dirty="0"/>
              <a:t> </a:t>
            </a:r>
            <a:r>
              <a:rPr lang="hu-HU" sz="1400" dirty="0" err="1"/>
              <a:t>cut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AI (</a:t>
            </a:r>
            <a:r>
              <a:rPr lang="hu-HU" sz="1400" dirty="0" err="1"/>
              <a:t>initial</a:t>
            </a:r>
            <a:r>
              <a:rPr lang="hu-HU" sz="1400" dirty="0"/>
              <a:t>, </a:t>
            </a:r>
            <a:r>
              <a:rPr lang="hu-HU" sz="1400" dirty="0" err="1"/>
              <a:t>first</a:t>
            </a:r>
            <a:r>
              <a:rPr lang="hu-HU" sz="1400" dirty="0"/>
              <a:t> </a:t>
            </a:r>
            <a:r>
              <a:rPr lang="hu-HU" sz="1400" dirty="0" err="1"/>
              <a:t>half</a:t>
            </a:r>
            <a:r>
              <a:rPr lang="hu-HU" sz="1400" dirty="0"/>
              <a:t> </a:t>
            </a:r>
            <a:r>
              <a:rPr lang="hu-HU" sz="1400" dirty="0" err="1"/>
              <a:t>wave</a:t>
            </a:r>
            <a:r>
              <a:rPr lang="hu-HU" sz="1400" dirty="0"/>
              <a:t>, </a:t>
            </a:r>
            <a:r>
              <a:rPr lang="hu-HU" sz="1400" dirty="0" err="1"/>
              <a:t>settling</a:t>
            </a:r>
            <a:r>
              <a:rPr lang="hu-HU" sz="1400" dirty="0"/>
              <a:t>)</a:t>
            </a:r>
            <a:endParaRPr lang="de-DE" sz="1400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CF64B519-6BB1-4057-A487-9E5679FD4CDE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2" y="3023790"/>
            <a:ext cx="1744980" cy="1744980"/>
          </a:xfr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6BB72F-11B1-43C6-9DD1-A8410EE4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04490" y="1295400"/>
            <a:ext cx="2515870" cy="1963420"/>
          </a:xfrm>
        </p:spPr>
        <p:txBody>
          <a:bodyPr/>
          <a:lstStyle/>
          <a:p>
            <a:r>
              <a:rPr lang="hu-HU" sz="1600" dirty="0"/>
              <a:t>Driver </a:t>
            </a:r>
            <a:r>
              <a:rPr lang="hu-HU" sz="1600" dirty="0" err="1"/>
              <a:t>classification</a:t>
            </a:r>
            <a:endParaRPr lang="hu-HU" sz="1600" dirty="0"/>
          </a:p>
          <a:p>
            <a:pPr lvl="1"/>
            <a:r>
              <a:rPr lang="hu-HU" sz="1400" dirty="0" err="1"/>
              <a:t>Multidimensional</a:t>
            </a:r>
            <a:r>
              <a:rPr lang="hu-HU" sz="1400" dirty="0"/>
              <a:t> </a:t>
            </a:r>
            <a:r>
              <a:rPr lang="hu-HU" sz="1400" dirty="0" err="1"/>
              <a:t>classification</a:t>
            </a:r>
            <a:r>
              <a:rPr lang="hu-HU" sz="1400" dirty="0"/>
              <a:t> </a:t>
            </a:r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maneuver</a:t>
            </a:r>
            <a:r>
              <a:rPr lang="hu-HU" sz="1400" dirty="0"/>
              <a:t> </a:t>
            </a:r>
            <a:r>
              <a:rPr lang="hu-HU" sz="1400" dirty="0" err="1"/>
              <a:t>subsegments</a:t>
            </a:r>
            <a:endParaRPr lang="hu-HU" sz="1400" dirty="0"/>
          </a:p>
          <a:p>
            <a:pPr lvl="1"/>
            <a:r>
              <a:rPr lang="hu-HU" sz="1400" dirty="0"/>
              <a:t>AI </a:t>
            </a:r>
            <a:r>
              <a:rPr lang="hu-HU" sz="1400" dirty="0" err="1"/>
              <a:t>classification</a:t>
            </a:r>
            <a:r>
              <a:rPr lang="hu-HU" sz="1400" dirty="0"/>
              <a:t> </a:t>
            </a:r>
            <a:r>
              <a:rPr lang="hu-HU" sz="1400" dirty="0" err="1"/>
              <a:t>algorithm</a:t>
            </a:r>
            <a:endParaRPr lang="hu-HU" sz="1400" dirty="0"/>
          </a:p>
          <a:p>
            <a:pPr lvl="1"/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Excluding</a:t>
            </a:r>
            <a:r>
              <a:rPr lang="hu-H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environmental</a:t>
            </a:r>
            <a:r>
              <a:rPr lang="hu-H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hu-H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sz="1400" dirty="0" err="1">
                <a:solidFill>
                  <a:schemeClr val="bg1">
                    <a:lumMod val="65000"/>
                  </a:schemeClr>
                </a:solidFill>
              </a:rPr>
              <a:t>quantities</a:t>
            </a:r>
            <a:endParaRPr lang="hu-HU" sz="1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de-DE" sz="1400" dirty="0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5E1C2E82-AF84-493C-AD65-97B4DED28820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92" y="3754343"/>
            <a:ext cx="1437912" cy="1437912"/>
          </a:xfr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E3CDE056-1F58-4997-81D5-C6504D02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35CA3881-6CBA-4AEE-897B-08366F333A7F}"/>
              </a:ext>
            </a:extLst>
          </p:cNvPr>
          <p:cNvCxnSpPr>
            <a:cxnSpLocks/>
          </p:cNvCxnSpPr>
          <p:nvPr/>
        </p:nvCxnSpPr>
        <p:spPr>
          <a:xfrm>
            <a:off x="567372" y="5463539"/>
            <a:ext cx="1804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133B2025-67F0-480B-8BEA-2B7BD241C900}"/>
              </a:ext>
            </a:extLst>
          </p:cNvPr>
          <p:cNvCxnSpPr>
            <a:cxnSpLocks/>
          </p:cNvCxnSpPr>
          <p:nvPr/>
        </p:nvCxnSpPr>
        <p:spPr>
          <a:xfrm flipV="1">
            <a:off x="567372" y="4652764"/>
            <a:ext cx="0" cy="81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F9AA51C6-25B6-4609-B8EB-27F7E6B0EA2F}"/>
              </a:ext>
            </a:extLst>
          </p:cNvPr>
          <p:cNvSpPr/>
          <p:nvPr/>
        </p:nvSpPr>
        <p:spPr>
          <a:xfrm>
            <a:off x="563880" y="4892040"/>
            <a:ext cx="1722120" cy="571212"/>
          </a:xfrm>
          <a:custGeom>
            <a:avLst/>
            <a:gdLst>
              <a:gd name="connsiteX0" fmla="*/ 0 w 1722120"/>
              <a:gd name="connsiteY0" fmla="*/ 563880 h 571212"/>
              <a:gd name="connsiteX1" fmla="*/ 137160 w 1722120"/>
              <a:gd name="connsiteY1" fmla="*/ 563880 h 571212"/>
              <a:gd name="connsiteX2" fmla="*/ 304800 w 1722120"/>
              <a:gd name="connsiteY2" fmla="*/ 487680 h 571212"/>
              <a:gd name="connsiteX3" fmla="*/ 480060 w 1722120"/>
              <a:gd name="connsiteY3" fmla="*/ 381000 h 571212"/>
              <a:gd name="connsiteX4" fmla="*/ 617220 w 1722120"/>
              <a:gd name="connsiteY4" fmla="*/ 236220 h 571212"/>
              <a:gd name="connsiteX5" fmla="*/ 845820 w 1722120"/>
              <a:gd name="connsiteY5" fmla="*/ 60960 h 571212"/>
              <a:gd name="connsiteX6" fmla="*/ 1242060 w 1722120"/>
              <a:gd name="connsiteY6" fmla="*/ 22860 h 571212"/>
              <a:gd name="connsiteX7" fmla="*/ 1562100 w 1722120"/>
              <a:gd name="connsiteY7" fmla="*/ 15240 h 571212"/>
              <a:gd name="connsiteX8" fmla="*/ 1722120 w 1722120"/>
              <a:gd name="connsiteY8" fmla="*/ 0 h 57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2120" h="571212">
                <a:moveTo>
                  <a:pt x="0" y="563880"/>
                </a:moveTo>
                <a:cubicBezTo>
                  <a:pt x="43180" y="570230"/>
                  <a:pt x="86360" y="576580"/>
                  <a:pt x="137160" y="563880"/>
                </a:cubicBezTo>
                <a:cubicBezTo>
                  <a:pt x="187960" y="551180"/>
                  <a:pt x="247650" y="518160"/>
                  <a:pt x="304800" y="487680"/>
                </a:cubicBezTo>
                <a:cubicBezTo>
                  <a:pt x="361950" y="457200"/>
                  <a:pt x="427990" y="422910"/>
                  <a:pt x="480060" y="381000"/>
                </a:cubicBezTo>
                <a:cubicBezTo>
                  <a:pt x="532130" y="339090"/>
                  <a:pt x="556260" y="289560"/>
                  <a:pt x="617220" y="236220"/>
                </a:cubicBezTo>
                <a:cubicBezTo>
                  <a:pt x="678180" y="182880"/>
                  <a:pt x="741680" y="96520"/>
                  <a:pt x="845820" y="60960"/>
                </a:cubicBezTo>
                <a:cubicBezTo>
                  <a:pt x="949960" y="25400"/>
                  <a:pt x="1122680" y="30480"/>
                  <a:pt x="1242060" y="22860"/>
                </a:cubicBezTo>
                <a:cubicBezTo>
                  <a:pt x="1361440" y="15240"/>
                  <a:pt x="1482090" y="19050"/>
                  <a:pt x="1562100" y="15240"/>
                </a:cubicBezTo>
                <a:cubicBezTo>
                  <a:pt x="1642110" y="11430"/>
                  <a:pt x="1682115" y="5715"/>
                  <a:pt x="1722120" y="0"/>
                </a:cubicBezTo>
              </a:path>
            </a:pathLst>
          </a:cu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44E63063-1EA1-4033-BB96-FD86F3F58B54}"/>
              </a:ext>
            </a:extLst>
          </p:cNvPr>
          <p:cNvSpPr/>
          <p:nvPr/>
        </p:nvSpPr>
        <p:spPr>
          <a:xfrm>
            <a:off x="563879" y="4768770"/>
            <a:ext cx="230505" cy="702246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Init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23037343-1E28-41CF-8879-9316079BD7A5}"/>
              </a:ext>
            </a:extLst>
          </p:cNvPr>
          <p:cNvSpPr/>
          <p:nvPr/>
        </p:nvSpPr>
        <p:spPr>
          <a:xfrm>
            <a:off x="794384" y="4768770"/>
            <a:ext cx="458683" cy="70224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05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Transition</a:t>
            </a:r>
            <a:endParaRPr kumimoji="0" lang="de-DE" sz="105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BEF59D0F-B191-49AD-936C-112D992E4225}"/>
              </a:ext>
            </a:extLst>
          </p:cNvPr>
          <p:cNvSpPr/>
          <p:nvPr/>
        </p:nvSpPr>
        <p:spPr>
          <a:xfrm>
            <a:off x="1256984" y="4768770"/>
            <a:ext cx="957895" cy="702246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1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Settling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25BFBFF9-94AF-4677-A1E3-877F4D61186A}"/>
              </a:ext>
            </a:extLst>
          </p:cNvPr>
          <p:cNvGrpSpPr/>
          <p:nvPr/>
        </p:nvGrpSpPr>
        <p:grpSpPr>
          <a:xfrm>
            <a:off x="3343559" y="3754343"/>
            <a:ext cx="1760575" cy="1534719"/>
            <a:chOff x="3337560" y="4343400"/>
            <a:chExt cx="1292542" cy="1119852"/>
          </a:xfrm>
        </p:grpSpPr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7402AE94-9004-42B9-9112-C61768DB9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60" y="4546600"/>
              <a:ext cx="1292542" cy="543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C8A2C482-09B9-4615-9036-CA7788167533}"/>
                </a:ext>
              </a:extLst>
            </p:cNvPr>
            <p:cNvCxnSpPr>
              <a:cxnSpLocks/>
            </p:cNvCxnSpPr>
            <p:nvPr/>
          </p:nvCxnSpPr>
          <p:spPr>
            <a:xfrm>
              <a:off x="3403600" y="4978400"/>
              <a:ext cx="609600" cy="484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5394BB8A-3BC9-4398-A846-24F25347D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333" y="4343400"/>
              <a:ext cx="0" cy="787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F1E87FB7-1F94-44AF-8D6E-CA9B0507607C}"/>
                </a:ext>
              </a:extLst>
            </p:cNvPr>
            <p:cNvSpPr txBox="1"/>
            <p:nvPr/>
          </p:nvSpPr>
          <p:spPr>
            <a:xfrm rot="20218067">
              <a:off x="3777012" y="4623968"/>
              <a:ext cx="849313" cy="24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Transition</a:t>
              </a:r>
              <a:r>
                <a:rPr kumimoji="0" lang="hu-HU" sz="7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7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dynamics</a:t>
              </a:r>
              <a:endParaRPr kumimoji="0" lang="de-DE" sz="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C7C46975-6B78-495C-9E46-3692B067518D}"/>
                </a:ext>
              </a:extLst>
            </p:cNvPr>
            <p:cNvSpPr txBox="1"/>
            <p:nvPr/>
          </p:nvSpPr>
          <p:spPr>
            <a:xfrm rot="2358635">
              <a:off x="3426189" y="5218451"/>
              <a:ext cx="849313" cy="24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Settling</a:t>
              </a:r>
              <a:r>
                <a:rPr kumimoji="0" lang="hu-HU" sz="7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7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dynamics</a:t>
              </a:r>
              <a:endParaRPr kumimoji="0" lang="de-DE" sz="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F1FC4A96-DB87-495B-8226-8639D11FFAEE}"/>
                </a:ext>
              </a:extLst>
            </p:cNvPr>
            <p:cNvSpPr txBox="1"/>
            <p:nvPr/>
          </p:nvSpPr>
          <p:spPr>
            <a:xfrm rot="16200000">
              <a:off x="3192210" y="4508340"/>
              <a:ext cx="563110" cy="24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Init</a:t>
              </a:r>
              <a:r>
                <a:rPr kumimoji="0" lang="hu-HU" sz="7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hu-HU" sz="7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dynamics</a:t>
              </a:r>
              <a:endParaRPr kumimoji="0" lang="de-DE" sz="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Ellipszis 37">
              <a:extLst>
                <a:ext uri="{FF2B5EF4-FFF2-40B4-BE49-F238E27FC236}">
                  <a16:creationId xmlns:a16="http://schemas.microsoft.com/office/drawing/2014/main" id="{EDECE0C0-A5B6-458F-9323-1CD3905DBFED}"/>
                </a:ext>
              </a:extLst>
            </p:cNvPr>
            <p:cNvSpPr/>
            <p:nvPr/>
          </p:nvSpPr>
          <p:spPr>
            <a:xfrm>
              <a:off x="4316789" y="4398688"/>
              <a:ext cx="93600" cy="939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cxnSp>
          <p:nvCxnSpPr>
            <p:cNvPr id="40" name="Egyenes összekötő nyíllal 39">
              <a:extLst>
                <a:ext uri="{FF2B5EF4-FFF2-40B4-BE49-F238E27FC236}">
                  <a16:creationId xmlns:a16="http://schemas.microsoft.com/office/drawing/2014/main" id="{7484158D-61FA-4659-A52E-602995F24295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3471333" y="4445654"/>
              <a:ext cx="845456" cy="568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6101806F-3AA8-4373-9918-EE5783A2DF27}"/>
                </a:ext>
              </a:extLst>
            </p:cNvPr>
            <p:cNvCxnSpPr>
              <a:cxnSpLocks/>
            </p:cNvCxnSpPr>
            <p:nvPr/>
          </p:nvCxnSpPr>
          <p:spPr>
            <a:xfrm>
              <a:off x="4367311" y="4492620"/>
              <a:ext cx="0" cy="6381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B440D7AB-EDDE-4365-BA3A-8E154F56E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501" y="5128476"/>
              <a:ext cx="533563" cy="2147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48">
              <a:extLst>
                <a:ext uri="{FF2B5EF4-FFF2-40B4-BE49-F238E27FC236}">
                  <a16:creationId xmlns:a16="http://schemas.microsoft.com/office/drawing/2014/main" id="{7C100205-BB16-40E6-BC7A-CD06628BD546}"/>
                </a:ext>
              </a:extLst>
            </p:cNvPr>
            <p:cNvCxnSpPr>
              <a:cxnSpLocks/>
            </p:cNvCxnSpPr>
            <p:nvPr/>
          </p:nvCxnSpPr>
          <p:spPr>
            <a:xfrm>
              <a:off x="3965259" y="4843021"/>
              <a:ext cx="413806" cy="3011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artalom helye 5">
            <a:extLst>
              <a:ext uri="{FF2B5EF4-FFF2-40B4-BE49-F238E27FC236}">
                <a16:creationId xmlns:a16="http://schemas.microsoft.com/office/drawing/2014/main" id="{ED6B422B-DC71-489F-A589-5FF3B047A463}"/>
              </a:ext>
            </a:extLst>
          </p:cNvPr>
          <p:cNvSpPr txBox="1">
            <a:spLocks/>
          </p:cNvSpPr>
          <p:nvPr/>
        </p:nvSpPr>
        <p:spPr>
          <a:xfrm>
            <a:off x="5548313" y="1295400"/>
            <a:ext cx="2515870" cy="1963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hu-HU" sz="1600" dirty="0"/>
              <a:t>Online </a:t>
            </a:r>
            <a:r>
              <a:rPr lang="hu-HU" sz="1600" dirty="0" err="1"/>
              <a:t>learning</a:t>
            </a:r>
            <a:endParaRPr lang="hu-HU" sz="1600" dirty="0"/>
          </a:p>
          <a:p>
            <a:pPr lvl="1" fontAlgn="auto">
              <a:spcAft>
                <a:spcPts val="0"/>
              </a:spcAft>
            </a:pPr>
            <a:r>
              <a:rPr lang="hu-HU" sz="1400" dirty="0" err="1"/>
              <a:t>Classification</a:t>
            </a:r>
            <a:r>
              <a:rPr lang="hu-HU" sz="1400" dirty="0"/>
              <a:t> </a:t>
            </a:r>
            <a:r>
              <a:rPr lang="hu-HU" sz="1400" dirty="0" err="1"/>
              <a:t>through</a:t>
            </a:r>
            <a:r>
              <a:rPr lang="hu-HU" sz="1400" dirty="0"/>
              <a:t> </a:t>
            </a:r>
            <a:r>
              <a:rPr lang="hu-HU" sz="1400" dirty="0" err="1"/>
              <a:t>continuous</a:t>
            </a:r>
            <a:r>
              <a:rPr lang="hu-HU" sz="1400" dirty="0"/>
              <a:t> </a:t>
            </a:r>
            <a:r>
              <a:rPr lang="hu-HU" sz="1400" dirty="0" err="1"/>
              <a:t>observation</a:t>
            </a:r>
            <a:endParaRPr lang="hu-HU" sz="1400" dirty="0"/>
          </a:p>
        </p:txBody>
      </p:sp>
      <p:sp>
        <p:nvSpPr>
          <p:cNvPr id="54" name="Tartalom helye 6">
            <a:extLst>
              <a:ext uri="{FF2B5EF4-FFF2-40B4-BE49-F238E27FC236}">
                <a16:creationId xmlns:a16="http://schemas.microsoft.com/office/drawing/2014/main" id="{0B0943F8-E02F-40A3-BF87-5B0AFC632112}"/>
              </a:ext>
            </a:extLst>
          </p:cNvPr>
          <p:cNvSpPr txBox="1">
            <a:spLocks/>
          </p:cNvSpPr>
          <p:nvPr/>
        </p:nvSpPr>
        <p:spPr>
          <a:xfrm>
            <a:off x="8195310" y="1295401"/>
            <a:ext cx="2515870" cy="121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hu-HU" sz="1600" dirty="0"/>
              <a:t>ADAS </a:t>
            </a:r>
            <a:r>
              <a:rPr lang="hu-HU" sz="1600" dirty="0" err="1"/>
              <a:t>reproduction</a:t>
            </a:r>
            <a:endParaRPr lang="hu-HU" sz="1600" dirty="0"/>
          </a:p>
          <a:p>
            <a:pPr lvl="1" fontAlgn="auto">
              <a:spcAft>
                <a:spcPts val="0"/>
              </a:spcAft>
            </a:pPr>
            <a:r>
              <a:rPr lang="hu-HU" sz="1400" dirty="0"/>
              <a:t>Map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predefined</a:t>
            </a:r>
            <a:r>
              <a:rPr lang="hu-HU" sz="1400" dirty="0"/>
              <a:t> </a:t>
            </a:r>
            <a:r>
              <a:rPr lang="hu-HU" sz="1400" dirty="0" err="1"/>
              <a:t>lane</a:t>
            </a:r>
            <a:r>
              <a:rPr lang="hu-HU" sz="1400" dirty="0"/>
              <a:t> </a:t>
            </a:r>
            <a:r>
              <a:rPr lang="hu-HU" sz="1400" dirty="0" err="1"/>
              <a:t>change</a:t>
            </a:r>
            <a:r>
              <a:rPr lang="hu-HU" sz="1400" dirty="0"/>
              <a:t> </a:t>
            </a:r>
            <a:r>
              <a:rPr lang="hu-HU" sz="1400" dirty="0" err="1"/>
              <a:t>profiles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</a:t>
            </a:r>
            <a:r>
              <a:rPr lang="hu-HU" sz="1400" dirty="0" err="1"/>
              <a:t>multiple</a:t>
            </a:r>
            <a:r>
              <a:rPr lang="hu-HU" sz="1400" dirty="0"/>
              <a:t> </a:t>
            </a:r>
            <a:r>
              <a:rPr lang="hu-HU" sz="1400" dirty="0" err="1"/>
              <a:t>parameter</a:t>
            </a:r>
            <a:r>
              <a:rPr lang="hu-HU" sz="1400" dirty="0"/>
              <a:t> </a:t>
            </a:r>
            <a:r>
              <a:rPr lang="hu-HU" sz="1400" dirty="0" err="1"/>
              <a:t>sets</a:t>
            </a:r>
            <a:endParaRPr lang="de-DE" sz="1400" dirty="0"/>
          </a:p>
        </p:txBody>
      </p:sp>
      <p:graphicFrame>
        <p:nvGraphicFramePr>
          <p:cNvPr id="60" name="Táblázat 60">
            <a:extLst>
              <a:ext uri="{FF2B5EF4-FFF2-40B4-BE49-F238E27FC236}">
                <a16:creationId xmlns:a16="http://schemas.microsoft.com/office/drawing/2014/main" id="{660AA716-2E12-4FC7-BE9F-F337EC3EB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00920"/>
              </p:ext>
            </p:extLst>
          </p:nvPr>
        </p:nvGraphicFramePr>
        <p:xfrm>
          <a:off x="8508361" y="3694286"/>
          <a:ext cx="18938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73">
                  <a:extLst>
                    <a:ext uri="{9D8B030D-6E8A-4147-A177-3AD203B41FA5}">
                      <a16:colId xmlns:a16="http://schemas.microsoft.com/office/drawing/2014/main" val="2771367164"/>
                    </a:ext>
                  </a:extLst>
                </a:gridCol>
                <a:gridCol w="473473">
                  <a:extLst>
                    <a:ext uri="{9D8B030D-6E8A-4147-A177-3AD203B41FA5}">
                      <a16:colId xmlns:a16="http://schemas.microsoft.com/office/drawing/2014/main" val="2697715828"/>
                    </a:ext>
                  </a:extLst>
                </a:gridCol>
                <a:gridCol w="473473">
                  <a:extLst>
                    <a:ext uri="{9D8B030D-6E8A-4147-A177-3AD203B41FA5}">
                      <a16:colId xmlns:a16="http://schemas.microsoft.com/office/drawing/2014/main" val="238673179"/>
                    </a:ext>
                  </a:extLst>
                </a:gridCol>
                <a:gridCol w="473473">
                  <a:extLst>
                    <a:ext uri="{9D8B030D-6E8A-4147-A177-3AD203B41FA5}">
                      <a16:colId xmlns:a16="http://schemas.microsoft.com/office/drawing/2014/main" val="307496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p2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p3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p4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6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p5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p6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p7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p8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4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P9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p10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p11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p12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p13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p14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p15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100" i="1" dirty="0"/>
                        <a:t>p16</a:t>
                      </a:r>
                      <a:endParaRPr lang="de-DE" sz="1100" i="1" dirty="0"/>
                    </a:p>
                  </a:txBody>
                  <a:tcPr anchor="ctr">
                    <a:solidFill>
                      <a:srgbClr val="005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15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47AED80-BFF0-4DA1-AFF0-686BF76F49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Personalization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Driving</a:t>
            </a:r>
            <a:endParaRPr lang="de-D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618135D8-769E-4669-8A83-A4E1886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Automated</a:t>
            </a:r>
            <a:r>
              <a:rPr lang="hu-HU" dirty="0"/>
              <a:t> Lane </a:t>
            </a:r>
            <a:r>
              <a:rPr lang="hu-HU" dirty="0" err="1"/>
              <a:t>Change</a:t>
            </a:r>
            <a:r>
              <a:rPr lang="hu-HU" dirty="0"/>
              <a:t> – AdvancedPlus (</a:t>
            </a:r>
            <a:r>
              <a:rPr lang="hu-HU" dirty="0" err="1"/>
              <a:t>with</a:t>
            </a:r>
            <a:r>
              <a:rPr lang="hu-HU" dirty="0"/>
              <a:t> context </a:t>
            </a:r>
            <a:r>
              <a:rPr lang="hu-HU" dirty="0" err="1"/>
              <a:t>info</a:t>
            </a:r>
            <a:r>
              <a:rPr lang="hu-HU" dirty="0"/>
              <a:t>)</a:t>
            </a:r>
            <a:endParaRPr lang="de-DE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A4BD70-EE76-438F-9384-162960327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1600" dirty="0"/>
              <a:t>Lane </a:t>
            </a:r>
            <a:r>
              <a:rPr lang="hu-HU" sz="1600" dirty="0" err="1"/>
              <a:t>change</a:t>
            </a:r>
            <a:r>
              <a:rPr lang="hu-HU" sz="1600" dirty="0"/>
              <a:t> </a:t>
            </a:r>
            <a:r>
              <a:rPr lang="hu-HU" sz="1600" dirty="0" err="1"/>
              <a:t>cutting</a:t>
            </a:r>
            <a:endParaRPr lang="hu-HU" sz="1600" dirty="0"/>
          </a:p>
          <a:p>
            <a:pPr lvl="1"/>
            <a:r>
              <a:rPr lang="hu-HU" sz="1400" dirty="0" err="1"/>
              <a:t>With</a:t>
            </a:r>
            <a:r>
              <a:rPr lang="hu-HU" sz="1400" dirty="0"/>
              <a:t> AI </a:t>
            </a:r>
            <a:r>
              <a:rPr lang="hu-HU" sz="1400" dirty="0" err="1"/>
              <a:t>trained</a:t>
            </a:r>
            <a:r>
              <a:rPr lang="hu-HU" sz="1400" dirty="0"/>
              <a:t> </a:t>
            </a:r>
            <a:r>
              <a:rPr lang="hu-HU" sz="1400" dirty="0" err="1"/>
              <a:t>via</a:t>
            </a:r>
            <a:r>
              <a:rPr lang="hu-HU" sz="1400" dirty="0"/>
              <a:t> </a:t>
            </a:r>
            <a:r>
              <a:rPr lang="hu-HU" sz="1400" dirty="0" err="1"/>
              <a:t>endurance</a:t>
            </a:r>
            <a:r>
              <a:rPr lang="hu-HU" sz="1400" dirty="0"/>
              <a:t> </a:t>
            </a:r>
            <a:r>
              <a:rPr lang="hu-HU" sz="1400" dirty="0" err="1"/>
              <a:t>data</a:t>
            </a:r>
            <a:endParaRPr lang="hu-HU" sz="1400" dirty="0"/>
          </a:p>
          <a:p>
            <a:pPr lvl="1"/>
            <a:r>
              <a:rPr lang="hu-HU" sz="1400" dirty="0" err="1"/>
              <a:t>Maneuver</a:t>
            </a:r>
            <a:r>
              <a:rPr lang="hu-HU" sz="1400" dirty="0"/>
              <a:t> </a:t>
            </a:r>
            <a:r>
              <a:rPr lang="hu-HU" sz="1400" dirty="0" err="1"/>
              <a:t>subsegments</a:t>
            </a:r>
            <a:r>
              <a:rPr lang="hu-HU" sz="1400" dirty="0"/>
              <a:t> </a:t>
            </a:r>
            <a:r>
              <a:rPr lang="hu-HU" sz="1400" dirty="0" err="1"/>
              <a:t>cut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AI (</a:t>
            </a:r>
            <a:r>
              <a:rPr lang="hu-HU" sz="1400" dirty="0" err="1"/>
              <a:t>initial</a:t>
            </a:r>
            <a:r>
              <a:rPr lang="hu-HU" sz="1400" dirty="0"/>
              <a:t>, </a:t>
            </a:r>
            <a:r>
              <a:rPr lang="hu-HU" sz="1400" dirty="0" err="1"/>
              <a:t>first</a:t>
            </a:r>
            <a:r>
              <a:rPr lang="hu-HU" sz="1400" dirty="0"/>
              <a:t> </a:t>
            </a:r>
            <a:r>
              <a:rPr lang="hu-HU" sz="1400" dirty="0" err="1"/>
              <a:t>half</a:t>
            </a:r>
            <a:r>
              <a:rPr lang="hu-HU" sz="1400" dirty="0"/>
              <a:t> </a:t>
            </a:r>
            <a:r>
              <a:rPr lang="hu-HU" sz="1400" dirty="0" err="1"/>
              <a:t>wave</a:t>
            </a:r>
            <a:r>
              <a:rPr lang="hu-HU" sz="1400" dirty="0"/>
              <a:t>, </a:t>
            </a:r>
            <a:r>
              <a:rPr lang="hu-HU" sz="1400" dirty="0" err="1"/>
              <a:t>settling</a:t>
            </a:r>
            <a:r>
              <a:rPr lang="hu-HU" sz="1400" dirty="0"/>
              <a:t>)</a:t>
            </a:r>
            <a:endParaRPr lang="de-DE" sz="1400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11C993D-9DBB-492A-BA01-DDFC82BF5E8D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r>
              <a:rPr lang="hu-HU" sz="1600" dirty="0"/>
              <a:t>Driver </a:t>
            </a:r>
            <a:r>
              <a:rPr lang="hu-HU" sz="1600" dirty="0" err="1"/>
              <a:t>classification</a:t>
            </a:r>
            <a:endParaRPr lang="hu-HU" sz="1600" dirty="0"/>
          </a:p>
          <a:p>
            <a:pPr lvl="1"/>
            <a:r>
              <a:rPr lang="hu-HU" sz="1400" dirty="0" err="1"/>
              <a:t>Multidimensional</a:t>
            </a:r>
            <a:r>
              <a:rPr lang="hu-HU" sz="1400" dirty="0"/>
              <a:t> </a:t>
            </a:r>
            <a:r>
              <a:rPr lang="hu-HU" sz="1400" dirty="0" err="1"/>
              <a:t>classification</a:t>
            </a:r>
            <a:r>
              <a:rPr lang="hu-HU" sz="1400" dirty="0"/>
              <a:t> </a:t>
            </a:r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maneuver</a:t>
            </a:r>
            <a:r>
              <a:rPr lang="hu-HU" sz="1400" dirty="0"/>
              <a:t> </a:t>
            </a:r>
            <a:r>
              <a:rPr lang="hu-HU" sz="1400" dirty="0" err="1"/>
              <a:t>subsegments</a:t>
            </a:r>
            <a:endParaRPr lang="hu-HU" sz="1400" dirty="0"/>
          </a:p>
          <a:p>
            <a:pPr lvl="1"/>
            <a:r>
              <a:rPr lang="hu-HU" sz="1400" dirty="0"/>
              <a:t>AI </a:t>
            </a:r>
            <a:r>
              <a:rPr lang="hu-HU" sz="1400" dirty="0" err="1"/>
              <a:t>classification</a:t>
            </a:r>
            <a:r>
              <a:rPr lang="hu-HU" sz="1400" dirty="0"/>
              <a:t> </a:t>
            </a:r>
            <a:r>
              <a:rPr lang="hu-HU" sz="1400" dirty="0" err="1"/>
              <a:t>algorithm</a:t>
            </a:r>
            <a:endParaRPr lang="hu-HU" sz="1400" dirty="0"/>
          </a:p>
          <a:p>
            <a:pPr lvl="1"/>
            <a:r>
              <a:rPr lang="hu-HU" sz="1400" b="1" dirty="0" err="1"/>
              <a:t>Including</a:t>
            </a:r>
            <a:r>
              <a:rPr lang="hu-HU" sz="1400" b="1" dirty="0"/>
              <a:t> </a:t>
            </a:r>
            <a:r>
              <a:rPr lang="hu-HU" sz="1400" b="1" dirty="0" err="1"/>
              <a:t>environmental</a:t>
            </a:r>
            <a:r>
              <a:rPr lang="hu-HU" sz="1400" b="1" dirty="0"/>
              <a:t> </a:t>
            </a:r>
            <a:r>
              <a:rPr lang="hu-HU" sz="1400" b="1" dirty="0" err="1"/>
              <a:t>condition</a:t>
            </a:r>
            <a:r>
              <a:rPr lang="hu-HU" sz="1400" b="1" dirty="0"/>
              <a:t> </a:t>
            </a:r>
            <a:r>
              <a:rPr lang="hu-HU" sz="1400" b="1" dirty="0" err="1"/>
              <a:t>quantities</a:t>
            </a:r>
            <a:endParaRPr lang="de-DE" sz="1400" b="1" dirty="0"/>
          </a:p>
          <a:p>
            <a:endParaRPr lang="de-DE" sz="16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6BB72F-11B1-43C6-9DD1-A8410EE48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1600" dirty="0" err="1"/>
              <a:t>Scenario</a:t>
            </a:r>
            <a:r>
              <a:rPr lang="hu-HU" sz="1600" dirty="0"/>
              <a:t> </a:t>
            </a:r>
            <a:r>
              <a:rPr lang="hu-HU" sz="1600" dirty="0" err="1"/>
              <a:t>classifiction</a:t>
            </a:r>
            <a:endParaRPr lang="hu-HU" sz="1600" dirty="0"/>
          </a:p>
          <a:p>
            <a:pPr lvl="1"/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context </a:t>
            </a:r>
            <a:r>
              <a:rPr lang="hu-HU" sz="1400" dirty="0" err="1"/>
              <a:t>information</a:t>
            </a:r>
            <a:endParaRPr lang="hu-HU" sz="1400" dirty="0"/>
          </a:p>
          <a:p>
            <a:pPr lvl="1"/>
            <a:r>
              <a:rPr lang="hu-HU" sz="1400" dirty="0" err="1"/>
              <a:t>Classify</a:t>
            </a:r>
            <a:r>
              <a:rPr lang="hu-HU" sz="1400" dirty="0"/>
              <a:t> </a:t>
            </a:r>
            <a:r>
              <a:rPr lang="hu-HU" sz="1400" dirty="0" err="1"/>
              <a:t>actual</a:t>
            </a:r>
            <a:r>
              <a:rPr lang="hu-HU" sz="1400" dirty="0"/>
              <a:t> </a:t>
            </a:r>
            <a:r>
              <a:rPr lang="hu-HU" sz="1400" dirty="0" err="1"/>
              <a:t>scenario</a:t>
            </a:r>
            <a:endParaRPr lang="hu-HU" sz="1400" dirty="0"/>
          </a:p>
          <a:p>
            <a:pPr lvl="1"/>
            <a:r>
              <a:rPr lang="hu-HU" sz="1400" dirty="0" err="1"/>
              <a:t>Produce</a:t>
            </a:r>
            <a:r>
              <a:rPr lang="hu-HU" sz="1400" dirty="0"/>
              <a:t> </a:t>
            </a:r>
            <a:r>
              <a:rPr lang="hu-HU" sz="1400" dirty="0" err="1"/>
              <a:t>environmental</a:t>
            </a:r>
            <a:r>
              <a:rPr lang="hu-HU" sz="1400" dirty="0"/>
              <a:t> </a:t>
            </a:r>
            <a:r>
              <a:rPr lang="hu-HU" sz="1400" dirty="0" err="1"/>
              <a:t>condition</a:t>
            </a:r>
            <a:r>
              <a:rPr lang="hu-HU" sz="1400" dirty="0"/>
              <a:t> </a:t>
            </a:r>
            <a:r>
              <a:rPr lang="hu-HU" sz="1400" dirty="0" err="1"/>
              <a:t>quantities</a:t>
            </a:r>
            <a:endParaRPr lang="de-DE" sz="1400" dirty="0"/>
          </a:p>
          <a:p>
            <a:pPr marL="233983" lvl="1" indent="0">
              <a:buNone/>
            </a:pPr>
            <a:endParaRPr lang="hu-HU" sz="1400" dirty="0"/>
          </a:p>
          <a:p>
            <a:pPr lvl="1"/>
            <a:endParaRPr lang="de-DE" sz="1400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9A60D93B-0348-4DC1-85C8-85CEE5AB4557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hu-HU" sz="1600" dirty="0"/>
              <a:t>ADAS </a:t>
            </a:r>
            <a:r>
              <a:rPr lang="hu-HU" sz="1600" dirty="0" err="1"/>
              <a:t>reproduction</a:t>
            </a:r>
            <a:endParaRPr lang="hu-HU" sz="1600" dirty="0"/>
          </a:p>
          <a:p>
            <a:pPr lvl="1"/>
            <a:r>
              <a:rPr lang="hu-HU" sz="1400" dirty="0"/>
              <a:t>Map </a:t>
            </a:r>
            <a:r>
              <a:rPr lang="hu-HU" sz="1400" dirty="0" err="1"/>
              <a:t>learnt</a:t>
            </a:r>
            <a:r>
              <a:rPr lang="hu-HU" sz="1400" dirty="0"/>
              <a:t> </a:t>
            </a: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predefined</a:t>
            </a:r>
            <a:r>
              <a:rPr lang="hu-HU" sz="1400" dirty="0"/>
              <a:t> </a:t>
            </a:r>
            <a:r>
              <a:rPr lang="hu-HU" sz="1400" dirty="0" err="1"/>
              <a:t>lane</a:t>
            </a:r>
            <a:r>
              <a:rPr lang="hu-HU" sz="1400" dirty="0"/>
              <a:t> </a:t>
            </a:r>
            <a:r>
              <a:rPr lang="hu-HU" sz="1400" dirty="0" err="1"/>
              <a:t>change</a:t>
            </a:r>
            <a:r>
              <a:rPr lang="hu-HU" sz="1400" dirty="0"/>
              <a:t> </a:t>
            </a:r>
            <a:r>
              <a:rPr lang="hu-HU" sz="1400" dirty="0" err="1"/>
              <a:t>profiles</a:t>
            </a:r>
            <a:endParaRPr lang="de-DE" sz="1400" dirty="0"/>
          </a:p>
          <a:p>
            <a:endParaRPr lang="de-DE" sz="16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E3CDE056-1F58-4997-81D5-C6504D02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87433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CC/ENG1-Bp</OrgInhalt>
      <Wert>CC/ENG1-Bp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Kft. 2022. All rights reserved, also regarding any disposal, exploitation, reproduction, editing, distribution, as well as in the event of applications for industrial property rights.</OrgInhalt>
      <Wert>© Robert Bosch Kft. 2022.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2022-07-26</OrgInhalt>
      <Wert>2022-07-26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319</Words>
  <Application>Microsoft Office PowerPoint</Application>
  <PresentationFormat>Egyéni</PresentationFormat>
  <Paragraphs>82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Bosch Office Sans</vt:lpstr>
      <vt:lpstr>Calibri</vt:lpstr>
      <vt:lpstr>Cambria Math</vt:lpstr>
      <vt:lpstr>Wingdings 3</vt:lpstr>
      <vt:lpstr>Bosch NG</vt:lpstr>
      <vt:lpstr>Automated lane change (ALC)</vt:lpstr>
      <vt:lpstr>Features</vt:lpstr>
      <vt:lpstr>Automated Lane Change - Base</vt:lpstr>
      <vt:lpstr>Automated Lane Change - Advanced</vt:lpstr>
      <vt:lpstr>Automated Lane Change – AdvancedPlus (with context info)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(XC-DX/ESM5-Bp)</dc:creator>
  <cp:lastModifiedBy>Igneczi Gergo Ferenc (XC-DX/ESM5-Bp)</cp:lastModifiedBy>
  <cp:revision>93</cp:revision>
  <dcterms:created xsi:type="dcterms:W3CDTF">2022-07-26T08:14:05Z</dcterms:created>
  <dcterms:modified xsi:type="dcterms:W3CDTF">2022-07-29T05:48:01Z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