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4"/>
  </p:notesMasterIdLst>
  <p:sldIdLst>
    <p:sldId id="256" r:id="rId4"/>
    <p:sldId id="259" r:id="rId5"/>
    <p:sldId id="261" r:id="rId6"/>
    <p:sldId id="262" r:id="rId7"/>
    <p:sldId id="264" r:id="rId8"/>
    <p:sldId id="263" r:id="rId9"/>
    <p:sldId id="265" r:id="rId10"/>
    <p:sldId id="258" r:id="rId11"/>
    <p:sldId id="260" r:id="rId12"/>
    <p:sldId id="266" r:id="rId13"/>
  </p:sldIdLst>
  <p:sldSz cx="10969625" cy="6170613"/>
  <p:notesSz cx="6858000" cy="9144000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95" d="100"/>
          <a:sy n="95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hu-HU" noProof="1"/>
              <a:t>Mintaszöveg szerkesztése</a:t>
            </a:r>
          </a:p>
          <a:p>
            <a:pPr lvl="1"/>
            <a:r>
              <a:rPr lang="hu-HU" noProof="1"/>
              <a:t>Második szint</a:t>
            </a:r>
          </a:p>
          <a:p>
            <a:pPr lvl="2"/>
            <a:r>
              <a:rPr lang="hu-HU" noProof="1"/>
              <a:t>Harmadik szint</a:t>
            </a:r>
          </a:p>
          <a:p>
            <a:pPr lvl="3"/>
            <a:r>
              <a:rPr lang="hu-HU" noProof="1"/>
              <a:t>Negyedik szint</a:t>
            </a:r>
          </a:p>
          <a:p>
            <a:pPr lvl="4"/>
            <a:r>
              <a:rPr lang="hu-HU" noProof="1"/>
              <a:t>Ötödik szint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CC/ENG1-Bp | 2022-06-27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Kft. 2022.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ALC </a:t>
            </a:r>
            <a:r>
              <a:rPr lang="hu-HU" dirty="0" err="1"/>
              <a:t>personalization</a:t>
            </a:r>
            <a:r>
              <a:rPr lang="hu-HU" dirty="0"/>
              <a:t> </a:t>
            </a:r>
            <a:r>
              <a:rPr lang="hu-HU" dirty="0" err="1"/>
              <a:t>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812689-EA1F-4D42-9624-E51050DE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Vehicle</a:t>
            </a:r>
            <a:r>
              <a:rPr lang="hu-HU" dirty="0"/>
              <a:t> </a:t>
            </a:r>
            <a:r>
              <a:rPr lang="hu-HU" dirty="0" err="1"/>
              <a:t>trajectory</a:t>
            </a:r>
            <a:r>
              <a:rPr lang="hu-HU" dirty="0"/>
              <a:t> </a:t>
            </a:r>
            <a:r>
              <a:rPr lang="hu-HU" dirty="0" err="1"/>
              <a:t>comparison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dynamic</a:t>
            </a:r>
            <a:r>
              <a:rPr lang="hu-HU" dirty="0"/>
              <a:t> and </a:t>
            </a:r>
            <a:r>
              <a:rPr lang="hu-HU" dirty="0" err="1"/>
              <a:t>comfort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737BEC-E44A-4BBE-9B61-05939443AE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About the level of aggressiveness calculation</a:t>
            </a:r>
            <a:endParaRPr lang="de-DE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2B5849B-03EF-42A4-931A-59FEE5DA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02096CF-153C-4335-A668-1E377CEA115A}"/>
              </a:ext>
            </a:extLst>
          </p:cNvPr>
          <p:cNvSpPr txBox="1"/>
          <p:nvPr/>
        </p:nvSpPr>
        <p:spPr>
          <a:xfrm>
            <a:off x="259200" y="2446020"/>
            <a:ext cx="2985545" cy="30197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15BAE80-8BE3-4AA9-838C-CE2DBD046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21" y="1321184"/>
            <a:ext cx="5520780" cy="4139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060E599A-3C8F-4188-8C68-4567C0C8755B}"/>
                  </a:ext>
                </a:extLst>
              </p:cNvPr>
              <p:cNvSpPr txBox="1"/>
              <p:nvPr/>
            </p:nvSpPr>
            <p:spPr>
              <a:xfrm>
                <a:off x="257175" y="1561306"/>
                <a:ext cx="4869808" cy="770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hu-HU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𝐿𝑜𝐴</m:t>
                      </m:r>
                      <m:r>
                        <a:rPr kumimoji="0" lang="hu-HU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hu-HU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hu-HU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hu-HU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hu-HU" sz="1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hu-HU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hu-HU" sz="1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hu-HU" sz="1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0" lang="hu-HU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0" lang="hu-HU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hu-HU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hu-HU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kumimoji="0" lang="hu-HU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kumimoji="0" lang="hu-HU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sup>
                            <m:e>
                              <m:acc>
                                <m:accPr>
                                  <m:chr m:val="̃"/>
                                  <m:ctrlP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hu-HU" sz="1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1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hu-HU" sz="1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kumimoji="0" lang="hu-HU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0" lang="hu-HU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hu-HU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kumimoji="0" lang="hu-HU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060E599A-3C8F-4188-8C68-4567C0C87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1561306"/>
                <a:ext cx="4869808" cy="770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zövegdoboz 4">
            <a:extLst>
              <a:ext uri="{FF2B5EF4-FFF2-40B4-BE49-F238E27FC236}">
                <a16:creationId xmlns:a16="http://schemas.microsoft.com/office/drawing/2014/main" id="{59E667F5-1CF0-464E-9BE1-04CF0369D8E8}"/>
              </a:ext>
            </a:extLst>
          </p:cNvPr>
          <p:cNvSpPr txBox="1"/>
          <p:nvPr/>
        </p:nvSpPr>
        <p:spPr>
          <a:xfrm>
            <a:off x="257175" y="2331720"/>
            <a:ext cx="4932046" cy="3128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marR="0" indent="-2857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diagram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right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dynamic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–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comfort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comparison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be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seen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Two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drivers.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1727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6EA3E2-25D8-43DC-8C30-C4A61F6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</a:t>
            </a:r>
            <a:r>
              <a:rPr lang="hu-HU" dirty="0" err="1"/>
              <a:t>proposal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59E882-91E6-4AD4-BFD2-BA1359C829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Personalized lane change concept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CA78FA1-E948-4726-A005-7DD2156F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5" name="Nyíl: ötszög 4">
            <a:extLst>
              <a:ext uri="{FF2B5EF4-FFF2-40B4-BE49-F238E27FC236}">
                <a16:creationId xmlns:a16="http://schemas.microsoft.com/office/drawing/2014/main" id="{92247562-B82D-4A1C-8B89-5E1091666BD3}"/>
              </a:ext>
            </a:extLst>
          </p:cNvPr>
          <p:cNvSpPr/>
          <p:nvPr/>
        </p:nvSpPr>
        <p:spPr>
          <a:xfrm>
            <a:off x="2095500" y="1295400"/>
            <a:ext cx="8614500" cy="1097280"/>
          </a:xfrm>
          <a:prstGeom prst="homePlat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sch Office Sans"/>
                <a:ea typeface="+mn-ea"/>
                <a:cs typeface="+mn-cs"/>
              </a:rPr>
              <a:t>Knowledge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sch Office Sans"/>
                <a:ea typeface="+mn-ea"/>
                <a:cs typeface="+mn-cs"/>
              </a:rPr>
              <a:t>model</a:t>
            </a:r>
            <a:endParaRPr kumimoji="0" lang="de-DE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Nyíl: ötszög 5">
            <a:extLst>
              <a:ext uri="{FF2B5EF4-FFF2-40B4-BE49-F238E27FC236}">
                <a16:creationId xmlns:a16="http://schemas.microsoft.com/office/drawing/2014/main" id="{9A132775-32E9-407F-ABA6-2066B09E1658}"/>
              </a:ext>
            </a:extLst>
          </p:cNvPr>
          <p:cNvSpPr/>
          <p:nvPr/>
        </p:nvSpPr>
        <p:spPr>
          <a:xfrm>
            <a:off x="2095499" y="2697480"/>
            <a:ext cx="8615363" cy="1097280"/>
          </a:xfrm>
          <a:prstGeom prst="homePlat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2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sch Office Sans"/>
                <a:ea typeface="+mn-ea"/>
                <a:cs typeface="+mn-cs"/>
              </a:rPr>
              <a:t>Learning</a:t>
            </a:r>
            <a:r>
              <a:rPr kumimoji="0" lang="hu-HU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2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sch Office Sans"/>
                <a:ea typeface="+mn-ea"/>
                <a:cs typeface="+mn-cs"/>
              </a:rPr>
              <a:t>engine</a:t>
            </a:r>
            <a:endParaRPr kumimoji="0" lang="de-DE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Nyíl: ötszög 6">
            <a:extLst>
              <a:ext uri="{FF2B5EF4-FFF2-40B4-BE49-F238E27FC236}">
                <a16:creationId xmlns:a16="http://schemas.microsoft.com/office/drawing/2014/main" id="{ECC7C0E8-7FC8-4427-B1EE-9AC4CE790743}"/>
              </a:ext>
            </a:extLst>
          </p:cNvPr>
          <p:cNvSpPr/>
          <p:nvPr/>
        </p:nvSpPr>
        <p:spPr>
          <a:xfrm>
            <a:off x="2095499" y="4099560"/>
            <a:ext cx="8604976" cy="1097280"/>
          </a:xfrm>
          <a:prstGeom prst="homePlat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sch Office Sans"/>
                <a:ea typeface="+mn-ea"/>
                <a:cs typeface="+mn-cs"/>
              </a:rPr>
              <a:t>ADAS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4035ECA-F991-4F4F-8355-1D64E79C5F7C}"/>
              </a:ext>
            </a:extLst>
          </p:cNvPr>
          <p:cNvSpPr/>
          <p:nvPr/>
        </p:nvSpPr>
        <p:spPr>
          <a:xfrm>
            <a:off x="257175" y="1295400"/>
            <a:ext cx="1114425" cy="41021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Environmental</a:t>
            </a:r>
            <a:r>
              <a:rPr lang="hu-HU" sz="1100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information</a:t>
            </a:r>
            <a:endParaRPr kumimoji="0" lang="de-DE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C922437-5559-453D-ADDF-30935ECAA106}"/>
              </a:ext>
            </a:extLst>
          </p:cNvPr>
          <p:cNvSpPr/>
          <p:nvPr/>
        </p:nvSpPr>
        <p:spPr>
          <a:xfrm>
            <a:off x="257174" y="4786630"/>
            <a:ext cx="1114425" cy="41021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Vehicle</a:t>
            </a:r>
            <a:r>
              <a:rPr lang="hu-HU" sz="1100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sensor</a:t>
            </a:r>
            <a:r>
              <a:rPr lang="hu-HU" sz="1100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data</a:t>
            </a:r>
            <a:endParaRPr kumimoji="0" lang="de-DE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43E7C4B-3B6C-424B-906B-5A01B316694B}"/>
              </a:ext>
            </a:extLst>
          </p:cNvPr>
          <p:cNvSpPr/>
          <p:nvPr/>
        </p:nvSpPr>
        <p:spPr>
          <a:xfrm>
            <a:off x="257173" y="4099560"/>
            <a:ext cx="1114425" cy="41021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Corridor</a:t>
            </a:r>
            <a:r>
              <a:rPr lang="hu-HU" sz="1100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information</a:t>
            </a:r>
            <a:endParaRPr kumimoji="0" lang="de-DE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B70A8D6-63ED-4A36-844C-4D8DFD3F7A3F}"/>
              </a:ext>
            </a:extLst>
          </p:cNvPr>
          <p:cNvSpPr/>
          <p:nvPr/>
        </p:nvSpPr>
        <p:spPr>
          <a:xfrm>
            <a:off x="266700" y="1982470"/>
            <a:ext cx="1114425" cy="41021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sz="1100" kern="0" dirty="0">
                <a:solidFill>
                  <a:srgbClr val="000000"/>
                </a:solidFill>
                <a:latin typeface="Bosch Office Sans"/>
              </a:rPr>
              <a:t>Driver </a:t>
            </a: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information</a:t>
            </a:r>
            <a:endParaRPr kumimoji="0" lang="de-DE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8137EB36-1E9C-4675-876D-256CFFAEC61B}"/>
              </a:ext>
            </a:extLst>
          </p:cNvPr>
          <p:cNvCxnSpPr>
            <a:stCxn id="8" idx="3"/>
          </p:cNvCxnSpPr>
          <p:nvPr/>
        </p:nvCxnSpPr>
        <p:spPr>
          <a:xfrm>
            <a:off x="1371600" y="1500505"/>
            <a:ext cx="723899" cy="635"/>
          </a:xfrm>
          <a:prstGeom prst="straightConnector1">
            <a:avLst/>
          </a:prstGeom>
          <a:ln w="38100">
            <a:solidFill>
              <a:srgbClr val="0049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AC4A5ED7-CEE4-4DA7-80A6-C87BEAA21E08}"/>
              </a:ext>
            </a:extLst>
          </p:cNvPr>
          <p:cNvCxnSpPr/>
          <p:nvPr/>
        </p:nvCxnSpPr>
        <p:spPr>
          <a:xfrm>
            <a:off x="1381126" y="2187575"/>
            <a:ext cx="723899" cy="635"/>
          </a:xfrm>
          <a:prstGeom prst="straightConnector1">
            <a:avLst/>
          </a:prstGeom>
          <a:ln w="38100">
            <a:solidFill>
              <a:srgbClr val="0049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yamatábra: Dokumentum 17">
            <a:extLst>
              <a:ext uri="{FF2B5EF4-FFF2-40B4-BE49-F238E27FC236}">
                <a16:creationId xmlns:a16="http://schemas.microsoft.com/office/drawing/2014/main" id="{47A8453F-92E0-49F5-A167-F37240EF972F}"/>
              </a:ext>
            </a:extLst>
          </p:cNvPr>
          <p:cNvSpPr/>
          <p:nvPr/>
        </p:nvSpPr>
        <p:spPr>
          <a:xfrm rot="16200000">
            <a:off x="5417704" y="1110454"/>
            <a:ext cx="895260" cy="1467172"/>
          </a:xfrm>
          <a:prstGeom prst="flowChartDocumen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Context </a:t>
            </a:r>
            <a:r>
              <a:rPr kumimoji="0" lang="hu-HU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information</a:t>
            </a:r>
            <a:endParaRPr kumimoji="0" lang="de-DE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9" name="Folyamatábra: Dokumentum 18">
            <a:extLst>
              <a:ext uri="{FF2B5EF4-FFF2-40B4-BE49-F238E27FC236}">
                <a16:creationId xmlns:a16="http://schemas.microsoft.com/office/drawing/2014/main" id="{286AE29F-3154-4518-91BD-577DF7E38F59}"/>
              </a:ext>
            </a:extLst>
          </p:cNvPr>
          <p:cNvSpPr/>
          <p:nvPr/>
        </p:nvSpPr>
        <p:spPr>
          <a:xfrm rot="16200000">
            <a:off x="7040764" y="1110453"/>
            <a:ext cx="895260" cy="1467172"/>
          </a:xfrm>
          <a:prstGeom prst="flowChartDocumen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Driver </a:t>
            </a:r>
            <a:r>
              <a:rPr kumimoji="0" lang="hu-HU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inputs</a:t>
            </a:r>
            <a:r>
              <a:rPr kumimoji="0" lang="hu-HU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(HMI)</a:t>
            </a:r>
            <a:endParaRPr kumimoji="0" lang="de-DE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0" name="Folyamatábra: Dokumentum 19">
            <a:extLst>
              <a:ext uri="{FF2B5EF4-FFF2-40B4-BE49-F238E27FC236}">
                <a16:creationId xmlns:a16="http://schemas.microsoft.com/office/drawing/2014/main" id="{8D3330D3-D958-4A6B-A12F-F87494653465}"/>
              </a:ext>
            </a:extLst>
          </p:cNvPr>
          <p:cNvSpPr/>
          <p:nvPr/>
        </p:nvSpPr>
        <p:spPr>
          <a:xfrm rot="16200000">
            <a:off x="8663824" y="1110452"/>
            <a:ext cx="895260" cy="1467172"/>
          </a:xfrm>
          <a:prstGeom prst="flowChartDocumen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Feedback</a:t>
            </a:r>
            <a:r>
              <a:rPr kumimoji="0" lang="hu-HU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to</a:t>
            </a:r>
            <a:r>
              <a:rPr kumimoji="0" lang="hu-HU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the</a:t>
            </a:r>
            <a:r>
              <a:rPr kumimoji="0" lang="hu-HU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driver</a:t>
            </a:r>
            <a:endParaRPr kumimoji="0" lang="de-DE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1" name="Folyamatábra: Dokumentum 20">
            <a:extLst>
              <a:ext uri="{FF2B5EF4-FFF2-40B4-BE49-F238E27FC236}">
                <a16:creationId xmlns:a16="http://schemas.microsoft.com/office/drawing/2014/main" id="{C269D927-0474-48A7-9053-F309EA68A3D4}"/>
              </a:ext>
            </a:extLst>
          </p:cNvPr>
          <p:cNvSpPr/>
          <p:nvPr/>
        </p:nvSpPr>
        <p:spPr>
          <a:xfrm rot="16200000">
            <a:off x="5082424" y="2309244"/>
            <a:ext cx="895260" cy="1878652"/>
          </a:xfrm>
          <a:prstGeom prst="flowChartDocumen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Level</a:t>
            </a:r>
            <a:r>
              <a:rPr kumimoji="0" lang="hu-HU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of </a:t>
            </a:r>
            <a:r>
              <a:rPr kumimoji="0" lang="hu-HU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aggressiveness</a:t>
            </a:r>
            <a:r>
              <a:rPr kumimoji="0" lang="hu-HU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definition</a:t>
            </a:r>
            <a:endParaRPr kumimoji="0" lang="de-DE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2" name="Nyíl: ötszög 21">
            <a:extLst>
              <a:ext uri="{FF2B5EF4-FFF2-40B4-BE49-F238E27FC236}">
                <a16:creationId xmlns:a16="http://schemas.microsoft.com/office/drawing/2014/main" id="{9F3834FB-C0EB-4154-8EF2-BD576BCFAAF5}"/>
              </a:ext>
            </a:extLst>
          </p:cNvPr>
          <p:cNvSpPr/>
          <p:nvPr/>
        </p:nvSpPr>
        <p:spPr>
          <a:xfrm>
            <a:off x="6598920" y="3227320"/>
            <a:ext cx="1722120" cy="468880"/>
          </a:xfrm>
          <a:prstGeom prst="homePlat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Driver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classification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3" name="Nyíl: ötszög 22">
            <a:extLst>
              <a:ext uri="{FF2B5EF4-FFF2-40B4-BE49-F238E27FC236}">
                <a16:creationId xmlns:a16="http://schemas.microsoft.com/office/drawing/2014/main" id="{F7B5F293-6E84-4865-975B-CF0A4B07C850}"/>
              </a:ext>
            </a:extLst>
          </p:cNvPr>
          <p:cNvSpPr/>
          <p:nvPr/>
        </p:nvSpPr>
        <p:spPr>
          <a:xfrm>
            <a:off x="6598920" y="2801414"/>
            <a:ext cx="1722120" cy="284367"/>
          </a:xfrm>
          <a:prstGeom prst="homePlat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Pattern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proposal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4" name="Henger 23">
            <a:extLst>
              <a:ext uri="{FF2B5EF4-FFF2-40B4-BE49-F238E27FC236}">
                <a16:creationId xmlns:a16="http://schemas.microsoft.com/office/drawing/2014/main" id="{E44D234E-710E-4DA4-8706-E7695C383B32}"/>
              </a:ext>
            </a:extLst>
          </p:cNvPr>
          <p:cNvSpPr/>
          <p:nvPr/>
        </p:nvSpPr>
        <p:spPr>
          <a:xfrm>
            <a:off x="8610600" y="3217523"/>
            <a:ext cx="822960" cy="488474"/>
          </a:xfrm>
          <a:prstGeom prst="can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database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50AB2399-7A3E-42E6-B7C9-107A90A02DA9}"/>
              </a:ext>
            </a:extLst>
          </p:cNvPr>
          <p:cNvCxnSpPr>
            <a:stCxn id="22" idx="3"/>
            <a:endCxn id="24" idx="2"/>
          </p:cNvCxnSpPr>
          <p:nvPr/>
        </p:nvCxnSpPr>
        <p:spPr>
          <a:xfrm>
            <a:off x="8321040" y="346176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7ED8E6A5-7BBD-4447-9487-B3B86BF97B19}"/>
              </a:ext>
            </a:extLst>
          </p:cNvPr>
          <p:cNvCxnSpPr/>
          <p:nvPr/>
        </p:nvCxnSpPr>
        <p:spPr>
          <a:xfrm>
            <a:off x="1381126" y="4303395"/>
            <a:ext cx="723899" cy="635"/>
          </a:xfrm>
          <a:prstGeom prst="straightConnector1">
            <a:avLst/>
          </a:prstGeom>
          <a:ln w="38100">
            <a:solidFill>
              <a:srgbClr val="0049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8F3B75B7-ACC9-4138-BD39-A5A8338BBFA8}"/>
              </a:ext>
            </a:extLst>
          </p:cNvPr>
          <p:cNvCxnSpPr/>
          <p:nvPr/>
        </p:nvCxnSpPr>
        <p:spPr>
          <a:xfrm>
            <a:off x="1373502" y="4989530"/>
            <a:ext cx="723899" cy="635"/>
          </a:xfrm>
          <a:prstGeom prst="straightConnector1">
            <a:avLst/>
          </a:prstGeom>
          <a:ln w="38100">
            <a:solidFill>
              <a:srgbClr val="0049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lyamatábra: Dokumentáció 29">
            <a:extLst>
              <a:ext uri="{FF2B5EF4-FFF2-40B4-BE49-F238E27FC236}">
                <a16:creationId xmlns:a16="http://schemas.microsoft.com/office/drawing/2014/main" id="{B48EBFCF-148F-4569-801A-12D4FD715B06}"/>
              </a:ext>
            </a:extLst>
          </p:cNvPr>
          <p:cNvSpPr/>
          <p:nvPr/>
        </p:nvSpPr>
        <p:spPr>
          <a:xfrm>
            <a:off x="3352804" y="4157045"/>
            <a:ext cx="1493516" cy="978200"/>
          </a:xfrm>
          <a:prstGeom prst="flowChartMultidocumen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Parameter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classes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1" name="Nyíl: ötszög 30">
            <a:extLst>
              <a:ext uri="{FF2B5EF4-FFF2-40B4-BE49-F238E27FC236}">
                <a16:creationId xmlns:a16="http://schemas.microsoft.com/office/drawing/2014/main" id="{90D76B3C-64AD-41ED-A2B3-0DF5B7B4D00F}"/>
              </a:ext>
            </a:extLst>
          </p:cNvPr>
          <p:cNvSpPr/>
          <p:nvPr/>
        </p:nvSpPr>
        <p:spPr>
          <a:xfrm>
            <a:off x="5131748" y="4157044"/>
            <a:ext cx="5406712" cy="978199"/>
          </a:xfrm>
          <a:prstGeom prst="homePlate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Vehicle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Motion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and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Control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5387CCFA-5372-42DB-B79E-8E1F3415380B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4846320" y="4646144"/>
            <a:ext cx="285428" cy="1"/>
          </a:xfrm>
          <a:prstGeom prst="straightConnector1">
            <a:avLst/>
          </a:prstGeom>
          <a:ln>
            <a:solidFill>
              <a:srgbClr val="0049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A62DF95D-B018-4D6F-815C-1B0FF9BE9CF9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1371599" y="3246120"/>
            <a:ext cx="723900" cy="1745615"/>
          </a:xfrm>
          <a:prstGeom prst="bentConnector3">
            <a:avLst/>
          </a:prstGeom>
          <a:ln w="19050">
            <a:solidFill>
              <a:srgbClr val="00497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Összekötő: szögletes 36">
            <a:extLst>
              <a:ext uri="{FF2B5EF4-FFF2-40B4-BE49-F238E27FC236}">
                <a16:creationId xmlns:a16="http://schemas.microsoft.com/office/drawing/2014/main" id="{C36C9D0F-E8F9-4559-9672-547F5484A047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381125" y="2187575"/>
            <a:ext cx="714374" cy="1058545"/>
          </a:xfrm>
          <a:prstGeom prst="bentConnector3">
            <a:avLst/>
          </a:prstGeom>
          <a:ln w="19050">
            <a:solidFill>
              <a:srgbClr val="00497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Összekötő: szögletes 37">
            <a:extLst>
              <a:ext uri="{FF2B5EF4-FFF2-40B4-BE49-F238E27FC236}">
                <a16:creationId xmlns:a16="http://schemas.microsoft.com/office/drawing/2014/main" id="{28F4C61E-96BF-4993-8EF9-E8DA71F111E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371600" y="1500505"/>
            <a:ext cx="723899" cy="1745615"/>
          </a:xfrm>
          <a:prstGeom prst="bentConnector3">
            <a:avLst>
              <a:gd name="adj1" fmla="val 50000"/>
            </a:avLst>
          </a:prstGeom>
          <a:ln w="19050">
            <a:solidFill>
              <a:srgbClr val="00497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15A839-E656-44EC-AD2A-B818358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Level</a:t>
            </a:r>
            <a:r>
              <a:rPr lang="hu-HU" dirty="0"/>
              <a:t> of </a:t>
            </a:r>
            <a:r>
              <a:rPr lang="hu-HU" dirty="0" err="1"/>
              <a:t>aggressiveness</a:t>
            </a:r>
            <a:r>
              <a:rPr lang="hu-HU" dirty="0"/>
              <a:t> </a:t>
            </a:r>
            <a:r>
              <a:rPr lang="hu-HU" dirty="0" err="1"/>
              <a:t>definition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F5E8793-3213-421A-BB29-D14E260544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Personalized lane change concept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377C5BC-9904-4DA6-AECE-138A8F3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4DB13FE-4311-4DC7-9172-EED5D5FB0CF1}"/>
              </a:ext>
            </a:extLst>
          </p:cNvPr>
          <p:cNvSpPr/>
          <p:nvPr/>
        </p:nvSpPr>
        <p:spPr>
          <a:xfrm>
            <a:off x="828675" y="1858620"/>
            <a:ext cx="1583055" cy="70104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Lane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change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detection</a:t>
            </a:r>
            <a:endParaRPr kumimoji="0" lang="hu-H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sz="1100" kern="0" dirty="0">
                <a:solidFill>
                  <a:srgbClr val="000000"/>
                </a:solidFill>
                <a:latin typeface="Bosch Office Sans"/>
              </a:rPr>
              <a:t>(</a:t>
            </a: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lane</a:t>
            </a:r>
            <a:r>
              <a:rPr lang="hu-HU" sz="1100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change</a:t>
            </a:r>
            <a:r>
              <a:rPr lang="hu-HU" sz="1100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ongoing</a:t>
            </a:r>
            <a:r>
              <a:rPr lang="hu-HU" sz="1100" kern="0" dirty="0">
                <a:solidFill>
                  <a:srgbClr val="000000"/>
                </a:solidFill>
                <a:latin typeface="Bosch Office Sans"/>
              </a:rPr>
              <a:t>)</a:t>
            </a:r>
            <a:endParaRPr kumimoji="0" lang="de-DE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A42C7E8-F2D6-43A4-B83E-D40212012487}"/>
              </a:ext>
            </a:extLst>
          </p:cNvPr>
          <p:cNvSpPr/>
          <p:nvPr/>
        </p:nvSpPr>
        <p:spPr>
          <a:xfrm>
            <a:off x="2830831" y="1858620"/>
            <a:ext cx="1455420" cy="70104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Trajectory</a:t>
            </a:r>
            <a:r>
              <a:rPr kumimoji="0" lang="hu-HU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recording</a:t>
            </a:r>
            <a:endParaRPr kumimoji="0" lang="hu-HU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hu-HU" sz="1100" kern="0" dirty="0">
                <a:solidFill>
                  <a:srgbClr val="000000"/>
                </a:solidFill>
                <a:latin typeface="Bosch Office Sans"/>
              </a:rPr>
              <a:t>(</a:t>
            </a: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with</a:t>
            </a:r>
            <a:r>
              <a:rPr lang="hu-HU" sz="1100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kinematic</a:t>
            </a:r>
            <a:r>
              <a:rPr lang="hu-HU" sz="1100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sz="1100" kern="0" dirty="0" err="1">
                <a:solidFill>
                  <a:srgbClr val="000000"/>
                </a:solidFill>
                <a:latin typeface="Bosch Office Sans"/>
              </a:rPr>
              <a:t>quantities</a:t>
            </a:r>
            <a:r>
              <a:rPr lang="hu-HU" sz="1100" kern="0" dirty="0">
                <a:solidFill>
                  <a:srgbClr val="000000"/>
                </a:solidFill>
                <a:latin typeface="Bosch Office Sans"/>
              </a:rPr>
              <a:t>)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Nyíl: szalag, balra mutató 7">
            <a:extLst>
              <a:ext uri="{FF2B5EF4-FFF2-40B4-BE49-F238E27FC236}">
                <a16:creationId xmlns:a16="http://schemas.microsoft.com/office/drawing/2014/main" id="{DA69F697-90AA-4F98-8864-0CE21513DBE5}"/>
              </a:ext>
            </a:extLst>
          </p:cNvPr>
          <p:cNvSpPr/>
          <p:nvPr/>
        </p:nvSpPr>
        <p:spPr>
          <a:xfrm rot="5400000">
            <a:off x="3893821" y="2269440"/>
            <a:ext cx="518160" cy="1188720"/>
          </a:xfrm>
          <a:prstGeom prst="curvedLef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Nyíl: szalag, balra mutató 8">
            <a:extLst>
              <a:ext uri="{FF2B5EF4-FFF2-40B4-BE49-F238E27FC236}">
                <a16:creationId xmlns:a16="http://schemas.microsoft.com/office/drawing/2014/main" id="{113DA0A2-6CB3-42E1-A080-07B6457BA3B0}"/>
              </a:ext>
            </a:extLst>
          </p:cNvPr>
          <p:cNvSpPr/>
          <p:nvPr/>
        </p:nvSpPr>
        <p:spPr>
          <a:xfrm rot="16200000" flipV="1">
            <a:off x="3893821" y="960120"/>
            <a:ext cx="518160" cy="1188720"/>
          </a:xfrm>
          <a:prstGeom prst="curvedLef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A641008-9350-4805-A8F5-539C0F7643BE}"/>
              </a:ext>
            </a:extLst>
          </p:cNvPr>
          <p:cNvSpPr txBox="1"/>
          <p:nvPr/>
        </p:nvSpPr>
        <p:spPr>
          <a:xfrm>
            <a:off x="4560571" y="1813560"/>
            <a:ext cx="259080" cy="791160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Ring </a:t>
            </a:r>
            <a:r>
              <a:rPr kumimoji="0" lang="hu-HU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buffer</a:t>
            </a:r>
            <a:endParaRPr kumimoji="0" lang="de-DE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92B30C7B-B0DE-426A-A072-78E4CBD8F6B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411730" y="2209140"/>
            <a:ext cx="419101" cy="0"/>
          </a:xfrm>
          <a:prstGeom prst="straightConnector1">
            <a:avLst/>
          </a:prstGeom>
          <a:ln>
            <a:solidFill>
              <a:srgbClr val="0049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A5B934FE-5EE6-4FBB-84BC-8D31908D3A4F}"/>
              </a:ext>
            </a:extLst>
          </p:cNvPr>
          <p:cNvSpPr/>
          <p:nvPr/>
        </p:nvSpPr>
        <p:spPr>
          <a:xfrm>
            <a:off x="5302568" y="1858620"/>
            <a:ext cx="1238250" cy="70104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Outlier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detection</a:t>
            </a:r>
            <a:endParaRPr kumimoji="0" lang="de-DE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0353D2DA-000C-4061-AC79-650C7C525A6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819651" y="2209140"/>
            <a:ext cx="482917" cy="0"/>
          </a:xfrm>
          <a:prstGeom prst="straightConnector1">
            <a:avLst/>
          </a:prstGeom>
          <a:ln>
            <a:solidFill>
              <a:srgbClr val="0049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églalap 17">
            <a:extLst>
              <a:ext uri="{FF2B5EF4-FFF2-40B4-BE49-F238E27FC236}">
                <a16:creationId xmlns:a16="http://schemas.microsoft.com/office/drawing/2014/main" id="{4F38852D-AE84-4D46-9280-414C405EB571}"/>
              </a:ext>
            </a:extLst>
          </p:cNvPr>
          <p:cNvSpPr/>
          <p:nvPr/>
        </p:nvSpPr>
        <p:spPr>
          <a:xfrm>
            <a:off x="7023735" y="1857300"/>
            <a:ext cx="1238250" cy="70104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Level</a:t>
            </a:r>
            <a:r>
              <a:rPr kumimoji="0" lang="hu-HU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of </a:t>
            </a:r>
            <a:r>
              <a:rPr kumimoji="0" lang="hu-HU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aggressiveness</a:t>
            </a:r>
            <a:r>
              <a:rPr kumimoji="0" lang="hu-HU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calculation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BCDD4F81-639E-46F3-A4F7-398802D1D194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6540818" y="2207820"/>
            <a:ext cx="482917" cy="1320"/>
          </a:xfrm>
          <a:prstGeom prst="straightConnector1">
            <a:avLst/>
          </a:prstGeom>
          <a:ln>
            <a:solidFill>
              <a:srgbClr val="0049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D3F20029-8B9E-4DD9-8B94-1AE317B2B8CF}"/>
              </a:ext>
            </a:extLst>
          </p:cNvPr>
          <p:cNvSpPr/>
          <p:nvPr/>
        </p:nvSpPr>
        <p:spPr>
          <a:xfrm>
            <a:off x="8744902" y="1857300"/>
            <a:ext cx="1238250" cy="70104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Convergence</a:t>
            </a:r>
            <a:r>
              <a:rPr kumimoji="0" lang="hu-HU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hu-HU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evaluation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FAACFB7F-49F2-47F0-AAE2-24DBD1D07656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8261985" y="2207820"/>
            <a:ext cx="482917" cy="0"/>
          </a:xfrm>
          <a:prstGeom prst="straightConnector1">
            <a:avLst/>
          </a:prstGeom>
          <a:ln>
            <a:solidFill>
              <a:srgbClr val="0049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BA1A20E2-E3F9-4673-9511-7798D77F0C63}"/>
              </a:ext>
            </a:extLst>
          </p:cNvPr>
          <p:cNvCxnSpPr/>
          <p:nvPr/>
        </p:nvCxnSpPr>
        <p:spPr>
          <a:xfrm flipV="1">
            <a:off x="9983152" y="2190600"/>
            <a:ext cx="482917" cy="660"/>
          </a:xfrm>
          <a:prstGeom prst="straightConnector1">
            <a:avLst/>
          </a:prstGeom>
          <a:ln>
            <a:solidFill>
              <a:srgbClr val="0049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3A9EAE83-0D01-49A8-BDE1-63DB747514C6}"/>
              </a:ext>
            </a:extLst>
          </p:cNvPr>
          <p:cNvSpPr txBox="1"/>
          <p:nvPr/>
        </p:nvSpPr>
        <p:spPr>
          <a:xfrm>
            <a:off x="838200" y="3381480"/>
            <a:ext cx="1638300" cy="2084283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proposal</a:t>
            </a:r>
            <a:endParaRPr lang="hu-HU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b="0" dirty="0" err="1"/>
              <a:t>Rough</a:t>
            </a:r>
            <a:r>
              <a:rPr lang="hu-HU" b="0" dirty="0"/>
              <a:t> </a:t>
            </a:r>
            <a:r>
              <a:rPr lang="hu-HU" b="0" dirty="0" err="1"/>
              <a:t>estimation</a:t>
            </a:r>
            <a:r>
              <a:rPr lang="hu-HU" b="0" dirty="0"/>
              <a:t> </a:t>
            </a:r>
            <a:r>
              <a:rPr lang="hu-HU" b="0" dirty="0" err="1"/>
              <a:t>based</a:t>
            </a:r>
            <a:r>
              <a:rPr lang="hu-HU" b="0" dirty="0"/>
              <a:t> </a:t>
            </a:r>
            <a:r>
              <a:rPr lang="hu-HU" b="0" dirty="0" err="1"/>
              <a:t>on</a:t>
            </a:r>
            <a:r>
              <a:rPr lang="hu-HU" b="0" dirty="0"/>
              <a:t> </a:t>
            </a:r>
            <a:r>
              <a:rPr lang="hu-HU" b="0" dirty="0" err="1"/>
              <a:t>indicators</a:t>
            </a:r>
            <a:endParaRPr lang="hu-HU" b="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b="0" dirty="0" err="1"/>
              <a:t>Accurate</a:t>
            </a:r>
            <a:r>
              <a:rPr lang="hu-HU" b="0" dirty="0"/>
              <a:t> </a:t>
            </a:r>
            <a:r>
              <a:rPr lang="hu-HU" b="0" dirty="0" err="1"/>
              <a:t>detection</a:t>
            </a:r>
            <a:r>
              <a:rPr lang="hu-HU" b="0" dirty="0"/>
              <a:t> </a:t>
            </a:r>
            <a:r>
              <a:rPr lang="hu-HU" b="0" dirty="0" err="1"/>
              <a:t>based</a:t>
            </a:r>
            <a:r>
              <a:rPr lang="hu-HU" b="0" dirty="0"/>
              <a:t> </a:t>
            </a:r>
            <a:r>
              <a:rPr lang="hu-HU" b="0" dirty="0" err="1"/>
              <a:t>on</a:t>
            </a:r>
            <a:r>
              <a:rPr lang="hu-HU" b="0" dirty="0"/>
              <a:t> </a:t>
            </a:r>
            <a:r>
              <a:rPr lang="hu-HU" b="0" dirty="0" err="1"/>
              <a:t>relative</a:t>
            </a:r>
            <a:r>
              <a:rPr lang="hu-HU" b="0" dirty="0"/>
              <a:t> </a:t>
            </a:r>
            <a:r>
              <a:rPr lang="hu-HU" b="0" dirty="0" err="1"/>
              <a:t>lateral</a:t>
            </a:r>
            <a:r>
              <a:rPr lang="hu-HU" b="0" dirty="0"/>
              <a:t> </a:t>
            </a:r>
            <a:r>
              <a:rPr lang="hu-HU" b="0" dirty="0" err="1"/>
              <a:t>acceleration</a:t>
            </a:r>
            <a:r>
              <a:rPr lang="hu-HU" b="0" dirty="0"/>
              <a:t> </a:t>
            </a:r>
            <a:r>
              <a:rPr lang="hu-HU" b="0" dirty="0" err="1"/>
              <a:t>to</a:t>
            </a:r>
            <a:r>
              <a:rPr lang="hu-HU" b="0" dirty="0"/>
              <a:t> </a:t>
            </a:r>
            <a:r>
              <a:rPr lang="hu-HU" b="0" dirty="0" err="1"/>
              <a:t>the</a:t>
            </a:r>
            <a:r>
              <a:rPr lang="hu-HU" b="0" dirty="0"/>
              <a:t> </a:t>
            </a:r>
            <a:r>
              <a:rPr lang="hu-HU" b="0" dirty="0" err="1"/>
              <a:t>lane</a:t>
            </a:r>
            <a:endParaRPr lang="hu-HU" b="0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2C527EB5-3F3E-4439-85E8-5D0159BF1972}"/>
              </a:ext>
            </a:extLst>
          </p:cNvPr>
          <p:cNvSpPr txBox="1"/>
          <p:nvPr/>
        </p:nvSpPr>
        <p:spPr>
          <a:xfrm>
            <a:off x="2830831" y="3381480"/>
            <a:ext cx="1988820" cy="2084283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hu-HU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Recording</a:t>
            </a:r>
            <a:endParaRPr kumimoji="0" lang="hu-HU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171450" marR="0" indent="-1714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Lane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change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+/- 5secs</a:t>
            </a:r>
          </a:p>
          <a:p>
            <a:pPr marL="171450" marR="0" indent="-1714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u-HU" sz="1200" kern="0" dirty="0" err="1">
                <a:solidFill>
                  <a:srgbClr val="002060"/>
                </a:solidFill>
              </a:rPr>
              <a:t>Trajectory</a:t>
            </a:r>
            <a:r>
              <a:rPr lang="hu-HU" sz="1200" kern="0" dirty="0">
                <a:solidFill>
                  <a:srgbClr val="002060"/>
                </a:solidFill>
              </a:rPr>
              <a:t> </a:t>
            </a:r>
            <a:r>
              <a:rPr lang="hu-HU" sz="1200" kern="0" dirty="0" err="1">
                <a:solidFill>
                  <a:srgbClr val="002060"/>
                </a:solidFill>
              </a:rPr>
              <a:t>to</a:t>
            </a:r>
            <a:r>
              <a:rPr lang="hu-HU" sz="1200" kern="0" dirty="0">
                <a:solidFill>
                  <a:srgbClr val="002060"/>
                </a:solidFill>
              </a:rPr>
              <a:t> </a:t>
            </a:r>
            <a:r>
              <a:rPr lang="hu-HU" sz="1200" kern="0" dirty="0" err="1">
                <a:solidFill>
                  <a:srgbClr val="002060"/>
                </a:solidFill>
              </a:rPr>
              <a:t>target</a:t>
            </a:r>
            <a:r>
              <a:rPr lang="hu-HU" sz="1200" kern="0" dirty="0">
                <a:solidFill>
                  <a:srgbClr val="002060"/>
                </a:solidFill>
              </a:rPr>
              <a:t> </a:t>
            </a:r>
            <a:r>
              <a:rPr lang="hu-HU" sz="1200" kern="0" dirty="0" err="1">
                <a:solidFill>
                  <a:srgbClr val="002060"/>
                </a:solidFill>
              </a:rPr>
              <a:t>lane</a:t>
            </a:r>
            <a:r>
              <a:rPr lang="hu-HU" sz="1200" kern="0" dirty="0">
                <a:solidFill>
                  <a:srgbClr val="002060"/>
                </a:solidFill>
              </a:rPr>
              <a:t> in </a:t>
            </a:r>
            <a:r>
              <a:rPr lang="hu-HU" sz="1200" kern="0" dirty="0" err="1">
                <a:solidFill>
                  <a:srgbClr val="002060"/>
                </a:solidFill>
              </a:rPr>
              <a:t>Frenet-frame</a:t>
            </a:r>
            <a:r>
              <a:rPr lang="hu-HU" sz="1200" kern="0" dirty="0">
                <a:solidFill>
                  <a:srgbClr val="002060"/>
                </a:solidFill>
              </a:rPr>
              <a:t> (</a:t>
            </a:r>
            <a:r>
              <a:rPr lang="hu-HU" sz="1200" kern="0" dirty="0" err="1">
                <a:solidFill>
                  <a:srgbClr val="002060"/>
                </a:solidFill>
              </a:rPr>
              <a:t>available</a:t>
            </a:r>
            <a:r>
              <a:rPr lang="hu-HU" sz="1200" kern="0" dirty="0">
                <a:solidFill>
                  <a:srgbClr val="002060"/>
                </a:solidFill>
              </a:rPr>
              <a:t> in </a:t>
            </a:r>
            <a:r>
              <a:rPr lang="hu-HU" sz="1200" kern="0" dirty="0" err="1">
                <a:solidFill>
                  <a:srgbClr val="002060"/>
                </a:solidFill>
              </a:rPr>
              <a:t>the</a:t>
            </a:r>
            <a:r>
              <a:rPr lang="hu-HU" sz="1200" kern="0" dirty="0">
                <a:solidFill>
                  <a:srgbClr val="002060"/>
                </a:solidFill>
              </a:rPr>
              <a:t> camera </a:t>
            </a:r>
            <a:r>
              <a:rPr lang="hu-HU" sz="1200" kern="0" dirty="0" err="1">
                <a:solidFill>
                  <a:srgbClr val="002060"/>
                </a:solidFill>
              </a:rPr>
              <a:t>system</a:t>
            </a:r>
            <a:r>
              <a:rPr lang="hu-HU" sz="1200" kern="0" dirty="0">
                <a:solidFill>
                  <a:srgbClr val="002060"/>
                </a:solidFill>
              </a:rPr>
              <a:t>)</a:t>
            </a:r>
          </a:p>
          <a:p>
            <a:pPr marL="171450" marR="0" indent="-1714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Lateral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acceleration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of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the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ego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vehicle</a:t>
            </a:r>
            <a:endParaRPr kumimoji="0" lang="hu-HU" sz="1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171450" marR="0" indent="-1714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hu-HU" sz="1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hu-HU" sz="1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CA44D7D4-EB82-4AE1-87CE-F7179DAFEEED}"/>
              </a:ext>
            </a:extLst>
          </p:cNvPr>
          <p:cNvSpPr txBox="1"/>
          <p:nvPr/>
        </p:nvSpPr>
        <p:spPr>
          <a:xfrm>
            <a:off x="5135879" y="3380160"/>
            <a:ext cx="1638300" cy="2084283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r>
              <a:rPr lang="hu-HU" dirty="0" err="1"/>
              <a:t>Outliers</a:t>
            </a:r>
            <a:endParaRPr lang="hu-HU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b="0" dirty="0" err="1"/>
              <a:t>Longitudinal</a:t>
            </a:r>
            <a:r>
              <a:rPr lang="hu-HU" b="0" dirty="0"/>
              <a:t> </a:t>
            </a:r>
            <a:r>
              <a:rPr lang="hu-HU" b="0" dirty="0" err="1"/>
              <a:t>acceleration</a:t>
            </a:r>
            <a:endParaRPr lang="hu-HU" b="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b="0" dirty="0"/>
              <a:t>TTC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b="0" dirty="0" err="1"/>
              <a:t>Velocity</a:t>
            </a:r>
            <a:endParaRPr lang="hu-HU" b="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b="0" dirty="0"/>
              <a:t>Time </a:t>
            </a:r>
            <a:r>
              <a:rPr lang="hu-HU" b="0" dirty="0" err="1"/>
              <a:t>horizon</a:t>
            </a:r>
            <a:r>
              <a:rPr lang="hu-HU" b="0" dirty="0"/>
              <a:t> overflow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b="0" dirty="0" err="1"/>
              <a:t>Road</a:t>
            </a:r>
            <a:r>
              <a:rPr lang="hu-HU" b="0" dirty="0"/>
              <a:t> </a:t>
            </a:r>
            <a:r>
              <a:rPr lang="hu-HU" b="0" dirty="0" err="1"/>
              <a:t>type</a:t>
            </a:r>
            <a:endParaRPr lang="hu-HU" b="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hu-HU" b="0" dirty="0"/>
              <a:t>…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24D4AB10-096B-4E3A-8A95-CB4A80713E4D}"/>
              </a:ext>
            </a:extLst>
          </p:cNvPr>
          <p:cNvSpPr/>
          <p:nvPr/>
        </p:nvSpPr>
        <p:spPr>
          <a:xfrm>
            <a:off x="723901" y="1165860"/>
            <a:ext cx="9433560" cy="2051423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4D8334CB-A995-47AD-A32F-712F446224A0}"/>
              </a:ext>
            </a:extLst>
          </p:cNvPr>
          <p:cNvSpPr txBox="1"/>
          <p:nvPr/>
        </p:nvSpPr>
        <p:spPr>
          <a:xfrm>
            <a:off x="6892291" y="3381480"/>
            <a:ext cx="1573529" cy="2084283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hu-HU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Calculation</a:t>
            </a:r>
            <a:endParaRPr kumimoji="0" lang="hu-HU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171450" marR="0" indent="-1714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Weighted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sum of most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characteristic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dynamic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values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of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the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lane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change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maneuver</a:t>
            </a:r>
            <a:endParaRPr kumimoji="0" lang="hu-HU" sz="1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hu-HU" sz="1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171450" marR="0" indent="-1714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hu-HU" sz="1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hu-HU" sz="1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FF50E794-B32C-4049-A3DD-BC7B1C02924E}"/>
              </a:ext>
            </a:extLst>
          </p:cNvPr>
          <p:cNvSpPr txBox="1"/>
          <p:nvPr/>
        </p:nvSpPr>
        <p:spPr>
          <a:xfrm>
            <a:off x="8583932" y="3381480"/>
            <a:ext cx="1573529" cy="2084283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slide</a:t>
            </a:r>
            <a:r>
              <a:rPr lang="hu-HU" dirty="0"/>
              <a:t>…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0DFF1B99-5689-43BE-820C-4E2781BB803D}"/>
              </a:ext>
            </a:extLst>
          </p:cNvPr>
          <p:cNvCxnSpPr/>
          <p:nvPr/>
        </p:nvCxnSpPr>
        <p:spPr>
          <a:xfrm flipV="1">
            <a:off x="355283" y="2207820"/>
            <a:ext cx="482917" cy="660"/>
          </a:xfrm>
          <a:prstGeom prst="straightConnector1">
            <a:avLst/>
          </a:prstGeom>
          <a:ln>
            <a:solidFill>
              <a:srgbClr val="0049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9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0BE2F6-D12D-4565-9A10-4B84FB9B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Level</a:t>
            </a:r>
            <a:r>
              <a:rPr lang="hu-HU" dirty="0"/>
              <a:t> of </a:t>
            </a:r>
            <a:r>
              <a:rPr lang="hu-HU" dirty="0" err="1"/>
              <a:t>aggressiveness</a:t>
            </a:r>
            <a:r>
              <a:rPr lang="hu-HU" dirty="0"/>
              <a:t> </a:t>
            </a:r>
            <a:r>
              <a:rPr lang="hu-HU" dirty="0" err="1"/>
              <a:t>definition</a:t>
            </a:r>
            <a:r>
              <a:rPr lang="hu-HU" dirty="0"/>
              <a:t> / </a:t>
            </a:r>
            <a:r>
              <a:rPr lang="hu-HU" sz="2400" dirty="0" err="1"/>
              <a:t>Convergence</a:t>
            </a:r>
            <a:r>
              <a:rPr lang="hu-HU" sz="2400" dirty="0"/>
              <a:t> </a:t>
            </a:r>
            <a:r>
              <a:rPr lang="hu-HU" sz="2400" dirty="0" err="1"/>
              <a:t>evaluation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14599C-C68D-4CE5-A946-6302F33B4A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Personalized lane change concept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7DE3EC-B41D-494D-95AA-CF5994B0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39477531-41B9-44C4-8585-9BA31A3E83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Level</a:t>
            </a:r>
            <a:r>
              <a:rPr lang="hu-HU" dirty="0"/>
              <a:t> of </a:t>
            </a:r>
            <a:r>
              <a:rPr lang="hu-HU" dirty="0" err="1"/>
              <a:t>aggressiveness</a:t>
            </a:r>
            <a:r>
              <a:rPr lang="hu-HU" dirty="0"/>
              <a:t> (LOA </a:t>
            </a:r>
            <a:r>
              <a:rPr lang="hu-HU" dirty="0">
                <a:sym typeface="Wingdings" panose="05000000000000000000" pitchFamily="2" charset="2"/>
              </a:rPr>
              <a:t> ) </a:t>
            </a:r>
            <a:r>
              <a:rPr lang="hu-HU" dirty="0"/>
              <a:t>is </a:t>
            </a:r>
            <a:r>
              <a:rPr lang="hu-HU" dirty="0" err="1"/>
              <a:t>calculated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lane</a:t>
            </a:r>
            <a:r>
              <a:rPr lang="hu-HU" dirty="0"/>
              <a:t> </a:t>
            </a:r>
            <a:r>
              <a:rPr lang="hu-HU" dirty="0" err="1"/>
              <a:t>change</a:t>
            </a:r>
            <a:endParaRPr lang="hu-HU" dirty="0"/>
          </a:p>
          <a:p>
            <a:pPr lvl="1"/>
            <a:r>
              <a:rPr lang="hu-HU" dirty="0" err="1"/>
              <a:t>Cumulated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averaged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a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)</a:t>
            </a:r>
          </a:p>
          <a:p>
            <a:r>
              <a:rPr lang="hu-HU" b="1" dirty="0" err="1">
                <a:solidFill>
                  <a:srgbClr val="002060"/>
                </a:solidFill>
              </a:rPr>
              <a:t>Considerations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Level</a:t>
            </a:r>
            <a:r>
              <a:rPr lang="hu-HU" dirty="0"/>
              <a:t> of </a:t>
            </a:r>
            <a:r>
              <a:rPr lang="hu-HU" dirty="0" err="1"/>
              <a:t>aggressiveness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vary</a:t>
            </a:r>
            <a:r>
              <a:rPr lang="hu-HU" dirty="0"/>
              <a:t> </a:t>
            </a:r>
            <a:r>
              <a:rPr lang="hu-HU" dirty="0" err="1"/>
              <a:t>even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of </a:t>
            </a:r>
            <a:r>
              <a:rPr lang="hu-HU" dirty="0" err="1"/>
              <a:t>one</a:t>
            </a:r>
            <a:r>
              <a:rPr lang="hu-HU" dirty="0"/>
              <a:t> driver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;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happen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driving</a:t>
            </a:r>
            <a:r>
              <a:rPr lang="hu-HU" dirty="0"/>
              <a:t> </a:t>
            </a:r>
            <a:r>
              <a:rPr lang="hu-HU" dirty="0" err="1"/>
              <a:t>cycle</a:t>
            </a:r>
            <a:r>
              <a:rPr lang="hu-HU" dirty="0"/>
              <a:t>!</a:t>
            </a:r>
          </a:p>
          <a:p>
            <a:pPr lvl="1"/>
            <a:r>
              <a:rPr lang="hu-HU" dirty="0" err="1"/>
              <a:t>Convergence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yet</a:t>
            </a:r>
            <a:r>
              <a:rPr lang="hu-HU" dirty="0"/>
              <a:t> </a:t>
            </a:r>
            <a:r>
              <a:rPr lang="hu-HU" dirty="0" err="1"/>
              <a:t>proven</a:t>
            </a:r>
            <a:r>
              <a:rPr lang="hu-HU" dirty="0"/>
              <a:t> </a:t>
            </a: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conditions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(</a:t>
            </a:r>
            <a:r>
              <a:rPr lang="hu-HU" dirty="0" err="1"/>
              <a:t>however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expected</a:t>
            </a:r>
            <a:r>
              <a:rPr lang="hu-HU" dirty="0"/>
              <a:t>).</a:t>
            </a:r>
          </a:p>
          <a:p>
            <a:pPr lvl="1"/>
            <a:r>
              <a:rPr lang="hu-HU" dirty="0" err="1"/>
              <a:t>Correlation</a:t>
            </a:r>
            <a:r>
              <a:rPr lang="hu-HU" dirty="0"/>
              <a:t> of </a:t>
            </a:r>
            <a:r>
              <a:rPr lang="hu-HU" dirty="0" err="1"/>
              <a:t>level</a:t>
            </a:r>
            <a:r>
              <a:rPr lang="hu-HU" dirty="0"/>
              <a:t> of </a:t>
            </a:r>
            <a:r>
              <a:rPr lang="hu-HU" dirty="0" err="1"/>
              <a:t>aggressiveness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determined</a:t>
            </a:r>
            <a:r>
              <a:rPr lang="hu-HU" dirty="0"/>
              <a:t>: </a:t>
            </a:r>
            <a:r>
              <a:rPr lang="hu-HU" dirty="0" err="1"/>
              <a:t>typcial</a:t>
            </a:r>
            <a:r>
              <a:rPr lang="hu-HU" dirty="0"/>
              <a:t> </a:t>
            </a:r>
            <a:r>
              <a:rPr lang="hu-HU" dirty="0" err="1"/>
              <a:t>road</a:t>
            </a:r>
            <a:r>
              <a:rPr lang="hu-HU" dirty="0"/>
              <a:t> </a:t>
            </a:r>
            <a:r>
              <a:rPr lang="hu-HU" dirty="0" err="1"/>
              <a:t>sections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where</a:t>
            </a:r>
            <a:r>
              <a:rPr lang="hu-HU" dirty="0"/>
              <a:t> a driver </a:t>
            </a:r>
            <a:r>
              <a:rPr lang="hu-HU" dirty="0" err="1"/>
              <a:t>drives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day</a:t>
            </a:r>
            <a:r>
              <a:rPr lang="hu-HU" dirty="0"/>
              <a:t>), </a:t>
            </a:r>
            <a:r>
              <a:rPr lang="hu-HU" dirty="0" err="1"/>
              <a:t>weather</a:t>
            </a:r>
            <a:r>
              <a:rPr lang="hu-HU" dirty="0"/>
              <a:t> </a:t>
            </a:r>
            <a:r>
              <a:rPr lang="hu-HU" dirty="0" err="1"/>
              <a:t>conditions</a:t>
            </a:r>
            <a:r>
              <a:rPr lang="hu-HU" dirty="0"/>
              <a:t>, </a:t>
            </a:r>
            <a:r>
              <a:rPr lang="hu-HU" dirty="0" err="1"/>
              <a:t>time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day</a:t>
            </a:r>
            <a:r>
              <a:rPr lang="hu-HU" dirty="0"/>
              <a:t>…etc. </a:t>
            </a:r>
            <a:r>
              <a:rPr lang="hu-HU" dirty="0" err="1"/>
              <a:t>Also</a:t>
            </a:r>
            <a:r>
              <a:rPr lang="hu-HU" dirty="0"/>
              <a:t>,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road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(2x2 </a:t>
            </a:r>
            <a:r>
              <a:rPr lang="hu-HU" dirty="0" err="1"/>
              <a:t>or</a:t>
            </a:r>
            <a:r>
              <a:rPr lang="hu-HU" dirty="0"/>
              <a:t> 2x3 </a:t>
            </a:r>
            <a:r>
              <a:rPr lang="hu-HU" dirty="0" err="1"/>
              <a:t>lane</a:t>
            </a:r>
            <a:r>
              <a:rPr lang="hu-HU" dirty="0"/>
              <a:t> </a:t>
            </a:r>
            <a:r>
              <a:rPr lang="hu-HU" dirty="0" err="1"/>
              <a:t>highways</a:t>
            </a:r>
            <a:r>
              <a:rPr lang="hu-HU" dirty="0"/>
              <a:t>)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influence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LOA.</a:t>
            </a:r>
          </a:p>
          <a:p>
            <a:r>
              <a:rPr lang="hu-HU" b="1" dirty="0" err="1">
                <a:solidFill>
                  <a:srgbClr val="00884A"/>
                </a:solidFill>
              </a:rPr>
              <a:t>Proposal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recording</a:t>
            </a:r>
            <a:r>
              <a:rPr lang="hu-HU" dirty="0"/>
              <a:t> </a:t>
            </a:r>
            <a:r>
              <a:rPr lang="hu-HU" dirty="0" err="1"/>
              <a:t>windows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conditions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expected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changed</a:t>
            </a:r>
            <a:endParaRPr lang="hu-HU" dirty="0"/>
          </a:p>
          <a:p>
            <a:pPr lvl="1"/>
            <a:r>
              <a:rPr lang="hu-HU" dirty="0" err="1"/>
              <a:t>Consider</a:t>
            </a:r>
            <a:r>
              <a:rPr lang="hu-HU" dirty="0"/>
              <a:t> context </a:t>
            </a:r>
            <a:r>
              <a:rPr lang="hu-HU" dirty="0" err="1"/>
              <a:t>information</a:t>
            </a:r>
            <a:r>
              <a:rPr lang="hu-HU" dirty="0"/>
              <a:t> and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matrix</a:t>
            </a:r>
            <a:r>
              <a:rPr lang="hu-HU" dirty="0"/>
              <a:t> like </a:t>
            </a:r>
            <a:r>
              <a:rPr lang="hu-HU" dirty="0" err="1"/>
              <a:t>averaging</a:t>
            </a:r>
            <a:r>
              <a:rPr lang="hu-HU" dirty="0"/>
              <a:t> of LOA</a:t>
            </a:r>
          </a:p>
          <a:p>
            <a:pPr lvl="1"/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consider</a:t>
            </a:r>
            <a:r>
              <a:rPr lang="hu-HU" dirty="0"/>
              <a:t> standard </a:t>
            </a:r>
            <a:r>
              <a:rPr lang="hu-HU" dirty="0" err="1"/>
              <a:t>deviation</a:t>
            </a:r>
            <a:r>
              <a:rPr lang="hu-HU" dirty="0"/>
              <a:t>: </a:t>
            </a:r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absolute</a:t>
            </a:r>
            <a:r>
              <a:rPr lang="hu-HU" dirty="0"/>
              <a:t> </a:t>
            </a:r>
            <a:r>
              <a:rPr lang="hu-HU" dirty="0" err="1"/>
              <a:t>value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5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00BE50-486E-4975-A06A-769C3C63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Driver </a:t>
            </a:r>
            <a:r>
              <a:rPr lang="hu-HU" dirty="0" err="1"/>
              <a:t>classification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95EEB6-58AC-4994-9684-F960A96BB1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Personalized lane change concept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A271EF2-5A98-49C8-B55E-FE8E99A8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28C8E30-95DE-463E-A209-D135C6C203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predefined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of driver </a:t>
            </a:r>
            <a:r>
              <a:rPr lang="hu-HU" dirty="0" err="1"/>
              <a:t>profiles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5pcs)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prepared</a:t>
            </a:r>
            <a:r>
              <a:rPr lang="hu-HU" dirty="0"/>
              <a:t> in </a:t>
            </a:r>
            <a:r>
              <a:rPr lang="hu-HU" dirty="0" err="1"/>
              <a:t>terms</a:t>
            </a:r>
            <a:r>
              <a:rPr lang="hu-HU" dirty="0"/>
              <a:t> of </a:t>
            </a:r>
            <a:r>
              <a:rPr lang="hu-HU" dirty="0" err="1"/>
              <a:t>Motion</a:t>
            </a:r>
            <a:r>
              <a:rPr lang="hu-HU" dirty="0"/>
              <a:t> </a:t>
            </a:r>
            <a:r>
              <a:rPr lang="hu-HU" dirty="0" err="1"/>
              <a:t>Planning</a:t>
            </a:r>
            <a:r>
              <a:rPr lang="hu-HU" dirty="0"/>
              <a:t> and </a:t>
            </a:r>
            <a:r>
              <a:rPr lang="hu-HU" dirty="0" err="1"/>
              <a:t>Control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sets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profiles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mean</a:t>
            </a:r>
            <a:r>
              <a:rPr lang="hu-HU" dirty="0"/>
              <a:t> a </a:t>
            </a:r>
            <a:r>
              <a:rPr lang="hu-HU" dirty="0" err="1"/>
              <a:t>range</a:t>
            </a:r>
            <a:r>
              <a:rPr lang="hu-HU" dirty="0"/>
              <a:t> of LOA</a:t>
            </a:r>
          </a:p>
          <a:p>
            <a:r>
              <a:rPr lang="hu-HU" dirty="0"/>
              <a:t>The driver LOA is </a:t>
            </a:r>
            <a:r>
              <a:rPr lang="hu-HU" dirty="0" err="1"/>
              <a:t>mapped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profile</a:t>
            </a:r>
            <a:r>
              <a:rPr lang="hu-HU" dirty="0"/>
              <a:t> LOA </a:t>
            </a:r>
            <a:r>
              <a:rPr lang="hu-HU" dirty="0" err="1"/>
              <a:t>ranges</a:t>
            </a:r>
            <a:endParaRPr lang="hu-HU" dirty="0"/>
          </a:p>
          <a:p>
            <a:pPr lvl="1"/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i="1" dirty="0" err="1"/>
              <a:t>actual</a:t>
            </a:r>
            <a:r>
              <a:rPr lang="hu-HU" dirty="0"/>
              <a:t> driver is </a:t>
            </a:r>
            <a:r>
              <a:rPr lang="hu-HU" dirty="0" err="1"/>
              <a:t>classified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r>
              <a:rPr lang="hu-HU" dirty="0" err="1"/>
              <a:t>Note</a:t>
            </a:r>
            <a:r>
              <a:rPr lang="hu-HU" dirty="0"/>
              <a:t> 1: </a:t>
            </a:r>
            <a:r>
              <a:rPr lang="hu-HU" dirty="0" err="1"/>
              <a:t>technically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enables</a:t>
            </a:r>
            <a:r>
              <a:rPr lang="hu-HU" dirty="0"/>
              <a:t> </a:t>
            </a:r>
            <a:r>
              <a:rPr lang="hu-HU" dirty="0" err="1"/>
              <a:t>selecting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driver </a:t>
            </a:r>
            <a:r>
              <a:rPr lang="hu-HU" dirty="0" err="1"/>
              <a:t>profile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HMI </a:t>
            </a:r>
            <a:r>
              <a:rPr lang="hu-HU" dirty="0" err="1"/>
              <a:t>manually</a:t>
            </a:r>
            <a:r>
              <a:rPr lang="hu-HU" dirty="0"/>
              <a:t> and </a:t>
            </a:r>
            <a:r>
              <a:rPr lang="hu-HU" dirty="0" err="1"/>
              <a:t>activate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Note</a:t>
            </a:r>
            <a:r>
              <a:rPr lang="hu-HU" dirty="0"/>
              <a:t> 2: </a:t>
            </a:r>
            <a:r>
              <a:rPr lang="hu-HU" dirty="0" err="1"/>
              <a:t>once</a:t>
            </a:r>
            <a:r>
              <a:rPr lang="hu-HU" dirty="0"/>
              <a:t> driver </a:t>
            </a:r>
            <a:r>
              <a:rPr lang="hu-HU" dirty="0" err="1"/>
              <a:t>classification</a:t>
            </a:r>
            <a:r>
              <a:rPr lang="hu-HU" dirty="0"/>
              <a:t> </a:t>
            </a:r>
            <a:r>
              <a:rPr lang="hu-HU" dirty="0" err="1"/>
              <a:t>happened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profile</a:t>
            </a:r>
            <a:r>
              <a:rPr lang="hu-HU" dirty="0"/>
              <a:t> </a:t>
            </a:r>
            <a:r>
              <a:rPr lang="hu-HU" dirty="0" err="1"/>
              <a:t>selection</a:t>
            </a:r>
            <a:r>
              <a:rPr lang="hu-HU" dirty="0"/>
              <a:t> must </a:t>
            </a:r>
            <a:r>
              <a:rPr lang="hu-HU" dirty="0" err="1"/>
              <a:t>also</a:t>
            </a:r>
            <a:r>
              <a:rPr lang="hu-HU" dirty="0"/>
              <a:t> be </a:t>
            </a:r>
            <a:r>
              <a:rPr lang="hu-HU" dirty="0" err="1"/>
              <a:t>communicated</a:t>
            </a:r>
            <a:r>
              <a:rPr lang="hu-HU" dirty="0"/>
              <a:t> &amp; </a:t>
            </a:r>
            <a:r>
              <a:rPr lang="hu-HU" dirty="0" err="1"/>
              <a:t>approved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HMI</a:t>
            </a:r>
          </a:p>
        </p:txBody>
      </p:sp>
    </p:spTree>
    <p:extLst>
      <p:ext uri="{BB962C8B-B14F-4D97-AF65-F5344CB8AC3E}">
        <p14:creationId xmlns:p14="http://schemas.microsoft.com/office/powerpoint/2010/main" val="302567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C9FC3-F270-4914-A6EA-C9CA996C4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of </a:t>
            </a:r>
            <a:r>
              <a:rPr lang="hu-HU" dirty="0" err="1"/>
              <a:t>aggressiveness</a:t>
            </a:r>
            <a:r>
              <a:rPr lang="hu-HU" dirty="0"/>
              <a:t> </a:t>
            </a:r>
            <a:r>
              <a:rPr lang="hu-HU" dirty="0" err="1"/>
              <a:t>calculation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65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812689-EA1F-4D42-9624-E51050DE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Vehicle</a:t>
            </a:r>
            <a:r>
              <a:rPr lang="hu-HU" dirty="0"/>
              <a:t> </a:t>
            </a:r>
            <a:r>
              <a:rPr lang="hu-HU" dirty="0" err="1"/>
              <a:t>trajectory</a:t>
            </a:r>
            <a:r>
              <a:rPr lang="hu-HU" dirty="0"/>
              <a:t> </a:t>
            </a:r>
            <a:r>
              <a:rPr lang="hu-HU" dirty="0" err="1"/>
              <a:t>comparison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dynamic</a:t>
            </a:r>
            <a:r>
              <a:rPr lang="hu-HU" dirty="0"/>
              <a:t> and </a:t>
            </a:r>
            <a:r>
              <a:rPr lang="hu-HU" dirty="0" err="1"/>
              <a:t>comfort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737BEC-E44A-4BBE-9B61-05939443AE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About the level of aggressiveness calculation</a:t>
            </a:r>
            <a:endParaRPr lang="de-DE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2B5849B-03EF-42A4-931A-59FEE5DA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BE0464F-E663-4BD7-A8F8-7D550C2659F1}"/>
              </a:ext>
            </a:extLst>
          </p:cNvPr>
          <p:cNvSpPr txBox="1"/>
          <p:nvPr/>
        </p:nvSpPr>
        <p:spPr>
          <a:xfrm>
            <a:off x="7015683" y="4946002"/>
            <a:ext cx="3063240" cy="1746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Intentional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dynamic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lane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changes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left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0619F35-F507-4663-A615-EF1AA6DDE5AA}"/>
              </a:ext>
            </a:extLst>
          </p:cNvPr>
          <p:cNvSpPr txBox="1"/>
          <p:nvPr/>
        </p:nvSpPr>
        <p:spPr>
          <a:xfrm>
            <a:off x="1378383" y="4875213"/>
            <a:ext cx="3063240" cy="1746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Intentional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comfort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lane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changes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hu-HU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left</a:t>
            </a:r>
            <a:r>
              <a:rPr kumimoji="0" lang="hu-H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250266DE-7475-4E68-B5ED-D9F61B56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652" y="1295399"/>
            <a:ext cx="4867469" cy="3650603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400B4CE5-FBB1-43B6-BCEF-3B603432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3" y="1295400"/>
            <a:ext cx="4775941" cy="35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0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706D7D-5F4F-4233-9E15-C7F94E03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Lane </a:t>
            </a:r>
            <a:r>
              <a:rPr lang="hu-HU" dirty="0" err="1"/>
              <a:t>change</a:t>
            </a:r>
            <a:r>
              <a:rPr lang="hu-HU" dirty="0"/>
              <a:t> </a:t>
            </a:r>
            <a:r>
              <a:rPr lang="hu-HU" dirty="0" err="1"/>
              <a:t>kinematic</a:t>
            </a:r>
            <a:r>
              <a:rPr lang="hu-HU" dirty="0"/>
              <a:t> </a:t>
            </a:r>
            <a:r>
              <a:rPr lang="hu-HU" dirty="0" err="1"/>
              <a:t>features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42F551-39B2-4D37-AF20-6D3BF95F17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Personalized lane change concept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48245F0-69E2-4589-A9E0-756695B8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F10CC14D-C247-4545-B529-C55AF29D7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2" r="8168"/>
          <a:stretch/>
        </p:blipFill>
        <p:spPr>
          <a:xfrm>
            <a:off x="4204709" y="1295400"/>
            <a:ext cx="6616221" cy="39465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9E08ADD8-AF18-4C90-960F-111754A46CB8}"/>
              </a:ext>
            </a:extLst>
          </p:cNvPr>
          <p:cNvSpPr txBox="1"/>
          <p:nvPr/>
        </p:nvSpPr>
        <p:spPr>
          <a:xfrm>
            <a:off x="259200" y="1295400"/>
            <a:ext cx="3703200" cy="3944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197CD44-6096-4C56-8E37-8F52BCD9EF7A}"/>
              </a:ext>
            </a:extLst>
          </p:cNvPr>
          <p:cNvSpPr txBox="1"/>
          <p:nvPr/>
        </p:nvSpPr>
        <p:spPr>
          <a:xfrm>
            <a:off x="266700" y="1295400"/>
            <a:ext cx="3695700" cy="3886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Two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aspects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here:</a:t>
            </a:r>
          </a:p>
          <a:p>
            <a:pPr marL="285750" marR="0" indent="-2857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u-HU" sz="1400" kern="0" dirty="0" err="1">
                <a:solidFill>
                  <a:srgbClr val="000000"/>
                </a:solidFill>
              </a:rPr>
              <a:t>Dynamic</a:t>
            </a:r>
            <a:r>
              <a:rPr lang="hu-HU" sz="1400" kern="0" dirty="0">
                <a:solidFill>
                  <a:srgbClr val="000000"/>
                </a:solidFill>
              </a:rPr>
              <a:t> and </a:t>
            </a:r>
            <a:r>
              <a:rPr lang="hu-HU" sz="1400" kern="0" dirty="0" err="1">
                <a:solidFill>
                  <a:srgbClr val="000000"/>
                </a:solidFill>
              </a:rPr>
              <a:t>comfort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lane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change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can</a:t>
            </a:r>
            <a:r>
              <a:rPr lang="hu-HU" sz="1400" kern="0" dirty="0">
                <a:solidFill>
                  <a:srgbClr val="000000"/>
                </a:solidFill>
              </a:rPr>
              <a:t> be </a:t>
            </a:r>
            <a:r>
              <a:rPr lang="hu-HU" sz="1400" kern="0" dirty="0" err="1">
                <a:solidFill>
                  <a:srgbClr val="000000"/>
                </a:solidFill>
              </a:rPr>
              <a:t>distinguished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based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on</a:t>
            </a:r>
            <a:r>
              <a:rPr lang="hu-HU" sz="1400" kern="0" dirty="0">
                <a:solidFill>
                  <a:srgbClr val="000000"/>
                </a:solidFill>
              </a:rPr>
              <a:t> maximum </a:t>
            </a:r>
            <a:r>
              <a:rPr lang="hu-HU" sz="1400" kern="0" dirty="0" err="1">
                <a:solidFill>
                  <a:srgbClr val="000000"/>
                </a:solidFill>
              </a:rPr>
              <a:t>lateral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acceleration</a:t>
            </a:r>
            <a:r>
              <a:rPr lang="hu-HU" sz="1400" kern="0" dirty="0">
                <a:solidFill>
                  <a:srgbClr val="000000"/>
                </a:solidFill>
              </a:rPr>
              <a:t> (</a:t>
            </a:r>
            <a:r>
              <a:rPr lang="hu-HU" sz="1400" kern="0" dirty="0" err="1">
                <a:solidFill>
                  <a:srgbClr val="000000"/>
                </a:solidFill>
              </a:rPr>
              <a:t>left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plot</a:t>
            </a:r>
            <a:r>
              <a:rPr lang="hu-HU" sz="1400" kern="0" dirty="0">
                <a:solidFill>
                  <a:srgbClr val="000000"/>
                </a:solidFill>
              </a:rPr>
              <a:t>) </a:t>
            </a:r>
            <a:r>
              <a:rPr lang="hu-HU" sz="1400" kern="0" dirty="0" err="1">
                <a:solidFill>
                  <a:srgbClr val="000000"/>
                </a:solidFill>
              </a:rPr>
              <a:t>or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the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integrated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jerk</a:t>
            </a:r>
            <a:r>
              <a:rPr lang="hu-HU" sz="1400" kern="0" dirty="0">
                <a:solidFill>
                  <a:srgbClr val="000000"/>
                </a:solidFill>
              </a:rPr>
              <a:t> (</a:t>
            </a:r>
            <a:r>
              <a:rPr lang="hu-HU" sz="1400" kern="0" dirty="0" err="1">
                <a:solidFill>
                  <a:srgbClr val="000000"/>
                </a:solidFill>
              </a:rPr>
              <a:t>based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on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right</a:t>
            </a:r>
            <a:r>
              <a:rPr lang="hu-HU" sz="1400" kern="0" dirty="0">
                <a:solidFill>
                  <a:srgbClr val="000000"/>
                </a:solidFill>
              </a:rPr>
              <a:t> </a:t>
            </a:r>
            <a:r>
              <a:rPr lang="hu-HU" sz="1400" kern="0" dirty="0" err="1">
                <a:solidFill>
                  <a:srgbClr val="000000"/>
                </a:solidFill>
              </a:rPr>
              <a:t>plot</a:t>
            </a:r>
            <a:r>
              <a:rPr lang="hu-HU" sz="1400" kern="0" dirty="0">
                <a:solidFill>
                  <a:srgbClr val="000000"/>
                </a:solidFill>
              </a:rPr>
              <a:t>)</a:t>
            </a:r>
          </a:p>
          <a:p>
            <a:pPr marL="285750" marR="0" indent="-2857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Initial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behaviour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is a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different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type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of „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dynamics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”: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initial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jerk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may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be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high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still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rest of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trajectory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be </a:t>
            </a:r>
            <a:r>
              <a:rPr kumimoji="0" lang="hu-H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smooth</a:t>
            </a:r>
            <a:r>
              <a:rPr kumimoji="0" lang="hu-H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</a:p>
          <a:p>
            <a:pPr marL="285750" marR="0" indent="-2857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8352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F568BF-AB74-4E5D-8F45-587793E1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Level</a:t>
            </a:r>
            <a:r>
              <a:rPr lang="hu-HU" dirty="0"/>
              <a:t> of </a:t>
            </a:r>
            <a:r>
              <a:rPr lang="hu-HU" dirty="0" err="1"/>
              <a:t>aggressiveness</a:t>
            </a:r>
            <a:r>
              <a:rPr lang="hu-HU" dirty="0"/>
              <a:t> – </a:t>
            </a:r>
            <a:r>
              <a:rPr lang="hu-HU" sz="2000" dirty="0" err="1"/>
              <a:t>comfort</a:t>
            </a:r>
            <a:r>
              <a:rPr lang="hu-HU" sz="2000" dirty="0"/>
              <a:t> </a:t>
            </a:r>
            <a:r>
              <a:rPr lang="hu-HU" sz="2000" dirty="0" err="1"/>
              <a:t>driving</a:t>
            </a:r>
            <a:r>
              <a:rPr lang="hu-HU" sz="2000" dirty="0"/>
              <a:t>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different</a:t>
            </a:r>
            <a:r>
              <a:rPr lang="hu-HU" sz="2000" dirty="0"/>
              <a:t> </a:t>
            </a:r>
            <a:r>
              <a:rPr lang="hu-HU" sz="2000" dirty="0" err="1"/>
              <a:t>road</a:t>
            </a:r>
            <a:r>
              <a:rPr lang="hu-HU" sz="2000" dirty="0"/>
              <a:t> </a:t>
            </a:r>
            <a:r>
              <a:rPr lang="hu-HU" sz="2000" dirty="0" err="1"/>
              <a:t>sections</a:t>
            </a:r>
            <a:endParaRPr lang="de-DE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6721CC2-2505-4894-BC07-17D809939E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Personalized lane change concept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4CFA02-02DB-4B94-9DAB-28587CD4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901DFA4-5131-461E-90D4-F36D36A76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95401"/>
            <a:ext cx="3587847" cy="268986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AE3A9C5-4B4B-4276-B100-53D0C2937DDA}"/>
              </a:ext>
            </a:extLst>
          </p:cNvPr>
          <p:cNvSpPr txBox="1"/>
          <p:nvPr/>
        </p:nvSpPr>
        <p:spPr>
          <a:xfrm>
            <a:off x="487680" y="3985261"/>
            <a:ext cx="3262650" cy="889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M7 (Gyuri, Samu, IG)</a:t>
            </a:r>
          </a:p>
          <a:p>
            <a:pPr marL="696887" lvl="1" indent="-285750" fontAlgn="auto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kern="0" dirty="0">
                <a:solidFill>
                  <a:srgbClr val="000000"/>
                </a:solidFill>
              </a:rPr>
              <a:t>2x3 </a:t>
            </a:r>
            <a:r>
              <a:rPr lang="hu-HU" sz="1600" kern="0" dirty="0" err="1">
                <a:solidFill>
                  <a:srgbClr val="000000"/>
                </a:solidFill>
              </a:rPr>
              <a:t>lane</a:t>
            </a:r>
            <a:r>
              <a:rPr lang="hu-HU" sz="1600" kern="0" dirty="0">
                <a:solidFill>
                  <a:srgbClr val="000000"/>
                </a:solidFill>
              </a:rPr>
              <a:t> </a:t>
            </a:r>
            <a:r>
              <a:rPr lang="hu-HU" sz="1600" kern="0" dirty="0" err="1">
                <a:solidFill>
                  <a:srgbClr val="000000"/>
                </a:solidFill>
              </a:rPr>
              <a:t>highway</a:t>
            </a:r>
            <a:r>
              <a:rPr lang="hu-HU" sz="1600" kern="0" dirty="0">
                <a:solidFill>
                  <a:srgbClr val="000000"/>
                </a:solidFill>
              </a:rPr>
              <a:t> (130kph)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696887" lvl="1" indent="-285750" fontAlgn="auto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de-DE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015DF4CB-B9D8-4226-BC09-675F4C67B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07" y="1295401"/>
            <a:ext cx="3587847" cy="268986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89BB1A41-B456-44A1-AE4F-F042CAAECDC1}"/>
              </a:ext>
            </a:extLst>
          </p:cNvPr>
          <p:cNvSpPr txBox="1"/>
          <p:nvPr/>
        </p:nvSpPr>
        <p:spPr>
          <a:xfrm>
            <a:off x="3930160" y="4046220"/>
            <a:ext cx="3156440" cy="609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M6 (Gyuri, Samu, IG)</a:t>
            </a:r>
          </a:p>
          <a:p>
            <a:pPr marL="696887" lvl="1" indent="-285750" fontAlgn="auto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kern="0" dirty="0">
                <a:solidFill>
                  <a:srgbClr val="000000"/>
                </a:solidFill>
              </a:rPr>
              <a:t>2x2 </a:t>
            </a:r>
            <a:r>
              <a:rPr lang="hu-HU" sz="1600" kern="0" dirty="0" err="1">
                <a:solidFill>
                  <a:srgbClr val="000000"/>
                </a:solidFill>
              </a:rPr>
              <a:t>lane</a:t>
            </a:r>
            <a:r>
              <a:rPr lang="hu-HU" sz="1600" kern="0" dirty="0">
                <a:solidFill>
                  <a:srgbClr val="000000"/>
                </a:solidFill>
              </a:rPr>
              <a:t> </a:t>
            </a:r>
            <a:r>
              <a:rPr lang="hu-HU" sz="1600" kern="0" dirty="0" err="1">
                <a:solidFill>
                  <a:srgbClr val="000000"/>
                </a:solidFill>
              </a:rPr>
              <a:t>highway</a:t>
            </a:r>
            <a:r>
              <a:rPr lang="hu-HU" sz="1600" kern="0" dirty="0">
                <a:solidFill>
                  <a:srgbClr val="000000"/>
                </a:solidFill>
              </a:rPr>
              <a:t> (130kph)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D722C01D-DC64-4714-8484-224B23C79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78" y="1295400"/>
            <a:ext cx="3587846" cy="2689859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C3A55-75E4-45FD-9A1E-46F7FB2B2EC5}"/>
              </a:ext>
            </a:extLst>
          </p:cNvPr>
          <p:cNvSpPr txBox="1"/>
          <p:nvPr/>
        </p:nvSpPr>
        <p:spPr>
          <a:xfrm>
            <a:off x="7266430" y="4076699"/>
            <a:ext cx="3378709" cy="609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hu-H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M6 (Samu, IG)</a:t>
            </a:r>
          </a:p>
          <a:p>
            <a:pPr marL="696887" lvl="1" indent="-285750" fontAlgn="auto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kern="0" dirty="0">
                <a:solidFill>
                  <a:srgbClr val="000000"/>
                </a:solidFill>
              </a:rPr>
              <a:t>2x2 </a:t>
            </a:r>
            <a:r>
              <a:rPr lang="hu-HU" sz="1600" kern="0" dirty="0" err="1">
                <a:solidFill>
                  <a:srgbClr val="000000"/>
                </a:solidFill>
              </a:rPr>
              <a:t>lane</a:t>
            </a:r>
            <a:r>
              <a:rPr lang="hu-HU" sz="1600" kern="0" dirty="0">
                <a:solidFill>
                  <a:srgbClr val="000000"/>
                </a:solidFill>
              </a:rPr>
              <a:t> </a:t>
            </a:r>
            <a:r>
              <a:rPr lang="hu-HU" sz="1600" kern="0" dirty="0" err="1">
                <a:solidFill>
                  <a:srgbClr val="000000"/>
                </a:solidFill>
              </a:rPr>
              <a:t>highway</a:t>
            </a:r>
            <a:r>
              <a:rPr lang="hu-HU" sz="1600" kern="0" dirty="0">
                <a:solidFill>
                  <a:srgbClr val="000000"/>
                </a:solidFill>
              </a:rPr>
              <a:t> (130kph)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29273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CC/ENG1-Bp</OrgInhalt>
      <Wert>CC/ENG1-Bp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Kft. 2022. All rights reserved, also regarding any disposal, exploitation, reproduction, editing, distribution, as well as in the event of applications for industrial property rights.</OrgInhalt>
      <Wert>© Robert Bosch Kft. 2022.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2022-06-27</OrgInhalt>
      <Wert>2022-06-27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618</Words>
  <Application>Microsoft Office PowerPoint</Application>
  <PresentationFormat>Egyéni</PresentationFormat>
  <Paragraphs>101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Bosch Office Sans</vt:lpstr>
      <vt:lpstr>Calibri</vt:lpstr>
      <vt:lpstr>Cambria Math</vt:lpstr>
      <vt:lpstr>Wingdings 3</vt:lpstr>
      <vt:lpstr>Bosch NG</vt:lpstr>
      <vt:lpstr>ALC personalization base</vt:lpstr>
      <vt:lpstr>Generic structure proposal</vt:lpstr>
      <vt:lpstr>Level of aggressiveness definition</vt:lpstr>
      <vt:lpstr>Level of aggressiveness definition / Convergence evaluation</vt:lpstr>
      <vt:lpstr>Driver classification</vt:lpstr>
      <vt:lpstr>About the level of aggressiveness calculation</vt:lpstr>
      <vt:lpstr>Vehicle trajectory comparison between dynamic and comfort</vt:lpstr>
      <vt:lpstr>Lane change kinematic features</vt:lpstr>
      <vt:lpstr>Level of aggressiveness – comfort driving on different road sections</vt:lpstr>
      <vt:lpstr>Vehicle trajectory comparison between dynamic and comfort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Igneczi Gergo Ferenc (XC-DX/ESM5-Bp)</dc:creator>
  <cp:lastModifiedBy>Igneczi Gergo Ferenc (XC-DX/ESM5-Bp)</cp:lastModifiedBy>
  <cp:revision>65</cp:revision>
  <dcterms:created xsi:type="dcterms:W3CDTF">2022-06-27T10:14:16Z</dcterms:created>
  <dcterms:modified xsi:type="dcterms:W3CDTF">2022-07-28T06:01:41Z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