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6304ED-CC13-4A85-8803-787167052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de-DE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5645A89-951A-4891-AD12-F71B883A2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de-D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BBC7F1-DF9A-407D-9FA1-874F2A3A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E316-48A1-40DD-9DEE-6DFC50E30CEE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4150A82-5AD0-46AB-8F84-A229B727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1063E8B-25C8-427C-8A7D-93A0BF06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5A94-846D-407D-A2A3-4B4F144855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07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348973-A115-452B-BD18-49447FCC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de-DE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195B60A-7439-4982-A0AE-BD9B1BFD3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de-D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173115F-5B15-4302-B191-805A4E57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E316-48A1-40DD-9DEE-6DFC50E30CEE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C14D986-7C5F-42E8-926B-2C756C553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852626-9D7C-4A6D-AA0A-90711F00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5A94-846D-407D-A2A3-4B4F144855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59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8A9FB66-65C2-4C2C-90D4-87A6B4972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de-DE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92B1257-D86E-430E-BF06-A7249D2AD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de-D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8C37C83-5079-4BA2-ABF3-BA4FED7F8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E316-48A1-40DD-9DEE-6DFC50E30CEE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49EDD4-9383-4595-9E7D-8A391371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0A66DC-3984-4070-A95C-8961F7F8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5A94-846D-407D-A2A3-4B4F144855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89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41B176-6100-463F-9E98-AEAA7BA7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de-DE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2A20DE-8136-484B-9997-E72B34114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de-D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E2A2144-9FDB-4114-B4C4-8B4408AB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E316-48A1-40DD-9DEE-6DFC50E30CEE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977B44-CB8E-4250-9E18-B9064C42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158899-88BC-4D25-A381-DF705193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5A94-846D-407D-A2A3-4B4F144855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62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BCC0D0-82B6-4EC2-B2C7-2D8386DE6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de-DE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86F4CED-65E6-45AA-A5B0-AC2A774E9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7DA56C0-F08D-451F-B92A-D5856364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E316-48A1-40DD-9DEE-6DFC50E30CEE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7FBA269-E5E5-4A06-AF5B-3B1DD7FB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6632DF6-73C8-425A-B658-F4A8F753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5A94-846D-407D-A2A3-4B4F144855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15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3F431B-C94E-4F7D-AEA2-FD6E78B0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de-DE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981F87-BDBB-4C81-909F-BE4BB820B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de-DE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7B94DA8-BE40-485E-84EB-D44CFEFA2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de-DE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8250772-BEBE-4556-8DFE-28F1F706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E316-48A1-40DD-9DEE-6DFC50E30CEE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9285167-14A9-46E8-A127-6AA83E6B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B24CD11-1327-43C4-B5AB-EDE2755B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5A94-846D-407D-A2A3-4B4F144855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08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13499D-32DB-44AB-8D0C-8BE680F11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de-DE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9FC81BD-A7FE-4390-BA8F-456CD345C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0C0D70F-250B-443C-824E-5924DDC98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de-DE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DF04421-3F17-4B7D-B99B-7E85F3C6D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586F227-B187-4198-A182-6A9062377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de-DE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9DDE53A-B5C1-42B5-AE65-DE1F0396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E316-48A1-40DD-9DEE-6DFC50E30CEE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DFA3EB7-8007-4C74-AC84-F02B405D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35F7AF8-A174-4F53-BFDA-E9D664A0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5A94-846D-407D-A2A3-4B4F144855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06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47268B-495C-441B-9B39-C1B4BC0A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de-DE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3B2333C-B7A7-43F8-86C6-2D394DEF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E316-48A1-40DD-9DEE-6DFC50E30CEE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D5A6190-2E73-4D96-828C-EFE1B84A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DFC52F7-17CD-4E67-A406-97EC2029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5A94-846D-407D-A2A3-4B4F144855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64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528E1B8-A6F5-4606-8965-2C38C853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E316-48A1-40DD-9DEE-6DFC50E30CEE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9BCB610-D7DC-4D04-8108-343B7161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2B3898C-2D4F-44A7-89BE-F01DDBB7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5A94-846D-407D-A2A3-4B4F144855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1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63FC2A-9A59-48E6-8DD6-79D57703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de-DE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48E471-5845-4AB2-8BB4-74BE76734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de-DE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D1BE397-276B-459E-93A1-881D3F0D0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D4D9C2D-D2F5-4053-840C-DE9848B1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E316-48A1-40DD-9DEE-6DFC50E30CEE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D7930D9-3533-443D-BE4B-9EF622CD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4A9911D-2002-4C34-8EF1-BC65746E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5A94-846D-407D-A2A3-4B4F144855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12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A6D5A9-4554-40CA-B3FA-A34D1D29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de-DE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554480C-7E1A-46C2-BFD4-B5B101842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4A8412D-121D-4B67-8064-81447E386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4D31C12-1049-4421-B60E-769C8665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E316-48A1-40DD-9DEE-6DFC50E30CEE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FD493E5-E068-4C8B-B51B-1781C11C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8ADA88E-0DEA-497B-9B7B-A6BF4232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5A94-846D-407D-A2A3-4B4F144855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88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09A5E81-112F-4AF5-8AA9-3409FC48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de-DE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5149305-92A6-4D4B-BD7D-302E4FBA7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de-D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EF852C-6F3E-459D-B97E-9D2147B17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E316-48A1-40DD-9DEE-6DFC50E30CEE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8088976-5230-44A4-83B8-48DB1A2C7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747182-FFC5-4EB9-AB9C-E03C7D8F3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5A94-846D-407D-A2A3-4B4F144855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91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0FC13768-E87B-4DA1-8A4B-B5DF5FB82F27}"/>
              </a:ext>
            </a:extLst>
          </p:cNvPr>
          <p:cNvSpPr txBox="1"/>
          <p:nvPr/>
        </p:nvSpPr>
        <p:spPr>
          <a:xfrm>
            <a:off x="994094" y="4109148"/>
            <a:ext cx="2768368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/>
              <a:t>Init</a:t>
            </a:r>
            <a:endParaRPr lang="hu-HU" sz="1400" dirty="0"/>
          </a:p>
          <a:p>
            <a:pPr marL="285750" indent="-285750">
              <a:buFontTx/>
              <a:buChar char="-"/>
            </a:pPr>
            <a:r>
              <a:rPr lang="hu-HU" sz="1050" dirty="0">
                <a:sym typeface="Wingdings" panose="05000000000000000000" pitchFamily="2" charset="2"/>
              </a:rPr>
              <a:t>Mindig kell az </a:t>
            </a:r>
            <a:r>
              <a:rPr lang="hu-HU" sz="1050" b="1" dirty="0" err="1">
                <a:sym typeface="Wingdings" panose="05000000000000000000" pitchFamily="2" charset="2"/>
              </a:rPr>
              <a:t>egoPosePlannerFrame</a:t>
            </a:r>
            <a:r>
              <a:rPr lang="hu-HU" sz="1050" dirty="0">
                <a:sym typeface="Wingdings" panose="05000000000000000000" pitchFamily="2" charset="2"/>
              </a:rPr>
              <a:t>, ami itt [0; 0; 0]</a:t>
            </a:r>
            <a:endParaRPr lang="hu-HU" sz="1050" dirty="0"/>
          </a:p>
          <a:p>
            <a:pPr marL="285750" indent="-285750">
              <a:buFontTx/>
              <a:buChar char="-"/>
            </a:pPr>
            <a:r>
              <a:rPr lang="hu-HU" sz="1050" dirty="0" err="1"/>
              <a:t>Corridor</a:t>
            </a:r>
            <a:r>
              <a:rPr lang="hu-HU" sz="1050" dirty="0"/>
              <a:t> mindig az ego </a:t>
            </a:r>
            <a:r>
              <a:rPr lang="hu-HU" sz="1050" dirty="0" err="1"/>
              <a:t>frame</a:t>
            </a:r>
            <a:r>
              <a:rPr lang="hu-HU" sz="1050" dirty="0"/>
              <a:t>-ben</a:t>
            </a:r>
          </a:p>
          <a:p>
            <a:pPr marL="285750" indent="-285750">
              <a:buFontTx/>
              <a:buChar char="-"/>
            </a:pPr>
            <a:r>
              <a:rPr lang="hu-HU" sz="1050" dirty="0" err="1"/>
              <a:t>Corridor</a:t>
            </a:r>
            <a:r>
              <a:rPr lang="hu-HU" sz="1050" dirty="0"/>
              <a:t> transzformáció </a:t>
            </a:r>
            <a:r>
              <a:rPr lang="hu-HU" sz="1050" dirty="0" err="1"/>
              <a:t>planner</a:t>
            </a:r>
            <a:r>
              <a:rPr lang="hu-HU" sz="1050" dirty="0"/>
              <a:t> </a:t>
            </a:r>
            <a:r>
              <a:rPr lang="hu-HU" sz="1050" dirty="0" err="1"/>
              <a:t>framebe</a:t>
            </a:r>
            <a:r>
              <a:rPr lang="hu-HU" sz="1050" dirty="0"/>
              <a:t> </a:t>
            </a:r>
            <a:r>
              <a:rPr lang="hu-HU" sz="1050" dirty="0">
                <a:sym typeface="Wingdings" panose="05000000000000000000" pitchFamily="2" charset="2"/>
              </a:rPr>
              <a:t> mivel itt a </a:t>
            </a:r>
            <a:r>
              <a:rPr lang="hu-HU" sz="1050" b="1" dirty="0" err="1">
                <a:sym typeface="Wingdings" panose="05000000000000000000" pitchFamily="2" charset="2"/>
              </a:rPr>
              <a:t>plannerFrame</a:t>
            </a:r>
            <a:r>
              <a:rPr lang="hu-HU" sz="1050" b="1" dirty="0">
                <a:sym typeface="Wingdings" panose="05000000000000000000" pitchFamily="2" charset="2"/>
              </a:rPr>
              <a:t> = </a:t>
            </a:r>
            <a:r>
              <a:rPr lang="hu-HU" sz="1050" b="1" dirty="0" err="1">
                <a:sym typeface="Wingdings" panose="05000000000000000000" pitchFamily="2" charset="2"/>
              </a:rPr>
              <a:t>egoFrame</a:t>
            </a:r>
            <a:r>
              <a:rPr lang="hu-HU" sz="1050" dirty="0">
                <a:sym typeface="Wingdings" panose="05000000000000000000" pitchFamily="2" charset="2"/>
              </a:rPr>
              <a:t>, ezért a transzformáció gyakorlatilag semmit nem tesz (de ettől érdemes meghívni a </a:t>
            </a:r>
            <a:r>
              <a:rPr lang="hu-HU" sz="1050" dirty="0" err="1">
                <a:sym typeface="Wingdings" panose="05000000000000000000" pitchFamily="2" charset="2"/>
              </a:rPr>
              <a:t>fv</a:t>
            </a:r>
            <a:r>
              <a:rPr lang="hu-HU" sz="1050" dirty="0">
                <a:sym typeface="Wingdings" panose="05000000000000000000" pitchFamily="2" charset="2"/>
              </a:rPr>
              <a:t>-t, a [0; 0; 0] – </a:t>
            </a:r>
            <a:r>
              <a:rPr lang="hu-HU" sz="1050" dirty="0" err="1">
                <a:sym typeface="Wingdings" panose="05000000000000000000" pitchFamily="2" charset="2"/>
              </a:rPr>
              <a:t>val</a:t>
            </a:r>
            <a:endParaRPr lang="hu-HU" sz="105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hu-HU" sz="1050" dirty="0">
                <a:sym typeface="Wingdings" panose="05000000000000000000" pitchFamily="2" charset="2"/>
              </a:rPr>
              <a:t>Ez lesz a </a:t>
            </a:r>
            <a:r>
              <a:rPr lang="hu-HU" sz="1050" dirty="0" err="1">
                <a:sym typeface="Wingdings" panose="05000000000000000000" pitchFamily="2" charset="2"/>
              </a:rPr>
              <a:t>corridorPlannerFrame</a:t>
            </a:r>
            <a:endParaRPr lang="hu-HU" sz="105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hu-HU" sz="1050" dirty="0">
                <a:sym typeface="Wingdings" panose="05000000000000000000" pitchFamily="2" charset="2"/>
              </a:rPr>
              <a:t>Kijön a </a:t>
            </a:r>
            <a:r>
              <a:rPr lang="hu-HU" sz="1050" dirty="0" err="1">
                <a:sym typeface="Wingdings" panose="05000000000000000000" pitchFamily="2" charset="2"/>
              </a:rPr>
              <a:t>trajectoryPlannerFrame</a:t>
            </a:r>
            <a:endParaRPr lang="hu-HU" sz="105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hu-HU" sz="1050" dirty="0">
                <a:sym typeface="Wingdings" panose="05000000000000000000" pitchFamily="2" charset="2"/>
              </a:rPr>
              <a:t>A </a:t>
            </a:r>
            <a:r>
              <a:rPr lang="hu-HU" sz="1050" dirty="0" err="1">
                <a:sym typeface="Wingdings" panose="05000000000000000000" pitchFamily="2" charset="2"/>
              </a:rPr>
              <a:t>planner</a:t>
            </a:r>
            <a:r>
              <a:rPr lang="hu-HU" sz="1050" dirty="0">
                <a:sym typeface="Wingdings" panose="05000000000000000000" pitchFamily="2" charset="2"/>
              </a:rPr>
              <a:t> </a:t>
            </a:r>
            <a:r>
              <a:rPr lang="hu-HU" sz="1050" dirty="0" err="1">
                <a:sym typeface="Wingdings" panose="05000000000000000000" pitchFamily="2" charset="2"/>
              </a:rPr>
              <a:t>frame</a:t>
            </a:r>
            <a:r>
              <a:rPr lang="hu-HU" sz="1050" dirty="0">
                <a:sym typeface="Wingdings" panose="05000000000000000000" pitchFamily="2" charset="2"/>
              </a:rPr>
              <a:t>-t kell mindig először meghatározni, majd mindent abba transzformálni</a:t>
            </a:r>
          </a:p>
          <a:p>
            <a:pPr marL="285750" indent="-285750">
              <a:buFontTx/>
              <a:buChar char="-"/>
            </a:pPr>
            <a:endParaRPr lang="de-DE" sz="1400" dirty="0"/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D34F775-04DE-47B9-BFD4-185C52306152}"/>
              </a:ext>
            </a:extLst>
          </p:cNvPr>
          <p:cNvGrpSpPr/>
          <p:nvPr/>
        </p:nvGrpSpPr>
        <p:grpSpPr>
          <a:xfrm>
            <a:off x="989899" y="849803"/>
            <a:ext cx="2860645" cy="1154283"/>
            <a:chOff x="444617" y="5582078"/>
            <a:chExt cx="2860645" cy="1154283"/>
          </a:xfrm>
        </p:grpSpPr>
        <p:cxnSp>
          <p:nvCxnSpPr>
            <p:cNvPr id="6" name="Egyenes összekötő nyíllal 5">
              <a:extLst>
                <a:ext uri="{FF2B5EF4-FFF2-40B4-BE49-F238E27FC236}">
                  <a16:creationId xmlns:a16="http://schemas.microsoft.com/office/drawing/2014/main" id="{98C6DF5E-1EC1-4D4C-A79E-435969AF7CE6}"/>
                </a:ext>
              </a:extLst>
            </p:cNvPr>
            <p:cNvCxnSpPr/>
            <p:nvPr/>
          </p:nvCxnSpPr>
          <p:spPr>
            <a:xfrm>
              <a:off x="444617" y="6635692"/>
              <a:ext cx="28606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gyenes összekötő nyíllal 7">
              <a:extLst>
                <a:ext uri="{FF2B5EF4-FFF2-40B4-BE49-F238E27FC236}">
                  <a16:creationId xmlns:a16="http://schemas.microsoft.com/office/drawing/2014/main" id="{80428AD2-FF58-423C-A43D-AA3F4CD04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952" y="5582078"/>
              <a:ext cx="0" cy="1154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CFEFB380-9D61-4525-809B-351E5E3BB4EA}"/>
              </a:ext>
            </a:extLst>
          </p:cNvPr>
          <p:cNvGrpSpPr/>
          <p:nvPr/>
        </p:nvGrpSpPr>
        <p:grpSpPr>
          <a:xfrm>
            <a:off x="1551962" y="3565321"/>
            <a:ext cx="427840" cy="268448"/>
            <a:chOff x="1551962" y="3565321"/>
            <a:chExt cx="427840" cy="268448"/>
          </a:xfrm>
        </p:grpSpPr>
        <p:cxnSp>
          <p:nvCxnSpPr>
            <p:cNvPr id="10" name="Egyenes összekötő nyíllal 9">
              <a:extLst>
                <a:ext uri="{FF2B5EF4-FFF2-40B4-BE49-F238E27FC236}">
                  <a16:creationId xmlns:a16="http://schemas.microsoft.com/office/drawing/2014/main" id="{F861DA87-9BA6-4117-A86A-BBE54BC4D72F}"/>
                </a:ext>
              </a:extLst>
            </p:cNvPr>
            <p:cNvCxnSpPr/>
            <p:nvPr/>
          </p:nvCxnSpPr>
          <p:spPr>
            <a:xfrm flipV="1">
              <a:off x="1711354" y="3674378"/>
              <a:ext cx="268448" cy="1593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nyíllal 10">
              <a:extLst>
                <a:ext uri="{FF2B5EF4-FFF2-40B4-BE49-F238E27FC236}">
                  <a16:creationId xmlns:a16="http://schemas.microsoft.com/office/drawing/2014/main" id="{1AAF0024-B4C6-4CDF-BBA4-2117378ABDC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497434" y="3619849"/>
              <a:ext cx="268448" cy="1593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B96F794E-6525-49DC-A2F4-C80F39ECC509}"/>
              </a:ext>
            </a:extLst>
          </p:cNvPr>
          <p:cNvCxnSpPr>
            <a:cxnSpLocks/>
          </p:cNvCxnSpPr>
          <p:nvPr/>
        </p:nvCxnSpPr>
        <p:spPr>
          <a:xfrm flipV="1">
            <a:off x="34955" y="209164"/>
            <a:ext cx="36771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B37FE760-E024-4F18-AB59-43A75B147C8D}"/>
              </a:ext>
            </a:extLst>
          </p:cNvPr>
          <p:cNvSpPr txBox="1"/>
          <p:nvPr/>
        </p:nvSpPr>
        <p:spPr>
          <a:xfrm>
            <a:off x="394282" y="-1368"/>
            <a:ext cx="98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autó</a:t>
            </a:r>
            <a:endParaRPr lang="de-DE" dirty="0"/>
          </a:p>
        </p:txBody>
      </p:sp>
      <p:sp>
        <p:nvSpPr>
          <p:cNvPr id="17" name="Szabadkézi sokszög: alakzat 16">
            <a:extLst>
              <a:ext uri="{FF2B5EF4-FFF2-40B4-BE49-F238E27FC236}">
                <a16:creationId xmlns:a16="http://schemas.microsoft.com/office/drawing/2014/main" id="{050A77D6-650B-4C40-85FC-BCB7704994BD}"/>
              </a:ext>
            </a:extLst>
          </p:cNvPr>
          <p:cNvSpPr/>
          <p:nvPr/>
        </p:nvSpPr>
        <p:spPr>
          <a:xfrm>
            <a:off x="1719742" y="2141776"/>
            <a:ext cx="1317072" cy="1702965"/>
          </a:xfrm>
          <a:custGeom>
            <a:avLst/>
            <a:gdLst>
              <a:gd name="connsiteX0" fmla="*/ 0 w 1317072"/>
              <a:gd name="connsiteY0" fmla="*/ 1702965 h 1702965"/>
              <a:gd name="connsiteX1" fmla="*/ 771787 w 1317072"/>
              <a:gd name="connsiteY1" fmla="*/ 1157680 h 1702965"/>
              <a:gd name="connsiteX2" fmla="*/ 1124125 w 1317072"/>
              <a:gd name="connsiteY2" fmla="*/ 654341 h 1702965"/>
              <a:gd name="connsiteX3" fmla="*/ 1317072 w 1317072"/>
              <a:gd name="connsiteY3" fmla="*/ 0 h 170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7072" h="1702965">
                <a:moveTo>
                  <a:pt x="0" y="1702965"/>
                </a:moveTo>
                <a:cubicBezTo>
                  <a:pt x="292216" y="1517707"/>
                  <a:pt x="584433" y="1332450"/>
                  <a:pt x="771787" y="1157680"/>
                </a:cubicBezTo>
                <a:cubicBezTo>
                  <a:pt x="959141" y="982910"/>
                  <a:pt x="1033244" y="847288"/>
                  <a:pt x="1124125" y="654341"/>
                </a:cubicBezTo>
                <a:cubicBezTo>
                  <a:pt x="1215006" y="461394"/>
                  <a:pt x="1266039" y="230697"/>
                  <a:pt x="1317072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D0819BD7-CE9E-498E-B147-5D588B17A389}"/>
              </a:ext>
            </a:extLst>
          </p:cNvPr>
          <p:cNvGrpSpPr/>
          <p:nvPr/>
        </p:nvGrpSpPr>
        <p:grpSpPr>
          <a:xfrm>
            <a:off x="1459683" y="3429001"/>
            <a:ext cx="780178" cy="404769"/>
            <a:chOff x="1197173" y="3157982"/>
            <a:chExt cx="1571201" cy="675789"/>
          </a:xfrm>
        </p:grpSpPr>
        <p:cxnSp>
          <p:nvCxnSpPr>
            <p:cNvPr id="19" name="Egyenes összekötő nyíllal 18">
              <a:extLst>
                <a:ext uri="{FF2B5EF4-FFF2-40B4-BE49-F238E27FC236}">
                  <a16:creationId xmlns:a16="http://schemas.microsoft.com/office/drawing/2014/main" id="{262C5DF1-B1C8-4A34-9260-DF7F0F606E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2963" y="3303882"/>
              <a:ext cx="1065411" cy="52988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nyíllal 19">
              <a:extLst>
                <a:ext uri="{FF2B5EF4-FFF2-40B4-BE49-F238E27FC236}">
                  <a16:creationId xmlns:a16="http://schemas.microsoft.com/office/drawing/2014/main" id="{2C5EEEED-5E26-4A40-8795-0849868AED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7173" y="3157982"/>
              <a:ext cx="514181" cy="6757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47C3049A-D6BF-422E-8710-5D31D93DFC0D}"/>
              </a:ext>
            </a:extLst>
          </p:cNvPr>
          <p:cNvCxnSpPr>
            <a:cxnSpLocks/>
          </p:cNvCxnSpPr>
          <p:nvPr/>
        </p:nvCxnSpPr>
        <p:spPr>
          <a:xfrm flipV="1">
            <a:off x="34955" y="460136"/>
            <a:ext cx="344473" cy="43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C95D3CF8-773B-4056-84AF-346178C91DA0}"/>
              </a:ext>
            </a:extLst>
          </p:cNvPr>
          <p:cNvSpPr txBox="1"/>
          <p:nvPr/>
        </p:nvSpPr>
        <p:spPr>
          <a:xfrm>
            <a:off x="379428" y="258855"/>
            <a:ext cx="160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Planner</a:t>
            </a:r>
            <a:r>
              <a:rPr lang="hu-HU" dirty="0"/>
              <a:t> </a:t>
            </a:r>
            <a:r>
              <a:rPr lang="hu-HU" dirty="0" err="1"/>
              <a:t>frame</a:t>
            </a:r>
            <a:endParaRPr lang="de-DE" dirty="0"/>
          </a:p>
        </p:txBody>
      </p:sp>
      <p:pic>
        <p:nvPicPr>
          <p:cNvPr id="38" name="Kép 37">
            <a:extLst>
              <a:ext uri="{FF2B5EF4-FFF2-40B4-BE49-F238E27FC236}">
                <a16:creationId xmlns:a16="http://schemas.microsoft.com/office/drawing/2014/main" id="{225F7669-02A1-48A2-89A8-52933FC9D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6165" y="2208800"/>
            <a:ext cx="1664352" cy="1719221"/>
          </a:xfrm>
          <a:prstGeom prst="rect">
            <a:avLst/>
          </a:prstGeom>
        </p:spPr>
      </p:pic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65E9E84F-1A9C-4DC7-9839-2B602CAD1DE6}"/>
              </a:ext>
            </a:extLst>
          </p:cNvPr>
          <p:cNvGrpSpPr/>
          <p:nvPr/>
        </p:nvGrpSpPr>
        <p:grpSpPr>
          <a:xfrm rot="20077982">
            <a:off x="10007540" y="2786408"/>
            <a:ext cx="427840" cy="268448"/>
            <a:chOff x="1551962" y="3565321"/>
            <a:chExt cx="427840" cy="268448"/>
          </a:xfrm>
        </p:grpSpPr>
        <p:cxnSp>
          <p:nvCxnSpPr>
            <p:cNvPr id="40" name="Egyenes összekötő nyíllal 39">
              <a:extLst>
                <a:ext uri="{FF2B5EF4-FFF2-40B4-BE49-F238E27FC236}">
                  <a16:creationId xmlns:a16="http://schemas.microsoft.com/office/drawing/2014/main" id="{CEB2BCA6-E892-49B3-A2EE-E90D71A1384A}"/>
                </a:ext>
              </a:extLst>
            </p:cNvPr>
            <p:cNvCxnSpPr/>
            <p:nvPr/>
          </p:nvCxnSpPr>
          <p:spPr>
            <a:xfrm flipV="1">
              <a:off x="1711354" y="3674378"/>
              <a:ext cx="268448" cy="1593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gyenes összekötő nyíllal 40">
              <a:extLst>
                <a:ext uri="{FF2B5EF4-FFF2-40B4-BE49-F238E27FC236}">
                  <a16:creationId xmlns:a16="http://schemas.microsoft.com/office/drawing/2014/main" id="{0E111017-A6F9-46E4-8949-8F40E9DABA0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497434" y="3619849"/>
              <a:ext cx="268448" cy="1593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80703F0E-5AC9-4F11-AD5A-FD51B3783517}"/>
              </a:ext>
            </a:extLst>
          </p:cNvPr>
          <p:cNvSpPr txBox="1"/>
          <p:nvPr/>
        </p:nvSpPr>
        <p:spPr>
          <a:xfrm>
            <a:off x="9008377" y="4234205"/>
            <a:ext cx="2768368" cy="2300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/>
              <a:t>Replan</a:t>
            </a:r>
            <a:endParaRPr lang="hu-HU" sz="1400" dirty="0"/>
          </a:p>
          <a:p>
            <a:pPr marL="285750" indent="-285750">
              <a:buFontTx/>
              <a:buChar char="-"/>
            </a:pPr>
            <a:r>
              <a:rPr lang="hu-HU" sz="1050" dirty="0">
                <a:sym typeface="Wingdings" panose="05000000000000000000" pitchFamily="2" charset="2"/>
              </a:rPr>
              <a:t>A </a:t>
            </a:r>
            <a:r>
              <a:rPr lang="hu-HU" sz="1050" dirty="0" err="1">
                <a:sym typeface="Wingdings" panose="05000000000000000000" pitchFamily="2" charset="2"/>
              </a:rPr>
              <a:t>planner</a:t>
            </a:r>
            <a:r>
              <a:rPr lang="hu-HU" sz="1050" dirty="0">
                <a:sym typeface="Wingdings" panose="05000000000000000000" pitchFamily="2" charset="2"/>
              </a:rPr>
              <a:t> </a:t>
            </a:r>
            <a:r>
              <a:rPr lang="hu-HU" sz="1050" dirty="0" err="1">
                <a:sym typeface="Wingdings" panose="05000000000000000000" pitchFamily="2" charset="2"/>
              </a:rPr>
              <a:t>frame</a:t>
            </a:r>
            <a:r>
              <a:rPr lang="hu-HU" sz="1050" dirty="0">
                <a:sym typeface="Wingdings" panose="05000000000000000000" pitchFamily="2" charset="2"/>
              </a:rPr>
              <a:t> itt most új lesz</a:t>
            </a:r>
          </a:p>
          <a:p>
            <a:pPr marL="285750" indent="-285750">
              <a:buFontTx/>
              <a:buChar char="-"/>
            </a:pPr>
            <a:r>
              <a:rPr lang="hu-HU" sz="1050" dirty="0">
                <a:sym typeface="Wingdings" panose="05000000000000000000" pitchFamily="2" charset="2"/>
              </a:rPr>
              <a:t>Ehhez képest kell nekünk meghatározni az </a:t>
            </a:r>
            <a:r>
              <a:rPr lang="hu-HU" sz="1050" dirty="0" err="1">
                <a:sym typeface="Wingdings" panose="05000000000000000000" pitchFamily="2" charset="2"/>
              </a:rPr>
              <a:t>egoPosePlannerFrame</a:t>
            </a:r>
            <a:r>
              <a:rPr lang="hu-HU" sz="1050" dirty="0">
                <a:sym typeface="Wingdings" panose="05000000000000000000" pitchFamily="2" charset="2"/>
              </a:rPr>
              <a:t>-t</a:t>
            </a:r>
          </a:p>
          <a:p>
            <a:pPr marL="285750" indent="-285750">
              <a:buFontTx/>
              <a:buChar char="-"/>
            </a:pPr>
            <a:r>
              <a:rPr lang="hu-HU" sz="1050" dirty="0">
                <a:sym typeface="Wingdings" panose="05000000000000000000" pitchFamily="2" charset="2"/>
              </a:rPr>
              <a:t>Majd a </a:t>
            </a:r>
            <a:r>
              <a:rPr lang="hu-HU" sz="1050" dirty="0" err="1">
                <a:sym typeface="Wingdings" panose="05000000000000000000" pitchFamily="2" charset="2"/>
              </a:rPr>
              <a:t>corridorPlannerFrame</a:t>
            </a:r>
            <a:r>
              <a:rPr lang="hu-HU" sz="1050" dirty="0">
                <a:sym typeface="Wingdings" panose="05000000000000000000" pitchFamily="2" charset="2"/>
              </a:rPr>
              <a:t>-t (</a:t>
            </a:r>
            <a:r>
              <a:rPr lang="hu-HU" sz="1050" dirty="0" err="1">
                <a:sym typeface="Wingdings" panose="05000000000000000000" pitchFamily="2" charset="2"/>
              </a:rPr>
              <a:t>egoFrame</a:t>
            </a:r>
            <a:r>
              <a:rPr lang="hu-HU" sz="1050" dirty="0">
                <a:sym typeface="Wingdings" panose="05000000000000000000" pitchFamily="2" charset="2"/>
              </a:rPr>
              <a:t>  új </a:t>
            </a:r>
            <a:r>
              <a:rPr lang="hu-HU" sz="1050" dirty="0" err="1">
                <a:sym typeface="Wingdings" panose="05000000000000000000" pitchFamily="2" charset="2"/>
              </a:rPr>
              <a:t>plannerFrame</a:t>
            </a:r>
            <a:r>
              <a:rPr lang="hu-HU" sz="1050" dirty="0">
                <a:sym typeface="Wingdings" panose="05000000000000000000" pitchFamily="2" charset="2"/>
              </a:rPr>
              <a:t> transzformáció)</a:t>
            </a:r>
          </a:p>
          <a:p>
            <a:pPr marL="285750" indent="-285750">
              <a:buFontTx/>
              <a:buChar char="-"/>
            </a:pPr>
            <a:r>
              <a:rPr lang="hu-HU" sz="1050" dirty="0">
                <a:sym typeface="Wingdings" panose="05000000000000000000" pitchFamily="2" charset="2"/>
              </a:rPr>
              <a:t>Itt meg kell hívni a transzformáció az </a:t>
            </a:r>
            <a:r>
              <a:rPr lang="hu-HU" sz="1050" dirty="0" err="1">
                <a:sym typeface="Wingdings" panose="05000000000000000000" pitchFamily="2" charset="2"/>
              </a:rPr>
              <a:t>egoFramePosePlannerFrame-mel</a:t>
            </a:r>
            <a:endParaRPr lang="hu-HU" sz="105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hu-HU" sz="1050" dirty="0">
                <a:sym typeface="Wingdings" panose="05000000000000000000" pitchFamily="2" charset="2"/>
              </a:rPr>
              <a:t>Megtervezzük a </a:t>
            </a:r>
            <a:r>
              <a:rPr lang="hu-HU" sz="1050" dirty="0" err="1">
                <a:sym typeface="Wingdings" panose="05000000000000000000" pitchFamily="2" charset="2"/>
              </a:rPr>
              <a:t>trajektóriát</a:t>
            </a:r>
            <a:r>
              <a:rPr lang="hu-HU" sz="1050" dirty="0">
                <a:sym typeface="Wingdings" panose="05000000000000000000" pitchFamily="2" charset="2"/>
              </a:rPr>
              <a:t> a </a:t>
            </a:r>
            <a:r>
              <a:rPr lang="hu-HU" sz="1050" dirty="0" err="1">
                <a:sym typeface="Wingdings" panose="05000000000000000000" pitchFamily="2" charset="2"/>
              </a:rPr>
              <a:t>planner</a:t>
            </a:r>
            <a:r>
              <a:rPr lang="hu-HU" sz="1050" dirty="0">
                <a:sym typeface="Wingdings" panose="05000000000000000000" pitchFamily="2" charset="2"/>
              </a:rPr>
              <a:t> </a:t>
            </a:r>
            <a:r>
              <a:rPr lang="hu-HU" sz="1050" dirty="0" err="1">
                <a:sym typeface="Wingdings" panose="05000000000000000000" pitchFamily="2" charset="2"/>
              </a:rPr>
              <a:t>frame</a:t>
            </a:r>
            <a:r>
              <a:rPr lang="hu-HU" sz="1050" dirty="0">
                <a:sym typeface="Wingdings" panose="05000000000000000000" pitchFamily="2" charset="2"/>
              </a:rPr>
              <a:t>-be  majd ezt végül átkonvertáljuk ego </a:t>
            </a:r>
            <a:r>
              <a:rPr lang="hu-HU" sz="1050" dirty="0" err="1">
                <a:sym typeface="Wingdings" panose="05000000000000000000" pitchFamily="2" charset="2"/>
              </a:rPr>
              <a:t>frame</a:t>
            </a:r>
            <a:r>
              <a:rPr lang="hu-HU" sz="1050" dirty="0">
                <a:sym typeface="Wingdings" panose="05000000000000000000" pitchFamily="2" charset="2"/>
              </a:rPr>
              <a:t>-be a kimeneten</a:t>
            </a:r>
          </a:p>
          <a:p>
            <a:pPr marL="285750" indent="-285750">
              <a:buFontTx/>
              <a:buChar char="-"/>
            </a:pPr>
            <a:endParaRPr lang="hu-HU" sz="105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DE" sz="1400" dirty="0"/>
          </a:p>
        </p:txBody>
      </p:sp>
      <p:grpSp>
        <p:nvGrpSpPr>
          <p:cNvPr id="43" name="Csoportba foglalás 42">
            <a:extLst>
              <a:ext uri="{FF2B5EF4-FFF2-40B4-BE49-F238E27FC236}">
                <a16:creationId xmlns:a16="http://schemas.microsoft.com/office/drawing/2014/main" id="{ACA4232C-02A9-4BA3-919B-9EB98AFA56ED}"/>
              </a:ext>
            </a:extLst>
          </p:cNvPr>
          <p:cNvGrpSpPr/>
          <p:nvPr/>
        </p:nvGrpSpPr>
        <p:grpSpPr>
          <a:xfrm rot="19047560">
            <a:off x="9735255" y="2382975"/>
            <a:ext cx="780178" cy="404769"/>
            <a:chOff x="1197173" y="3157982"/>
            <a:chExt cx="1571201" cy="675789"/>
          </a:xfrm>
        </p:grpSpPr>
        <p:cxnSp>
          <p:nvCxnSpPr>
            <p:cNvPr id="44" name="Egyenes összekötő nyíllal 43">
              <a:extLst>
                <a:ext uri="{FF2B5EF4-FFF2-40B4-BE49-F238E27FC236}">
                  <a16:creationId xmlns:a16="http://schemas.microsoft.com/office/drawing/2014/main" id="{062C1014-3233-442B-9088-8E0466F5D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2963" y="3303882"/>
              <a:ext cx="1065411" cy="52988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gyenes összekötő nyíllal 44">
              <a:extLst>
                <a:ext uri="{FF2B5EF4-FFF2-40B4-BE49-F238E27FC236}">
                  <a16:creationId xmlns:a16="http://schemas.microsoft.com/office/drawing/2014/main" id="{C9F5761A-CA98-4BE5-BEC1-D498996EAE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7173" y="3157982"/>
              <a:ext cx="514181" cy="6757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zabadkézi sokszög: alakzat 45">
            <a:extLst>
              <a:ext uri="{FF2B5EF4-FFF2-40B4-BE49-F238E27FC236}">
                <a16:creationId xmlns:a16="http://schemas.microsoft.com/office/drawing/2014/main" id="{E8F97203-708F-404E-B5F3-6DB84D0E90FA}"/>
              </a:ext>
            </a:extLst>
          </p:cNvPr>
          <p:cNvSpPr/>
          <p:nvPr/>
        </p:nvSpPr>
        <p:spPr>
          <a:xfrm>
            <a:off x="10159068" y="931178"/>
            <a:ext cx="855677" cy="1887523"/>
          </a:xfrm>
          <a:custGeom>
            <a:avLst/>
            <a:gdLst>
              <a:gd name="connsiteX0" fmla="*/ 0 w 855677"/>
              <a:gd name="connsiteY0" fmla="*/ 1887523 h 1887523"/>
              <a:gd name="connsiteX1" fmla="*/ 243281 w 855677"/>
              <a:gd name="connsiteY1" fmla="*/ 1107347 h 1887523"/>
              <a:gd name="connsiteX2" fmla="*/ 629174 w 855677"/>
              <a:gd name="connsiteY2" fmla="*/ 369116 h 1887523"/>
              <a:gd name="connsiteX3" fmla="*/ 855677 w 855677"/>
              <a:gd name="connsiteY3" fmla="*/ 0 h 188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677" h="1887523">
                <a:moveTo>
                  <a:pt x="0" y="1887523"/>
                </a:moveTo>
                <a:cubicBezTo>
                  <a:pt x="69209" y="1623969"/>
                  <a:pt x="138419" y="1360415"/>
                  <a:pt x="243281" y="1107347"/>
                </a:cubicBezTo>
                <a:cubicBezTo>
                  <a:pt x="348143" y="854279"/>
                  <a:pt x="527108" y="553674"/>
                  <a:pt x="629174" y="369116"/>
                </a:cubicBezTo>
                <a:cubicBezTo>
                  <a:pt x="731240" y="184558"/>
                  <a:pt x="793458" y="92279"/>
                  <a:pt x="855677" y="0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7" name="Csoportba foglalás 46">
            <a:extLst>
              <a:ext uri="{FF2B5EF4-FFF2-40B4-BE49-F238E27FC236}">
                <a16:creationId xmlns:a16="http://schemas.microsoft.com/office/drawing/2014/main" id="{9B9B1E11-3F26-42C0-AC08-352AF594F640}"/>
              </a:ext>
            </a:extLst>
          </p:cNvPr>
          <p:cNvGrpSpPr/>
          <p:nvPr/>
        </p:nvGrpSpPr>
        <p:grpSpPr>
          <a:xfrm rot="20910388">
            <a:off x="6859158" y="3105209"/>
            <a:ext cx="427840" cy="268448"/>
            <a:chOff x="1551962" y="3565321"/>
            <a:chExt cx="427840" cy="268448"/>
          </a:xfrm>
        </p:grpSpPr>
        <p:cxnSp>
          <p:nvCxnSpPr>
            <p:cNvPr id="48" name="Egyenes összekötő nyíllal 47">
              <a:extLst>
                <a:ext uri="{FF2B5EF4-FFF2-40B4-BE49-F238E27FC236}">
                  <a16:creationId xmlns:a16="http://schemas.microsoft.com/office/drawing/2014/main" id="{902C7467-D0FA-464C-9B67-1AF3CDE17EF4}"/>
                </a:ext>
              </a:extLst>
            </p:cNvPr>
            <p:cNvCxnSpPr/>
            <p:nvPr/>
          </p:nvCxnSpPr>
          <p:spPr>
            <a:xfrm flipV="1">
              <a:off x="1711354" y="3674378"/>
              <a:ext cx="268448" cy="1593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gyenes összekötő nyíllal 48">
              <a:extLst>
                <a:ext uri="{FF2B5EF4-FFF2-40B4-BE49-F238E27FC236}">
                  <a16:creationId xmlns:a16="http://schemas.microsoft.com/office/drawing/2014/main" id="{F680086C-1043-4B31-A77D-1550B83FE26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497434" y="3619849"/>
              <a:ext cx="268448" cy="1593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Szabadkézi sokszög: alakzat 49">
            <a:extLst>
              <a:ext uri="{FF2B5EF4-FFF2-40B4-BE49-F238E27FC236}">
                <a16:creationId xmlns:a16="http://schemas.microsoft.com/office/drawing/2014/main" id="{F9D29DD6-C831-4ABF-9168-E5A635494F13}"/>
              </a:ext>
            </a:extLst>
          </p:cNvPr>
          <p:cNvSpPr/>
          <p:nvPr/>
        </p:nvSpPr>
        <p:spPr>
          <a:xfrm>
            <a:off x="6134448" y="2225056"/>
            <a:ext cx="1317072" cy="1702965"/>
          </a:xfrm>
          <a:custGeom>
            <a:avLst/>
            <a:gdLst>
              <a:gd name="connsiteX0" fmla="*/ 0 w 1317072"/>
              <a:gd name="connsiteY0" fmla="*/ 1702965 h 1702965"/>
              <a:gd name="connsiteX1" fmla="*/ 771787 w 1317072"/>
              <a:gd name="connsiteY1" fmla="*/ 1157680 h 1702965"/>
              <a:gd name="connsiteX2" fmla="*/ 1124125 w 1317072"/>
              <a:gd name="connsiteY2" fmla="*/ 654341 h 1702965"/>
              <a:gd name="connsiteX3" fmla="*/ 1317072 w 1317072"/>
              <a:gd name="connsiteY3" fmla="*/ 0 h 170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7072" h="1702965">
                <a:moveTo>
                  <a:pt x="0" y="1702965"/>
                </a:moveTo>
                <a:cubicBezTo>
                  <a:pt x="292216" y="1517707"/>
                  <a:pt x="584433" y="1332450"/>
                  <a:pt x="771787" y="1157680"/>
                </a:cubicBezTo>
                <a:cubicBezTo>
                  <a:pt x="959141" y="982910"/>
                  <a:pt x="1033244" y="847288"/>
                  <a:pt x="1124125" y="654341"/>
                </a:cubicBezTo>
                <a:cubicBezTo>
                  <a:pt x="1215006" y="461394"/>
                  <a:pt x="1266039" y="230697"/>
                  <a:pt x="1317072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1" name="Csoportba foglalás 50">
            <a:extLst>
              <a:ext uri="{FF2B5EF4-FFF2-40B4-BE49-F238E27FC236}">
                <a16:creationId xmlns:a16="http://schemas.microsoft.com/office/drawing/2014/main" id="{4DD0F02F-4CA1-4688-A899-9CE3DA255588}"/>
              </a:ext>
            </a:extLst>
          </p:cNvPr>
          <p:cNvGrpSpPr/>
          <p:nvPr/>
        </p:nvGrpSpPr>
        <p:grpSpPr>
          <a:xfrm>
            <a:off x="5874389" y="3512281"/>
            <a:ext cx="780178" cy="404769"/>
            <a:chOff x="1197173" y="3157982"/>
            <a:chExt cx="1571201" cy="675789"/>
          </a:xfrm>
        </p:grpSpPr>
        <p:cxnSp>
          <p:nvCxnSpPr>
            <p:cNvPr id="52" name="Egyenes összekötő nyíllal 51">
              <a:extLst>
                <a:ext uri="{FF2B5EF4-FFF2-40B4-BE49-F238E27FC236}">
                  <a16:creationId xmlns:a16="http://schemas.microsoft.com/office/drawing/2014/main" id="{80623C28-32D0-4CB0-9E32-B5F5D0C2C1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2963" y="3303882"/>
              <a:ext cx="1065411" cy="52988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gyenes összekötő nyíllal 52">
              <a:extLst>
                <a:ext uri="{FF2B5EF4-FFF2-40B4-BE49-F238E27FC236}">
                  <a16:creationId xmlns:a16="http://schemas.microsoft.com/office/drawing/2014/main" id="{B2F8D177-90E2-42D5-9B4B-51348A1CBB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7173" y="3157982"/>
              <a:ext cx="514181" cy="6757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613C2DE9-5ECD-4EFE-8F57-97BB9884D7CD}"/>
              </a:ext>
            </a:extLst>
          </p:cNvPr>
          <p:cNvSpPr txBox="1"/>
          <p:nvPr/>
        </p:nvSpPr>
        <p:spPr>
          <a:xfrm>
            <a:off x="5452518" y="4234205"/>
            <a:ext cx="27683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/>
              <a:t>Execution</a:t>
            </a:r>
            <a:endParaRPr lang="hu-HU" sz="1400" dirty="0"/>
          </a:p>
          <a:p>
            <a:pPr marL="285750" indent="-285750">
              <a:buFontTx/>
              <a:buChar char="-"/>
            </a:pPr>
            <a:r>
              <a:rPr lang="hu-HU" sz="1050" dirty="0" err="1">
                <a:sym typeface="Wingdings" panose="05000000000000000000" pitchFamily="2" charset="2"/>
              </a:rPr>
              <a:t>Planner</a:t>
            </a:r>
            <a:r>
              <a:rPr lang="hu-HU" sz="1050" dirty="0">
                <a:sym typeface="Wingdings" panose="05000000000000000000" pitchFamily="2" charset="2"/>
              </a:rPr>
              <a:t> </a:t>
            </a:r>
            <a:r>
              <a:rPr lang="hu-HU" sz="1050" dirty="0" err="1">
                <a:sym typeface="Wingdings" panose="05000000000000000000" pitchFamily="2" charset="2"/>
              </a:rPr>
              <a:t>frame</a:t>
            </a:r>
            <a:r>
              <a:rPr lang="hu-HU" sz="1050" dirty="0">
                <a:sym typeface="Wingdings" panose="05000000000000000000" pitchFamily="2" charset="2"/>
              </a:rPr>
              <a:t> marad, ebben adott </a:t>
            </a:r>
            <a:r>
              <a:rPr lang="hu-HU" sz="1050" dirty="0" err="1">
                <a:sym typeface="Wingdings" panose="05000000000000000000" pitchFamily="2" charset="2"/>
              </a:rPr>
              <a:t>trajektória</a:t>
            </a:r>
            <a:r>
              <a:rPr lang="hu-HU" sz="1050" dirty="0">
                <a:sym typeface="Wingdings" panose="05000000000000000000" pitchFamily="2" charset="2"/>
              </a:rPr>
              <a:t> marad</a:t>
            </a:r>
          </a:p>
          <a:p>
            <a:pPr marL="285750" indent="-285750">
              <a:buFontTx/>
              <a:buChar char="-"/>
            </a:pPr>
            <a:r>
              <a:rPr lang="hu-HU" sz="1050" dirty="0">
                <a:sym typeface="Wingdings" panose="05000000000000000000" pitchFamily="2" charset="2"/>
              </a:rPr>
              <a:t>Számoljuk az </a:t>
            </a:r>
            <a:r>
              <a:rPr lang="hu-HU" sz="1050" dirty="0" err="1">
                <a:sym typeface="Wingdings" panose="05000000000000000000" pitchFamily="2" charset="2"/>
              </a:rPr>
              <a:t>egoPosePlannerFrame</a:t>
            </a:r>
            <a:r>
              <a:rPr lang="hu-HU" sz="1050" dirty="0">
                <a:sym typeface="Wingdings" panose="05000000000000000000" pitchFamily="2" charset="2"/>
              </a:rPr>
              <a:t>-t, és ezzel transzformáljuk a </a:t>
            </a:r>
            <a:r>
              <a:rPr lang="hu-HU" sz="1050" dirty="0" err="1">
                <a:sym typeface="Wingdings" panose="05000000000000000000" pitchFamily="2" charset="2"/>
              </a:rPr>
              <a:t>trajektóriát</a:t>
            </a:r>
            <a:r>
              <a:rPr lang="hu-HU" sz="1050" dirty="0">
                <a:sym typeface="Wingdings" panose="05000000000000000000" pitchFamily="2" charset="2"/>
              </a:rPr>
              <a:t> folyamatosan az </a:t>
            </a:r>
            <a:r>
              <a:rPr lang="hu-HU" sz="1050" dirty="0" err="1">
                <a:sym typeface="Wingdings" panose="05000000000000000000" pitchFamily="2" charset="2"/>
              </a:rPr>
              <a:t>egoFrame</a:t>
            </a:r>
            <a:r>
              <a:rPr lang="hu-HU" sz="1050" dirty="0">
                <a:sym typeface="Wingdings" panose="05000000000000000000" pitchFamily="2" charset="2"/>
              </a:rPr>
              <a:t>-be</a:t>
            </a:r>
          </a:p>
          <a:p>
            <a:pPr marL="285750" indent="-285750">
              <a:buFontTx/>
              <a:buChar char="-"/>
            </a:pPr>
            <a:endParaRPr lang="hu-HU" sz="105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DE" sz="1400" dirty="0"/>
          </a:p>
        </p:txBody>
      </p:sp>
      <p:sp>
        <p:nvSpPr>
          <p:cNvPr id="55" name="Szabadkézi sokszög: alakzat 54">
            <a:extLst>
              <a:ext uri="{FF2B5EF4-FFF2-40B4-BE49-F238E27FC236}">
                <a16:creationId xmlns:a16="http://schemas.microsoft.com/office/drawing/2014/main" id="{756E1097-23F7-4752-8BEF-D91CE5893A4A}"/>
              </a:ext>
            </a:extLst>
          </p:cNvPr>
          <p:cNvSpPr/>
          <p:nvPr/>
        </p:nvSpPr>
        <p:spPr>
          <a:xfrm>
            <a:off x="6132352" y="3389152"/>
            <a:ext cx="922789" cy="536896"/>
          </a:xfrm>
          <a:custGeom>
            <a:avLst/>
            <a:gdLst>
              <a:gd name="connsiteX0" fmla="*/ 0 w 922789"/>
              <a:gd name="connsiteY0" fmla="*/ 536896 h 536896"/>
              <a:gd name="connsiteX1" fmla="*/ 520118 w 922789"/>
              <a:gd name="connsiteY1" fmla="*/ 293615 h 536896"/>
              <a:gd name="connsiteX2" fmla="*/ 922789 w 922789"/>
              <a:gd name="connsiteY2" fmla="*/ 0 h 53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2789" h="536896">
                <a:moveTo>
                  <a:pt x="0" y="536896"/>
                </a:moveTo>
                <a:cubicBezTo>
                  <a:pt x="183160" y="459997"/>
                  <a:pt x="366320" y="383098"/>
                  <a:pt x="520118" y="293615"/>
                </a:cubicBezTo>
                <a:cubicBezTo>
                  <a:pt x="673916" y="204132"/>
                  <a:pt x="798352" y="102066"/>
                  <a:pt x="92278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Szabadkézi sokszög: alakzat 56">
            <a:extLst>
              <a:ext uri="{FF2B5EF4-FFF2-40B4-BE49-F238E27FC236}">
                <a16:creationId xmlns:a16="http://schemas.microsoft.com/office/drawing/2014/main" id="{1B65738E-C1B5-49CF-B7D9-E32E502EB174}"/>
              </a:ext>
            </a:extLst>
          </p:cNvPr>
          <p:cNvSpPr/>
          <p:nvPr/>
        </p:nvSpPr>
        <p:spPr>
          <a:xfrm>
            <a:off x="9009776" y="3070371"/>
            <a:ext cx="1233182" cy="838899"/>
          </a:xfrm>
          <a:custGeom>
            <a:avLst/>
            <a:gdLst>
              <a:gd name="connsiteX0" fmla="*/ 0 w 1233182"/>
              <a:gd name="connsiteY0" fmla="*/ 838899 h 838899"/>
              <a:gd name="connsiteX1" fmla="*/ 469784 w 1233182"/>
              <a:gd name="connsiteY1" fmla="*/ 629174 h 838899"/>
              <a:gd name="connsiteX2" fmla="*/ 914400 w 1233182"/>
              <a:gd name="connsiteY2" fmla="*/ 318781 h 838899"/>
              <a:gd name="connsiteX3" fmla="*/ 1233182 w 1233182"/>
              <a:gd name="connsiteY3" fmla="*/ 0 h 83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3182" h="838899">
                <a:moveTo>
                  <a:pt x="0" y="838899"/>
                </a:moveTo>
                <a:cubicBezTo>
                  <a:pt x="158692" y="777379"/>
                  <a:pt x="317384" y="715860"/>
                  <a:pt x="469784" y="629174"/>
                </a:cubicBezTo>
                <a:cubicBezTo>
                  <a:pt x="622184" y="542488"/>
                  <a:pt x="787167" y="423643"/>
                  <a:pt x="914400" y="318781"/>
                </a:cubicBezTo>
                <a:cubicBezTo>
                  <a:pt x="1041633" y="213919"/>
                  <a:pt x="1137407" y="106959"/>
                  <a:pt x="1233182" y="0"/>
                </a:cubicBezTo>
              </a:path>
            </a:pathLst>
          </a:cu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zis 58">
            <a:extLst>
              <a:ext uri="{FF2B5EF4-FFF2-40B4-BE49-F238E27FC236}">
                <a16:creationId xmlns:a16="http://schemas.microsoft.com/office/drawing/2014/main" id="{FAB99ED3-5FA0-417D-A3E5-CD1C03A374F1}"/>
              </a:ext>
            </a:extLst>
          </p:cNvPr>
          <p:cNvSpPr/>
          <p:nvPr/>
        </p:nvSpPr>
        <p:spPr>
          <a:xfrm>
            <a:off x="1137670" y="1841383"/>
            <a:ext cx="129064" cy="129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0" name="Csoportba foglalás 59">
            <a:extLst>
              <a:ext uri="{FF2B5EF4-FFF2-40B4-BE49-F238E27FC236}">
                <a16:creationId xmlns:a16="http://schemas.microsoft.com/office/drawing/2014/main" id="{F9017B0A-812C-41B2-B3FE-62A74343704B}"/>
              </a:ext>
            </a:extLst>
          </p:cNvPr>
          <p:cNvGrpSpPr/>
          <p:nvPr/>
        </p:nvGrpSpPr>
        <p:grpSpPr>
          <a:xfrm>
            <a:off x="4867013" y="849803"/>
            <a:ext cx="2860645" cy="1154283"/>
            <a:chOff x="444617" y="5582078"/>
            <a:chExt cx="2860645" cy="1154283"/>
          </a:xfrm>
        </p:grpSpPr>
        <p:cxnSp>
          <p:nvCxnSpPr>
            <p:cNvPr id="61" name="Egyenes összekötő nyíllal 60">
              <a:extLst>
                <a:ext uri="{FF2B5EF4-FFF2-40B4-BE49-F238E27FC236}">
                  <a16:creationId xmlns:a16="http://schemas.microsoft.com/office/drawing/2014/main" id="{CCF13AE2-BB63-4FB3-9738-FB8AFD7F85CF}"/>
                </a:ext>
              </a:extLst>
            </p:cNvPr>
            <p:cNvCxnSpPr/>
            <p:nvPr/>
          </p:nvCxnSpPr>
          <p:spPr>
            <a:xfrm>
              <a:off x="444617" y="6635692"/>
              <a:ext cx="28606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gyenes összekötő nyíllal 61">
              <a:extLst>
                <a:ext uri="{FF2B5EF4-FFF2-40B4-BE49-F238E27FC236}">
                  <a16:creationId xmlns:a16="http://schemas.microsoft.com/office/drawing/2014/main" id="{E60ED86F-2C0A-4682-9988-3E2F86E609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952" y="5582078"/>
              <a:ext cx="0" cy="1154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Ellipszis 62">
            <a:extLst>
              <a:ext uri="{FF2B5EF4-FFF2-40B4-BE49-F238E27FC236}">
                <a16:creationId xmlns:a16="http://schemas.microsoft.com/office/drawing/2014/main" id="{9A2AF749-F450-4D0F-9EDB-D55F4CC4C2B7}"/>
              </a:ext>
            </a:extLst>
          </p:cNvPr>
          <p:cNvSpPr/>
          <p:nvPr/>
        </p:nvSpPr>
        <p:spPr>
          <a:xfrm>
            <a:off x="5014784" y="1841383"/>
            <a:ext cx="129064" cy="129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Szabadkézi sokszög: alakzat 63">
            <a:extLst>
              <a:ext uri="{FF2B5EF4-FFF2-40B4-BE49-F238E27FC236}">
                <a16:creationId xmlns:a16="http://schemas.microsoft.com/office/drawing/2014/main" id="{CE42F423-A23E-4D5E-A2F0-2621325CCFC9}"/>
              </a:ext>
            </a:extLst>
          </p:cNvPr>
          <p:cNvSpPr/>
          <p:nvPr/>
        </p:nvSpPr>
        <p:spPr>
          <a:xfrm>
            <a:off x="5075339" y="1501629"/>
            <a:ext cx="1501630" cy="394283"/>
          </a:xfrm>
          <a:custGeom>
            <a:avLst/>
            <a:gdLst>
              <a:gd name="connsiteX0" fmla="*/ 0 w 1501630"/>
              <a:gd name="connsiteY0" fmla="*/ 394283 h 394283"/>
              <a:gd name="connsiteX1" fmla="*/ 922789 w 1501630"/>
              <a:gd name="connsiteY1" fmla="*/ 134224 h 394283"/>
              <a:gd name="connsiteX2" fmla="*/ 1501630 w 1501630"/>
              <a:gd name="connsiteY2" fmla="*/ 0 h 39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1630" h="394283">
                <a:moveTo>
                  <a:pt x="0" y="394283"/>
                </a:moveTo>
                <a:lnTo>
                  <a:pt x="922789" y="134224"/>
                </a:lnTo>
                <a:cubicBezTo>
                  <a:pt x="1173061" y="68510"/>
                  <a:pt x="1385582" y="25167"/>
                  <a:pt x="15016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5" name="Csoportba foglalás 64">
            <a:extLst>
              <a:ext uri="{FF2B5EF4-FFF2-40B4-BE49-F238E27FC236}">
                <a16:creationId xmlns:a16="http://schemas.microsoft.com/office/drawing/2014/main" id="{883A0862-F349-432C-91EA-78ABC524A1F8}"/>
              </a:ext>
            </a:extLst>
          </p:cNvPr>
          <p:cNvGrpSpPr/>
          <p:nvPr/>
        </p:nvGrpSpPr>
        <p:grpSpPr>
          <a:xfrm>
            <a:off x="8668627" y="856499"/>
            <a:ext cx="2860645" cy="1154283"/>
            <a:chOff x="444617" y="5582078"/>
            <a:chExt cx="2860645" cy="1154283"/>
          </a:xfrm>
        </p:grpSpPr>
        <p:cxnSp>
          <p:nvCxnSpPr>
            <p:cNvPr id="66" name="Egyenes összekötő nyíllal 65">
              <a:extLst>
                <a:ext uri="{FF2B5EF4-FFF2-40B4-BE49-F238E27FC236}">
                  <a16:creationId xmlns:a16="http://schemas.microsoft.com/office/drawing/2014/main" id="{6565704E-4010-439F-BB01-C2D779AD1D2D}"/>
                </a:ext>
              </a:extLst>
            </p:cNvPr>
            <p:cNvCxnSpPr/>
            <p:nvPr/>
          </p:nvCxnSpPr>
          <p:spPr>
            <a:xfrm>
              <a:off x="444617" y="6635692"/>
              <a:ext cx="28606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gyenes összekötő nyíllal 66">
              <a:extLst>
                <a:ext uri="{FF2B5EF4-FFF2-40B4-BE49-F238E27FC236}">
                  <a16:creationId xmlns:a16="http://schemas.microsoft.com/office/drawing/2014/main" id="{D3FE9265-E0DB-40C8-8205-65910EE618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952" y="5582078"/>
              <a:ext cx="0" cy="1154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Ellipszis 67">
            <a:extLst>
              <a:ext uri="{FF2B5EF4-FFF2-40B4-BE49-F238E27FC236}">
                <a16:creationId xmlns:a16="http://schemas.microsoft.com/office/drawing/2014/main" id="{F9C77CF1-967B-4482-B53E-AAE5CF652002}"/>
              </a:ext>
            </a:extLst>
          </p:cNvPr>
          <p:cNvSpPr/>
          <p:nvPr/>
        </p:nvSpPr>
        <p:spPr>
          <a:xfrm>
            <a:off x="8816398" y="1848079"/>
            <a:ext cx="129064" cy="129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Szabadkézi sokszög: alakzat 68">
            <a:extLst>
              <a:ext uri="{FF2B5EF4-FFF2-40B4-BE49-F238E27FC236}">
                <a16:creationId xmlns:a16="http://schemas.microsoft.com/office/drawing/2014/main" id="{2F99036C-B55E-41F6-A23E-4C37D8A25DC2}"/>
              </a:ext>
            </a:extLst>
          </p:cNvPr>
          <p:cNvSpPr/>
          <p:nvPr/>
        </p:nvSpPr>
        <p:spPr>
          <a:xfrm>
            <a:off x="8876953" y="1508325"/>
            <a:ext cx="1501630" cy="394283"/>
          </a:xfrm>
          <a:custGeom>
            <a:avLst/>
            <a:gdLst>
              <a:gd name="connsiteX0" fmla="*/ 0 w 1501630"/>
              <a:gd name="connsiteY0" fmla="*/ 394283 h 394283"/>
              <a:gd name="connsiteX1" fmla="*/ 922789 w 1501630"/>
              <a:gd name="connsiteY1" fmla="*/ 134224 h 394283"/>
              <a:gd name="connsiteX2" fmla="*/ 1501630 w 1501630"/>
              <a:gd name="connsiteY2" fmla="*/ 0 h 39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1630" h="394283">
                <a:moveTo>
                  <a:pt x="0" y="394283"/>
                </a:moveTo>
                <a:lnTo>
                  <a:pt x="922789" y="134224"/>
                </a:lnTo>
                <a:cubicBezTo>
                  <a:pt x="1173061" y="68510"/>
                  <a:pt x="1385582" y="25167"/>
                  <a:pt x="15016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Szabadkézi sokszög: alakzat 69">
            <a:extLst>
              <a:ext uri="{FF2B5EF4-FFF2-40B4-BE49-F238E27FC236}">
                <a16:creationId xmlns:a16="http://schemas.microsoft.com/office/drawing/2014/main" id="{ECB6398C-3C54-4310-8EA5-31715B879D14}"/>
              </a:ext>
            </a:extLst>
          </p:cNvPr>
          <p:cNvSpPr/>
          <p:nvPr/>
        </p:nvSpPr>
        <p:spPr>
          <a:xfrm>
            <a:off x="10368793" y="1414731"/>
            <a:ext cx="604007" cy="95287"/>
          </a:xfrm>
          <a:custGeom>
            <a:avLst/>
            <a:gdLst>
              <a:gd name="connsiteX0" fmla="*/ 0 w 604007"/>
              <a:gd name="connsiteY0" fmla="*/ 95287 h 95287"/>
              <a:gd name="connsiteX1" fmla="*/ 436227 w 604007"/>
              <a:gd name="connsiteY1" fmla="*/ 11397 h 95287"/>
              <a:gd name="connsiteX2" fmla="*/ 604007 w 604007"/>
              <a:gd name="connsiteY2" fmla="*/ 3008 h 9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007" h="95287">
                <a:moveTo>
                  <a:pt x="0" y="95287"/>
                </a:moveTo>
                <a:cubicBezTo>
                  <a:pt x="167779" y="61032"/>
                  <a:pt x="335559" y="26777"/>
                  <a:pt x="436227" y="11397"/>
                </a:cubicBezTo>
                <a:cubicBezTo>
                  <a:pt x="536895" y="-3983"/>
                  <a:pt x="570451" y="-488"/>
                  <a:pt x="604007" y="30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Szabadkézi sokszög: alakzat 70">
            <a:extLst>
              <a:ext uri="{FF2B5EF4-FFF2-40B4-BE49-F238E27FC236}">
                <a16:creationId xmlns:a16="http://schemas.microsoft.com/office/drawing/2014/main" id="{E54039D6-0F68-470E-8147-1BA7CC476F4F}"/>
              </a:ext>
            </a:extLst>
          </p:cNvPr>
          <p:cNvSpPr/>
          <p:nvPr/>
        </p:nvSpPr>
        <p:spPr>
          <a:xfrm>
            <a:off x="10964411" y="1795244"/>
            <a:ext cx="755009" cy="285861"/>
          </a:xfrm>
          <a:custGeom>
            <a:avLst/>
            <a:gdLst>
              <a:gd name="connsiteX0" fmla="*/ 0 w 755009"/>
              <a:gd name="connsiteY0" fmla="*/ 276837 h 285861"/>
              <a:gd name="connsiteX1" fmla="*/ 234892 w 755009"/>
              <a:gd name="connsiteY1" fmla="*/ 251670 h 285861"/>
              <a:gd name="connsiteX2" fmla="*/ 755009 w 755009"/>
              <a:gd name="connsiteY2" fmla="*/ 0 h 28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009" h="285861">
                <a:moveTo>
                  <a:pt x="0" y="276837"/>
                </a:moveTo>
                <a:cubicBezTo>
                  <a:pt x="54528" y="287323"/>
                  <a:pt x="109057" y="297809"/>
                  <a:pt x="234892" y="251670"/>
                </a:cubicBezTo>
                <a:cubicBezTo>
                  <a:pt x="360727" y="205531"/>
                  <a:pt x="557868" y="102765"/>
                  <a:pt x="75500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3" name="Egyenes összekötő 72">
            <a:extLst>
              <a:ext uri="{FF2B5EF4-FFF2-40B4-BE49-F238E27FC236}">
                <a16:creationId xmlns:a16="http://schemas.microsoft.com/office/drawing/2014/main" id="{E0712144-688E-4F3F-8966-EF53D969329E}"/>
              </a:ext>
            </a:extLst>
          </p:cNvPr>
          <p:cNvCxnSpPr>
            <a:cxnSpLocks/>
            <a:stCxn id="70" idx="2"/>
            <a:endCxn id="71" idx="0"/>
          </p:cNvCxnSpPr>
          <p:nvPr/>
        </p:nvCxnSpPr>
        <p:spPr>
          <a:xfrm flipH="1">
            <a:off x="10964411" y="1417739"/>
            <a:ext cx="8389" cy="654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Szövegdoboz 74">
            <a:extLst>
              <a:ext uri="{FF2B5EF4-FFF2-40B4-BE49-F238E27FC236}">
                <a16:creationId xmlns:a16="http://schemas.microsoft.com/office/drawing/2014/main" id="{49C8406C-5B4B-4497-80C2-F9986C5A65D9}"/>
              </a:ext>
            </a:extLst>
          </p:cNvPr>
          <p:cNvSpPr txBox="1"/>
          <p:nvPr/>
        </p:nvSpPr>
        <p:spPr>
          <a:xfrm>
            <a:off x="8945462" y="746620"/>
            <a:ext cx="20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X</a:t>
            </a:r>
            <a:endParaRPr lang="de-DE" dirty="0"/>
          </a:p>
        </p:txBody>
      </p:sp>
      <p:sp>
        <p:nvSpPr>
          <p:cNvPr id="76" name="Szövegdoboz 75">
            <a:extLst>
              <a:ext uri="{FF2B5EF4-FFF2-40B4-BE49-F238E27FC236}">
                <a16:creationId xmlns:a16="http://schemas.microsoft.com/office/drawing/2014/main" id="{FEB3060C-FF26-4E2B-B8CB-4802D8C2D904}"/>
              </a:ext>
            </a:extLst>
          </p:cNvPr>
          <p:cNvSpPr txBox="1"/>
          <p:nvPr/>
        </p:nvSpPr>
        <p:spPr>
          <a:xfrm>
            <a:off x="5075339" y="746512"/>
            <a:ext cx="20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X</a:t>
            </a:r>
            <a:endParaRPr lang="de-DE" dirty="0"/>
          </a:p>
        </p:txBody>
      </p:sp>
      <p:sp>
        <p:nvSpPr>
          <p:cNvPr id="77" name="Szövegdoboz 76">
            <a:extLst>
              <a:ext uri="{FF2B5EF4-FFF2-40B4-BE49-F238E27FC236}">
                <a16:creationId xmlns:a16="http://schemas.microsoft.com/office/drawing/2014/main" id="{408DDBA3-2B67-4619-90E7-4802152DAD77}"/>
              </a:ext>
            </a:extLst>
          </p:cNvPr>
          <p:cNvSpPr txBox="1"/>
          <p:nvPr/>
        </p:nvSpPr>
        <p:spPr>
          <a:xfrm>
            <a:off x="1230817" y="718899"/>
            <a:ext cx="20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704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1D7FEF6F-1D00-473E-AB46-5A503DFF24A1}"/>
              </a:ext>
            </a:extLst>
          </p:cNvPr>
          <p:cNvSpPr txBox="1"/>
          <p:nvPr/>
        </p:nvSpPr>
        <p:spPr>
          <a:xfrm>
            <a:off x="830510" y="738231"/>
            <a:ext cx="2583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/>
              <a:t>If</a:t>
            </a:r>
            <a:r>
              <a:rPr lang="hu-HU" sz="1400" dirty="0"/>
              <a:t> </a:t>
            </a:r>
            <a:r>
              <a:rPr lang="hu-HU" sz="1400" dirty="0" err="1"/>
              <a:t>replan</a:t>
            </a:r>
            <a:r>
              <a:rPr lang="hu-HU" sz="1400" dirty="0"/>
              <a:t> </a:t>
            </a:r>
            <a:r>
              <a:rPr lang="hu-HU" sz="1400" dirty="0" err="1"/>
              <a:t>or</a:t>
            </a:r>
            <a:r>
              <a:rPr lang="hu-HU" sz="1400" dirty="0"/>
              <a:t> !</a:t>
            </a:r>
            <a:r>
              <a:rPr lang="hu-HU" sz="1400" dirty="0" err="1"/>
              <a:t>initialized</a:t>
            </a:r>
            <a:endParaRPr lang="de-DE" sz="14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9609FF0-743A-4487-991F-16BA7394048E}"/>
              </a:ext>
            </a:extLst>
          </p:cNvPr>
          <p:cNvSpPr txBox="1"/>
          <p:nvPr/>
        </p:nvSpPr>
        <p:spPr>
          <a:xfrm>
            <a:off x="1268135" y="1046008"/>
            <a:ext cx="67685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err="1"/>
              <a:t>If</a:t>
            </a:r>
            <a:r>
              <a:rPr lang="hu-HU" sz="1100" dirty="0"/>
              <a:t> !</a:t>
            </a:r>
            <a:r>
              <a:rPr lang="hu-HU" sz="1100" dirty="0" err="1"/>
              <a:t>initialized</a:t>
            </a:r>
            <a:endParaRPr lang="hu-HU" sz="1100" dirty="0"/>
          </a:p>
          <a:p>
            <a:r>
              <a:rPr lang="hu-HU" sz="1100" dirty="0"/>
              <a:t>	</a:t>
            </a:r>
            <a:r>
              <a:rPr lang="hu-HU" sz="1100" b="1" dirty="0" err="1"/>
              <a:t>egoPosePlannerFrame</a:t>
            </a:r>
            <a:r>
              <a:rPr lang="hu-HU" sz="1100" dirty="0"/>
              <a:t> = [0; 0; 0]</a:t>
            </a:r>
          </a:p>
          <a:p>
            <a:r>
              <a:rPr lang="hu-HU" sz="1100" dirty="0" err="1"/>
              <a:t>Else</a:t>
            </a:r>
            <a:endParaRPr lang="hu-HU" sz="1100" dirty="0"/>
          </a:p>
          <a:p>
            <a:r>
              <a:rPr lang="hu-HU" sz="1100" dirty="0"/>
              <a:t>	</a:t>
            </a:r>
            <a:r>
              <a:rPr lang="hu-HU" sz="1100" b="1" dirty="0" err="1"/>
              <a:t>egoPosePlannerFrame</a:t>
            </a:r>
            <a:r>
              <a:rPr lang="hu-HU" sz="1100" dirty="0"/>
              <a:t> (</a:t>
            </a:r>
            <a:r>
              <a:rPr lang="hu-HU" sz="1100" i="1" dirty="0" err="1"/>
              <a:t>trajectoryEgoFrame</a:t>
            </a:r>
            <a:r>
              <a:rPr lang="hu-HU" sz="1100" dirty="0"/>
              <a:t>) </a:t>
            </a:r>
            <a:r>
              <a:rPr lang="hu-HU" sz="1100" dirty="0" err="1"/>
              <a:t>calculation</a:t>
            </a:r>
            <a:endParaRPr lang="hu-HU" sz="1100" dirty="0"/>
          </a:p>
          <a:p>
            <a:r>
              <a:rPr lang="hu-HU" sz="1100" dirty="0"/>
              <a:t>End</a:t>
            </a:r>
          </a:p>
          <a:p>
            <a:r>
              <a:rPr lang="hu-HU" sz="1100" b="1" dirty="0" err="1"/>
              <a:t>corridorPlannerFrame</a:t>
            </a:r>
            <a:r>
              <a:rPr lang="hu-HU" sz="1100" dirty="0"/>
              <a:t> (</a:t>
            </a:r>
            <a:r>
              <a:rPr lang="hu-HU" sz="1100" i="1" dirty="0" err="1"/>
              <a:t>egoPosePlannerFrame</a:t>
            </a:r>
            <a:r>
              <a:rPr lang="hu-HU" sz="1100" dirty="0"/>
              <a:t>) </a:t>
            </a:r>
            <a:r>
              <a:rPr lang="hu-HU" sz="1100" dirty="0" err="1"/>
              <a:t>calculation</a:t>
            </a:r>
            <a:endParaRPr lang="hu-HU" sz="1100" dirty="0"/>
          </a:p>
          <a:p>
            <a:r>
              <a:rPr lang="hu-HU" sz="1100" b="1" dirty="0" err="1"/>
              <a:t>trajectoryPlannerFrame</a:t>
            </a:r>
            <a:r>
              <a:rPr lang="hu-HU" sz="1100" b="1" dirty="0"/>
              <a:t> </a:t>
            </a:r>
            <a:r>
              <a:rPr lang="hu-HU" sz="1100" dirty="0"/>
              <a:t>(</a:t>
            </a:r>
            <a:r>
              <a:rPr lang="hu-HU" sz="1100" i="1" dirty="0" err="1"/>
              <a:t>corridorPlannerFrame</a:t>
            </a:r>
            <a:r>
              <a:rPr lang="hu-HU" sz="1100" dirty="0"/>
              <a:t>) </a:t>
            </a:r>
            <a:r>
              <a:rPr lang="hu-HU" sz="1100" dirty="0" err="1"/>
              <a:t>calculation</a:t>
            </a:r>
            <a:r>
              <a:rPr lang="hu-HU" sz="1100" dirty="0"/>
              <a:t>**</a:t>
            </a:r>
          </a:p>
          <a:p>
            <a:r>
              <a:rPr lang="hu-HU" sz="1100" b="1" dirty="0" err="1"/>
              <a:t>trajectoryEgoFrame</a:t>
            </a:r>
            <a:r>
              <a:rPr lang="hu-HU" sz="1100" dirty="0"/>
              <a:t> = </a:t>
            </a:r>
            <a:r>
              <a:rPr lang="hu-HU" sz="1100" dirty="0" err="1"/>
              <a:t>trajectoryPlannerFrame</a:t>
            </a:r>
            <a:endParaRPr lang="hu-HU" sz="11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74D4560-C97E-4412-8B4A-588A9D804CC3}"/>
              </a:ext>
            </a:extLst>
          </p:cNvPr>
          <p:cNvSpPr txBox="1"/>
          <p:nvPr/>
        </p:nvSpPr>
        <p:spPr>
          <a:xfrm>
            <a:off x="830509" y="2492558"/>
            <a:ext cx="2583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/>
              <a:t>Else</a:t>
            </a:r>
            <a:endParaRPr lang="hu-HU" sz="140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641790B-B57B-4FA5-8A17-F1E163AF768B}"/>
              </a:ext>
            </a:extLst>
          </p:cNvPr>
          <p:cNvSpPr txBox="1"/>
          <p:nvPr/>
        </p:nvSpPr>
        <p:spPr>
          <a:xfrm>
            <a:off x="1268135" y="2800335"/>
            <a:ext cx="6768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err="1"/>
              <a:t>egoPosePlannerFrame</a:t>
            </a:r>
            <a:r>
              <a:rPr lang="hu-HU" sz="1100" dirty="0"/>
              <a:t> (</a:t>
            </a:r>
            <a:r>
              <a:rPr lang="hu-HU" sz="1100" i="1" dirty="0" err="1"/>
              <a:t>external</a:t>
            </a:r>
            <a:r>
              <a:rPr lang="hu-HU" sz="1100" i="1" dirty="0"/>
              <a:t> ego </a:t>
            </a:r>
            <a:r>
              <a:rPr lang="hu-HU" sz="1100" i="1" dirty="0" err="1"/>
              <a:t>coordinates</a:t>
            </a:r>
            <a:r>
              <a:rPr lang="hu-HU" sz="1100" i="1" dirty="0"/>
              <a:t>, </a:t>
            </a:r>
            <a:r>
              <a:rPr lang="hu-HU" sz="1100" i="1" dirty="0" err="1"/>
              <a:t>egoPosePlannerFrame</a:t>
            </a:r>
            <a:r>
              <a:rPr lang="hu-HU" sz="1100" dirty="0"/>
              <a:t>)</a:t>
            </a:r>
          </a:p>
          <a:p>
            <a:r>
              <a:rPr lang="hu-HU" sz="1100" b="1" dirty="0" err="1"/>
              <a:t>trajectoryEgoFrame</a:t>
            </a:r>
            <a:r>
              <a:rPr lang="hu-HU" sz="1100" dirty="0"/>
              <a:t> (</a:t>
            </a:r>
            <a:r>
              <a:rPr lang="hu-HU" sz="1100" i="1" dirty="0" err="1"/>
              <a:t>trajectoryPlannerFrame</a:t>
            </a:r>
            <a:r>
              <a:rPr lang="hu-HU" sz="1100" i="1" dirty="0"/>
              <a:t>, </a:t>
            </a:r>
            <a:r>
              <a:rPr lang="hu-HU" sz="1100" i="1" dirty="0" err="1"/>
              <a:t>egoPosePlannerFrame</a:t>
            </a:r>
            <a:r>
              <a:rPr lang="hu-HU" sz="1100" dirty="0"/>
              <a:t>)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E99A1C4-15CB-4BC9-9B8A-8B9A223B8BC0}"/>
              </a:ext>
            </a:extLst>
          </p:cNvPr>
          <p:cNvSpPr txBox="1"/>
          <p:nvPr/>
        </p:nvSpPr>
        <p:spPr>
          <a:xfrm>
            <a:off x="436228" y="159391"/>
            <a:ext cx="5659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/>
              <a:t>Inputs</a:t>
            </a:r>
            <a:r>
              <a:rPr lang="hu-HU" sz="1400" dirty="0"/>
              <a:t>: [</a:t>
            </a:r>
            <a:r>
              <a:rPr lang="hu-HU" sz="1400" dirty="0" err="1"/>
              <a:t>corridorEgoFrame</a:t>
            </a:r>
            <a:r>
              <a:rPr lang="hu-HU" sz="1400" dirty="0"/>
              <a:t>, </a:t>
            </a:r>
            <a:r>
              <a:rPr lang="hu-HU" sz="1400" dirty="0" err="1"/>
              <a:t>egoPoseGlobalFrame</a:t>
            </a:r>
            <a:r>
              <a:rPr lang="hu-HU" sz="1400" dirty="0"/>
              <a:t>*]</a:t>
            </a:r>
            <a:endParaRPr lang="de-DE" sz="1400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D09A15C-7B94-4FEA-82FE-E277FF353925}"/>
              </a:ext>
            </a:extLst>
          </p:cNvPr>
          <p:cNvSpPr txBox="1"/>
          <p:nvPr/>
        </p:nvSpPr>
        <p:spPr>
          <a:xfrm>
            <a:off x="353737" y="5621716"/>
            <a:ext cx="5659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*: </a:t>
            </a:r>
            <a:r>
              <a:rPr lang="hu-HU" sz="1400" dirty="0" err="1"/>
              <a:t>quasi</a:t>
            </a:r>
            <a:r>
              <a:rPr lang="hu-HU" sz="1400" dirty="0"/>
              <a:t> </a:t>
            </a:r>
            <a:r>
              <a:rPr lang="hu-HU" sz="1400" dirty="0" err="1"/>
              <a:t>global</a:t>
            </a:r>
            <a:r>
              <a:rPr lang="hu-HU" sz="1400" dirty="0"/>
              <a:t>, </a:t>
            </a:r>
            <a:r>
              <a:rPr lang="hu-HU" sz="1400" dirty="0" err="1"/>
              <a:t>which</a:t>
            </a:r>
            <a:r>
              <a:rPr lang="hu-HU" sz="1400" dirty="0"/>
              <a:t> is </a:t>
            </a:r>
            <a:r>
              <a:rPr lang="hu-HU" sz="1400" dirty="0" err="1"/>
              <a:t>not</a:t>
            </a:r>
            <a:r>
              <a:rPr lang="hu-HU" sz="1400" dirty="0"/>
              <a:t> </a:t>
            </a:r>
            <a:r>
              <a:rPr lang="hu-HU" sz="1400" dirty="0" err="1"/>
              <a:t>always</a:t>
            </a:r>
            <a:r>
              <a:rPr lang="hu-HU" sz="1400" dirty="0"/>
              <a:t> </a:t>
            </a:r>
            <a:r>
              <a:rPr lang="hu-HU" sz="1400" dirty="0" err="1"/>
              <a:t>accurate</a:t>
            </a:r>
            <a:r>
              <a:rPr lang="hu-HU" sz="1400" dirty="0"/>
              <a:t>, </a:t>
            </a:r>
            <a:r>
              <a:rPr lang="hu-HU" sz="1400" dirty="0" err="1"/>
              <a:t>but</a:t>
            </a:r>
            <a:r>
              <a:rPr lang="hu-HU" sz="1400" dirty="0"/>
              <a:t> </a:t>
            </a:r>
            <a:r>
              <a:rPr lang="hu-HU" sz="1400" dirty="0" err="1"/>
              <a:t>we</a:t>
            </a:r>
            <a:r>
              <a:rPr lang="hu-HU" sz="1400" dirty="0"/>
              <a:t> </a:t>
            </a:r>
            <a:r>
              <a:rPr lang="hu-HU" sz="1400" dirty="0" err="1"/>
              <a:t>will</a:t>
            </a:r>
            <a:r>
              <a:rPr lang="hu-HU" sz="1400" dirty="0"/>
              <a:t> </a:t>
            </a:r>
            <a:r>
              <a:rPr lang="hu-HU" sz="1400" dirty="0" err="1"/>
              <a:t>use</a:t>
            </a:r>
            <a:r>
              <a:rPr lang="hu-HU" sz="1400" dirty="0"/>
              <a:t> delta </a:t>
            </a:r>
            <a:r>
              <a:rPr lang="hu-HU" sz="1400" dirty="0" err="1"/>
              <a:t>positions</a:t>
            </a:r>
            <a:r>
              <a:rPr lang="hu-HU" sz="1400" dirty="0"/>
              <a:t> </a:t>
            </a:r>
            <a:r>
              <a:rPr lang="hu-HU" sz="1400" dirty="0" err="1"/>
              <a:t>only</a:t>
            </a:r>
            <a:r>
              <a:rPr lang="hu-HU" sz="1400" dirty="0"/>
              <a:t>!</a:t>
            </a:r>
          </a:p>
          <a:p>
            <a:r>
              <a:rPr lang="hu-HU" sz="1400" dirty="0"/>
              <a:t>**: </a:t>
            </a:r>
            <a:r>
              <a:rPr lang="hu-HU" sz="1400" dirty="0" err="1"/>
              <a:t>including</a:t>
            </a:r>
            <a:r>
              <a:rPr lang="hu-HU" sz="1400" dirty="0"/>
              <a:t> </a:t>
            </a:r>
            <a:r>
              <a:rPr lang="hu-HU" sz="1400" dirty="0" err="1"/>
              <a:t>node</a:t>
            </a:r>
            <a:r>
              <a:rPr lang="hu-HU" sz="1400" dirty="0"/>
              <a:t> </a:t>
            </a:r>
            <a:r>
              <a:rPr lang="hu-HU" sz="1400" dirty="0" err="1"/>
              <a:t>point</a:t>
            </a:r>
            <a:r>
              <a:rPr lang="hu-HU" sz="1400" dirty="0"/>
              <a:t> </a:t>
            </a:r>
            <a:r>
              <a:rPr lang="hu-HU" sz="1400" dirty="0" err="1"/>
              <a:t>model</a:t>
            </a:r>
            <a:r>
              <a:rPr lang="hu-HU" sz="1400" dirty="0"/>
              <a:t> and driver </a:t>
            </a:r>
            <a:r>
              <a:rPr lang="hu-HU" sz="1400" dirty="0" err="1"/>
              <a:t>model</a:t>
            </a:r>
            <a:r>
              <a:rPr lang="hu-HU" sz="1400" dirty="0"/>
              <a:t> + </a:t>
            </a:r>
            <a:r>
              <a:rPr lang="hu-HU" sz="1400" dirty="0" err="1"/>
              <a:t>curve</a:t>
            </a:r>
            <a:r>
              <a:rPr lang="hu-HU" sz="1400" dirty="0"/>
              <a:t> fitting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56152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Szélesvásznú</PresentationFormat>
  <Paragraphs>36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Igneczi Gergo Ferenc (XC-DX/ESM5-Bp)</dc:creator>
  <cp:lastModifiedBy>Igneczi Gergo Ferenc (XC-DX/ESM5-Bp)</cp:lastModifiedBy>
  <cp:revision>7</cp:revision>
  <dcterms:created xsi:type="dcterms:W3CDTF">2022-07-20T08:38:28Z</dcterms:created>
  <dcterms:modified xsi:type="dcterms:W3CDTF">2022-07-20T09:23:19Z</dcterms:modified>
</cp:coreProperties>
</file>