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64122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58" name="Shape 5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extLst>
      <p:ext uri="{BB962C8B-B14F-4D97-AF65-F5344CB8AC3E}">
        <p14:creationId xmlns:p14="http://schemas.microsoft.com/office/powerpoint/2010/main" val="113916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29" name="Shape 1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25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5" name="Shape 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689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73" name="Shape 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074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81" name="Shape 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797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724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6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05" name="Shape 1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934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13" name="Shape 11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604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21" name="Shape 12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49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6" name="Shape 16"/>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7" name="Shape 1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20" name="Shape 2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9" name="Shape 3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2" name="Shape 42"/>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12" name="Shape 12"/>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US" sz="1000">
                <a:solidFill>
                  <a:schemeClr val="dk2"/>
                </a:solidFill>
              </a:rPr>
              <a:t>‹#›</a:t>
            </a:fld>
            <a:endParaRPr lang="en-US" sz="1000">
              <a:solidFill>
                <a:schemeClr val="dk2"/>
              </a:solidFill>
            </a:endParaRPr>
          </a:p>
        </p:txBody>
      </p:sp>
      <p:pic>
        <p:nvPicPr>
          <p:cNvPr id="13" name="Shape 13" descr="content-pages.jpg"/>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p:nvPr/>
        </p:nvSpPr>
        <p:spPr>
          <a:xfrm>
            <a:off x="475600" y="2089975"/>
            <a:ext cx="8131500" cy="3528600"/>
          </a:xfrm>
          <a:prstGeom prst="rect">
            <a:avLst/>
          </a:prstGeom>
          <a:noFill/>
          <a:ln>
            <a:noFill/>
          </a:ln>
        </p:spPr>
        <p:txBody>
          <a:bodyPr lIns="91425" tIns="45700" rIns="91425" bIns="45700" anchor="t" anchorCtr="0">
            <a:noAutofit/>
          </a:bodyPr>
          <a:lstStyle/>
          <a:p>
            <a:pPr marL="0" marR="0" lvl="0" indent="-69850" algn="ctr" rtl="0">
              <a:spcBef>
                <a:spcPts val="0"/>
              </a:spcBef>
              <a:buClr>
                <a:schemeClr val="dk1"/>
              </a:buClr>
              <a:buSzPct val="55000"/>
              <a:buFont typeface="Arial"/>
              <a:buNone/>
            </a:pPr>
            <a:r>
              <a:rPr lang="en-US" sz="2000" b="1">
                <a:solidFill>
                  <a:schemeClr val="dk1"/>
                </a:solidFill>
                <a:latin typeface="Times New Roman"/>
                <a:ea typeface="Times New Roman"/>
                <a:cs typeface="Times New Roman"/>
                <a:sym typeface="Times New Roman"/>
              </a:rPr>
              <a:t>Topic</a:t>
            </a:r>
          </a:p>
          <a:p>
            <a:pPr marL="0" marR="0" lvl="0" indent="-69850" algn="ctr" rtl="0">
              <a:spcBef>
                <a:spcPts val="0"/>
              </a:spcBef>
              <a:buSzPct val="55000"/>
              <a:buNone/>
            </a:pPr>
            <a:r>
              <a:rPr lang="en-US" sz="2000">
                <a:solidFill>
                  <a:schemeClr val="dk1"/>
                </a:solidFill>
                <a:latin typeface="Times New Roman"/>
                <a:ea typeface="Times New Roman"/>
                <a:cs typeface="Times New Roman"/>
                <a:sym typeface="Times New Roman"/>
              </a:rPr>
              <a:t>The Silk Road</a:t>
            </a:r>
          </a:p>
          <a:p>
            <a:pPr marL="0" marR="0" lvl="0" indent="-69850" algn="ctr" rtl="0">
              <a:spcBef>
                <a:spcPts val="0"/>
              </a:spcBef>
              <a:buClr>
                <a:schemeClr val="dk1"/>
              </a:buClr>
              <a:buFont typeface="Arial"/>
              <a:buNone/>
            </a:pPr>
            <a:endParaRPr sz="2000">
              <a:solidFill>
                <a:schemeClr val="dk1"/>
              </a:solidFill>
              <a:latin typeface="Times New Roman"/>
              <a:ea typeface="Times New Roman"/>
              <a:cs typeface="Times New Roman"/>
              <a:sym typeface="Times New Roman"/>
            </a:endParaRPr>
          </a:p>
          <a:p>
            <a:pPr marL="0" marR="0" lvl="0" indent="-69850" algn="ctr" rtl="0">
              <a:spcBef>
                <a:spcPts val="0"/>
              </a:spcBef>
              <a:buClr>
                <a:schemeClr val="dk1"/>
              </a:buClr>
              <a:buSzPct val="55000"/>
              <a:buFont typeface="Arial"/>
              <a:buNone/>
            </a:pPr>
            <a:r>
              <a:rPr lang="en-US" sz="2000" b="1">
                <a:solidFill>
                  <a:schemeClr val="dk1"/>
                </a:solidFill>
                <a:latin typeface="Times New Roman"/>
                <a:ea typeface="Times New Roman"/>
                <a:cs typeface="Times New Roman"/>
                <a:sym typeface="Times New Roman"/>
              </a:rPr>
              <a:t>Question</a:t>
            </a:r>
          </a:p>
          <a:p>
            <a:pPr marL="0" marR="0" lvl="0" indent="-69850" algn="ctr" rtl="0">
              <a:spcBef>
                <a:spcPts val="0"/>
              </a:spcBef>
              <a:buClr>
                <a:schemeClr val="dk1"/>
              </a:buClr>
              <a:buSzPct val="55000"/>
              <a:buFont typeface="Arial"/>
              <a:buNone/>
            </a:pPr>
            <a:r>
              <a:rPr lang="en-US" sz="2000">
                <a:solidFill>
                  <a:schemeClr val="dk1"/>
                </a:solidFill>
                <a:latin typeface="Times New Roman"/>
                <a:ea typeface="Times New Roman"/>
                <a:cs typeface="Times New Roman"/>
                <a:sym typeface="Times New Roman"/>
              </a:rPr>
              <a:t>What positive and negative impacts did China have on the Roman Empire through the Silk Road exchange?</a:t>
            </a:r>
          </a:p>
          <a:p>
            <a:pPr marL="0" marR="0" lvl="0" indent="-69850" algn="ctr" rtl="0">
              <a:spcBef>
                <a:spcPts val="0"/>
              </a:spcBef>
              <a:buClr>
                <a:schemeClr val="dk1"/>
              </a:buClr>
              <a:buFont typeface="Arial"/>
              <a:buNone/>
            </a:pPr>
            <a:endParaRPr sz="2000">
              <a:solidFill>
                <a:schemeClr val="dk1"/>
              </a:solidFill>
              <a:latin typeface="Times New Roman"/>
              <a:ea typeface="Times New Roman"/>
              <a:cs typeface="Times New Roman"/>
              <a:sym typeface="Times New Roman"/>
            </a:endParaRPr>
          </a:p>
          <a:p>
            <a:pPr marL="0" marR="0" lvl="0" indent="-69850" algn="ctr" rtl="0">
              <a:spcBef>
                <a:spcPts val="0"/>
              </a:spcBef>
              <a:buClr>
                <a:schemeClr val="dk1"/>
              </a:buClr>
              <a:buSzPct val="55000"/>
              <a:buFont typeface="Arial"/>
              <a:buNone/>
            </a:pPr>
            <a:r>
              <a:rPr lang="en-US" sz="2000" b="1">
                <a:solidFill>
                  <a:schemeClr val="dk1"/>
                </a:solidFill>
                <a:latin typeface="Times New Roman"/>
                <a:ea typeface="Times New Roman"/>
                <a:cs typeface="Times New Roman"/>
                <a:sym typeface="Times New Roman"/>
              </a:rPr>
              <a:t>Thesis statement</a:t>
            </a:r>
          </a:p>
          <a:p>
            <a:pPr marL="0" marR="0" lvl="0" indent="-69850" algn="ctr" rtl="0">
              <a:spcBef>
                <a:spcPts val="0"/>
              </a:spcBef>
              <a:buSzPct val="55000"/>
              <a:buNone/>
            </a:pPr>
            <a:r>
              <a:rPr lang="en-US" sz="2000">
                <a:solidFill>
                  <a:schemeClr val="dk1"/>
                </a:solidFill>
                <a:latin typeface="Times New Roman"/>
                <a:ea typeface="Times New Roman"/>
                <a:cs typeface="Times New Roman"/>
                <a:sym typeface="Times New Roman"/>
              </a:rPr>
              <a:t>Although the Silk Road exchange brought convenience and satisfaction to people in the Roman Empire, it encouraged the spread of diseases and the illegal use of </a:t>
            </a:r>
            <a:r>
              <a:rPr lang="en-US" sz="2000">
                <a:latin typeface="Times New Roman"/>
                <a:ea typeface="Times New Roman"/>
                <a:cs typeface="Times New Roman"/>
                <a:sym typeface="Times New Roman"/>
              </a:rPr>
              <a:t>gunpowder.</a:t>
            </a:r>
            <a:r>
              <a:rPr lang="en-US">
                <a:latin typeface="Times New Roman"/>
                <a:ea typeface="Times New Roman"/>
                <a:cs typeface="Times New Roman"/>
                <a:sym typeface="Times New Roman"/>
              </a:rPr>
              <a:t> </a:t>
            </a:r>
          </a:p>
        </p:txBody>
      </p:sp>
      <p:sp>
        <p:nvSpPr>
          <p:cNvPr id="61" name="Shape 61"/>
          <p:cNvSpPr/>
          <p:nvPr/>
        </p:nvSpPr>
        <p:spPr>
          <a:xfrm>
            <a:off x="344225" y="334325"/>
            <a:ext cx="5946000" cy="1172700"/>
          </a:xfrm>
          <a:prstGeom prst="rect">
            <a:avLst/>
          </a:prstGeom>
          <a:noFill/>
          <a:ln>
            <a:noFill/>
          </a:ln>
        </p:spPr>
        <p:txBody>
          <a:bodyPr lIns="91425" tIns="45700" rIns="91425" bIns="45700" anchor="t" anchorCtr="0">
            <a:noAutofit/>
          </a:bodyPr>
          <a:lstStyle/>
          <a:p>
            <a:pPr marL="0" marR="0" lvl="0" indent="-69850" algn="l" rtl="0">
              <a:spcBef>
                <a:spcPts val="0"/>
              </a:spcBef>
              <a:buSzPct val="30555"/>
              <a:buNone/>
            </a:pPr>
            <a:r>
              <a:rPr lang="en-US" sz="3600">
                <a:solidFill>
                  <a:schemeClr val="dk1"/>
                </a:solidFill>
                <a:latin typeface="Impact"/>
                <a:ea typeface="Impact"/>
                <a:cs typeface="Impact"/>
                <a:sym typeface="Impact"/>
              </a:rPr>
              <a:t>2016 History Fair Presentation:</a:t>
            </a:r>
          </a:p>
          <a:p>
            <a:pPr marL="0" marR="0" lvl="0" indent="-69850" algn="l" rtl="0">
              <a:spcBef>
                <a:spcPts val="0"/>
              </a:spcBef>
              <a:buSzPct val="36666"/>
              <a:buNone/>
            </a:pPr>
            <a:r>
              <a:rPr lang="en-US" sz="3000">
                <a:solidFill>
                  <a:schemeClr val="dk1"/>
                </a:solidFill>
                <a:latin typeface="Impact"/>
                <a:ea typeface="Impact"/>
                <a:cs typeface="Impact"/>
                <a:sym typeface="Impact"/>
              </a:rPr>
              <a:t>Exploration, Encounter, Exchange</a:t>
            </a:r>
          </a:p>
          <a:p>
            <a:pPr marL="0" marR="0" lvl="0" indent="0" algn="l" rtl="0">
              <a:spcBef>
                <a:spcPts val="0"/>
              </a:spcBef>
              <a:buNone/>
            </a:pPr>
            <a:endParaRPr sz="3600" i="1">
              <a:solidFill>
                <a:srgbClr val="7F7F7F"/>
              </a:solidFill>
              <a:latin typeface="Times New Roman"/>
              <a:ea typeface="Times New Roman"/>
              <a:cs typeface="Times New Roman"/>
              <a:sym typeface="Times New Roman"/>
            </a:endParaRPr>
          </a:p>
        </p:txBody>
      </p:sp>
      <p:sp>
        <p:nvSpPr>
          <p:cNvPr id="62" name="Shape 62"/>
          <p:cNvSpPr/>
          <p:nvPr/>
        </p:nvSpPr>
        <p:spPr>
          <a:xfrm>
            <a:off x="6106225" y="1507025"/>
            <a:ext cx="2331900" cy="398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i="1">
                <a:solidFill>
                  <a:schemeClr val="dk1"/>
                </a:solidFill>
                <a:latin typeface="Times New Roman"/>
                <a:ea typeface="Times New Roman"/>
                <a:cs typeface="Times New Roman"/>
                <a:sym typeface="Times New Roman"/>
              </a:rPr>
              <a:t>Prepared by Peggy Lee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p:nvPr/>
        </p:nvSpPr>
        <p:spPr>
          <a:xfrm>
            <a:off x="1702800" y="847700"/>
            <a:ext cx="5738400" cy="477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a:latin typeface="Impact"/>
                <a:ea typeface="Impact"/>
                <a:cs typeface="Impact"/>
                <a:sym typeface="Impact"/>
              </a:rPr>
              <a:t>Works Cited</a:t>
            </a:r>
          </a:p>
        </p:txBody>
      </p:sp>
      <p:sp>
        <p:nvSpPr>
          <p:cNvPr id="132" name="Shape 132"/>
          <p:cNvSpPr txBox="1"/>
          <p:nvPr/>
        </p:nvSpPr>
        <p:spPr>
          <a:xfrm>
            <a:off x="598350" y="1513750"/>
            <a:ext cx="7533000" cy="3252600"/>
          </a:xfrm>
          <a:prstGeom prst="rect">
            <a:avLst/>
          </a:prstGeom>
          <a:noFill/>
          <a:ln>
            <a:noFill/>
          </a:ln>
        </p:spPr>
        <p:txBody>
          <a:bodyPr lIns="91425" tIns="91425" rIns="91425" bIns="91425" anchor="t" anchorCtr="0">
            <a:noAutofit/>
          </a:bodyPr>
          <a:lstStyle/>
          <a:p>
            <a:pPr lvl="0" rtl="0">
              <a:spcBef>
                <a:spcPts val="0"/>
              </a:spcBef>
              <a:buClr>
                <a:schemeClr val="dk1"/>
              </a:buClr>
              <a:buSzPct val="55000"/>
              <a:buFont typeface="Arial"/>
              <a:buNone/>
            </a:pPr>
            <a:r>
              <a:rPr lang="en-US" sz="2000" i="1">
                <a:solidFill>
                  <a:schemeClr val="dk1"/>
                </a:solidFill>
                <a:latin typeface="Times New Roman"/>
                <a:ea typeface="Times New Roman"/>
                <a:cs typeface="Times New Roman"/>
                <a:sym typeface="Times New Roman"/>
              </a:rPr>
              <a:t>About The Silk Road. </a:t>
            </a:r>
            <a:r>
              <a:rPr lang="en-US" sz="2000">
                <a:solidFill>
                  <a:schemeClr val="dk1"/>
                </a:solidFill>
                <a:latin typeface="Times New Roman"/>
                <a:ea typeface="Times New Roman"/>
                <a:cs typeface="Times New Roman"/>
                <a:sym typeface="Times New Roman"/>
              </a:rPr>
              <a:t>Silk Road: Dialogue, Diversity and Development</a:t>
            </a:r>
          </a:p>
          <a:p>
            <a:pPr lvl="0" rtl="0">
              <a:spcBef>
                <a:spcPts val="0"/>
              </a:spcBef>
              <a:buNone/>
            </a:pPr>
            <a:r>
              <a:rPr lang="en-US" sz="2000" i="1">
                <a:solidFill>
                  <a:schemeClr val="dk1"/>
                </a:solidFill>
                <a:latin typeface="Times New Roman"/>
                <a:ea typeface="Times New Roman"/>
                <a:cs typeface="Times New Roman"/>
                <a:sym typeface="Times New Roman"/>
              </a:rPr>
              <a:t>Alexander the Great Biography.</a:t>
            </a:r>
            <a:r>
              <a:rPr lang="en-US" sz="2000">
                <a:solidFill>
                  <a:schemeClr val="dk1"/>
                </a:solidFill>
                <a:latin typeface="Times New Roman"/>
                <a:ea typeface="Times New Roman"/>
                <a:cs typeface="Times New Roman"/>
                <a:sym typeface="Times New Roman"/>
              </a:rPr>
              <a:t> Bio, 2016. Web. 23 Mar 2016.</a:t>
            </a:r>
          </a:p>
          <a:p>
            <a:pPr lvl="0" rtl="0">
              <a:spcBef>
                <a:spcPts val="0"/>
              </a:spcBef>
              <a:buNone/>
            </a:pPr>
            <a:r>
              <a:rPr lang="en-US" sz="2000" i="1">
                <a:solidFill>
                  <a:schemeClr val="dk1"/>
                </a:solidFill>
                <a:latin typeface="Times New Roman"/>
                <a:ea typeface="Times New Roman"/>
                <a:cs typeface="Times New Roman"/>
                <a:sym typeface="Times New Roman"/>
              </a:rPr>
              <a:t>Gunpowder trade. </a:t>
            </a:r>
            <a:r>
              <a:rPr lang="en-US" sz="2000">
                <a:solidFill>
                  <a:schemeClr val="dk1"/>
                </a:solidFill>
                <a:latin typeface="Times New Roman"/>
                <a:ea typeface="Times New Roman"/>
                <a:cs typeface="Times New Roman"/>
                <a:sym typeface="Times New Roman"/>
              </a:rPr>
              <a:t>Culturas China, 2016. Web. 23 Mar 2016.</a:t>
            </a:r>
          </a:p>
          <a:p>
            <a:pPr lvl="0" rtl="0">
              <a:spcBef>
                <a:spcPts val="0"/>
              </a:spcBef>
              <a:buClr>
                <a:schemeClr val="dk1"/>
              </a:buClr>
              <a:buSzPct val="55000"/>
              <a:buFont typeface="Arial"/>
              <a:buNone/>
            </a:pPr>
            <a:r>
              <a:rPr lang="en-US" sz="2000" i="1">
                <a:solidFill>
                  <a:schemeClr val="dk1"/>
                </a:solidFill>
                <a:latin typeface="Times New Roman"/>
                <a:ea typeface="Times New Roman"/>
                <a:cs typeface="Times New Roman"/>
                <a:sym typeface="Times New Roman"/>
              </a:rPr>
              <a:t>Journey of Zhang Qian. </a:t>
            </a:r>
            <a:r>
              <a:rPr lang="en-US" sz="2000">
                <a:solidFill>
                  <a:schemeClr val="dk1"/>
                </a:solidFill>
                <a:latin typeface="Times New Roman"/>
                <a:ea typeface="Times New Roman"/>
                <a:cs typeface="Times New Roman"/>
                <a:sym typeface="Times New Roman"/>
              </a:rPr>
              <a:t>History World, 2014. Web. 23 Mar 2016.</a:t>
            </a:r>
          </a:p>
          <a:p>
            <a:pPr lvl="0" rtl="0">
              <a:spcBef>
                <a:spcPts val="0"/>
              </a:spcBef>
              <a:buNone/>
            </a:pPr>
            <a:r>
              <a:rPr lang="en-US" sz="2000" i="1">
                <a:latin typeface="Times New Roman"/>
                <a:ea typeface="Times New Roman"/>
                <a:cs typeface="Times New Roman"/>
                <a:sym typeface="Times New Roman"/>
              </a:rPr>
              <a:t>Rome's Eastern Trade. </a:t>
            </a:r>
            <a:r>
              <a:rPr lang="en-US" sz="2000">
                <a:latin typeface="Times New Roman"/>
                <a:ea typeface="Times New Roman"/>
                <a:cs typeface="Times New Roman"/>
                <a:sym typeface="Times New Roman"/>
              </a:rPr>
              <a:t>Depts Washington, 2015. Web. 23 Mar 2016.</a:t>
            </a:r>
          </a:p>
          <a:p>
            <a:pPr lvl="0" rtl="0">
              <a:spcBef>
                <a:spcPts val="0"/>
              </a:spcBef>
              <a:buClr>
                <a:schemeClr val="dk1"/>
              </a:buClr>
              <a:buSzPct val="25000"/>
              <a:buFont typeface="Arial"/>
              <a:buNone/>
            </a:pPr>
            <a:r>
              <a:rPr lang="en-US" sz="2000" i="1">
                <a:solidFill>
                  <a:schemeClr val="dk1"/>
                </a:solidFill>
                <a:latin typeface="Times New Roman"/>
                <a:ea typeface="Times New Roman"/>
                <a:cs typeface="Times New Roman"/>
                <a:sym typeface="Times New Roman"/>
              </a:rPr>
              <a:t>Silk Road Chronology. </a:t>
            </a:r>
            <a:r>
              <a:rPr lang="en-US" sz="2000">
                <a:solidFill>
                  <a:schemeClr val="dk1"/>
                </a:solidFill>
                <a:latin typeface="Times New Roman"/>
                <a:ea typeface="Times New Roman"/>
                <a:cs typeface="Times New Roman"/>
                <a:sym typeface="Times New Roman"/>
              </a:rPr>
              <a:t>Silk-Road, 2000. Web. 23 Mar 2016.</a:t>
            </a:r>
          </a:p>
          <a:p>
            <a:pPr lvl="0" rtl="0">
              <a:spcBef>
                <a:spcPts val="0"/>
              </a:spcBef>
              <a:buNone/>
            </a:pPr>
            <a:r>
              <a:rPr lang="en-US" sz="2000" i="1">
                <a:latin typeface="Times New Roman"/>
                <a:ea typeface="Times New Roman"/>
                <a:cs typeface="Times New Roman"/>
                <a:sym typeface="Times New Roman"/>
              </a:rPr>
              <a:t>The First Contact Between Rome and China. </a:t>
            </a:r>
            <a:r>
              <a:rPr lang="en-US" sz="2000">
                <a:latin typeface="Times New Roman"/>
                <a:ea typeface="Times New Roman"/>
                <a:cs typeface="Times New Roman"/>
                <a:sym typeface="Times New Roman"/>
              </a:rPr>
              <a:t>Silk Road, 2000. Web. 23 </a:t>
            </a:r>
          </a:p>
          <a:p>
            <a:pPr lvl="0" indent="457200" rtl="0">
              <a:spcBef>
                <a:spcPts val="0"/>
              </a:spcBef>
              <a:buNone/>
            </a:pPr>
            <a:r>
              <a:rPr lang="en-US" sz="2000">
                <a:latin typeface="Times New Roman"/>
                <a:ea typeface="Times New Roman"/>
                <a:cs typeface="Times New Roman"/>
                <a:sym typeface="Times New Roman"/>
              </a:rPr>
              <a:t>Mar 2016.</a:t>
            </a:r>
          </a:p>
          <a:p>
            <a:pPr lvl="0" rtl="0">
              <a:spcBef>
                <a:spcPts val="0"/>
              </a:spcBef>
              <a:buNone/>
            </a:pPr>
            <a:r>
              <a:rPr lang="en-US" sz="2000" i="1">
                <a:solidFill>
                  <a:schemeClr val="dk1"/>
                </a:solidFill>
                <a:latin typeface="Times New Roman"/>
                <a:ea typeface="Times New Roman"/>
                <a:cs typeface="Times New Roman"/>
                <a:sym typeface="Times New Roman"/>
              </a:rPr>
              <a:t>The Silk Road: Trade and the Black Death in Europe. </a:t>
            </a:r>
            <a:r>
              <a:rPr lang="en-US" sz="2000">
                <a:solidFill>
                  <a:schemeClr val="dk1"/>
                </a:solidFill>
                <a:latin typeface="Times New Roman"/>
                <a:ea typeface="Times New Roman"/>
                <a:cs typeface="Times New Roman"/>
                <a:sym typeface="Times New Roman"/>
              </a:rPr>
              <a:t>The Ancient </a:t>
            </a:r>
          </a:p>
          <a:p>
            <a:pPr lvl="0" indent="457200" rtl="0">
              <a:spcBef>
                <a:spcPts val="0"/>
              </a:spcBef>
              <a:buNone/>
            </a:pPr>
            <a:r>
              <a:rPr lang="en-US" sz="2000">
                <a:solidFill>
                  <a:schemeClr val="dk1"/>
                </a:solidFill>
                <a:latin typeface="Times New Roman"/>
                <a:ea typeface="Times New Roman"/>
                <a:cs typeface="Times New Roman"/>
                <a:sym typeface="Times New Roman"/>
              </a:rPr>
              <a:t>Standard, 2016. Web. 23 Mar 2016.</a:t>
            </a:r>
          </a:p>
          <a:p>
            <a:pPr lvl="0" rtl="0">
              <a:spcBef>
                <a:spcPts val="0"/>
              </a:spcBef>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p:nvPr/>
        </p:nvSpPr>
        <p:spPr>
          <a:xfrm>
            <a:off x="1702800" y="221750"/>
            <a:ext cx="5738400" cy="477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a:latin typeface="Impact"/>
                <a:ea typeface="Impact"/>
                <a:cs typeface="Impact"/>
                <a:sym typeface="Impact"/>
              </a:rPr>
              <a:t>Background-based visual #1</a:t>
            </a:r>
          </a:p>
        </p:txBody>
      </p:sp>
      <p:sp>
        <p:nvSpPr>
          <p:cNvPr id="68" name="Shape 68"/>
          <p:cNvSpPr/>
          <p:nvPr/>
        </p:nvSpPr>
        <p:spPr>
          <a:xfrm>
            <a:off x="638550" y="4594400"/>
            <a:ext cx="7866900" cy="1727100"/>
          </a:xfrm>
          <a:prstGeom prst="rect">
            <a:avLst/>
          </a:prstGeom>
          <a:noFill/>
          <a:ln>
            <a:noFill/>
          </a:ln>
        </p:spPr>
        <p:txBody>
          <a:bodyPr lIns="91425" tIns="45700" rIns="91425" bIns="45700" anchor="t" anchorCtr="0">
            <a:noAutofit/>
          </a:bodyPr>
          <a:lstStyle/>
          <a:p>
            <a:pPr lvl="0" algn="ctr" rtl="0">
              <a:spcBef>
                <a:spcPts val="0"/>
              </a:spcBef>
              <a:buSzPct val="25000"/>
              <a:buNone/>
            </a:pPr>
            <a:r>
              <a:rPr lang="en-US" sz="1800">
                <a:latin typeface="Times New Roman"/>
                <a:ea typeface="Times New Roman"/>
                <a:cs typeface="Times New Roman"/>
                <a:sym typeface="Times New Roman"/>
              </a:rPr>
              <a:t>This map shows the main route of the Silk Route Exchange between China and the Roman Empire from 114 BCE to 1450 CE. Because products from either places were “transferred from the caravans of one people to those of another”, the two countries did not each other very well until Marcus Aurelius’ voyage in 166. Aside from goods, religions and living techniques were also shared (The First Contact Between Rome and China).</a:t>
            </a:r>
          </a:p>
        </p:txBody>
      </p:sp>
      <p:sp>
        <p:nvSpPr>
          <p:cNvPr id="69" name="Shape 69"/>
          <p:cNvSpPr txBox="1"/>
          <p:nvPr/>
        </p:nvSpPr>
        <p:spPr>
          <a:xfrm>
            <a:off x="1615350" y="4299500"/>
            <a:ext cx="5913300" cy="2949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i="1">
                <a:solidFill>
                  <a:schemeClr val="dk1"/>
                </a:solidFill>
                <a:latin typeface="Times New Roman"/>
                <a:ea typeface="Times New Roman"/>
                <a:cs typeface="Times New Roman"/>
                <a:sym typeface="Times New Roman"/>
              </a:rPr>
              <a:t>Image source</a:t>
            </a:r>
            <a:r>
              <a:rPr lang="en-US" i="1">
                <a:solidFill>
                  <a:schemeClr val="dk1"/>
                </a:solidFill>
                <a:latin typeface="Times New Roman"/>
                <a:ea typeface="Times New Roman"/>
                <a:cs typeface="Times New Roman"/>
                <a:sym typeface="Times New Roman"/>
              </a:rPr>
              <a:t>: www.penn.museum.com</a:t>
            </a:r>
          </a:p>
        </p:txBody>
      </p:sp>
      <p:pic>
        <p:nvPicPr>
          <p:cNvPr id="70" name="Shape 70" descr="ssr_map_small.jpg"/>
          <p:cNvPicPr preferRelativeResize="0"/>
          <p:nvPr/>
        </p:nvPicPr>
        <p:blipFill>
          <a:blip r:embed="rId3">
            <a:alphaModFix/>
          </a:blip>
          <a:stretch>
            <a:fillRect/>
          </a:stretch>
        </p:blipFill>
        <p:spPr>
          <a:xfrm>
            <a:off x="1615337" y="866900"/>
            <a:ext cx="5913324" cy="3432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p:nvPr/>
        </p:nvSpPr>
        <p:spPr>
          <a:xfrm>
            <a:off x="1702800" y="221225"/>
            <a:ext cx="5738400" cy="477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a:latin typeface="Impact"/>
                <a:ea typeface="Impact"/>
                <a:cs typeface="Impact"/>
                <a:sym typeface="Impact"/>
              </a:rPr>
              <a:t>Background-based visual #2</a:t>
            </a:r>
          </a:p>
        </p:txBody>
      </p:sp>
      <p:sp>
        <p:nvSpPr>
          <p:cNvPr id="76" name="Shape 76"/>
          <p:cNvSpPr/>
          <p:nvPr/>
        </p:nvSpPr>
        <p:spPr>
          <a:xfrm>
            <a:off x="919050" y="4727725"/>
            <a:ext cx="7305900" cy="1545000"/>
          </a:xfrm>
          <a:prstGeom prst="rect">
            <a:avLst/>
          </a:prstGeom>
          <a:noFill/>
          <a:ln>
            <a:noFill/>
          </a:ln>
        </p:spPr>
        <p:txBody>
          <a:bodyPr lIns="91425" tIns="45700" rIns="91425" bIns="45700" anchor="t" anchorCtr="0">
            <a:noAutofit/>
          </a:bodyPr>
          <a:lstStyle/>
          <a:p>
            <a:pPr lvl="0" algn="ctr" rtl="0">
              <a:spcBef>
                <a:spcPts val="0"/>
              </a:spcBef>
              <a:buSzPct val="68750"/>
              <a:buNone/>
            </a:pPr>
            <a:r>
              <a:rPr lang="en-US" sz="1600">
                <a:latin typeface="Times New Roman"/>
                <a:ea typeface="Times New Roman"/>
                <a:cs typeface="Times New Roman"/>
                <a:sym typeface="Times New Roman"/>
              </a:rPr>
              <a:t>During the Han Dynasty, while Emperor Wudi was annoyed by the Huns, who liked to invade the northern borders of the Han Empire, the people of Da Yuezhi was in war with the Huns, who killed the king of Da Yuezhi and turned his head into a goblet. Wanting to kill the Huns together with the people of Da Yuezhi he sent Zhang Qian as a diplomatic envoy to the Western Regions. The route he took was later known as the Silk Road (Journey of Zhang Qian).</a:t>
            </a:r>
          </a:p>
        </p:txBody>
      </p:sp>
      <p:sp>
        <p:nvSpPr>
          <p:cNvPr id="77" name="Shape 77"/>
          <p:cNvSpPr txBox="1"/>
          <p:nvPr/>
        </p:nvSpPr>
        <p:spPr>
          <a:xfrm>
            <a:off x="1702800" y="4417500"/>
            <a:ext cx="5738400" cy="2949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i="1">
                <a:solidFill>
                  <a:schemeClr val="dk1"/>
                </a:solidFill>
                <a:latin typeface="Times New Roman"/>
                <a:ea typeface="Times New Roman"/>
                <a:cs typeface="Times New Roman"/>
                <a:sym typeface="Times New Roman"/>
              </a:rPr>
              <a:t>Image source</a:t>
            </a:r>
            <a:r>
              <a:rPr lang="en-US" i="1">
                <a:solidFill>
                  <a:schemeClr val="dk1"/>
                </a:solidFill>
                <a:latin typeface="Times New Roman"/>
                <a:ea typeface="Times New Roman"/>
                <a:cs typeface="Times New Roman"/>
                <a:sym typeface="Times New Roman"/>
              </a:rPr>
              <a:t>: www.baike.com</a:t>
            </a:r>
          </a:p>
        </p:txBody>
      </p:sp>
      <p:pic>
        <p:nvPicPr>
          <p:cNvPr id="78" name="Shape 78" descr="zhang qian.jp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702800" y="929425"/>
            <a:ext cx="5738400" cy="34880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p:nvPr/>
        </p:nvSpPr>
        <p:spPr>
          <a:xfrm>
            <a:off x="1702800" y="221225"/>
            <a:ext cx="5738400" cy="477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a:latin typeface="Impact"/>
                <a:ea typeface="Impact"/>
                <a:cs typeface="Impact"/>
                <a:sym typeface="Impact"/>
              </a:rPr>
              <a:t>Background-based visual #3</a:t>
            </a:r>
          </a:p>
        </p:txBody>
      </p:sp>
      <p:sp>
        <p:nvSpPr>
          <p:cNvPr id="84" name="Shape 84"/>
          <p:cNvSpPr/>
          <p:nvPr/>
        </p:nvSpPr>
        <p:spPr>
          <a:xfrm>
            <a:off x="1027925" y="4710075"/>
            <a:ext cx="6759000" cy="1242600"/>
          </a:xfrm>
          <a:prstGeom prst="rect">
            <a:avLst/>
          </a:prstGeom>
          <a:noFill/>
          <a:ln>
            <a:noFill/>
          </a:ln>
        </p:spPr>
        <p:txBody>
          <a:bodyPr lIns="91425" tIns="45700" rIns="91425" bIns="45700" anchor="t" anchorCtr="0">
            <a:noAutofit/>
          </a:bodyPr>
          <a:lstStyle/>
          <a:p>
            <a:pPr lvl="0" algn="ctr" rtl="0">
              <a:spcBef>
                <a:spcPts val="0"/>
              </a:spcBef>
              <a:buSzPct val="25000"/>
              <a:buNone/>
            </a:pPr>
            <a:r>
              <a:rPr lang="en-US" sz="1800">
                <a:latin typeface="Times New Roman"/>
                <a:ea typeface="Times New Roman"/>
                <a:cs typeface="Times New Roman"/>
                <a:sym typeface="Times New Roman"/>
              </a:rPr>
              <a:t>The above is a sculpture of Alexander the Great of Rome. Of the lands he conquered, Alexandria, Khujand of Tajikistan, Samarkand became major the trading cities of the Silk Road exchange (Alexander the Great Biography).</a:t>
            </a:r>
          </a:p>
        </p:txBody>
      </p:sp>
      <p:sp>
        <p:nvSpPr>
          <p:cNvPr id="85" name="Shape 85"/>
          <p:cNvSpPr txBox="1"/>
          <p:nvPr/>
        </p:nvSpPr>
        <p:spPr>
          <a:xfrm>
            <a:off x="2789100" y="4295325"/>
            <a:ext cx="3565800" cy="2949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i="1">
                <a:solidFill>
                  <a:schemeClr val="dk1"/>
                </a:solidFill>
                <a:latin typeface="Times New Roman"/>
                <a:ea typeface="Times New Roman"/>
                <a:cs typeface="Times New Roman"/>
                <a:sym typeface="Times New Roman"/>
              </a:rPr>
              <a:t>Image source</a:t>
            </a:r>
            <a:r>
              <a:rPr lang="en-US" i="1">
                <a:solidFill>
                  <a:schemeClr val="dk1"/>
                </a:solidFill>
                <a:latin typeface="Times New Roman"/>
                <a:ea typeface="Times New Roman"/>
                <a:cs typeface="Times New Roman"/>
                <a:sym typeface="Times New Roman"/>
              </a:rPr>
              <a:t>: www.britishmuseum.tumblr.com</a:t>
            </a:r>
          </a:p>
        </p:txBody>
      </p:sp>
      <p:pic>
        <p:nvPicPr>
          <p:cNvPr id="86" name="Shape 8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161550" y="925625"/>
            <a:ext cx="2491750" cy="33696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p:nvPr/>
        </p:nvSpPr>
        <p:spPr>
          <a:xfrm>
            <a:off x="1702800" y="221225"/>
            <a:ext cx="5738400" cy="477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a:latin typeface="Impact"/>
                <a:ea typeface="Impact"/>
                <a:cs typeface="Impact"/>
                <a:sym typeface="Impact"/>
              </a:rPr>
              <a:t>Evidence-based visual #1</a:t>
            </a:r>
          </a:p>
        </p:txBody>
      </p:sp>
      <p:sp>
        <p:nvSpPr>
          <p:cNvPr id="92" name="Shape 92"/>
          <p:cNvSpPr/>
          <p:nvPr/>
        </p:nvSpPr>
        <p:spPr>
          <a:xfrm>
            <a:off x="919050" y="5066849"/>
            <a:ext cx="7305900" cy="1285500"/>
          </a:xfrm>
          <a:prstGeom prst="rect">
            <a:avLst/>
          </a:prstGeom>
          <a:noFill/>
          <a:ln>
            <a:noFill/>
          </a:ln>
        </p:spPr>
        <p:txBody>
          <a:bodyPr lIns="91425" tIns="45700" rIns="91425" bIns="45700" anchor="t" anchorCtr="0">
            <a:noAutofit/>
          </a:bodyPr>
          <a:lstStyle/>
          <a:p>
            <a:pPr lvl="0" algn="ctr" rtl="0">
              <a:spcBef>
                <a:spcPts val="0"/>
              </a:spcBef>
              <a:buSzPct val="25000"/>
              <a:buNone/>
            </a:pPr>
            <a:r>
              <a:rPr lang="en-US" sz="1800">
                <a:latin typeface="Times New Roman"/>
                <a:ea typeface="Times New Roman"/>
                <a:cs typeface="Times New Roman"/>
                <a:sym typeface="Times New Roman"/>
              </a:rPr>
              <a:t>In this picture, Mongol merchants “braved the crossing of Mountains and deserts to bring gunpowder West along the Silk Road, changing the face of warfare”. This advance in technology caused random invasions within the empire and injured a lot of innocent people (Gunpowder Trade).</a:t>
            </a:r>
          </a:p>
          <a:p>
            <a:pPr lvl="0" algn="ctr" rtl="0">
              <a:spcBef>
                <a:spcPts val="0"/>
              </a:spcBef>
              <a:buSzPct val="25000"/>
              <a:buNone/>
            </a:pPr>
            <a:r>
              <a:rPr lang="en-US" sz="1800">
                <a:latin typeface="Times New Roman"/>
                <a:ea typeface="Times New Roman"/>
                <a:cs typeface="Times New Roman"/>
                <a:sym typeface="Times New Roman"/>
              </a:rPr>
              <a:t>. </a:t>
            </a:r>
          </a:p>
        </p:txBody>
      </p:sp>
      <p:sp>
        <p:nvSpPr>
          <p:cNvPr id="93" name="Shape 93"/>
          <p:cNvSpPr txBox="1"/>
          <p:nvPr/>
        </p:nvSpPr>
        <p:spPr>
          <a:xfrm>
            <a:off x="1557050" y="4756100"/>
            <a:ext cx="5619600" cy="2949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i="1">
                <a:solidFill>
                  <a:schemeClr val="dk1"/>
                </a:solidFill>
                <a:latin typeface="Times New Roman"/>
                <a:ea typeface="Times New Roman"/>
                <a:cs typeface="Times New Roman"/>
                <a:sym typeface="Times New Roman"/>
              </a:rPr>
              <a:t>Image source</a:t>
            </a:r>
            <a:r>
              <a:rPr lang="en-US" i="1">
                <a:solidFill>
                  <a:schemeClr val="dk1"/>
                </a:solidFill>
                <a:latin typeface="Times New Roman"/>
                <a:ea typeface="Times New Roman"/>
                <a:cs typeface="Times New Roman"/>
                <a:sym typeface="Times New Roman"/>
              </a:rPr>
              <a:t>: www.kaleidoscope.cultural-china.com</a:t>
            </a:r>
          </a:p>
        </p:txBody>
      </p:sp>
      <p:pic>
        <p:nvPicPr>
          <p:cNvPr id="94" name="Shape 94" descr="gunpowder_history__silk_road_to_the_west_from_china0a3fb3605da7e95245d4.jpg"/>
          <p:cNvPicPr preferRelativeResize="0"/>
          <p:nvPr/>
        </p:nvPicPr>
        <p:blipFill>
          <a:blip r:embed="rId3">
            <a:alphaModFix/>
          </a:blip>
          <a:stretch>
            <a:fillRect/>
          </a:stretch>
        </p:blipFill>
        <p:spPr>
          <a:xfrm>
            <a:off x="1891150" y="854650"/>
            <a:ext cx="5209300" cy="390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p:nvPr/>
        </p:nvSpPr>
        <p:spPr>
          <a:xfrm>
            <a:off x="1702800" y="221225"/>
            <a:ext cx="5738400" cy="477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a:latin typeface="Impact"/>
                <a:ea typeface="Impact"/>
                <a:cs typeface="Impact"/>
                <a:sym typeface="Impact"/>
              </a:rPr>
              <a:t>Evidence-based visual #2</a:t>
            </a:r>
          </a:p>
        </p:txBody>
      </p:sp>
      <p:sp>
        <p:nvSpPr>
          <p:cNvPr id="100" name="Shape 100"/>
          <p:cNvSpPr/>
          <p:nvPr/>
        </p:nvSpPr>
        <p:spPr>
          <a:xfrm>
            <a:off x="962550" y="4853600"/>
            <a:ext cx="7475700" cy="1221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a:latin typeface="Times New Roman"/>
                <a:ea typeface="Times New Roman"/>
                <a:cs typeface="Times New Roman"/>
                <a:sym typeface="Times New Roman"/>
              </a:rPr>
              <a:t>Silk was a valuable material back in that time period and only nobles, church officials and women of the upper class were able to afford it. By the posture of this women, we can infer that she was very satisfied with her </a:t>
            </a:r>
            <a:r>
              <a:rPr lang="en-US" sz="1800">
                <a:solidFill>
                  <a:schemeClr val="dk1"/>
                </a:solidFill>
                <a:latin typeface="Times New Roman"/>
                <a:ea typeface="Times New Roman"/>
                <a:cs typeface="Times New Roman"/>
                <a:sym typeface="Times New Roman"/>
              </a:rPr>
              <a:t>silk gown </a:t>
            </a:r>
            <a:r>
              <a:rPr lang="en-US" sz="1800">
                <a:latin typeface="Times New Roman"/>
                <a:ea typeface="Times New Roman"/>
                <a:cs typeface="Times New Roman"/>
                <a:sym typeface="Times New Roman"/>
              </a:rPr>
              <a:t>(Rome's Eastern Trade).</a:t>
            </a:r>
          </a:p>
        </p:txBody>
      </p:sp>
      <p:sp>
        <p:nvSpPr>
          <p:cNvPr id="101" name="Shape 101"/>
          <p:cNvSpPr txBox="1"/>
          <p:nvPr/>
        </p:nvSpPr>
        <p:spPr>
          <a:xfrm>
            <a:off x="3036300" y="4556650"/>
            <a:ext cx="3071400" cy="2949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i="1">
                <a:solidFill>
                  <a:schemeClr val="dk1"/>
                </a:solidFill>
                <a:latin typeface="Times New Roman"/>
                <a:ea typeface="Times New Roman"/>
                <a:cs typeface="Times New Roman"/>
                <a:sym typeface="Times New Roman"/>
              </a:rPr>
              <a:t>Image source</a:t>
            </a:r>
            <a:r>
              <a:rPr lang="en-US" i="1">
                <a:solidFill>
                  <a:schemeClr val="dk1"/>
                </a:solidFill>
                <a:latin typeface="Times New Roman"/>
                <a:ea typeface="Times New Roman"/>
                <a:cs typeface="Times New Roman"/>
                <a:sym typeface="Times New Roman"/>
              </a:rPr>
              <a:t>: www.confuciusmag.com</a:t>
            </a:r>
          </a:p>
        </p:txBody>
      </p:sp>
      <p:pic>
        <p:nvPicPr>
          <p:cNvPr id="102" name="Shape 10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336487" y="875700"/>
            <a:ext cx="2471024" cy="3680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p:nvPr/>
        </p:nvSpPr>
        <p:spPr>
          <a:xfrm>
            <a:off x="1702800" y="221225"/>
            <a:ext cx="5738400" cy="477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a:latin typeface="Impact"/>
                <a:ea typeface="Impact"/>
                <a:cs typeface="Impact"/>
                <a:sym typeface="Impact"/>
              </a:rPr>
              <a:t>Evidence-based visual #3</a:t>
            </a:r>
          </a:p>
        </p:txBody>
      </p:sp>
      <p:sp>
        <p:nvSpPr>
          <p:cNvPr id="108" name="Shape 108"/>
          <p:cNvSpPr/>
          <p:nvPr/>
        </p:nvSpPr>
        <p:spPr>
          <a:xfrm>
            <a:off x="767100" y="4822900"/>
            <a:ext cx="7609800" cy="1254300"/>
          </a:xfrm>
          <a:prstGeom prst="rect">
            <a:avLst/>
          </a:prstGeom>
          <a:noFill/>
          <a:ln>
            <a:noFill/>
          </a:ln>
        </p:spPr>
        <p:txBody>
          <a:bodyPr lIns="91425" tIns="45700" rIns="91425" bIns="45700" anchor="t" anchorCtr="0">
            <a:noAutofit/>
          </a:bodyPr>
          <a:lstStyle/>
          <a:p>
            <a:pPr lvl="0" algn="ctr" rtl="0">
              <a:spcBef>
                <a:spcPts val="0"/>
              </a:spcBef>
              <a:buSzPct val="25000"/>
              <a:buNone/>
            </a:pPr>
            <a:r>
              <a:rPr lang="en-US" sz="1800">
                <a:latin typeface="Times New Roman"/>
                <a:ea typeface="Times New Roman"/>
                <a:cs typeface="Times New Roman"/>
                <a:sym typeface="Times New Roman"/>
              </a:rPr>
              <a:t>This picture shows an example of the ceramics and potteries that were used by the Romans during and after the exchange. This made the lives of the Romans more convenient by allowing them to organize small objects (Silk Road: Dialogue, Diversity and Development).</a:t>
            </a:r>
          </a:p>
        </p:txBody>
      </p:sp>
      <p:sp>
        <p:nvSpPr>
          <p:cNvPr id="109" name="Shape 109"/>
          <p:cNvSpPr txBox="1"/>
          <p:nvPr/>
        </p:nvSpPr>
        <p:spPr>
          <a:xfrm>
            <a:off x="2239975" y="4467100"/>
            <a:ext cx="4717800" cy="2949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i="1">
                <a:solidFill>
                  <a:schemeClr val="dk1"/>
                </a:solidFill>
                <a:latin typeface="Times New Roman"/>
                <a:ea typeface="Times New Roman"/>
                <a:cs typeface="Times New Roman"/>
                <a:sym typeface="Times New Roman"/>
              </a:rPr>
              <a:t>Image source</a:t>
            </a:r>
            <a:r>
              <a:rPr lang="en-US" i="1">
                <a:solidFill>
                  <a:schemeClr val="dk1"/>
                </a:solidFill>
                <a:latin typeface="Times New Roman"/>
                <a:ea typeface="Times New Roman"/>
                <a:cs typeface="Times New Roman"/>
                <a:sym typeface="Times New Roman"/>
              </a:rPr>
              <a:t>: www.silkroadceramics.com</a:t>
            </a:r>
          </a:p>
        </p:txBody>
      </p:sp>
      <p:pic>
        <p:nvPicPr>
          <p:cNvPr id="110" name="Shape 11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239975" y="923950"/>
            <a:ext cx="4717755" cy="35584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p:nvPr/>
        </p:nvSpPr>
        <p:spPr>
          <a:xfrm>
            <a:off x="1702800" y="221225"/>
            <a:ext cx="5738400" cy="477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a:latin typeface="Impact"/>
                <a:ea typeface="Impact"/>
                <a:cs typeface="Impact"/>
                <a:sym typeface="Impact"/>
              </a:rPr>
              <a:t>Evidence-based visual #4</a:t>
            </a:r>
          </a:p>
        </p:txBody>
      </p:sp>
      <p:sp>
        <p:nvSpPr>
          <p:cNvPr id="116" name="Shape 116"/>
          <p:cNvSpPr/>
          <p:nvPr/>
        </p:nvSpPr>
        <p:spPr>
          <a:xfrm>
            <a:off x="958050" y="4777024"/>
            <a:ext cx="7227900" cy="14979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a:latin typeface="Times New Roman"/>
                <a:ea typeface="Times New Roman"/>
                <a:cs typeface="Times New Roman"/>
                <a:sym typeface="Times New Roman"/>
              </a:rPr>
              <a:t>This picture illustrates a rat found in a cabin in the 14th century. Historians believe that diseases causing the Black Death were caused by rats. As goods were brought up the ships, they crawled into the cabins, bringing Chinese diseases to European countries (The Silk Road: Trade and the Black Death in Europe).</a:t>
            </a:r>
          </a:p>
        </p:txBody>
      </p:sp>
      <p:sp>
        <p:nvSpPr>
          <p:cNvPr id="117" name="Shape 117"/>
          <p:cNvSpPr txBox="1"/>
          <p:nvPr/>
        </p:nvSpPr>
        <p:spPr>
          <a:xfrm>
            <a:off x="1385825" y="4465625"/>
            <a:ext cx="6351300" cy="2949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i="1">
                <a:solidFill>
                  <a:schemeClr val="dk1"/>
                </a:solidFill>
                <a:latin typeface="Times New Roman"/>
                <a:ea typeface="Times New Roman"/>
                <a:cs typeface="Times New Roman"/>
                <a:sym typeface="Times New Roman"/>
              </a:rPr>
              <a:t>Image source</a:t>
            </a:r>
            <a:r>
              <a:rPr lang="en-US" i="1">
                <a:solidFill>
                  <a:schemeClr val="dk1"/>
                </a:solidFill>
                <a:latin typeface="Times New Roman"/>
                <a:ea typeface="Times New Roman"/>
                <a:cs typeface="Times New Roman"/>
                <a:sym typeface="Times New Roman"/>
              </a:rPr>
              <a:t>: www.bbc.com</a:t>
            </a:r>
          </a:p>
        </p:txBody>
      </p:sp>
      <p:pic>
        <p:nvPicPr>
          <p:cNvPr id="118" name="Shape 118"/>
          <p:cNvPicPr preferRelativeResize="0"/>
          <p:nvPr/>
        </p:nvPicPr>
        <p:blipFill>
          <a:blip r:embed="rId3">
            <a:alphaModFix/>
          </a:blip>
          <a:stretch>
            <a:fillRect/>
          </a:stretch>
        </p:blipFill>
        <p:spPr>
          <a:xfrm>
            <a:off x="1385812" y="867137"/>
            <a:ext cx="6372265" cy="35819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p:nvPr/>
        </p:nvSpPr>
        <p:spPr>
          <a:xfrm>
            <a:off x="1702800" y="221225"/>
            <a:ext cx="5738400" cy="477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a:latin typeface="Impact"/>
                <a:ea typeface="Impact"/>
                <a:cs typeface="Impact"/>
                <a:sym typeface="Impact"/>
              </a:rPr>
              <a:t>Concluding visual #1 </a:t>
            </a:r>
          </a:p>
        </p:txBody>
      </p:sp>
      <p:sp>
        <p:nvSpPr>
          <p:cNvPr id="124" name="Shape 124"/>
          <p:cNvSpPr/>
          <p:nvPr/>
        </p:nvSpPr>
        <p:spPr>
          <a:xfrm>
            <a:off x="603462" y="5304875"/>
            <a:ext cx="7937100" cy="10740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a:latin typeface="Times New Roman"/>
                <a:ea typeface="Times New Roman"/>
                <a:cs typeface="Times New Roman"/>
                <a:sym typeface="Times New Roman"/>
              </a:rPr>
              <a:t>These charts show the comparison of the Chinese and Roman populations affected by epidemics from 0 to 400 CE. Before the exchange, the number of diseased Romans was half of what’s shown above (</a:t>
            </a:r>
            <a:r>
              <a:rPr lang="en-US" sz="1800">
                <a:solidFill>
                  <a:schemeClr val="dk1"/>
                </a:solidFill>
                <a:latin typeface="Times New Roman"/>
                <a:ea typeface="Times New Roman"/>
                <a:cs typeface="Times New Roman"/>
                <a:sym typeface="Times New Roman"/>
              </a:rPr>
              <a:t>About The Silk Road). </a:t>
            </a:r>
          </a:p>
        </p:txBody>
      </p:sp>
      <p:sp>
        <p:nvSpPr>
          <p:cNvPr id="125" name="Shape 125"/>
          <p:cNvSpPr txBox="1"/>
          <p:nvPr/>
        </p:nvSpPr>
        <p:spPr>
          <a:xfrm>
            <a:off x="1548300" y="4997000"/>
            <a:ext cx="5738400" cy="2949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i="1">
                <a:solidFill>
                  <a:schemeClr val="dk1"/>
                </a:solidFill>
                <a:latin typeface="Times New Roman"/>
                <a:ea typeface="Times New Roman"/>
                <a:cs typeface="Times New Roman"/>
                <a:sym typeface="Times New Roman"/>
              </a:rPr>
              <a:t>Image source</a:t>
            </a:r>
            <a:r>
              <a:rPr lang="en-US" i="1">
                <a:solidFill>
                  <a:schemeClr val="dk1"/>
                </a:solidFill>
                <a:latin typeface="Times New Roman"/>
                <a:ea typeface="Times New Roman"/>
                <a:cs typeface="Times New Roman"/>
                <a:sym typeface="Times New Roman"/>
              </a:rPr>
              <a:t>: www.slideplayer.com</a:t>
            </a:r>
          </a:p>
        </p:txBody>
      </p:sp>
      <p:pic>
        <p:nvPicPr>
          <p:cNvPr id="126" name="Shape 1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857312" y="924987"/>
            <a:ext cx="5429380" cy="4072012"/>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733</Words>
  <Application>Microsoft Office PowerPoint</Application>
  <PresentationFormat>On-screen Show (4:3)</PresentationFormat>
  <Paragraphs>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Impact</vt:lpstr>
      <vt:lpstr>Times New Roman</vt:lpstr>
      <vt:lpstr>simple-light-2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Figueroa</cp:lastModifiedBy>
  <cp:revision>1</cp:revision>
  <dcterms:modified xsi:type="dcterms:W3CDTF">2017-01-25T03:17:48Z</dcterms:modified>
</cp:coreProperties>
</file>