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B0604020202020204" charset="0"/>
      <p:regular r:id="rId16"/>
      <p:bold r:id="rId17"/>
      <p:italic r:id="rId18"/>
      <p:boldItalic r:id="rId19"/>
    </p:embeddedFont>
    <p:embeddedFont>
      <p:font typeface="Playfair Display"/>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71611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9762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4432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46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54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396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1653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580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0091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9721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555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75492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637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548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096250" y="1627200"/>
            <a:ext cx="2951399" cy="1584300"/>
          </a:xfrm>
          <a:prstGeom prst="rect">
            <a:avLst/>
          </a:prstGeom>
        </p:spPr>
        <p:txBody>
          <a:bodyPr lIns="91425" tIns="91425" rIns="91425" bIns="91425" anchor="ctr" anchorCtr="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2" y="3266930"/>
            <a:ext cx="2951399" cy="701399"/>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1233100"/>
            <a:ext cx="8520599"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599" cy="10715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199"/>
          </a:xfrm>
          <a:prstGeom prst="rect">
            <a:avLst/>
          </a:prstGeom>
        </p:spPr>
        <p:txBody>
          <a:bodyPr lIns="91425" tIns="91425" rIns="91425" bIns="91425" anchor="ctr" anchorCtr="0"/>
          <a:lstStyle>
            <a:lvl1pPr lvl="0" algn="ctr">
              <a:spcBef>
                <a:spcPts val="0"/>
              </a:spcBef>
              <a:buClr>
                <a:schemeClr val="lt1"/>
              </a:buClr>
              <a:buSzPct val="100000"/>
              <a:buFont typeface="Lato"/>
              <a:defRPr sz="4800" b="0">
                <a:solidFill>
                  <a:schemeClr val="lt1"/>
                </a:solidFill>
                <a:latin typeface="Lato"/>
                <a:ea typeface="Lato"/>
                <a:cs typeface="Lato"/>
                <a:sym typeface="Lato"/>
              </a:defRPr>
            </a:lvl1pPr>
            <a:lvl2pPr lvl="1" algn="ctr">
              <a:spcBef>
                <a:spcPts val="0"/>
              </a:spcBef>
              <a:buClr>
                <a:schemeClr val="lt1"/>
              </a:buClr>
              <a:buSzPct val="100000"/>
              <a:buFont typeface="Lato"/>
              <a:defRPr sz="4800" b="0">
                <a:solidFill>
                  <a:schemeClr val="lt1"/>
                </a:solidFill>
                <a:latin typeface="Lato"/>
                <a:ea typeface="Lato"/>
                <a:cs typeface="Lato"/>
                <a:sym typeface="Lato"/>
              </a:defRPr>
            </a:lvl2pPr>
            <a:lvl3pPr lvl="2" algn="ctr">
              <a:spcBef>
                <a:spcPts val="0"/>
              </a:spcBef>
              <a:buClr>
                <a:schemeClr val="lt1"/>
              </a:buClr>
              <a:buSzPct val="100000"/>
              <a:buFont typeface="Lato"/>
              <a:defRPr sz="4800" b="0">
                <a:solidFill>
                  <a:schemeClr val="lt1"/>
                </a:solidFill>
                <a:latin typeface="Lato"/>
                <a:ea typeface="Lato"/>
                <a:cs typeface="Lato"/>
                <a:sym typeface="Lato"/>
              </a:defRPr>
            </a:lvl3pPr>
            <a:lvl4pPr lvl="3" algn="ctr">
              <a:spcBef>
                <a:spcPts val="0"/>
              </a:spcBef>
              <a:buClr>
                <a:schemeClr val="lt1"/>
              </a:buClr>
              <a:buSzPct val="100000"/>
              <a:buFont typeface="Lato"/>
              <a:defRPr sz="4800" b="0">
                <a:solidFill>
                  <a:schemeClr val="lt1"/>
                </a:solidFill>
                <a:latin typeface="Lato"/>
                <a:ea typeface="Lato"/>
                <a:cs typeface="Lato"/>
                <a:sym typeface="Lato"/>
              </a:defRPr>
            </a:lvl4pPr>
            <a:lvl5pPr lvl="4" algn="ctr">
              <a:spcBef>
                <a:spcPts val="0"/>
              </a:spcBef>
              <a:buClr>
                <a:schemeClr val="lt1"/>
              </a:buClr>
              <a:buSzPct val="100000"/>
              <a:buFont typeface="Lato"/>
              <a:defRPr sz="4800" b="0">
                <a:solidFill>
                  <a:schemeClr val="lt1"/>
                </a:solidFill>
                <a:latin typeface="Lato"/>
                <a:ea typeface="Lato"/>
                <a:cs typeface="Lato"/>
                <a:sym typeface="Lato"/>
              </a:defRPr>
            </a:lvl5pPr>
            <a:lvl6pPr lvl="5" algn="ctr">
              <a:spcBef>
                <a:spcPts val="0"/>
              </a:spcBef>
              <a:buClr>
                <a:schemeClr val="lt1"/>
              </a:buClr>
              <a:buSzPct val="100000"/>
              <a:buFont typeface="Lato"/>
              <a:defRPr sz="4800" b="0">
                <a:solidFill>
                  <a:schemeClr val="lt1"/>
                </a:solidFill>
                <a:latin typeface="Lato"/>
                <a:ea typeface="Lato"/>
                <a:cs typeface="Lato"/>
                <a:sym typeface="Lato"/>
              </a:defRPr>
            </a:lvl6pPr>
            <a:lvl7pPr lvl="6" algn="ctr">
              <a:spcBef>
                <a:spcPts val="0"/>
              </a:spcBef>
              <a:buClr>
                <a:schemeClr val="lt1"/>
              </a:buClr>
              <a:buSzPct val="100000"/>
              <a:buFont typeface="Lato"/>
              <a:defRPr sz="4800" b="0">
                <a:solidFill>
                  <a:schemeClr val="lt1"/>
                </a:solidFill>
                <a:latin typeface="Lato"/>
                <a:ea typeface="Lato"/>
                <a:cs typeface="Lato"/>
                <a:sym typeface="Lato"/>
              </a:defRPr>
            </a:lvl7pPr>
            <a:lvl8pPr lvl="7" algn="ctr">
              <a:spcBef>
                <a:spcPts val="0"/>
              </a:spcBef>
              <a:buClr>
                <a:schemeClr val="lt1"/>
              </a:buClr>
              <a:buSzPct val="100000"/>
              <a:buFont typeface="Lato"/>
              <a:defRPr sz="4800" b="0">
                <a:solidFill>
                  <a:schemeClr val="lt1"/>
                </a:solidFill>
                <a:latin typeface="Lato"/>
                <a:ea typeface="Lato"/>
                <a:cs typeface="Lato"/>
                <a:sym typeface="Lato"/>
              </a:defRPr>
            </a:lvl8pPr>
            <a:lvl9pPr lvl="8"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91350"/>
            <a:ext cx="8520599"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599"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599"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91377"/>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199"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0250" y="4681009"/>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599" cy="626100"/>
          </a:xfrm>
          <a:prstGeom prst="rect">
            <a:avLst/>
          </a:prstGeom>
          <a:noFill/>
          <a:ln>
            <a:noFill/>
          </a:ln>
        </p:spPr>
        <p:txBody>
          <a:bodyPr lIns="91425" tIns="91425" rIns="91425" bIns="91425" anchor="t" anchorCtr="0"/>
          <a:lstStyle>
            <a:lvl1pPr lvl="0">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399" cy="1584300"/>
          </a:xfrm>
          <a:prstGeom prst="rect">
            <a:avLst/>
          </a:prstGeom>
        </p:spPr>
        <p:txBody>
          <a:bodyPr lIns="91425" tIns="91425" rIns="91425" bIns="91425" anchor="ctr" anchorCtr="0">
            <a:noAutofit/>
          </a:bodyPr>
          <a:lstStyle/>
          <a:p>
            <a:pPr lvl="0">
              <a:spcBef>
                <a:spcPts val="0"/>
              </a:spcBef>
              <a:buNone/>
            </a:pPr>
            <a:r>
              <a:rPr lang="en">
                <a:latin typeface="Times New Roman"/>
                <a:ea typeface="Times New Roman"/>
                <a:cs typeface="Times New Roman"/>
                <a:sym typeface="Times New Roman"/>
              </a:rPr>
              <a:t>Presentation on Sarah Bagley</a:t>
            </a:r>
          </a:p>
        </p:txBody>
      </p:sp>
      <p:sp>
        <p:nvSpPr>
          <p:cNvPr id="60" name="Shape 60"/>
          <p:cNvSpPr txBox="1">
            <a:spLocks noGrp="1"/>
          </p:cNvSpPr>
          <p:nvPr>
            <p:ph type="subTitle" idx="1"/>
          </p:nvPr>
        </p:nvSpPr>
        <p:spPr>
          <a:xfrm>
            <a:off x="3096362" y="3266930"/>
            <a:ext cx="2951399" cy="701399"/>
          </a:xfrm>
          <a:prstGeom prst="rect">
            <a:avLst/>
          </a:prstGeom>
        </p:spPr>
        <p:txBody>
          <a:bodyPr lIns="91425" tIns="91425" rIns="91425" bIns="91425" anchor="b" anchorCtr="0">
            <a:noAutofit/>
          </a:bodyPr>
          <a:lstStyle/>
          <a:p>
            <a:pPr lvl="0">
              <a:spcBef>
                <a:spcPts val="0"/>
              </a:spcBef>
              <a:buNone/>
            </a:pPr>
            <a:r>
              <a:rPr lang="en">
                <a:latin typeface="Times New Roman"/>
                <a:ea typeface="Times New Roman"/>
                <a:cs typeface="Times New Roman"/>
                <a:sym typeface="Times New Roman"/>
              </a:rPr>
              <a:t>By Peggy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sz="3000"/>
              <a:t>After quitting...</a:t>
            </a:r>
          </a:p>
        </p:txBody>
      </p:sp>
      <p:sp>
        <p:nvSpPr>
          <p:cNvPr id="128" name="Shape 128"/>
          <p:cNvSpPr txBox="1">
            <a:spLocks noGrp="1"/>
          </p:cNvSpPr>
          <p:nvPr>
            <p:ph type="body" idx="1"/>
          </p:nvPr>
        </p:nvSpPr>
        <p:spPr>
          <a:xfrm>
            <a:off x="311700" y="1017450"/>
            <a:ext cx="8520599" cy="1998899"/>
          </a:xfrm>
          <a:prstGeom prst="rect">
            <a:avLst/>
          </a:prstGeom>
        </p:spPr>
        <p:txBody>
          <a:bodyPr lIns="91425" tIns="91425" rIns="91425" bIns="91425" anchor="t" anchorCtr="0">
            <a:noAutofit/>
          </a:bodyPr>
          <a:lstStyle/>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She became the first female telegrapher in the United States.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She provided the service of writing messages and letters. Due to gender discrimination, she earned only two-thirds of the salary her male colleagues earn. She was pissed and left the business.</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She left for Philadelphia, where she provided daily needs for prostitutes and disadvantaged young women.</a:t>
            </a:r>
          </a:p>
          <a:p>
            <a:pPr lvl="0">
              <a:spcBef>
                <a:spcPts val="0"/>
              </a:spcBef>
              <a:buNone/>
            </a:pPr>
            <a:endParaRPr>
              <a:solidFill>
                <a:srgbClr val="000000"/>
              </a:solidFill>
              <a:latin typeface="Times New Roman"/>
              <a:ea typeface="Times New Roman"/>
              <a:cs typeface="Times New Roman"/>
              <a:sym typeface="Times New Roman"/>
            </a:endParaRPr>
          </a:p>
        </p:txBody>
      </p:sp>
      <p:pic>
        <p:nvPicPr>
          <p:cNvPr id="129" name="Shape 1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7975" y="3103125"/>
            <a:ext cx="2660124" cy="1773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rtl="0">
              <a:spcBef>
                <a:spcPts val="0"/>
              </a:spcBef>
              <a:buNone/>
            </a:pPr>
            <a:r>
              <a:rPr lang="en" sz="3000"/>
              <a:t>After quitting...</a:t>
            </a:r>
          </a:p>
          <a:p>
            <a:pPr lvl="0">
              <a:spcBef>
                <a:spcPts val="0"/>
              </a:spcBef>
              <a:buNone/>
            </a:pPr>
            <a:endParaRPr sz="3000"/>
          </a:p>
        </p:txBody>
      </p:sp>
      <p:sp>
        <p:nvSpPr>
          <p:cNvPr id="135" name="Shape 135"/>
          <p:cNvSpPr txBox="1">
            <a:spLocks noGrp="1"/>
          </p:cNvSpPr>
          <p:nvPr>
            <p:ph type="body" idx="1"/>
          </p:nvPr>
        </p:nvSpPr>
        <p:spPr>
          <a:xfrm>
            <a:off x="311700" y="1017450"/>
            <a:ext cx="8250899" cy="2038800"/>
          </a:xfrm>
          <a:prstGeom prst="rect">
            <a:avLst/>
          </a:prstGeom>
        </p:spPr>
        <p:txBody>
          <a:bodyPr lIns="91425" tIns="91425" rIns="91425" bIns="91425" anchor="t" anchorCtr="0">
            <a:noAutofit/>
          </a:bodyPr>
          <a:lstStyle/>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In the same year, she met James Durno.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They married and migrated to a city Albany, NY and worked on the investigation of herbs and medicines.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They became wealthy and opened a medicine manufacturing company. They also lived in a large and luxurious house in Brooklyn Heights.</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Sarah Bagley passed away in 1883.</a:t>
            </a:r>
          </a:p>
          <a:p>
            <a:pPr lvl="0">
              <a:spcBef>
                <a:spcPts val="0"/>
              </a:spcBef>
              <a:buNone/>
            </a:pPr>
            <a:endParaRPr>
              <a:solidFill>
                <a:srgbClr val="000000"/>
              </a:solidFill>
            </a:endParaRPr>
          </a:p>
        </p:txBody>
      </p:sp>
      <p:pic>
        <p:nvPicPr>
          <p:cNvPr id="136" name="Shape 1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81024" y="3130625"/>
            <a:ext cx="2815548" cy="17195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Discussion Question</a:t>
            </a:r>
          </a:p>
        </p:txBody>
      </p:sp>
      <p:sp>
        <p:nvSpPr>
          <p:cNvPr id="142" name="Shape 142"/>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lvl="0">
              <a:spcBef>
                <a:spcPts val="0"/>
              </a:spcBef>
              <a:buNone/>
            </a:pPr>
            <a:r>
              <a:rPr lang="en" sz="2400">
                <a:latin typeface="Times New Roman"/>
                <a:ea typeface="Times New Roman"/>
                <a:cs typeface="Times New Roman"/>
                <a:sym typeface="Times New Roman"/>
              </a:rPr>
              <a:t>If you were Sarah Bagley, would you give up on the labor movement? If not, what would you do to express your animosity?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Works Cited</a:t>
            </a:r>
          </a:p>
        </p:txBody>
      </p:sp>
      <p:sp>
        <p:nvSpPr>
          <p:cNvPr id="148" name="Shape 148"/>
          <p:cNvSpPr txBox="1">
            <a:spLocks noGrp="1"/>
          </p:cNvSpPr>
          <p:nvPr>
            <p:ph type="body" idx="1"/>
          </p:nvPr>
        </p:nvSpPr>
        <p:spPr>
          <a:xfrm>
            <a:off x="311700" y="1152475"/>
            <a:ext cx="8520599" cy="3700500"/>
          </a:xfrm>
          <a:prstGeom prst="rect">
            <a:avLst/>
          </a:prstGeom>
        </p:spPr>
        <p:txBody>
          <a:bodyPr lIns="91425" tIns="91425" rIns="91425" bIns="91425" anchor="t" anchorCtr="0">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Historical Context – Sarah Bagley and Labor Reform. Rhetoric En Masse. Rhetoric En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Masse, 2010. Web. 7 December 2015.</a:t>
            </a:r>
          </a:p>
          <a:p>
            <a:pPr lvl="0" rtl="0">
              <a:spcBef>
                <a:spcPts val="0"/>
              </a:spcBef>
              <a:spcAft>
                <a:spcPts val="0"/>
              </a:spcAft>
              <a:buNone/>
            </a:pPr>
            <a:r>
              <a:rPr lang="en">
                <a:solidFill>
                  <a:srgbClr val="000000"/>
                </a:solidFill>
                <a:latin typeface="Times New Roman"/>
                <a:ea typeface="Times New Roman"/>
                <a:cs typeface="Times New Roman"/>
                <a:sym typeface="Times New Roman"/>
              </a:rPr>
              <a:t>Lowell Notes. Lowell National Historical Park. Lowell National Historical Park, 2015.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Web. 7 December 2015.</a:t>
            </a:r>
          </a:p>
          <a:p>
            <a:pPr lvl="0" rtl="0">
              <a:spcBef>
                <a:spcPts val="0"/>
              </a:spcBef>
              <a:spcAft>
                <a:spcPts val="0"/>
              </a:spcAft>
              <a:buNone/>
            </a:pPr>
            <a:r>
              <a:rPr lang="en">
                <a:solidFill>
                  <a:srgbClr val="000000"/>
                </a:solidFill>
                <a:latin typeface="Times New Roman"/>
                <a:ea typeface="Times New Roman"/>
                <a:cs typeface="Times New Roman"/>
                <a:sym typeface="Times New Roman"/>
              </a:rPr>
              <a:t>Sarah Bagley. The Pleasures of Factory Life. McDougal Littell Inc. McDougal Littell Inc.,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2015. Web. 7 December 2015.</a:t>
            </a:r>
          </a:p>
          <a:p>
            <a:pPr lvl="0" rtl="0">
              <a:spcBef>
                <a:spcPts val="0"/>
              </a:spcBef>
              <a:spcAft>
                <a:spcPts val="0"/>
              </a:spcAft>
              <a:buNone/>
            </a:pPr>
            <a:r>
              <a:rPr lang="en">
                <a:solidFill>
                  <a:srgbClr val="000000"/>
                </a:solidFill>
                <a:latin typeface="Times New Roman"/>
                <a:ea typeface="Times New Roman"/>
                <a:cs typeface="Times New Roman"/>
                <a:sym typeface="Times New Roman"/>
              </a:rPr>
              <a:t>Sarah Bagley Avenges the New England Mill Girls. New England Historical Society. New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England Historical Society, 2014. Web. 7 December 2015.</a:t>
            </a:r>
          </a:p>
          <a:p>
            <a:pPr lvl="0" rtl="0">
              <a:spcBef>
                <a:spcPts val="0"/>
              </a:spcBef>
              <a:spcAft>
                <a:spcPts val="0"/>
              </a:spcAft>
              <a:buNone/>
            </a:pPr>
            <a:r>
              <a:rPr lang="en">
                <a:solidFill>
                  <a:srgbClr val="000000"/>
                </a:solidFill>
                <a:latin typeface="Times New Roman"/>
                <a:ea typeface="Times New Roman"/>
                <a:cs typeface="Times New Roman"/>
                <a:sym typeface="Times New Roman"/>
              </a:rPr>
              <a:t>Sarah George Bagley. University of Massachusetts Lowell Library. University of </a:t>
            </a:r>
          </a:p>
          <a:p>
            <a:pPr lvl="0" indent="457200" rtl="0">
              <a:spcBef>
                <a:spcPts val="0"/>
              </a:spcBef>
              <a:spcAft>
                <a:spcPts val="0"/>
              </a:spcAft>
              <a:buNone/>
            </a:pPr>
            <a:r>
              <a:rPr lang="en">
                <a:solidFill>
                  <a:srgbClr val="000000"/>
                </a:solidFill>
                <a:latin typeface="Times New Roman"/>
                <a:ea typeface="Times New Roman"/>
                <a:cs typeface="Times New Roman"/>
                <a:sym typeface="Times New Roman"/>
              </a:rPr>
              <a:t>Massachusetts Lowell Library, 2015. Web. 7 December 2015.</a:t>
            </a:r>
          </a:p>
          <a:p>
            <a:pPr lvl="0">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Images of Sarah and her letters</a:t>
            </a:r>
          </a:p>
        </p:txBody>
      </p:sp>
      <p:grpSp>
        <p:nvGrpSpPr>
          <p:cNvPr id="66" name="Shape 66"/>
          <p:cNvGrpSpPr/>
          <p:nvPr/>
        </p:nvGrpSpPr>
        <p:grpSpPr>
          <a:xfrm>
            <a:off x="432600" y="1215075"/>
            <a:ext cx="8278804" cy="3450508"/>
            <a:chOff x="311700" y="1234925"/>
            <a:chExt cx="8278804" cy="3450508"/>
          </a:xfrm>
        </p:grpSpPr>
        <p:pic>
          <p:nvPicPr>
            <p:cNvPr id="67" name="Shape 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1700" y="1234933"/>
              <a:ext cx="2819999" cy="3450499"/>
            </a:xfrm>
            <a:prstGeom prst="rect">
              <a:avLst/>
            </a:prstGeom>
            <a:noFill/>
            <a:ln>
              <a:noFill/>
            </a:ln>
          </p:spPr>
        </p:pic>
        <p:pic>
          <p:nvPicPr>
            <p:cNvPr id="68" name="Shape 6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524899" y="1234925"/>
              <a:ext cx="2587868" cy="3450499"/>
            </a:xfrm>
            <a:prstGeom prst="rect">
              <a:avLst/>
            </a:prstGeom>
            <a:noFill/>
            <a:ln>
              <a:noFill/>
            </a:ln>
          </p:spPr>
        </p:pic>
        <p:pic>
          <p:nvPicPr>
            <p:cNvPr id="69" name="Shape 6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05975" y="1234925"/>
              <a:ext cx="2084529" cy="34505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Background and life</a:t>
            </a:r>
          </a:p>
        </p:txBody>
      </p:sp>
      <p:sp>
        <p:nvSpPr>
          <p:cNvPr id="75" name="Shape 75"/>
          <p:cNvSpPr txBox="1">
            <a:spLocks noGrp="1"/>
          </p:cNvSpPr>
          <p:nvPr>
            <p:ph type="body" idx="1"/>
          </p:nvPr>
        </p:nvSpPr>
        <p:spPr>
          <a:xfrm>
            <a:off x="311700" y="1152475"/>
            <a:ext cx="4128000" cy="1325100"/>
          </a:xfrm>
          <a:prstGeom prst="rect">
            <a:avLst/>
          </a:prstGeom>
        </p:spPr>
        <p:txBody>
          <a:bodyPr lIns="91425" tIns="91425" rIns="91425" bIns="91425" anchor="t" anchorCtr="0">
            <a:noAutofit/>
          </a:bodyPr>
          <a:lstStyle/>
          <a:p>
            <a:pPr marL="457200" lvl="0" indent="-228600" rtl="0">
              <a:lnSpc>
                <a:spcPct val="100000"/>
              </a:lnSpc>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Sarah fought for women’s and workers’ rights in the 1840s</a:t>
            </a:r>
          </a:p>
          <a:p>
            <a:pPr marL="457200" lvl="0" indent="-228600" rtl="0">
              <a:lnSpc>
                <a:spcPct val="100000"/>
              </a:lnSpc>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She born on April 19, 1806 in Canada.</a:t>
            </a:r>
          </a:p>
        </p:txBody>
      </p:sp>
      <p:grpSp>
        <p:nvGrpSpPr>
          <p:cNvPr id="76" name="Shape 76"/>
          <p:cNvGrpSpPr/>
          <p:nvPr/>
        </p:nvGrpSpPr>
        <p:grpSpPr>
          <a:xfrm>
            <a:off x="1169425" y="2446987"/>
            <a:ext cx="1962250" cy="2341626"/>
            <a:chOff x="1298275" y="2477575"/>
            <a:chExt cx="1962250" cy="2341626"/>
          </a:xfrm>
        </p:grpSpPr>
        <p:pic>
          <p:nvPicPr>
            <p:cNvPr id="77" name="Shape 7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60023" y="3182725"/>
              <a:ext cx="1238750" cy="1636475"/>
            </a:xfrm>
            <a:prstGeom prst="rect">
              <a:avLst/>
            </a:prstGeom>
            <a:noFill/>
            <a:ln>
              <a:noFill/>
            </a:ln>
          </p:spPr>
        </p:pic>
        <p:pic>
          <p:nvPicPr>
            <p:cNvPr id="78" name="Shape 7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98275" y="2477575"/>
              <a:ext cx="1962250" cy="740028"/>
            </a:xfrm>
            <a:prstGeom prst="rect">
              <a:avLst/>
            </a:prstGeom>
            <a:noFill/>
            <a:ln>
              <a:noFill/>
            </a:ln>
          </p:spPr>
        </p:pic>
      </p:grpSp>
      <p:sp>
        <p:nvSpPr>
          <p:cNvPr id="79" name="Shape 79"/>
          <p:cNvSpPr txBox="1">
            <a:spLocks noGrp="1"/>
          </p:cNvSpPr>
          <p:nvPr>
            <p:ph type="body" idx="1"/>
          </p:nvPr>
        </p:nvSpPr>
        <p:spPr>
          <a:xfrm>
            <a:off x="4202000" y="1152475"/>
            <a:ext cx="4831799" cy="1262100"/>
          </a:xfrm>
          <a:prstGeom prst="rect">
            <a:avLst/>
          </a:prstGeom>
        </p:spPr>
        <p:txBody>
          <a:bodyPr lIns="91425" tIns="91425" rIns="91425" bIns="91425" anchor="t" anchorCtr="0">
            <a:noAutofit/>
          </a:bodyPr>
          <a:lstStyle/>
          <a:p>
            <a:pPr marL="457200" lvl="0" indent="-228600" rtl="0">
              <a:lnSpc>
                <a:spcPct val="115000"/>
              </a:lnSpc>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At the age of 31, she moved to Lowell, MA.</a:t>
            </a:r>
          </a:p>
          <a:p>
            <a:pPr marL="457200" lvl="0" indent="-228600" rtl="0">
              <a:lnSpc>
                <a:spcPct val="115000"/>
              </a:lnSpc>
              <a:spcBef>
                <a:spcPts val="0"/>
              </a:spcBef>
              <a:buClr>
                <a:srgbClr val="000000"/>
              </a:buClr>
              <a:buFont typeface="Times New Roman"/>
              <a:buChar char="●"/>
            </a:pPr>
            <a:r>
              <a:rPr lang="en">
                <a:solidFill>
                  <a:srgbClr val="000000"/>
                </a:solidFill>
                <a:latin typeface="Times New Roman"/>
                <a:ea typeface="Times New Roman"/>
                <a:cs typeface="Times New Roman"/>
                <a:sym typeface="Times New Roman"/>
              </a:rPr>
              <a:t>She began working at a textile manufacturing industry called Hamilton’s Mill. </a:t>
            </a:r>
          </a:p>
          <a:p>
            <a:pPr lvl="0" rtl="0">
              <a:lnSpc>
                <a:spcPct val="115000"/>
              </a:lnSpc>
              <a:spcBef>
                <a:spcPts val="0"/>
              </a:spcBef>
              <a:buNone/>
            </a:pPr>
            <a:endParaRPr>
              <a:solidFill>
                <a:srgbClr val="000000"/>
              </a:solidFill>
              <a:latin typeface="Times New Roman"/>
              <a:ea typeface="Times New Roman"/>
              <a:cs typeface="Times New Roman"/>
              <a:sym typeface="Times New Roman"/>
            </a:endParaRPr>
          </a:p>
        </p:txBody>
      </p:sp>
      <p:grpSp>
        <p:nvGrpSpPr>
          <p:cNvPr id="80" name="Shape 80"/>
          <p:cNvGrpSpPr/>
          <p:nvPr/>
        </p:nvGrpSpPr>
        <p:grpSpPr>
          <a:xfrm>
            <a:off x="5237225" y="2279375"/>
            <a:ext cx="2761374" cy="2676849"/>
            <a:chOff x="5105912" y="2279375"/>
            <a:chExt cx="2761374" cy="2676849"/>
          </a:xfrm>
        </p:grpSpPr>
        <p:pic>
          <p:nvPicPr>
            <p:cNvPr id="81" name="Shape 8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749775" y="2279375"/>
              <a:ext cx="1473637" cy="1487487"/>
            </a:xfrm>
            <a:prstGeom prst="rect">
              <a:avLst/>
            </a:prstGeom>
            <a:noFill/>
            <a:ln>
              <a:noFill/>
            </a:ln>
          </p:spPr>
        </p:pic>
        <p:pic>
          <p:nvPicPr>
            <p:cNvPr id="82" name="Shape 8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05912" y="3766875"/>
              <a:ext cx="2761374" cy="1189349"/>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10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1000"/>
                                        <p:tgtEl>
                                          <p:spTgt spid="79"/>
                                        </p:tgtEl>
                                      </p:cBhvr>
                                    </p:animEffect>
                                  </p:childTnLst>
                                </p:cTn>
                              </p:par>
                              <p:par>
                                <p:cTn id="16" presetID="10"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Rise of power</a:t>
            </a:r>
          </a:p>
        </p:txBody>
      </p:sp>
      <p:sp>
        <p:nvSpPr>
          <p:cNvPr id="88" name="Shape 88"/>
          <p:cNvSpPr txBox="1">
            <a:spLocks noGrp="1"/>
          </p:cNvSpPr>
          <p:nvPr>
            <p:ph type="body" idx="1"/>
          </p:nvPr>
        </p:nvSpPr>
        <p:spPr>
          <a:xfrm>
            <a:off x="311700" y="1152475"/>
            <a:ext cx="8520599" cy="2930699"/>
          </a:xfrm>
          <a:prstGeom prst="rect">
            <a:avLst/>
          </a:prstGeom>
        </p:spPr>
        <p:txBody>
          <a:bodyPr lIns="91425" tIns="91425" rIns="91425" bIns="91425" anchor="t" anchorCtr="0">
            <a:noAutofit/>
          </a:bodyPr>
          <a:lstStyle/>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In the essay </a:t>
            </a:r>
            <a:r>
              <a:rPr lang="en" i="1">
                <a:solidFill>
                  <a:srgbClr val="000000"/>
                </a:solidFill>
                <a:latin typeface="Times New Roman"/>
                <a:ea typeface="Times New Roman"/>
                <a:cs typeface="Times New Roman"/>
                <a:sym typeface="Times New Roman"/>
              </a:rPr>
              <a:t>The Pleasures of Factory Work</a:t>
            </a:r>
            <a:r>
              <a:rPr lang="en">
                <a:solidFill>
                  <a:srgbClr val="000000"/>
                </a:solidFill>
                <a:latin typeface="Times New Roman"/>
                <a:ea typeface="Times New Roman"/>
                <a:cs typeface="Times New Roman"/>
                <a:sym typeface="Times New Roman"/>
              </a:rPr>
              <a:t>, Bagley criticized the amount of freedom factory girls received. She was later banned from further write-ups.</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She founded the Lowell Female Labor Reform Association (LFLRA), which aimed for better working environment and the “ten-hour day”.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In 1844, under her leadership, LFLRA worked with the New England Workingmen’s Association (NEWA).</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They published the </a:t>
            </a:r>
            <a:r>
              <a:rPr lang="en" i="1">
                <a:solidFill>
                  <a:srgbClr val="000000"/>
                </a:solidFill>
                <a:latin typeface="Times New Roman"/>
                <a:ea typeface="Times New Roman"/>
                <a:cs typeface="Times New Roman"/>
                <a:sym typeface="Times New Roman"/>
              </a:rPr>
              <a:t>The Voice of Industry </a:t>
            </a:r>
            <a:r>
              <a:rPr lang="en">
                <a:solidFill>
                  <a:srgbClr val="000000"/>
                </a:solidFill>
                <a:latin typeface="Times New Roman"/>
                <a:ea typeface="Times New Roman"/>
                <a:cs typeface="Times New Roman"/>
                <a:sym typeface="Times New Roman"/>
              </a:rPr>
              <a:t>together.</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They issued the first petition for the “ten-hour day”, which received 2139 signatures. However, it was declined by the state legislature.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rtl="0">
              <a:spcBef>
                <a:spcPts val="0"/>
              </a:spcBef>
              <a:buNone/>
            </a:pPr>
            <a:r>
              <a:rPr lang="en"/>
              <a:t>Rise of power</a:t>
            </a:r>
          </a:p>
        </p:txBody>
      </p:sp>
      <p:pic>
        <p:nvPicPr>
          <p:cNvPr id="94" name="Shape 9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38837" y="1169700"/>
            <a:ext cx="4805625" cy="2804099"/>
          </a:xfrm>
          <a:prstGeom prst="rect">
            <a:avLst/>
          </a:prstGeom>
          <a:noFill/>
          <a:ln>
            <a:noFill/>
          </a:ln>
        </p:spPr>
      </p:pic>
      <p:pic>
        <p:nvPicPr>
          <p:cNvPr id="95" name="Shape 9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99537" y="1169700"/>
            <a:ext cx="3443000" cy="28040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rtl="0">
              <a:spcBef>
                <a:spcPts val="0"/>
              </a:spcBef>
              <a:buNone/>
            </a:pPr>
            <a:r>
              <a:rPr lang="en"/>
              <a:t>Rise of power</a:t>
            </a:r>
          </a:p>
        </p:txBody>
      </p:sp>
      <p:pic>
        <p:nvPicPr>
          <p:cNvPr id="101" name="Shape 10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6425" y="1101325"/>
            <a:ext cx="4963499" cy="347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rtl="0">
              <a:spcBef>
                <a:spcPts val="0"/>
              </a:spcBef>
              <a:buNone/>
            </a:pPr>
            <a:r>
              <a:rPr lang="en"/>
              <a:t>Success</a:t>
            </a:r>
          </a:p>
        </p:txBody>
      </p:sp>
      <p:sp>
        <p:nvSpPr>
          <p:cNvPr id="107" name="Shape 107"/>
          <p:cNvSpPr txBox="1">
            <a:spLocks noGrp="1"/>
          </p:cNvSpPr>
          <p:nvPr>
            <p:ph type="body" idx="1"/>
          </p:nvPr>
        </p:nvSpPr>
        <p:spPr>
          <a:xfrm>
            <a:off x="311700" y="1152475"/>
            <a:ext cx="8520599" cy="2722500"/>
          </a:xfrm>
          <a:prstGeom prst="rect">
            <a:avLst/>
          </a:prstGeom>
        </p:spPr>
        <p:txBody>
          <a:bodyPr lIns="91425" tIns="91425" rIns="91425" bIns="91425" anchor="t" anchorCtr="0">
            <a:noAutofit/>
          </a:bodyPr>
          <a:lstStyle/>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LFLRA went around New England in search of new workers and establishing branches for both itself and NEWA.</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Sarah attended multiple conferences regarding the rights of laborers.</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She was also one of the participants of the abolitionist movement and served as the voice of the prisoner reformation, together with Dorothea Dix.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LFLRA produced campaigns opposing the idea of doubling labor work with the reduction salary, created classes for laborers to attend, and published booklets explaining the ignorance, misery and health damage caused by mill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rtl="0">
              <a:spcBef>
                <a:spcPts val="0"/>
              </a:spcBef>
              <a:buNone/>
            </a:pPr>
            <a:r>
              <a:rPr lang="en"/>
              <a:t>Challenges she faced</a:t>
            </a:r>
          </a:p>
        </p:txBody>
      </p:sp>
      <p:sp>
        <p:nvSpPr>
          <p:cNvPr id="113" name="Shape 113"/>
          <p:cNvSpPr txBox="1">
            <a:spLocks noGrp="1"/>
          </p:cNvSpPr>
          <p:nvPr>
            <p:ph type="body" idx="1"/>
          </p:nvPr>
        </p:nvSpPr>
        <p:spPr>
          <a:xfrm>
            <a:off x="311700" y="1017437"/>
            <a:ext cx="8520599" cy="2425199"/>
          </a:xfrm>
          <a:prstGeom prst="rect">
            <a:avLst/>
          </a:prstGeom>
        </p:spPr>
        <p:txBody>
          <a:bodyPr lIns="91425" tIns="91425" rIns="91425" bIns="91425" anchor="t" anchorCtr="0">
            <a:noAutofit/>
          </a:bodyPr>
          <a:lstStyle/>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A second petition was launched and was rejected.</a:t>
            </a:r>
          </a:p>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LFLRA felt that they could not trust Sarah Bagley anymore.</a:t>
            </a:r>
          </a:p>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Sarah got into a fight with John Allen, the new editor working for the </a:t>
            </a:r>
            <a:r>
              <a:rPr lang="en" i="1">
                <a:solidFill>
                  <a:srgbClr val="000000"/>
                </a:solidFill>
                <a:latin typeface="Times New Roman"/>
                <a:ea typeface="Times New Roman"/>
                <a:cs typeface="Times New Roman"/>
                <a:sym typeface="Times New Roman"/>
              </a:rPr>
              <a:t>Voice of Industry</a:t>
            </a:r>
            <a:r>
              <a:rPr lang="en">
                <a:solidFill>
                  <a:srgbClr val="000000"/>
                </a:solidFill>
                <a:latin typeface="Times New Roman"/>
                <a:ea typeface="Times New Roman"/>
                <a:cs typeface="Times New Roman"/>
                <a:sym typeface="Times New Roman"/>
              </a:rPr>
              <a:t>. He dismayed women’s position in the publication of newspapers, especially those on labor movements.</a:t>
            </a:r>
          </a:p>
          <a:p>
            <a:pPr marL="457200" lvl="0" indent="-228600" rtl="0">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After publishing her last piece of article that belonged to The Voice of Industry in the October of 1846, Bagley quitted LFLRA and stopped being a social reformer.</a:t>
            </a:r>
          </a:p>
        </p:txBody>
      </p:sp>
      <p:pic>
        <p:nvPicPr>
          <p:cNvPr id="114" name="Shape 1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2199" y="3516825"/>
            <a:ext cx="4595125" cy="1256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391350"/>
            <a:ext cx="8520599" cy="626100"/>
          </a:xfrm>
          <a:prstGeom prst="rect">
            <a:avLst/>
          </a:prstGeom>
        </p:spPr>
        <p:txBody>
          <a:bodyPr lIns="91425" tIns="91425" rIns="91425" bIns="91425" anchor="t" anchorCtr="0">
            <a:noAutofit/>
          </a:bodyPr>
          <a:lstStyle/>
          <a:p>
            <a:pPr lvl="0">
              <a:spcBef>
                <a:spcPts val="0"/>
              </a:spcBef>
              <a:buNone/>
            </a:pPr>
            <a:r>
              <a:rPr lang="en"/>
              <a:t>Legacy</a:t>
            </a:r>
          </a:p>
        </p:txBody>
      </p:sp>
      <p:sp>
        <p:nvSpPr>
          <p:cNvPr id="120" name="Shape 120"/>
          <p:cNvSpPr txBox="1">
            <a:spLocks noGrp="1"/>
          </p:cNvSpPr>
          <p:nvPr>
            <p:ph type="body" idx="1"/>
          </p:nvPr>
        </p:nvSpPr>
        <p:spPr>
          <a:xfrm>
            <a:off x="311700" y="1055225"/>
            <a:ext cx="8520599" cy="1781099"/>
          </a:xfrm>
          <a:prstGeom prst="rect">
            <a:avLst/>
          </a:prstGeom>
        </p:spPr>
        <p:txBody>
          <a:bodyPr lIns="91425" tIns="91425" rIns="91425" bIns="91425" anchor="t" anchorCtr="0">
            <a:noAutofit/>
          </a:bodyPr>
          <a:lstStyle/>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Although the ten-hour movement did not succeed at the end, it allowed men and women to collaborate and work as a team. </a:t>
            </a:r>
          </a:p>
          <a:p>
            <a:pPr marL="457200" lvl="0" indent="-228600" rtl="0">
              <a:spcBef>
                <a:spcPts val="0"/>
              </a:spcBef>
              <a:buClr>
                <a:srgbClr val="000000"/>
              </a:buClr>
              <a:buFont typeface="Times New Roman"/>
            </a:pPr>
            <a:r>
              <a:rPr lang="en">
                <a:solidFill>
                  <a:srgbClr val="000000"/>
                </a:solidFill>
                <a:latin typeface="Times New Roman"/>
                <a:ea typeface="Times New Roman"/>
                <a:cs typeface="Times New Roman"/>
                <a:sym typeface="Times New Roman"/>
              </a:rPr>
              <a:t>Her accounts in the </a:t>
            </a:r>
            <a:r>
              <a:rPr lang="en" i="1">
                <a:solidFill>
                  <a:srgbClr val="000000"/>
                </a:solidFill>
                <a:latin typeface="Times New Roman"/>
                <a:ea typeface="Times New Roman"/>
                <a:cs typeface="Times New Roman"/>
                <a:sym typeface="Times New Roman"/>
              </a:rPr>
              <a:t>Lowell’s Offering and The Voice of Industry</a:t>
            </a:r>
            <a:r>
              <a:rPr lang="en">
                <a:solidFill>
                  <a:srgbClr val="000000"/>
                </a:solidFill>
                <a:latin typeface="Times New Roman"/>
                <a:ea typeface="Times New Roman"/>
                <a:cs typeface="Times New Roman"/>
                <a:sym typeface="Times New Roman"/>
              </a:rPr>
              <a:t> allows historians and students today to study about the ranking of women in society and the working conditions for laborers back in the 1800s. </a:t>
            </a:r>
          </a:p>
          <a:p>
            <a:pPr lvl="0">
              <a:spcBef>
                <a:spcPts val="0"/>
              </a:spcBef>
              <a:buNone/>
            </a:pPr>
            <a:endParaRPr>
              <a:solidFill>
                <a:srgbClr val="000000"/>
              </a:solidFill>
              <a:latin typeface="Times New Roman"/>
              <a:ea typeface="Times New Roman"/>
              <a:cs typeface="Times New Roman"/>
              <a:sym typeface="Times New Roman"/>
            </a:endParaRPr>
          </a:p>
        </p:txBody>
      </p:sp>
      <p:pic>
        <p:nvPicPr>
          <p:cNvPr id="121" name="Shape 1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79662" y="2874100"/>
            <a:ext cx="2842138" cy="2003025"/>
          </a:xfrm>
          <a:prstGeom prst="rect">
            <a:avLst/>
          </a:prstGeom>
          <a:noFill/>
          <a:ln>
            <a:noFill/>
          </a:ln>
        </p:spPr>
      </p:pic>
      <p:pic>
        <p:nvPicPr>
          <p:cNvPr id="122" name="Shape 1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966500" y="2874100"/>
            <a:ext cx="1315835" cy="2003025"/>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Office PowerPoint</Application>
  <PresentationFormat>On-screen Show (16:9)</PresentationFormat>
  <Paragraphs>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Lato</vt:lpstr>
      <vt:lpstr>Arial</vt:lpstr>
      <vt:lpstr>Playfair Display</vt:lpstr>
      <vt:lpstr>coral</vt:lpstr>
      <vt:lpstr>Presentation on Sarah Bagley</vt:lpstr>
      <vt:lpstr>Images of Sarah and her letters</vt:lpstr>
      <vt:lpstr>Background and life</vt:lpstr>
      <vt:lpstr>Rise of power</vt:lpstr>
      <vt:lpstr>Rise of power</vt:lpstr>
      <vt:lpstr>Rise of power</vt:lpstr>
      <vt:lpstr>Success</vt:lpstr>
      <vt:lpstr>Challenges she faced</vt:lpstr>
      <vt:lpstr>Legacy</vt:lpstr>
      <vt:lpstr>After quitting...</vt:lpstr>
      <vt:lpstr>After quitting... </vt:lpstr>
      <vt:lpstr>Discussion Question</vt:lpstr>
      <vt:lpstr>Works Cited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Sarah Bagley</dc:title>
  <cp:lastModifiedBy>Figueroa</cp:lastModifiedBy>
  <cp:revision>1</cp:revision>
  <dcterms:modified xsi:type="dcterms:W3CDTF">2017-01-25T03:08:19Z</dcterms:modified>
</cp:coreProperties>
</file>