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28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22542057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86031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67848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90962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02105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51938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35453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67560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4410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27805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4361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2101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5764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6297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5624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1139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8505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United_States_Patent_and_Trademark_Office"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0"/>
            <a:ext cx="2566275" cy="2488325"/>
          </a:xfrm>
          <a:prstGeom prst="rect">
            <a:avLst/>
          </a:prstGeom>
          <a:noFill/>
          <a:ln>
            <a:noFill/>
          </a:ln>
        </p:spPr>
      </p:pic>
      <p:sp>
        <p:nvSpPr>
          <p:cNvPr id="55" name="Shape 55"/>
          <p:cNvSpPr txBox="1">
            <a:spLocks noGrp="1"/>
          </p:cNvSpPr>
          <p:nvPr>
            <p:ph type="ctrTitle"/>
          </p:nvPr>
        </p:nvSpPr>
        <p:spPr>
          <a:xfrm>
            <a:off x="3328800" y="377787"/>
            <a:ext cx="5142900" cy="1249500"/>
          </a:xfrm>
          <a:prstGeom prst="rect">
            <a:avLst/>
          </a:prstGeom>
        </p:spPr>
        <p:txBody>
          <a:bodyPr lIns="91425" tIns="91425" rIns="91425" bIns="91425" anchor="b" anchorCtr="0">
            <a:noAutofit/>
          </a:bodyPr>
          <a:lstStyle/>
          <a:p>
            <a:pPr lvl="0" algn="l" rtl="0">
              <a:lnSpc>
                <a:spcPct val="130000"/>
              </a:lnSpc>
              <a:spcBef>
                <a:spcPts val="0"/>
              </a:spcBef>
              <a:spcAft>
                <a:spcPts val="600"/>
              </a:spcAft>
              <a:buNone/>
            </a:pPr>
            <a:r>
              <a:rPr lang="en" sz="4150">
                <a:solidFill>
                  <a:srgbClr val="000000"/>
                </a:solidFill>
                <a:latin typeface="Impact"/>
                <a:ea typeface="Impact"/>
                <a:cs typeface="Impact"/>
                <a:sym typeface="Impact"/>
              </a:rPr>
              <a:t>Alexander Graham Bell</a:t>
            </a:r>
          </a:p>
        </p:txBody>
      </p:sp>
      <p:sp>
        <p:nvSpPr>
          <p:cNvPr id="56" name="Shape 56"/>
          <p:cNvSpPr txBox="1">
            <a:spLocks noGrp="1"/>
          </p:cNvSpPr>
          <p:nvPr>
            <p:ph type="subTitle" idx="1"/>
          </p:nvPr>
        </p:nvSpPr>
        <p:spPr>
          <a:xfrm>
            <a:off x="4383600" y="1320462"/>
            <a:ext cx="4088099" cy="792600"/>
          </a:xfrm>
          <a:prstGeom prst="rect">
            <a:avLst/>
          </a:prstGeom>
        </p:spPr>
        <p:txBody>
          <a:bodyPr lIns="91425" tIns="91425" rIns="91425" bIns="91425" anchor="t" anchorCtr="0">
            <a:noAutofit/>
          </a:bodyPr>
          <a:lstStyle/>
          <a:p>
            <a:pPr lvl="0" algn="r" rtl="0">
              <a:spcBef>
                <a:spcPts val="0"/>
              </a:spcBef>
              <a:buNone/>
            </a:pPr>
            <a:r>
              <a:rPr lang="en" sz="2400">
                <a:solidFill>
                  <a:srgbClr val="000000"/>
                </a:solidFill>
                <a:latin typeface="Impact"/>
                <a:ea typeface="Impact"/>
                <a:cs typeface="Impact"/>
                <a:sym typeface="Impact"/>
              </a:rPr>
              <a:t>By Peggy and Chelsea</a:t>
            </a:r>
          </a:p>
        </p:txBody>
      </p:sp>
      <p:pic>
        <p:nvPicPr>
          <p:cNvPr id="57" name="Shape 5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29500" y="2406125"/>
            <a:ext cx="4614500" cy="2737374"/>
          </a:xfrm>
          <a:prstGeom prst="rect">
            <a:avLst/>
          </a:prstGeom>
          <a:noFill/>
          <a:ln>
            <a:noFill/>
          </a:ln>
        </p:spPr>
      </p:pic>
      <p:pic>
        <p:nvPicPr>
          <p:cNvPr id="58" name="Shape 5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2566275" y="2406125"/>
            <a:ext cx="1963225" cy="2737374"/>
          </a:xfrm>
          <a:prstGeom prst="rect">
            <a:avLst/>
          </a:prstGeom>
          <a:noFill/>
          <a:ln>
            <a:noFill/>
          </a:ln>
        </p:spPr>
      </p:pic>
      <p:pic>
        <p:nvPicPr>
          <p:cNvPr id="59" name="Shape 59"/>
          <p:cNvPicPr preferRelativeResize="0"/>
          <p:nvPr/>
        </p:nvPicPr>
        <p:blipFill>
          <a:blip r:embed="rId6">
            <a:alphaModFix/>
          </a:blip>
          <a:stretch>
            <a:fillRect/>
          </a:stretch>
        </p:blipFill>
        <p:spPr>
          <a:xfrm>
            <a:off x="-2" y="2406125"/>
            <a:ext cx="2566277" cy="2737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sz="3000">
                <a:latin typeface="Impact"/>
                <a:ea typeface="Impact"/>
                <a:cs typeface="Impact"/>
                <a:sym typeface="Impact"/>
              </a:rPr>
              <a:t>Legacy: metal detector helped president</a:t>
            </a:r>
          </a:p>
        </p:txBody>
      </p:sp>
      <p:sp>
        <p:nvSpPr>
          <p:cNvPr id="155" name="Shape 155"/>
          <p:cNvSpPr txBox="1">
            <a:spLocks noGrp="1"/>
          </p:cNvSpPr>
          <p:nvPr>
            <p:ph type="body" idx="1"/>
          </p:nvPr>
        </p:nvSpPr>
        <p:spPr>
          <a:xfrm>
            <a:off x="271350" y="1082075"/>
            <a:ext cx="8601300" cy="1784099"/>
          </a:xfrm>
          <a:prstGeom prst="rect">
            <a:avLst/>
          </a:prstGeom>
        </p:spPr>
        <p:txBody>
          <a:bodyPr lIns="91425" tIns="91425" rIns="91425" bIns="91425" anchor="t" anchorCtr="0">
            <a:noAutofit/>
          </a:bodyPr>
          <a:lstStyle/>
          <a:p>
            <a:pPr marL="457200" lvl="0" indent="-228600" rtl="0">
              <a:spcBef>
                <a:spcPts val="0"/>
              </a:spcBef>
              <a:spcAft>
                <a:spcPts val="0"/>
              </a:spcAft>
              <a:buClr>
                <a:srgbClr val="000000"/>
              </a:buClr>
              <a:buFont typeface="Times New Roman"/>
            </a:pPr>
            <a:r>
              <a:rPr lang="en">
                <a:solidFill>
                  <a:srgbClr val="000000"/>
                </a:solidFill>
                <a:latin typeface="Times New Roman"/>
                <a:ea typeface="Times New Roman"/>
                <a:cs typeface="Times New Roman"/>
                <a:sym typeface="Times New Roman"/>
              </a:rPr>
              <a:t>The metal detector ALMOST saved President Garfield after he was assassinated on July 2, 1881.</a:t>
            </a:r>
          </a:p>
          <a:p>
            <a:pPr marL="457200" lvl="0" indent="-228600" rtl="0">
              <a:spcBef>
                <a:spcPts val="0"/>
              </a:spcBef>
              <a:spcAft>
                <a:spcPts val="0"/>
              </a:spcAft>
              <a:buClr>
                <a:srgbClr val="000000"/>
              </a:buClr>
              <a:buFont typeface="Times New Roman"/>
            </a:pPr>
            <a:r>
              <a:rPr lang="en">
                <a:solidFill>
                  <a:srgbClr val="000000"/>
                </a:solidFill>
                <a:latin typeface="Times New Roman"/>
                <a:ea typeface="Times New Roman"/>
                <a:cs typeface="Times New Roman"/>
                <a:sym typeface="Times New Roman"/>
              </a:rPr>
              <a:t>This device was designed to locate a bullet lodged in the chest of President Garfield. The metal detector worked correctly, but the attempt was unsuccessful because the metal coil spring bed Garfield was lying on confused the detector.</a:t>
            </a:r>
          </a:p>
        </p:txBody>
      </p:sp>
      <p:pic>
        <p:nvPicPr>
          <p:cNvPr id="156" name="Shape 15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127275" y="7304225"/>
            <a:ext cx="5127273" cy="2407350"/>
          </a:xfrm>
          <a:prstGeom prst="rect">
            <a:avLst/>
          </a:prstGeom>
          <a:noFill/>
          <a:ln>
            <a:noFill/>
          </a:ln>
        </p:spPr>
      </p:pic>
      <p:pic>
        <p:nvPicPr>
          <p:cNvPr id="157" name="Shape 15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39775" y="2930525"/>
            <a:ext cx="6439345" cy="196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sz="3000">
                <a:latin typeface="Impact"/>
                <a:ea typeface="Impact"/>
                <a:cs typeface="Impact"/>
                <a:sym typeface="Impact"/>
              </a:rPr>
              <a:t>Legacy: image of Bell on coins and notes</a:t>
            </a:r>
          </a:p>
        </p:txBody>
      </p:sp>
      <p:sp>
        <p:nvSpPr>
          <p:cNvPr id="163" name="Shape 163"/>
          <p:cNvSpPr txBox="1"/>
          <p:nvPr/>
        </p:nvSpPr>
        <p:spPr>
          <a:xfrm>
            <a:off x="311700" y="1099675"/>
            <a:ext cx="8520599" cy="1926900"/>
          </a:xfrm>
          <a:prstGeom prst="rect">
            <a:avLst/>
          </a:prstGeom>
          <a:noFill/>
          <a:ln>
            <a:noFill/>
          </a:ln>
        </p:spPr>
        <p:txBody>
          <a:bodyPr lIns="91425" tIns="91425" rIns="91425" bIns="91425" anchor="ctr" anchorCtr="0">
            <a:noAutofit/>
          </a:bodyPr>
          <a:lstStyle/>
          <a:p>
            <a:pPr marL="457200" lvl="0" indent="-342900" rtl="0">
              <a:lnSpc>
                <a:spcPct val="115000"/>
              </a:lnSpc>
              <a:spcBef>
                <a:spcPts val="0"/>
              </a:spcBef>
              <a:spcAft>
                <a:spcPts val="1600"/>
              </a:spcAft>
              <a:buSzPct val="100000"/>
              <a:buFont typeface="Times New Roman"/>
              <a:buChar char="●"/>
            </a:pPr>
            <a:r>
              <a:rPr lang="en" sz="1800">
                <a:highlight>
                  <a:srgbClr val="FFFFFF"/>
                </a:highlight>
                <a:latin typeface="Times New Roman"/>
                <a:ea typeface="Times New Roman"/>
                <a:cs typeface="Times New Roman"/>
                <a:sym typeface="Times New Roman"/>
              </a:rPr>
              <a:t>At the back of the £1 banknotes produced by the Scotland government, there were illustrations include Bell's face in profile, his signature, and objects from Bell's life and career</a:t>
            </a:r>
          </a:p>
          <a:p>
            <a:pPr marL="457200" lvl="0" indent="-342900" rtl="0">
              <a:lnSpc>
                <a:spcPct val="115000"/>
              </a:lnSpc>
              <a:spcBef>
                <a:spcPts val="0"/>
              </a:spcBef>
              <a:spcAft>
                <a:spcPts val="1600"/>
              </a:spcAft>
              <a:buSzPct val="100000"/>
              <a:buFont typeface="Times New Roman"/>
              <a:buChar char="●"/>
            </a:pPr>
            <a:r>
              <a:rPr lang="en" sz="1800">
                <a:highlight>
                  <a:srgbClr val="FFFFFF"/>
                </a:highlight>
                <a:latin typeface="Times New Roman"/>
                <a:ea typeface="Times New Roman"/>
                <a:cs typeface="Times New Roman"/>
                <a:sym typeface="Times New Roman"/>
              </a:rPr>
              <a:t>In Canada, they remembered his 150th birthday by making commemorative one hundred dollar gold coins.</a:t>
            </a:r>
          </a:p>
        </p:txBody>
      </p:sp>
      <p:grpSp>
        <p:nvGrpSpPr>
          <p:cNvPr id="164" name="Shape 164"/>
          <p:cNvGrpSpPr/>
          <p:nvPr/>
        </p:nvGrpSpPr>
        <p:grpSpPr>
          <a:xfrm>
            <a:off x="857214" y="2871198"/>
            <a:ext cx="6005573" cy="2070311"/>
            <a:chOff x="857208" y="3255162"/>
            <a:chExt cx="5500616" cy="1765875"/>
          </a:xfrm>
        </p:grpSpPr>
        <p:pic>
          <p:nvPicPr>
            <p:cNvPr id="165" name="Shape 16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57208" y="3323425"/>
              <a:ext cx="3207367" cy="1629350"/>
            </a:xfrm>
            <a:prstGeom prst="rect">
              <a:avLst/>
            </a:prstGeom>
            <a:noFill/>
            <a:ln>
              <a:noFill/>
            </a:ln>
          </p:spPr>
        </p:pic>
        <p:pic>
          <p:nvPicPr>
            <p:cNvPr id="166" name="Shape 16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384094" y="3255162"/>
              <a:ext cx="1973730" cy="1765875"/>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sz="3000">
                <a:latin typeface="Impact"/>
                <a:ea typeface="Impact"/>
                <a:cs typeface="Impact"/>
                <a:sym typeface="Impact"/>
              </a:rPr>
              <a:t>Legacy: organizations formed</a:t>
            </a:r>
          </a:p>
        </p:txBody>
      </p:sp>
      <p:sp>
        <p:nvSpPr>
          <p:cNvPr id="172" name="Shape 172"/>
          <p:cNvSpPr txBox="1">
            <a:spLocks noGrp="1"/>
          </p:cNvSpPr>
          <p:nvPr>
            <p:ph type="body" idx="1"/>
          </p:nvPr>
        </p:nvSpPr>
        <p:spPr>
          <a:xfrm>
            <a:off x="311700" y="1105300"/>
            <a:ext cx="8520599" cy="1815299"/>
          </a:xfrm>
          <a:prstGeom prst="rect">
            <a:avLst/>
          </a:prstGeom>
        </p:spPr>
        <p:txBody>
          <a:bodyPr lIns="91425" tIns="91425" rIns="91425" bIns="91425" anchor="t" anchorCtr="0">
            <a:noAutofit/>
          </a:bodyPr>
          <a:lstStyle/>
          <a:p>
            <a:pPr marL="457200" lvl="0" indent="-330200" rtl="0">
              <a:spcBef>
                <a:spcPts val="0"/>
              </a:spcBef>
              <a:buClr>
                <a:srgbClr val="000000"/>
              </a:buClr>
              <a:buSzPct val="100000"/>
              <a:buFont typeface="Times New Roman"/>
            </a:pPr>
            <a:r>
              <a:rPr lang="en" sz="1600" b="1">
                <a:solidFill>
                  <a:srgbClr val="000000"/>
                </a:solidFill>
                <a:latin typeface="Times New Roman"/>
                <a:ea typeface="Times New Roman"/>
                <a:cs typeface="Times New Roman"/>
                <a:sym typeface="Times New Roman"/>
              </a:rPr>
              <a:t>Alexander Graham Bell Association for the Deaf and Hard of Hearing</a:t>
            </a:r>
            <a:r>
              <a:rPr lang="en" sz="1600">
                <a:solidFill>
                  <a:srgbClr val="000000"/>
                </a:solidFill>
                <a:latin typeface="Times New Roman"/>
                <a:ea typeface="Times New Roman"/>
                <a:cs typeface="Times New Roman"/>
                <a:sym typeface="Times New Roman"/>
              </a:rPr>
              <a:t> helped families, health care providers and education professionals understand childhood hearing loss and the importance of early diagnosis and intervention.</a:t>
            </a:r>
          </a:p>
          <a:p>
            <a:pPr marL="457200" lvl="0" indent="-330200" rtl="0">
              <a:spcBef>
                <a:spcPts val="0"/>
              </a:spcBef>
              <a:buClr>
                <a:srgbClr val="000000"/>
              </a:buClr>
              <a:buSzPct val="100000"/>
              <a:buFont typeface="Times New Roman"/>
            </a:pPr>
            <a:r>
              <a:rPr lang="en" sz="1600" b="1">
                <a:solidFill>
                  <a:srgbClr val="000000"/>
                </a:solidFill>
                <a:latin typeface="Times New Roman"/>
                <a:ea typeface="Times New Roman"/>
                <a:cs typeface="Times New Roman"/>
                <a:sym typeface="Times New Roman"/>
              </a:rPr>
              <a:t>The Alexander Graham Bell Academy for Listening and Spoken Language</a:t>
            </a:r>
            <a:r>
              <a:rPr lang="en" sz="1600">
                <a:solidFill>
                  <a:srgbClr val="000000"/>
                </a:solidFill>
                <a:latin typeface="Times New Roman"/>
                <a:ea typeface="Times New Roman"/>
                <a:cs typeface="Times New Roman"/>
                <a:sym typeface="Times New Roman"/>
              </a:rPr>
              <a:t> was created was so that people can specialize in sign language and communicate via handheld communication devices.</a:t>
            </a:r>
          </a:p>
        </p:txBody>
      </p:sp>
      <p:grpSp>
        <p:nvGrpSpPr>
          <p:cNvPr id="173" name="Shape 173"/>
          <p:cNvGrpSpPr/>
          <p:nvPr/>
        </p:nvGrpSpPr>
        <p:grpSpPr>
          <a:xfrm>
            <a:off x="851016" y="2944875"/>
            <a:ext cx="5386959" cy="1990572"/>
            <a:chOff x="851016" y="3097275"/>
            <a:chExt cx="5386959" cy="1990572"/>
          </a:xfrm>
        </p:grpSpPr>
        <p:pic>
          <p:nvPicPr>
            <p:cNvPr id="174" name="Shape 17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51016" y="3149200"/>
              <a:ext cx="2515633" cy="1886725"/>
            </a:xfrm>
            <a:prstGeom prst="rect">
              <a:avLst/>
            </a:prstGeom>
            <a:noFill/>
            <a:ln>
              <a:noFill/>
            </a:ln>
          </p:spPr>
        </p:pic>
        <p:pic>
          <p:nvPicPr>
            <p:cNvPr id="175" name="Shape 175" descr="Screen Shot 2016-02-23 at 11.17.38 AM.png"/>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634899" y="3097275"/>
              <a:ext cx="2603076" cy="1990572"/>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sz="3000">
                <a:latin typeface="Impact"/>
                <a:ea typeface="Impact"/>
                <a:cs typeface="Impact"/>
                <a:sym typeface="Impact"/>
              </a:rPr>
              <a:t>Impact on industrialization: economical &amp; social</a:t>
            </a:r>
          </a:p>
        </p:txBody>
      </p:sp>
      <p:sp>
        <p:nvSpPr>
          <p:cNvPr id="181" name="Shape 181"/>
          <p:cNvSpPr txBox="1">
            <a:spLocks noGrp="1"/>
          </p:cNvSpPr>
          <p:nvPr>
            <p:ph type="body" idx="1"/>
          </p:nvPr>
        </p:nvSpPr>
        <p:spPr>
          <a:xfrm>
            <a:off x="311700" y="1181500"/>
            <a:ext cx="4796699" cy="3403800"/>
          </a:xfrm>
          <a:prstGeom prst="rect">
            <a:avLst/>
          </a:prstGeom>
        </p:spPr>
        <p:txBody>
          <a:bodyPr lIns="91425" tIns="91425" rIns="91425" bIns="91425" anchor="t" anchorCtr="0">
            <a:noAutofit/>
          </a:bodyPr>
          <a:lstStyle/>
          <a:p>
            <a:pPr marL="457200" lvl="0" indent="-323850" rtl="0">
              <a:spcBef>
                <a:spcPts val="0"/>
              </a:spcBef>
              <a:spcAft>
                <a:spcPts val="0"/>
              </a:spcAft>
              <a:buClr>
                <a:srgbClr val="000000"/>
              </a:buClr>
              <a:buSzPct val="100000"/>
              <a:buFont typeface="Times New Roman"/>
            </a:pPr>
            <a:r>
              <a:rPr lang="en" sz="1500">
                <a:solidFill>
                  <a:srgbClr val="000000"/>
                </a:solidFill>
                <a:latin typeface="Times New Roman"/>
                <a:ea typeface="Times New Roman"/>
                <a:cs typeface="Times New Roman"/>
                <a:sym typeface="Times New Roman"/>
              </a:rPr>
              <a:t>Led to development of city centers, office buildings and the concept of an urban worker society</a:t>
            </a:r>
          </a:p>
          <a:p>
            <a:pPr marL="457200" lvl="0" indent="-323850" rtl="0">
              <a:spcBef>
                <a:spcPts val="0"/>
              </a:spcBef>
              <a:spcAft>
                <a:spcPts val="0"/>
              </a:spcAft>
              <a:buClr>
                <a:srgbClr val="000000"/>
              </a:buClr>
              <a:buSzPct val="100000"/>
              <a:buFont typeface="Times New Roman"/>
            </a:pPr>
            <a:r>
              <a:rPr lang="en" sz="1500">
                <a:solidFill>
                  <a:srgbClr val="000000"/>
                </a:solidFill>
                <a:latin typeface="Times New Roman"/>
                <a:ea typeface="Times New Roman"/>
                <a:cs typeface="Times New Roman"/>
                <a:sym typeface="Times New Roman"/>
              </a:rPr>
              <a:t>Led to the creation of jobs (for factory workers and sales clerks) and destruction of jobs (for messenger boys, telegraphers and operators)</a:t>
            </a:r>
          </a:p>
          <a:p>
            <a:pPr marL="457200" lvl="0" indent="-323850" rtl="0">
              <a:spcBef>
                <a:spcPts val="0"/>
              </a:spcBef>
              <a:spcAft>
                <a:spcPts val="0"/>
              </a:spcAft>
              <a:buClr>
                <a:srgbClr val="000000"/>
              </a:buClr>
              <a:buSzPct val="100000"/>
              <a:buFont typeface="Times New Roman"/>
            </a:pPr>
            <a:r>
              <a:rPr lang="en" sz="1500">
                <a:solidFill>
                  <a:srgbClr val="000000"/>
                </a:solidFill>
                <a:latin typeface="Times New Roman"/>
                <a:ea typeface="Times New Roman"/>
                <a:cs typeface="Times New Roman"/>
                <a:sym typeface="Times New Roman"/>
              </a:rPr>
              <a:t>Changed the pace of business and made the world smaller and more accessible to all</a:t>
            </a:r>
          </a:p>
          <a:p>
            <a:pPr marL="457200" lvl="0" indent="-323850" rtl="0">
              <a:spcBef>
                <a:spcPts val="0"/>
              </a:spcBef>
              <a:spcAft>
                <a:spcPts val="0"/>
              </a:spcAft>
              <a:buClr>
                <a:srgbClr val="000000"/>
              </a:buClr>
              <a:buSzPct val="100000"/>
              <a:buFont typeface="Times New Roman"/>
            </a:pPr>
            <a:r>
              <a:rPr lang="en" sz="1500">
                <a:solidFill>
                  <a:srgbClr val="000000"/>
                </a:solidFill>
                <a:latin typeface="Times New Roman"/>
                <a:ea typeface="Times New Roman"/>
                <a:cs typeface="Times New Roman"/>
                <a:sym typeface="Times New Roman"/>
              </a:rPr>
              <a:t>Provided security and help in emergency situations</a:t>
            </a:r>
          </a:p>
          <a:p>
            <a:pPr marL="457200" lvl="0" indent="-323850" rtl="0">
              <a:spcBef>
                <a:spcPts val="0"/>
              </a:spcBef>
              <a:spcAft>
                <a:spcPts val="0"/>
              </a:spcAft>
              <a:buClr>
                <a:srgbClr val="000000"/>
              </a:buClr>
              <a:buSzPct val="100000"/>
              <a:buFont typeface="Times New Roman"/>
            </a:pPr>
            <a:r>
              <a:rPr lang="en" sz="1500">
                <a:solidFill>
                  <a:srgbClr val="000000"/>
                </a:solidFill>
                <a:latin typeface="Times New Roman"/>
                <a:ea typeface="Times New Roman"/>
                <a:cs typeface="Times New Roman"/>
                <a:sym typeface="Times New Roman"/>
              </a:rPr>
              <a:t>Improve social relationship</a:t>
            </a:r>
          </a:p>
          <a:p>
            <a:pPr marL="914400" lvl="1" indent="-323850" rtl="0">
              <a:spcBef>
                <a:spcPts val="0"/>
              </a:spcBef>
              <a:spcAft>
                <a:spcPts val="0"/>
              </a:spcAft>
              <a:buClr>
                <a:srgbClr val="000000"/>
              </a:buClr>
              <a:buSzPct val="100000"/>
              <a:buFont typeface="Times New Roman"/>
            </a:pPr>
            <a:r>
              <a:rPr lang="en" sz="1500">
                <a:solidFill>
                  <a:srgbClr val="000000"/>
                </a:solidFill>
                <a:latin typeface="Times New Roman"/>
                <a:ea typeface="Times New Roman"/>
                <a:cs typeface="Times New Roman"/>
                <a:sym typeface="Times New Roman"/>
              </a:rPr>
              <a:t>Expanded the range of people one interact with</a:t>
            </a:r>
          </a:p>
          <a:p>
            <a:pPr marL="914400" lvl="1" indent="-323850" rtl="0">
              <a:spcBef>
                <a:spcPts val="0"/>
              </a:spcBef>
              <a:spcAft>
                <a:spcPts val="0"/>
              </a:spcAft>
              <a:buClr>
                <a:srgbClr val="000000"/>
              </a:buClr>
              <a:buSzPct val="100000"/>
              <a:buFont typeface="Times New Roman"/>
            </a:pPr>
            <a:r>
              <a:rPr lang="en" sz="1500">
                <a:solidFill>
                  <a:srgbClr val="000000"/>
                </a:solidFill>
                <a:latin typeface="Times New Roman"/>
                <a:ea typeface="Times New Roman"/>
                <a:cs typeface="Times New Roman"/>
                <a:sym typeface="Times New Roman"/>
              </a:rPr>
              <a:t>Made long distance relationships </a:t>
            </a:r>
          </a:p>
          <a:p>
            <a:pPr marL="914400" lvl="1" indent="-323850" rtl="0">
              <a:spcBef>
                <a:spcPts val="0"/>
              </a:spcBef>
              <a:spcAft>
                <a:spcPts val="0"/>
              </a:spcAft>
              <a:buClr>
                <a:srgbClr val="000000"/>
              </a:buClr>
              <a:buSzPct val="100000"/>
              <a:buFont typeface="Times New Roman"/>
            </a:pPr>
            <a:r>
              <a:rPr lang="en" sz="1500">
                <a:solidFill>
                  <a:srgbClr val="000000"/>
                </a:solidFill>
                <a:latin typeface="Times New Roman"/>
                <a:ea typeface="Times New Roman"/>
                <a:cs typeface="Times New Roman"/>
                <a:sym typeface="Times New Roman"/>
              </a:rPr>
              <a:t>Kept families and communities together</a:t>
            </a:r>
          </a:p>
        </p:txBody>
      </p:sp>
      <p:grpSp>
        <p:nvGrpSpPr>
          <p:cNvPr id="182" name="Shape 182"/>
          <p:cNvGrpSpPr/>
          <p:nvPr/>
        </p:nvGrpSpPr>
        <p:grpSpPr>
          <a:xfrm>
            <a:off x="5260805" y="1176900"/>
            <a:ext cx="3409945" cy="3555675"/>
            <a:chOff x="5108405" y="1176900"/>
            <a:chExt cx="3409945" cy="3555675"/>
          </a:xfrm>
        </p:grpSpPr>
        <p:pic>
          <p:nvPicPr>
            <p:cNvPr id="183" name="Shape 18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108405" y="1176900"/>
              <a:ext cx="1752549" cy="2148724"/>
            </a:xfrm>
            <a:prstGeom prst="rect">
              <a:avLst/>
            </a:prstGeom>
            <a:noFill/>
            <a:ln>
              <a:noFill/>
            </a:ln>
          </p:spPr>
        </p:pic>
        <p:pic>
          <p:nvPicPr>
            <p:cNvPr id="184" name="Shape 18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860950" y="1176900"/>
              <a:ext cx="1657401" cy="2148724"/>
            </a:xfrm>
            <a:prstGeom prst="rect">
              <a:avLst/>
            </a:prstGeom>
            <a:noFill/>
            <a:ln>
              <a:noFill/>
            </a:ln>
          </p:spPr>
        </p:pic>
        <p:pic>
          <p:nvPicPr>
            <p:cNvPr id="185" name="Shape 18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15675" y="2884951"/>
              <a:ext cx="1511951" cy="1847625"/>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sz="3000">
                <a:latin typeface="Impact"/>
                <a:ea typeface="Impact"/>
                <a:cs typeface="Impact"/>
                <a:sym typeface="Impact"/>
              </a:rPr>
              <a:t>Works cited</a:t>
            </a:r>
          </a:p>
        </p:txBody>
      </p:sp>
      <p:sp>
        <p:nvSpPr>
          <p:cNvPr id="191" name="Shape 191"/>
          <p:cNvSpPr txBox="1">
            <a:spLocks noGrp="1"/>
          </p:cNvSpPr>
          <p:nvPr>
            <p:ph type="body" idx="1"/>
          </p:nvPr>
        </p:nvSpPr>
        <p:spPr>
          <a:xfrm>
            <a:off x="311700" y="1105300"/>
            <a:ext cx="8520599" cy="3656699"/>
          </a:xfrm>
          <a:prstGeom prst="rect">
            <a:avLst/>
          </a:prstGeom>
        </p:spPr>
        <p:txBody>
          <a:bodyPr lIns="91425" tIns="91425" rIns="91425" bIns="91425" anchor="t" anchorCtr="0">
            <a:noAutofit/>
          </a:bodyPr>
          <a:lstStyle/>
          <a:p>
            <a:pPr lvl="0" rtl="0">
              <a:spcBef>
                <a:spcPts val="0"/>
              </a:spcBef>
              <a:spcAft>
                <a:spcPts val="0"/>
              </a:spcAft>
              <a:buNone/>
            </a:pPr>
            <a:r>
              <a:rPr lang="en">
                <a:solidFill>
                  <a:schemeClr val="dk1"/>
                </a:solidFill>
                <a:latin typeface="Times New Roman"/>
                <a:ea typeface="Times New Roman"/>
                <a:cs typeface="Times New Roman"/>
                <a:sym typeface="Times New Roman"/>
              </a:rPr>
              <a:t>Alexander Graham Bell. The Science Classroom. The Science Classroom, 2016. Web. 24 </a:t>
            </a:r>
          </a:p>
          <a:p>
            <a:pPr lvl="0" indent="457200" rtl="0">
              <a:spcBef>
                <a:spcPts val="0"/>
              </a:spcBef>
              <a:spcAft>
                <a:spcPts val="0"/>
              </a:spcAft>
              <a:buNone/>
            </a:pPr>
            <a:r>
              <a:rPr lang="en">
                <a:solidFill>
                  <a:schemeClr val="dk1"/>
                </a:solidFill>
                <a:latin typeface="Times New Roman"/>
                <a:ea typeface="Times New Roman"/>
                <a:cs typeface="Times New Roman"/>
                <a:sym typeface="Times New Roman"/>
              </a:rPr>
              <a:t>February 2016.</a:t>
            </a:r>
          </a:p>
          <a:p>
            <a:pPr lvl="0" rtl="0">
              <a:spcBef>
                <a:spcPts val="0"/>
              </a:spcBef>
              <a:spcAft>
                <a:spcPts val="0"/>
              </a:spcAft>
              <a:buNone/>
            </a:pPr>
            <a:r>
              <a:rPr lang="en">
                <a:solidFill>
                  <a:srgbClr val="000000"/>
                </a:solidFill>
                <a:latin typeface="Times New Roman"/>
                <a:ea typeface="Times New Roman"/>
                <a:cs typeface="Times New Roman"/>
                <a:sym typeface="Times New Roman"/>
              </a:rPr>
              <a:t>Alexander Graham Bell. Wikipedia. Wikipedia, 2016. Web. 24 February 2016.</a:t>
            </a:r>
          </a:p>
          <a:p>
            <a:pPr lvl="0" rtl="0">
              <a:spcBef>
                <a:spcPts val="0"/>
              </a:spcBef>
              <a:spcAft>
                <a:spcPts val="0"/>
              </a:spcAft>
              <a:buNone/>
            </a:pPr>
            <a:r>
              <a:rPr lang="en">
                <a:solidFill>
                  <a:schemeClr val="dk1"/>
                </a:solidFill>
                <a:latin typeface="Times New Roman"/>
                <a:ea typeface="Times New Roman"/>
                <a:cs typeface="Times New Roman"/>
                <a:sym typeface="Times New Roman"/>
              </a:rPr>
              <a:t>Alexander Graham Bell. FamousScientists. FamousScientists, 2016. Web. 24 February </a:t>
            </a:r>
          </a:p>
          <a:p>
            <a:pPr lvl="0" indent="457200" rtl="0">
              <a:spcBef>
                <a:spcPts val="0"/>
              </a:spcBef>
              <a:spcAft>
                <a:spcPts val="0"/>
              </a:spcAft>
              <a:buNone/>
            </a:pPr>
            <a:r>
              <a:rPr lang="en">
                <a:solidFill>
                  <a:schemeClr val="dk1"/>
                </a:solidFill>
                <a:latin typeface="Times New Roman"/>
                <a:ea typeface="Times New Roman"/>
                <a:cs typeface="Times New Roman"/>
                <a:sym typeface="Times New Roman"/>
              </a:rPr>
              <a:t>2016.</a:t>
            </a:r>
          </a:p>
          <a:p>
            <a:pPr lvl="0" rtl="0">
              <a:spcBef>
                <a:spcPts val="0"/>
              </a:spcBef>
              <a:spcAft>
                <a:spcPts val="0"/>
              </a:spcAft>
              <a:buNone/>
            </a:pPr>
            <a:r>
              <a:rPr lang="en">
                <a:solidFill>
                  <a:schemeClr val="dk1"/>
                </a:solidFill>
                <a:latin typeface="Times New Roman"/>
                <a:ea typeface="Times New Roman"/>
                <a:cs typeface="Times New Roman"/>
                <a:sym typeface="Times New Roman"/>
              </a:rPr>
              <a:t>Alexander Graham Bell. BBCHistory. BBCHistory, 2016. Web. 24 February </a:t>
            </a:r>
          </a:p>
          <a:p>
            <a:pPr lvl="0" indent="457200" rtl="0">
              <a:spcBef>
                <a:spcPts val="0"/>
              </a:spcBef>
              <a:spcAft>
                <a:spcPts val="0"/>
              </a:spcAft>
              <a:buNone/>
            </a:pPr>
            <a:r>
              <a:rPr lang="en">
                <a:solidFill>
                  <a:schemeClr val="dk1"/>
                </a:solidFill>
                <a:latin typeface="Times New Roman"/>
                <a:ea typeface="Times New Roman"/>
                <a:cs typeface="Times New Roman"/>
                <a:sym typeface="Times New Roman"/>
              </a:rPr>
              <a:t>2016.</a:t>
            </a:r>
          </a:p>
          <a:p>
            <a:pPr lvl="0" rtl="0">
              <a:spcBef>
                <a:spcPts val="0"/>
              </a:spcBef>
              <a:spcAft>
                <a:spcPts val="0"/>
              </a:spcAft>
              <a:buNone/>
            </a:pPr>
            <a:r>
              <a:rPr lang="en">
                <a:solidFill>
                  <a:srgbClr val="000000"/>
                </a:solidFill>
                <a:latin typeface="Times New Roman"/>
                <a:ea typeface="Times New Roman"/>
                <a:cs typeface="Times New Roman"/>
                <a:sym typeface="Times New Roman"/>
              </a:rPr>
              <a:t>Industrialization. Rob Wedebrand. Rob Wedebrand, 2015. Web. 24 February 2016.</a:t>
            </a:r>
          </a:p>
          <a:p>
            <a:pPr lvl="0" rtl="0">
              <a:spcBef>
                <a:spcPts val="0"/>
              </a:spcBef>
              <a:spcAft>
                <a:spcPts val="0"/>
              </a:spcAft>
              <a:buNone/>
            </a:pPr>
            <a:r>
              <a:rPr lang="en">
                <a:solidFill>
                  <a:srgbClr val="000000"/>
                </a:solidFill>
                <a:latin typeface="Times New Roman"/>
                <a:ea typeface="Times New Roman"/>
                <a:cs typeface="Times New Roman"/>
                <a:sym typeface="Times New Roman"/>
              </a:rPr>
              <a:t>The Impact of The Telephone on Society. ETEC 540-Research Project. ETEC </a:t>
            </a:r>
          </a:p>
          <a:p>
            <a:pPr lvl="0" indent="457200" rtl="0">
              <a:spcBef>
                <a:spcPts val="0"/>
              </a:spcBef>
              <a:spcAft>
                <a:spcPts val="0"/>
              </a:spcAft>
              <a:buNone/>
            </a:pPr>
            <a:r>
              <a:rPr lang="en">
                <a:solidFill>
                  <a:srgbClr val="000000"/>
                </a:solidFill>
                <a:latin typeface="Times New Roman"/>
                <a:ea typeface="Times New Roman"/>
                <a:cs typeface="Times New Roman"/>
                <a:sym typeface="Times New Roman"/>
              </a:rPr>
              <a:t>540-Research Project, 2016. Web. 24 February 2016.</a:t>
            </a:r>
          </a:p>
          <a:p>
            <a:pPr lvl="0" rtl="0">
              <a:spcBef>
                <a:spcPts val="0"/>
              </a:spcBef>
              <a:spcAft>
                <a:spcPts val="0"/>
              </a:spcAft>
              <a:buClr>
                <a:schemeClr val="dk1"/>
              </a:buClr>
              <a:buSzPct val="61111"/>
              <a:buFont typeface="Arial"/>
              <a:buNone/>
            </a:pPr>
            <a:r>
              <a:rPr lang="en">
                <a:solidFill>
                  <a:srgbClr val="000000"/>
                </a:solidFill>
                <a:latin typeface="Times New Roman"/>
                <a:ea typeface="Times New Roman"/>
                <a:cs typeface="Times New Roman"/>
                <a:sym typeface="Times New Roman"/>
              </a:rPr>
              <a:t>The Telephone. HistoryOStrich. HistoryOStrich, 2016. Web. 24 February 2016.</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sz="3000">
                <a:latin typeface="Impact"/>
                <a:ea typeface="Impact"/>
                <a:cs typeface="Impact"/>
                <a:sym typeface="Impact"/>
              </a:rPr>
              <a:t>Discussion question!!</a:t>
            </a:r>
          </a:p>
        </p:txBody>
      </p:sp>
      <p:sp>
        <p:nvSpPr>
          <p:cNvPr id="197" name="Shape 197"/>
          <p:cNvSpPr txBox="1">
            <a:spLocks noGrp="1"/>
          </p:cNvSpPr>
          <p:nvPr>
            <p:ph type="body" idx="1"/>
          </p:nvPr>
        </p:nvSpPr>
        <p:spPr>
          <a:xfrm>
            <a:off x="311700" y="1181500"/>
            <a:ext cx="8520599" cy="3403800"/>
          </a:xfrm>
          <a:prstGeom prst="rect">
            <a:avLst/>
          </a:prstGeom>
        </p:spPr>
        <p:txBody>
          <a:bodyPr lIns="91425" tIns="91425" rIns="91425" bIns="91425" anchor="t" anchorCtr="0">
            <a:noAutofit/>
          </a:bodyPr>
          <a:lstStyle/>
          <a:p>
            <a:pPr marR="0" lvl="0" algn="l" rtl="0">
              <a:lnSpc>
                <a:spcPct val="115000"/>
              </a:lnSpc>
              <a:spcBef>
                <a:spcPts val="0"/>
              </a:spcBef>
              <a:spcAft>
                <a:spcPts val="0"/>
              </a:spcAft>
              <a:buNone/>
            </a:pPr>
            <a:r>
              <a:rPr lang="en" sz="2400">
                <a:solidFill>
                  <a:srgbClr val="000000"/>
                </a:solidFill>
                <a:latin typeface="Times New Roman"/>
                <a:ea typeface="Times New Roman"/>
                <a:cs typeface="Times New Roman"/>
                <a:sym typeface="Times New Roman"/>
              </a:rPr>
              <a:t>If you could go back to Bell’s days, would you join him in making his inventions? Why or why not?</a:t>
            </a:r>
          </a:p>
        </p:txBody>
      </p:sp>
      <p:pic>
        <p:nvPicPr>
          <p:cNvPr id="198" name="Shape 198"/>
          <p:cNvPicPr preferRelativeResize="0"/>
          <p:nvPr/>
        </p:nvPicPr>
        <p:blipFill>
          <a:blip r:embed="rId3">
            <a:alphaModFix/>
          </a:blip>
          <a:stretch>
            <a:fillRect/>
          </a:stretch>
        </p:blipFill>
        <p:spPr>
          <a:xfrm>
            <a:off x="1543050" y="2451700"/>
            <a:ext cx="6057900" cy="2133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Shape 20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flipH="1">
            <a:off x="4185024" y="610725"/>
            <a:ext cx="4655225" cy="4316825"/>
          </a:xfrm>
          <a:prstGeom prst="rect">
            <a:avLst/>
          </a:prstGeom>
          <a:noFill/>
          <a:ln>
            <a:noFill/>
          </a:ln>
        </p:spPr>
      </p:pic>
      <p:sp>
        <p:nvSpPr>
          <p:cNvPr id="204" name="Shape 204"/>
          <p:cNvSpPr txBox="1"/>
          <p:nvPr/>
        </p:nvSpPr>
        <p:spPr>
          <a:xfrm>
            <a:off x="6568350" y="1770175"/>
            <a:ext cx="743399" cy="918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205" name="Shape 205"/>
          <p:cNvSpPr/>
          <p:nvPr/>
        </p:nvSpPr>
        <p:spPr>
          <a:xfrm>
            <a:off x="4235950" y="3827575"/>
            <a:ext cx="1334399" cy="1028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u="sng">
              <a:solidFill>
                <a:schemeClr val="lt1"/>
              </a:solidFill>
            </a:endParaRPr>
          </a:p>
        </p:txBody>
      </p:sp>
      <p:sp>
        <p:nvSpPr>
          <p:cNvPr id="206" name="Shape 206"/>
          <p:cNvSpPr/>
          <p:nvPr/>
        </p:nvSpPr>
        <p:spPr>
          <a:xfrm>
            <a:off x="406375" y="217075"/>
            <a:ext cx="3595500" cy="3197999"/>
          </a:xfrm>
          <a:prstGeom prst="wedgeEllipseCallout">
            <a:avLst>
              <a:gd name="adj1" fmla="val 60761"/>
              <a:gd name="adj2" fmla="val 19365"/>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3000">
              <a:latin typeface="Comic Sans MS"/>
              <a:ea typeface="Comic Sans MS"/>
              <a:cs typeface="Comic Sans MS"/>
              <a:sym typeface="Comic Sans MS"/>
            </a:endParaRPr>
          </a:p>
        </p:txBody>
      </p:sp>
      <p:sp>
        <p:nvSpPr>
          <p:cNvPr id="207" name="Shape 207"/>
          <p:cNvSpPr txBox="1"/>
          <p:nvPr/>
        </p:nvSpPr>
        <p:spPr>
          <a:xfrm>
            <a:off x="406375" y="965575"/>
            <a:ext cx="3350999" cy="804600"/>
          </a:xfrm>
          <a:prstGeom prst="rect">
            <a:avLst/>
          </a:prstGeom>
          <a:noFill/>
          <a:ln>
            <a:noFill/>
          </a:ln>
        </p:spPr>
        <p:txBody>
          <a:bodyPr lIns="91425" tIns="91425" rIns="91425" bIns="91425" anchor="t" anchorCtr="0">
            <a:noAutofit/>
          </a:bodyPr>
          <a:lstStyle/>
          <a:p>
            <a:pPr lvl="0" algn="ctr" rtl="0">
              <a:spcBef>
                <a:spcPts val="0"/>
              </a:spcBef>
              <a:buNone/>
            </a:pPr>
            <a:r>
              <a:rPr lang="en" sz="3000">
                <a:solidFill>
                  <a:schemeClr val="dk1"/>
                </a:solidFill>
                <a:latin typeface="Comic Sans MS"/>
                <a:ea typeface="Comic Sans MS"/>
                <a:cs typeface="Comic Sans MS"/>
                <a:sym typeface="Comic Sans MS"/>
              </a:rPr>
              <a:t>thank you </a:t>
            </a:r>
          </a:p>
          <a:p>
            <a:pPr lvl="0" algn="ctr" rtl="0">
              <a:spcBef>
                <a:spcPts val="0"/>
              </a:spcBef>
              <a:buNone/>
            </a:pPr>
            <a:r>
              <a:rPr lang="en" sz="3000">
                <a:solidFill>
                  <a:schemeClr val="dk1"/>
                </a:solidFill>
                <a:latin typeface="Comic Sans MS"/>
                <a:ea typeface="Comic Sans MS"/>
                <a:cs typeface="Comic Sans MS"/>
                <a:sym typeface="Comic Sans MS"/>
              </a:rPr>
              <a:t>for </a:t>
            </a:r>
          </a:p>
          <a:p>
            <a:pPr lvl="0" algn="ctr">
              <a:spcBef>
                <a:spcPts val="0"/>
              </a:spcBef>
              <a:buClr>
                <a:schemeClr val="dk1"/>
              </a:buClr>
              <a:buSzPct val="36666"/>
              <a:buFont typeface="Arial"/>
              <a:buNone/>
            </a:pPr>
            <a:r>
              <a:rPr lang="en" sz="3000">
                <a:solidFill>
                  <a:schemeClr val="dk1"/>
                </a:solidFill>
                <a:latin typeface="Comic Sans MS"/>
                <a:ea typeface="Comic Sans MS"/>
                <a:cs typeface="Comic Sans MS"/>
                <a:sym typeface="Comic Sans MS"/>
              </a:rPr>
              <a:t>listening~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254175" y="39700"/>
            <a:ext cx="8520599" cy="733499"/>
          </a:xfrm>
          <a:prstGeom prst="rect">
            <a:avLst/>
          </a:prstGeom>
        </p:spPr>
        <p:txBody>
          <a:bodyPr lIns="91425" tIns="91425" rIns="91425" bIns="91425" anchor="t" anchorCtr="0">
            <a:noAutofit/>
          </a:bodyPr>
          <a:lstStyle/>
          <a:p>
            <a:pPr lvl="0">
              <a:spcBef>
                <a:spcPts val="0"/>
              </a:spcBef>
              <a:buNone/>
            </a:pPr>
            <a:r>
              <a:rPr lang="en" sz="3000">
                <a:latin typeface="Impact"/>
                <a:ea typeface="Impact"/>
                <a:cs typeface="Impact"/>
                <a:sym typeface="Impact"/>
              </a:rPr>
              <a:t>Background</a:t>
            </a:r>
          </a:p>
        </p:txBody>
      </p:sp>
      <p:sp>
        <p:nvSpPr>
          <p:cNvPr id="65" name="Shape 65"/>
          <p:cNvSpPr txBox="1"/>
          <p:nvPr/>
        </p:nvSpPr>
        <p:spPr>
          <a:xfrm>
            <a:off x="316475" y="570275"/>
            <a:ext cx="8289299" cy="3853500"/>
          </a:xfrm>
          <a:prstGeom prst="rect">
            <a:avLst/>
          </a:prstGeom>
          <a:noFill/>
          <a:ln>
            <a:noFill/>
          </a:ln>
        </p:spPr>
        <p:txBody>
          <a:bodyPr lIns="91425" tIns="91425" rIns="91425" bIns="91425" anchor="t" anchorCtr="0">
            <a:noAutofit/>
          </a:bodyPr>
          <a:lstStyle/>
          <a:p>
            <a:pPr marL="457200" lvl="0" indent="-342900" rtl="0">
              <a:spcBef>
                <a:spcPts val="0"/>
              </a:spcBef>
              <a:buSzPct val="100000"/>
              <a:buFont typeface="Times New Roman"/>
              <a:buChar char="-"/>
            </a:pPr>
            <a:r>
              <a:rPr lang="en" sz="1800">
                <a:latin typeface="Times New Roman"/>
                <a:ea typeface="Times New Roman"/>
                <a:cs typeface="Times New Roman"/>
                <a:sym typeface="Times New Roman"/>
              </a:rPr>
              <a:t>Born </a:t>
            </a:r>
            <a:r>
              <a:rPr lang="en" sz="1800">
                <a:solidFill>
                  <a:srgbClr val="252525"/>
                </a:solidFill>
                <a:highlight>
                  <a:srgbClr val="FFFFFF"/>
                </a:highlight>
                <a:latin typeface="Times New Roman"/>
                <a:ea typeface="Times New Roman"/>
                <a:cs typeface="Times New Roman"/>
                <a:sym typeface="Times New Roman"/>
              </a:rPr>
              <a:t>in Edinburgh, Scotland, on March 3, 1847</a:t>
            </a:r>
          </a:p>
          <a:p>
            <a:pPr marL="457200" lvl="0" indent="-342900" rtl="0">
              <a:spcBef>
                <a:spcPts val="0"/>
              </a:spcBef>
              <a:buSzPct val="100000"/>
              <a:buFont typeface="Times New Roman"/>
              <a:buChar char="-"/>
            </a:pPr>
            <a:r>
              <a:rPr lang="en" sz="1800">
                <a:latin typeface="Times New Roman"/>
                <a:ea typeface="Times New Roman"/>
                <a:cs typeface="Times New Roman"/>
                <a:sym typeface="Times New Roman"/>
              </a:rPr>
              <a:t>Both his mother and wife were deaf</a:t>
            </a:r>
          </a:p>
          <a:p>
            <a:pPr marL="457200" lvl="0" indent="-342900" rtl="0">
              <a:spcBef>
                <a:spcPts val="0"/>
              </a:spcBef>
              <a:buSzPct val="100000"/>
              <a:buFont typeface="Times New Roman"/>
              <a:buChar char="-"/>
            </a:pPr>
            <a:r>
              <a:rPr lang="en" sz="1800">
                <a:latin typeface="Times New Roman"/>
                <a:ea typeface="Times New Roman"/>
                <a:cs typeface="Times New Roman"/>
                <a:sym typeface="Times New Roman"/>
              </a:rPr>
              <a:t>Both his grandfather and father were </a:t>
            </a:r>
            <a:r>
              <a:rPr lang="en" sz="1800">
                <a:solidFill>
                  <a:srgbClr val="222222"/>
                </a:solidFill>
                <a:highlight>
                  <a:srgbClr val="FFFFFF"/>
                </a:highlight>
                <a:latin typeface="Times New Roman"/>
                <a:ea typeface="Times New Roman"/>
                <a:cs typeface="Times New Roman"/>
                <a:sym typeface="Times New Roman"/>
              </a:rPr>
              <a:t>experts on the mechanics of voice and elocution</a:t>
            </a:r>
          </a:p>
          <a:p>
            <a:pPr marL="457200" lvl="0" indent="-342900" rtl="0">
              <a:spcBef>
                <a:spcPts val="0"/>
              </a:spcBef>
              <a:buClr>
                <a:srgbClr val="222222"/>
              </a:buClr>
              <a:buSzPct val="100000"/>
              <a:buFont typeface="Times New Roman"/>
              <a:buChar char="-"/>
            </a:pPr>
            <a:r>
              <a:rPr lang="en" sz="1800">
                <a:solidFill>
                  <a:schemeClr val="dk1"/>
                </a:solidFill>
                <a:latin typeface="Times New Roman"/>
                <a:ea typeface="Times New Roman"/>
                <a:cs typeface="Times New Roman"/>
                <a:sym typeface="Times New Roman"/>
              </a:rPr>
              <a:t>1868, he got into the</a:t>
            </a:r>
            <a:r>
              <a:rPr lang="en" sz="1800">
                <a:solidFill>
                  <a:srgbClr val="222222"/>
                </a:solidFill>
                <a:latin typeface="Times New Roman"/>
                <a:ea typeface="Times New Roman"/>
                <a:cs typeface="Times New Roman"/>
                <a:sym typeface="Times New Roman"/>
              </a:rPr>
              <a:t> University of London.</a:t>
            </a:r>
          </a:p>
        </p:txBody>
      </p:sp>
      <p:pic>
        <p:nvPicPr>
          <p:cNvPr id="66" name="Shape 66"/>
          <p:cNvPicPr preferRelativeResize="0"/>
          <p:nvPr/>
        </p:nvPicPr>
        <p:blipFill>
          <a:blip r:embed="rId3">
            <a:alphaModFix/>
          </a:blip>
          <a:stretch>
            <a:fillRect/>
          </a:stretch>
        </p:blipFill>
        <p:spPr>
          <a:xfrm>
            <a:off x="5441328" y="2174353"/>
            <a:ext cx="2970150" cy="2591250"/>
          </a:xfrm>
          <a:prstGeom prst="rect">
            <a:avLst/>
          </a:prstGeom>
          <a:noFill/>
          <a:ln>
            <a:noFill/>
          </a:ln>
        </p:spPr>
      </p:pic>
      <p:pic>
        <p:nvPicPr>
          <p:cNvPr id="67" name="Shape 67"/>
          <p:cNvPicPr preferRelativeResize="0"/>
          <p:nvPr/>
        </p:nvPicPr>
        <p:blipFill>
          <a:blip r:embed="rId4">
            <a:alphaModFix/>
          </a:blip>
          <a:stretch>
            <a:fillRect/>
          </a:stretch>
        </p:blipFill>
        <p:spPr>
          <a:xfrm>
            <a:off x="579200" y="2493250"/>
            <a:ext cx="4057775" cy="2272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p:nvPr/>
        </p:nvSpPr>
        <p:spPr>
          <a:xfrm>
            <a:off x="513425" y="1268625"/>
            <a:ext cx="8689800" cy="634800"/>
          </a:xfrm>
          <a:prstGeom prst="rect">
            <a:avLst/>
          </a:prstGeom>
          <a:noFill/>
          <a:ln>
            <a:noFill/>
          </a:ln>
        </p:spPr>
        <p:txBody>
          <a:bodyPr lIns="91425" tIns="91425" rIns="91425" bIns="91425" anchor="ctr" anchorCtr="0">
            <a:noAutofit/>
          </a:bodyPr>
          <a:lstStyle/>
          <a:p>
            <a:pPr marL="457200" lvl="0" indent="-342900" rtl="0">
              <a:spcBef>
                <a:spcPts val="0"/>
              </a:spcBef>
              <a:buClr>
                <a:schemeClr val="dk1"/>
              </a:buClr>
              <a:buSzPct val="100000"/>
              <a:buFont typeface="Times New Roman"/>
              <a:buChar char="-"/>
            </a:pPr>
            <a:r>
              <a:rPr lang="en" sz="1800">
                <a:solidFill>
                  <a:schemeClr val="dk1"/>
                </a:solidFill>
                <a:latin typeface="Times New Roman"/>
                <a:ea typeface="Times New Roman"/>
                <a:cs typeface="Times New Roman"/>
                <a:sym typeface="Times New Roman"/>
              </a:rPr>
              <a:t>When  he was 12 years old, he used </a:t>
            </a:r>
            <a:r>
              <a:rPr lang="en" sz="1800">
                <a:solidFill>
                  <a:srgbClr val="222222"/>
                </a:solidFill>
                <a:highlight>
                  <a:srgbClr val="FFFFFF"/>
                </a:highlight>
                <a:latin typeface="Times New Roman"/>
                <a:ea typeface="Times New Roman"/>
                <a:cs typeface="Times New Roman"/>
                <a:sym typeface="Times New Roman"/>
              </a:rPr>
              <a:t>rotating paddles and nail brushes</a:t>
            </a:r>
            <a:r>
              <a:rPr lang="en" sz="1800">
                <a:solidFill>
                  <a:schemeClr val="dk1"/>
                </a:solidFill>
                <a:latin typeface="Times New Roman"/>
                <a:ea typeface="Times New Roman"/>
                <a:cs typeface="Times New Roman"/>
                <a:sym typeface="Times New Roman"/>
              </a:rPr>
              <a:t> built a machine which could </a:t>
            </a:r>
            <a:r>
              <a:rPr lang="en" sz="1800">
                <a:solidFill>
                  <a:srgbClr val="222222"/>
                </a:solidFill>
                <a:highlight>
                  <a:srgbClr val="FFFFFF"/>
                </a:highlight>
                <a:latin typeface="Times New Roman"/>
                <a:ea typeface="Times New Roman"/>
                <a:cs typeface="Times New Roman"/>
                <a:sym typeface="Times New Roman"/>
              </a:rPr>
              <a:t>remove the husks from the grain easily.</a:t>
            </a:r>
          </a:p>
          <a:p>
            <a:pPr marL="457200" lvl="0" indent="-342900" rtl="0">
              <a:spcBef>
                <a:spcPts val="0"/>
              </a:spcBef>
              <a:buClr>
                <a:srgbClr val="222222"/>
              </a:buClr>
              <a:buSzPct val="100000"/>
              <a:buFont typeface="Times New Roman"/>
              <a:buChar char="-"/>
            </a:pPr>
            <a:r>
              <a:rPr lang="en" sz="1800">
                <a:solidFill>
                  <a:srgbClr val="222222"/>
                </a:solidFill>
                <a:highlight>
                  <a:srgbClr val="FFFFFF"/>
                </a:highlight>
                <a:latin typeface="Times New Roman"/>
                <a:ea typeface="Times New Roman"/>
                <a:cs typeface="Times New Roman"/>
                <a:sym typeface="Times New Roman"/>
              </a:rPr>
              <a:t>When he was 16 years old, he joined his father with helping the deaf, and soon he was in charge of all his father’s London operations.</a:t>
            </a:r>
          </a:p>
          <a:p>
            <a:pPr marL="457200" lvl="0" indent="-342900" rtl="0">
              <a:spcBef>
                <a:spcPts val="0"/>
              </a:spcBef>
              <a:buClr>
                <a:srgbClr val="222222"/>
              </a:buClr>
              <a:buSzPct val="100000"/>
              <a:buFont typeface="Times New Roman"/>
              <a:buChar char="-"/>
            </a:pPr>
            <a:r>
              <a:rPr lang="en" sz="1800">
                <a:solidFill>
                  <a:srgbClr val="222222"/>
                </a:solidFill>
                <a:highlight>
                  <a:srgbClr val="FFFFFF"/>
                </a:highlight>
                <a:latin typeface="Times New Roman"/>
                <a:ea typeface="Times New Roman"/>
                <a:cs typeface="Times New Roman"/>
                <a:sym typeface="Times New Roman"/>
              </a:rPr>
              <a:t>In 1970, July, he </a:t>
            </a:r>
            <a:r>
              <a:rPr lang="en" sz="1800">
                <a:solidFill>
                  <a:srgbClr val="252525"/>
                </a:solidFill>
                <a:latin typeface="Times New Roman"/>
                <a:ea typeface="Times New Roman"/>
                <a:cs typeface="Times New Roman"/>
                <a:sym typeface="Times New Roman"/>
              </a:rPr>
              <a:t>immigrated to</a:t>
            </a:r>
            <a:r>
              <a:rPr lang="en" sz="1800">
                <a:solidFill>
                  <a:srgbClr val="222222"/>
                </a:solidFill>
                <a:highlight>
                  <a:srgbClr val="FFFFFF"/>
                </a:highlight>
                <a:latin typeface="Times New Roman"/>
                <a:ea typeface="Times New Roman"/>
                <a:cs typeface="Times New Roman"/>
                <a:sym typeface="Times New Roman"/>
              </a:rPr>
              <a:t> Brantford, Ontario, </a:t>
            </a:r>
            <a:r>
              <a:rPr lang="en" sz="1800">
                <a:solidFill>
                  <a:srgbClr val="252525"/>
                </a:solidFill>
                <a:latin typeface="Times New Roman"/>
                <a:ea typeface="Times New Roman"/>
                <a:cs typeface="Times New Roman"/>
                <a:sym typeface="Times New Roman"/>
              </a:rPr>
              <a:t> Canada with his family.</a:t>
            </a:r>
          </a:p>
          <a:p>
            <a:pPr marL="457200" lvl="0" indent="-292100" rtl="0">
              <a:spcBef>
                <a:spcPts val="0"/>
              </a:spcBef>
              <a:buClr>
                <a:srgbClr val="222222"/>
              </a:buClr>
              <a:buSzPct val="55555"/>
              <a:buChar char="-"/>
            </a:pPr>
            <a:r>
              <a:rPr lang="en" sz="1800">
                <a:solidFill>
                  <a:schemeClr val="dk1"/>
                </a:solidFill>
                <a:latin typeface="Times New Roman"/>
                <a:ea typeface="Times New Roman"/>
                <a:cs typeface="Times New Roman"/>
                <a:sym typeface="Times New Roman"/>
              </a:rPr>
              <a:t>his job was Acoustic physiologist and deaf language teacher. </a:t>
            </a:r>
          </a:p>
        </p:txBody>
      </p:sp>
      <p:pic>
        <p:nvPicPr>
          <p:cNvPr id="73" name="Shape 7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402300" y="2560525"/>
            <a:ext cx="3559424" cy="2343500"/>
          </a:xfrm>
          <a:prstGeom prst="rect">
            <a:avLst/>
          </a:prstGeom>
          <a:noFill/>
          <a:ln>
            <a:noFill/>
          </a:ln>
        </p:spPr>
      </p:pic>
      <p:pic>
        <p:nvPicPr>
          <p:cNvPr id="74" name="Shape 74"/>
          <p:cNvPicPr preferRelativeResize="0"/>
          <p:nvPr/>
        </p:nvPicPr>
        <p:blipFill>
          <a:blip r:embed="rId4">
            <a:alphaModFix/>
          </a:blip>
          <a:stretch>
            <a:fillRect/>
          </a:stretch>
        </p:blipFill>
        <p:spPr>
          <a:xfrm>
            <a:off x="977950" y="2655275"/>
            <a:ext cx="2848424" cy="2248750"/>
          </a:xfrm>
          <a:prstGeom prst="rect">
            <a:avLst/>
          </a:prstGeom>
          <a:noFill/>
          <a:ln>
            <a:noFill/>
          </a:ln>
        </p:spPr>
      </p:pic>
      <p:sp>
        <p:nvSpPr>
          <p:cNvPr id="75" name="Shape 75"/>
          <p:cNvSpPr txBox="1"/>
          <p:nvPr/>
        </p:nvSpPr>
        <p:spPr>
          <a:xfrm>
            <a:off x="-43137" y="-1054825"/>
            <a:ext cx="4890600" cy="3000000"/>
          </a:xfrm>
          <a:prstGeom prst="rect">
            <a:avLst/>
          </a:prstGeom>
          <a:noFill/>
          <a:ln>
            <a:noFill/>
          </a:ln>
        </p:spPr>
        <p:txBody>
          <a:bodyPr lIns="91425" tIns="91425" rIns="91425" bIns="91425" anchor="ctr" anchorCtr="0">
            <a:noAutofit/>
          </a:bodyPr>
          <a:lstStyle/>
          <a:p>
            <a:pPr lvl="0" rtl="0">
              <a:spcBef>
                <a:spcPts val="0"/>
              </a:spcBef>
              <a:buNone/>
            </a:pPr>
            <a:r>
              <a:rPr lang="en" sz="3000">
                <a:solidFill>
                  <a:schemeClr val="dk1"/>
                </a:solidFill>
                <a:latin typeface="Impact"/>
                <a:ea typeface="Impact"/>
                <a:cs typeface="Impact"/>
                <a:sym typeface="Impact"/>
              </a:rPr>
              <a:t>Background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0" y="163600"/>
            <a:ext cx="8520599" cy="733499"/>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3000">
                <a:latin typeface="Impact"/>
                <a:ea typeface="Impact"/>
                <a:cs typeface="Impact"/>
                <a:sym typeface="Impact"/>
              </a:rPr>
              <a:t>Achievements</a:t>
            </a:r>
          </a:p>
        </p:txBody>
      </p:sp>
      <p:pic>
        <p:nvPicPr>
          <p:cNvPr id="81" name="Shape 8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167350" y="682912"/>
            <a:ext cx="3020149" cy="4680274"/>
          </a:xfrm>
          <a:prstGeom prst="rect">
            <a:avLst/>
          </a:prstGeom>
          <a:noFill/>
          <a:ln>
            <a:noFill/>
          </a:ln>
        </p:spPr>
      </p:pic>
      <p:sp>
        <p:nvSpPr>
          <p:cNvPr id="82" name="Shape 82"/>
          <p:cNvSpPr txBox="1"/>
          <p:nvPr/>
        </p:nvSpPr>
        <p:spPr>
          <a:xfrm>
            <a:off x="919625" y="91600"/>
            <a:ext cx="3154799" cy="2048399"/>
          </a:xfrm>
          <a:prstGeom prst="rect">
            <a:avLst/>
          </a:prstGeom>
          <a:noFill/>
          <a:ln>
            <a:noFill/>
          </a:ln>
        </p:spPr>
        <p:txBody>
          <a:bodyPr lIns="91425" tIns="91425" rIns="91425" bIns="91425" anchor="ctr" anchorCtr="0">
            <a:noAutofit/>
          </a:bodyPr>
          <a:lstStyle/>
          <a:p>
            <a:pPr marL="457200" lvl="0" indent="-228600" rtl="0">
              <a:spcBef>
                <a:spcPts val="0"/>
              </a:spcBef>
              <a:buClr>
                <a:srgbClr val="222222"/>
              </a:buClr>
              <a:buFont typeface="Times New Roman"/>
              <a:buAutoNum type="arabicPeriod"/>
            </a:pPr>
            <a:r>
              <a:rPr lang="en">
                <a:solidFill>
                  <a:srgbClr val="222222"/>
                </a:solidFill>
                <a:highlight>
                  <a:srgbClr val="FFFFFF"/>
                </a:highlight>
                <a:latin typeface="Times New Roman"/>
                <a:ea typeface="Times New Roman"/>
                <a:cs typeface="Times New Roman"/>
                <a:sym typeface="Times New Roman"/>
              </a:rPr>
              <a:t>Bell and his brother established the  </a:t>
            </a:r>
            <a:r>
              <a:rPr lang="en">
                <a:solidFill>
                  <a:srgbClr val="222222"/>
                </a:solidFill>
                <a:latin typeface="Times New Roman"/>
                <a:ea typeface="Times New Roman"/>
                <a:cs typeface="Times New Roman"/>
                <a:sym typeface="Times New Roman"/>
              </a:rPr>
              <a:t>Moving head</a:t>
            </a:r>
          </a:p>
        </p:txBody>
      </p:sp>
      <p:sp>
        <p:nvSpPr>
          <p:cNvPr id="83" name="Shape 83"/>
          <p:cNvSpPr/>
          <p:nvPr/>
        </p:nvSpPr>
        <p:spPr>
          <a:xfrm flipH="1">
            <a:off x="4048774" y="911500"/>
            <a:ext cx="327900" cy="2562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txBox="1"/>
          <p:nvPr/>
        </p:nvSpPr>
        <p:spPr>
          <a:xfrm>
            <a:off x="5699850" y="258150"/>
            <a:ext cx="3000000" cy="3000000"/>
          </a:xfrm>
          <a:prstGeom prst="rect">
            <a:avLst/>
          </a:prstGeom>
          <a:noFill/>
          <a:ln>
            <a:noFill/>
          </a:ln>
        </p:spPr>
        <p:txBody>
          <a:bodyPr lIns="91425" tIns="91425" rIns="91425" bIns="91425" anchor="ctr" anchorCtr="0">
            <a:noAutofit/>
          </a:bodyPr>
          <a:lstStyle/>
          <a:p>
            <a:pPr lvl="0" rtl="0">
              <a:spcBef>
                <a:spcPts val="0"/>
              </a:spcBef>
              <a:buNone/>
            </a:pPr>
            <a:r>
              <a:rPr lang="en">
                <a:solidFill>
                  <a:srgbClr val="222222"/>
                </a:solidFill>
                <a:latin typeface="Times New Roman"/>
                <a:ea typeface="Times New Roman"/>
                <a:cs typeface="Times New Roman"/>
                <a:sym typeface="Times New Roman"/>
              </a:rPr>
              <a:t>2.His brother built throat and larynx</a:t>
            </a:r>
          </a:p>
        </p:txBody>
      </p:sp>
      <p:sp>
        <p:nvSpPr>
          <p:cNvPr id="85" name="Shape 85"/>
          <p:cNvSpPr/>
          <p:nvPr/>
        </p:nvSpPr>
        <p:spPr>
          <a:xfrm rot="1896905" flipH="1">
            <a:off x="4961698" y="1449401"/>
            <a:ext cx="742259" cy="256185"/>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flipH="1">
            <a:off x="2222372" y="2586300"/>
            <a:ext cx="1826399" cy="2562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txBox="1"/>
          <p:nvPr/>
        </p:nvSpPr>
        <p:spPr>
          <a:xfrm>
            <a:off x="0" y="1240037"/>
            <a:ext cx="3000000" cy="3000000"/>
          </a:xfrm>
          <a:prstGeom prst="rect">
            <a:avLst/>
          </a:prstGeom>
          <a:noFill/>
          <a:ln>
            <a:noFill/>
          </a:ln>
        </p:spPr>
        <p:txBody>
          <a:bodyPr lIns="91425" tIns="91425" rIns="91425" bIns="91425" anchor="ctr" anchorCtr="0">
            <a:noAutofit/>
          </a:bodyPr>
          <a:lstStyle/>
          <a:p>
            <a:pPr lvl="0" rtl="0">
              <a:spcBef>
                <a:spcPts val="0"/>
              </a:spcBef>
              <a:buNone/>
            </a:pPr>
            <a:r>
              <a:rPr lang="en">
                <a:solidFill>
                  <a:srgbClr val="222222"/>
                </a:solidFill>
                <a:latin typeface="Times New Roman"/>
                <a:ea typeface="Times New Roman"/>
                <a:cs typeface="Times New Roman"/>
                <a:sym typeface="Times New Roman"/>
              </a:rPr>
              <a:t>3. Bell built a realistic skull</a:t>
            </a:r>
          </a:p>
        </p:txBody>
      </p:sp>
      <p:pic>
        <p:nvPicPr>
          <p:cNvPr id="88" name="Shape 8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249012" y="1640725"/>
            <a:ext cx="1128549" cy="1222225"/>
          </a:xfrm>
          <a:prstGeom prst="rect">
            <a:avLst/>
          </a:prstGeom>
          <a:noFill/>
          <a:ln>
            <a:noFill/>
          </a:ln>
        </p:spPr>
      </p:pic>
      <p:sp>
        <p:nvSpPr>
          <p:cNvPr id="89" name="Shape 89"/>
          <p:cNvSpPr txBox="1"/>
          <p:nvPr/>
        </p:nvSpPr>
        <p:spPr>
          <a:xfrm>
            <a:off x="5967450" y="2094875"/>
            <a:ext cx="2464800" cy="611100"/>
          </a:xfrm>
          <a:prstGeom prst="rect">
            <a:avLst/>
          </a:prstGeom>
          <a:noFill/>
          <a:ln>
            <a:noFill/>
          </a:ln>
        </p:spPr>
        <p:txBody>
          <a:bodyPr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4. They use </a:t>
            </a:r>
            <a:r>
              <a:rPr lang="en">
                <a:solidFill>
                  <a:schemeClr val="dk1"/>
                </a:solidFill>
                <a:latin typeface="Times New Roman"/>
                <a:ea typeface="Times New Roman"/>
                <a:cs typeface="Times New Roman"/>
                <a:sym typeface="Times New Roman"/>
              </a:rPr>
              <a:t>a bellows forced air to make </a:t>
            </a:r>
            <a:r>
              <a:rPr lang="en">
                <a:latin typeface="Times New Roman"/>
                <a:ea typeface="Times New Roman"/>
                <a:cs typeface="Times New Roman"/>
                <a:sym typeface="Times New Roman"/>
              </a:rPr>
              <a:t>it speaks</a:t>
            </a:r>
          </a:p>
        </p:txBody>
      </p:sp>
      <p:sp>
        <p:nvSpPr>
          <p:cNvPr id="90" name="Shape 90"/>
          <p:cNvSpPr/>
          <p:nvPr/>
        </p:nvSpPr>
        <p:spPr>
          <a:xfrm>
            <a:off x="5132150" y="2094875"/>
            <a:ext cx="651899" cy="2562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058900" y="227625"/>
            <a:ext cx="1458600" cy="611100"/>
          </a:xfrm>
          <a:prstGeom prst="wedgeEllipseCallout">
            <a:avLst>
              <a:gd name="adj1" fmla="val -37289"/>
              <a:gd name="adj2" fmla="val 7001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solidFill>
                  <a:srgbClr val="252525"/>
                </a:solidFill>
                <a:latin typeface="Times New Roman"/>
                <a:ea typeface="Times New Roman"/>
                <a:cs typeface="Times New Roman"/>
                <a:sym typeface="Times New Roman"/>
              </a:rPr>
              <a:t>"Mama"</a:t>
            </a:r>
          </a:p>
        </p:txBody>
      </p:sp>
      <p:sp>
        <p:nvSpPr>
          <p:cNvPr id="92" name="Shape 92"/>
          <p:cNvSpPr/>
          <p:nvPr/>
        </p:nvSpPr>
        <p:spPr>
          <a:xfrm>
            <a:off x="6578575" y="530200"/>
            <a:ext cx="327900" cy="1527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txBox="1"/>
          <p:nvPr/>
        </p:nvSpPr>
        <p:spPr>
          <a:xfrm>
            <a:off x="6967550" y="368550"/>
            <a:ext cx="2138699" cy="448199"/>
          </a:xfrm>
          <a:prstGeom prst="rect">
            <a:avLst/>
          </a:prstGeom>
          <a:noFill/>
          <a:ln>
            <a:noFill/>
          </a:ln>
        </p:spPr>
        <p:txBody>
          <a:bodyPr lIns="91425" tIns="91425" rIns="91425" bIns="91425" anchor="t" anchorCtr="0">
            <a:noAutofit/>
          </a:bodyPr>
          <a:lstStyle/>
          <a:p>
            <a:pPr lvl="0">
              <a:spcBef>
                <a:spcPts val="0"/>
              </a:spcBef>
              <a:buNone/>
            </a:pPr>
            <a:r>
              <a:rPr lang="en">
                <a:solidFill>
                  <a:schemeClr val="dk1"/>
                </a:solidFill>
                <a:latin typeface="Times New Roman"/>
                <a:ea typeface="Times New Roman"/>
                <a:cs typeface="Times New Roman"/>
                <a:sym typeface="Times New Roman"/>
              </a:rPr>
              <a:t>It can speak some easy word by adjusting its lip</a:t>
            </a:r>
          </a:p>
        </p:txBody>
      </p:sp>
      <p:sp>
        <p:nvSpPr>
          <p:cNvPr id="94" name="Shape 94"/>
          <p:cNvSpPr txBox="1"/>
          <p:nvPr/>
        </p:nvSpPr>
        <p:spPr>
          <a:xfrm>
            <a:off x="322125" y="2461650"/>
            <a:ext cx="4898099" cy="3000000"/>
          </a:xfrm>
          <a:prstGeom prst="rect">
            <a:avLst/>
          </a:prstGeom>
          <a:noFill/>
          <a:ln>
            <a:noFill/>
          </a:ln>
        </p:spPr>
        <p:txBody>
          <a:bodyPr lIns="91425" tIns="91425" rIns="91425" bIns="91425" anchor="ctr" anchorCtr="0">
            <a:noAutofit/>
          </a:bodyPr>
          <a:lstStyle/>
          <a:p>
            <a:pPr lvl="0" rtl="0">
              <a:lnSpc>
                <a:spcPct val="160000"/>
              </a:lnSpc>
              <a:spcBef>
                <a:spcPts val="500"/>
              </a:spcBef>
              <a:buNone/>
            </a:pPr>
            <a:r>
              <a:rPr lang="en" sz="1800" b="1">
                <a:solidFill>
                  <a:schemeClr val="dk1"/>
                </a:solidFill>
                <a:latin typeface="Impact"/>
                <a:ea typeface="Impact"/>
                <a:cs typeface="Impact"/>
                <a:sym typeface="Impact"/>
              </a:rPr>
              <a:t>First experiments with sound</a:t>
            </a:r>
          </a:p>
        </p:txBody>
      </p:sp>
      <p:sp>
        <p:nvSpPr>
          <p:cNvPr id="95" name="Shape 95"/>
          <p:cNvSpPr txBox="1"/>
          <p:nvPr/>
        </p:nvSpPr>
        <p:spPr>
          <a:xfrm>
            <a:off x="6248025" y="1790075"/>
            <a:ext cx="3000000" cy="3000000"/>
          </a:xfrm>
          <a:prstGeom prst="rect">
            <a:avLst/>
          </a:prstGeom>
          <a:noFill/>
          <a:ln>
            <a:noFill/>
          </a:ln>
        </p:spPr>
        <p:txBody>
          <a:bodyPr lIns="91425" tIns="91425" rIns="91425" bIns="91425" anchor="ctr" anchorCtr="0">
            <a:noAutofit/>
          </a:bodyPr>
          <a:lstStyle/>
          <a:p>
            <a:pPr lvl="0" rtl="0">
              <a:spcBef>
                <a:spcPts val="0"/>
              </a:spcBef>
              <a:buNone/>
            </a:pPr>
            <a:r>
              <a:rPr lang="en" b="1">
                <a:latin typeface="Impact"/>
                <a:ea typeface="Impact"/>
                <a:cs typeface="Impact"/>
                <a:sym typeface="Impact"/>
              </a:rPr>
              <a:t>→</a:t>
            </a:r>
            <a:r>
              <a:rPr lang="en">
                <a:latin typeface="Times New Roman"/>
                <a:ea typeface="Times New Roman"/>
                <a:cs typeface="Times New Roman"/>
                <a:sym typeface="Times New Roman"/>
              </a:rPr>
              <a:t>Also,  he used the tuning forks to explore resonance .</a:t>
            </a:r>
          </a:p>
        </p:txBody>
      </p:sp>
      <p:pic>
        <p:nvPicPr>
          <p:cNvPr id="96" name="Shape 9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248012" y="3548170"/>
            <a:ext cx="2683124" cy="1462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153025" y="34725"/>
            <a:ext cx="8520599" cy="733499"/>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3000">
                <a:latin typeface="Impact"/>
                <a:ea typeface="Impact"/>
                <a:cs typeface="Impact"/>
                <a:sym typeface="Impact"/>
              </a:rPr>
              <a:t>Achievements</a:t>
            </a:r>
          </a:p>
        </p:txBody>
      </p:sp>
      <p:sp>
        <p:nvSpPr>
          <p:cNvPr id="102" name="Shape 102"/>
          <p:cNvSpPr txBox="1"/>
          <p:nvPr/>
        </p:nvSpPr>
        <p:spPr>
          <a:xfrm>
            <a:off x="311700" y="-71675"/>
            <a:ext cx="8520599" cy="3000000"/>
          </a:xfrm>
          <a:prstGeom prst="rect">
            <a:avLst/>
          </a:prstGeom>
          <a:noFill/>
          <a:ln>
            <a:noFill/>
          </a:ln>
        </p:spPr>
        <p:txBody>
          <a:bodyPr lIns="91425" tIns="91425" rIns="91425" bIns="91425" anchor="ctr" anchorCtr="0">
            <a:noAutofit/>
          </a:bodyPr>
          <a:lstStyle/>
          <a:p>
            <a:pPr marL="457200" lvl="0" indent="-342900" rtl="0">
              <a:spcBef>
                <a:spcPts val="0"/>
              </a:spcBef>
              <a:buClr>
                <a:srgbClr val="222222"/>
              </a:buClr>
              <a:buSzPct val="100000"/>
              <a:buFont typeface="Times New Roman"/>
              <a:buChar char="-"/>
            </a:pPr>
            <a:r>
              <a:rPr lang="en" sz="1800">
                <a:solidFill>
                  <a:srgbClr val="222222"/>
                </a:solidFill>
                <a:highlight>
                  <a:srgbClr val="FFFFFF"/>
                </a:highlight>
                <a:latin typeface="Times New Roman"/>
                <a:ea typeface="Times New Roman"/>
                <a:cs typeface="Times New Roman"/>
                <a:sym typeface="Times New Roman"/>
              </a:rPr>
              <a:t>In 1871, Alexander Graham Bell moved to Boston, and started work on </a:t>
            </a:r>
            <a:r>
              <a:rPr lang="en" sz="1800">
                <a:solidFill>
                  <a:srgbClr val="222222"/>
                </a:solidFill>
                <a:latin typeface="Times New Roman"/>
                <a:ea typeface="Times New Roman"/>
                <a:cs typeface="Times New Roman"/>
                <a:sym typeface="Times New Roman"/>
              </a:rPr>
              <a:t> set to different frequencies with the telegraph transmission of several messages.</a:t>
            </a:r>
          </a:p>
          <a:p>
            <a:pPr marL="457200" lvl="0" indent="-342900" rtl="0">
              <a:spcBef>
                <a:spcPts val="0"/>
              </a:spcBef>
              <a:buClr>
                <a:srgbClr val="222222"/>
              </a:buClr>
              <a:buSzPct val="100000"/>
              <a:buFont typeface="Times New Roman"/>
              <a:buChar char="-"/>
            </a:pPr>
            <a:r>
              <a:rPr lang="en" sz="1800">
                <a:solidFill>
                  <a:srgbClr val="222222"/>
                </a:solidFill>
                <a:highlight>
                  <a:srgbClr val="FFFFFF"/>
                </a:highlight>
                <a:latin typeface="Times New Roman"/>
                <a:ea typeface="Times New Roman"/>
                <a:cs typeface="Times New Roman"/>
                <a:sym typeface="Times New Roman"/>
              </a:rPr>
              <a:t>Thomas Sanders and Gardiner Hubbard were his local </a:t>
            </a:r>
            <a:r>
              <a:rPr lang="en" sz="1800">
                <a:solidFill>
                  <a:srgbClr val="222222"/>
                </a:solidFill>
                <a:latin typeface="Times New Roman"/>
                <a:ea typeface="Times New Roman"/>
                <a:cs typeface="Times New Roman"/>
                <a:sym typeface="Times New Roman"/>
              </a:rPr>
              <a:t>investors.</a:t>
            </a:r>
          </a:p>
          <a:p>
            <a:pPr marL="457200" lvl="0" indent="-342900" rtl="0">
              <a:spcBef>
                <a:spcPts val="0"/>
              </a:spcBef>
              <a:buClr>
                <a:srgbClr val="222222"/>
              </a:buClr>
              <a:buSzPct val="100000"/>
              <a:buFont typeface="Times New Roman"/>
              <a:buChar char="-"/>
            </a:pPr>
            <a:r>
              <a:rPr lang="en" sz="1800">
                <a:solidFill>
                  <a:srgbClr val="222222"/>
                </a:solidFill>
                <a:latin typeface="Times New Roman"/>
                <a:ea typeface="Times New Roman"/>
                <a:cs typeface="Times New Roman"/>
                <a:sym typeface="Times New Roman"/>
              </a:rPr>
              <a:t>Between 1873 and 1874, Bell spend a lot of times for trying to perfect the harmonic telegraph.</a:t>
            </a:r>
          </a:p>
          <a:p>
            <a:pPr marL="457200" lvl="0" indent="-342900" rtl="0">
              <a:spcBef>
                <a:spcPts val="0"/>
              </a:spcBef>
              <a:buClr>
                <a:srgbClr val="222222"/>
              </a:buClr>
              <a:buSzPct val="100000"/>
              <a:buFont typeface="Times New Roman"/>
              <a:buChar char="-"/>
            </a:pPr>
            <a:r>
              <a:rPr lang="en" sz="1800">
                <a:solidFill>
                  <a:srgbClr val="222222"/>
                </a:solidFill>
                <a:highlight>
                  <a:srgbClr val="FFFFFF"/>
                </a:highlight>
                <a:latin typeface="Times New Roman"/>
                <a:ea typeface="Times New Roman"/>
                <a:cs typeface="Times New Roman"/>
                <a:sym typeface="Times New Roman"/>
              </a:rPr>
              <a:t>Alexander Graham Bell  </a:t>
            </a:r>
            <a:r>
              <a:rPr lang="en" sz="1800">
                <a:solidFill>
                  <a:srgbClr val="222222"/>
                </a:solidFill>
                <a:latin typeface="Times New Roman"/>
                <a:ea typeface="Times New Roman"/>
                <a:cs typeface="Times New Roman"/>
                <a:sym typeface="Times New Roman"/>
              </a:rPr>
              <a:t>cooperated</a:t>
            </a:r>
            <a:r>
              <a:rPr lang="en" sz="1800">
                <a:solidFill>
                  <a:srgbClr val="222222"/>
                </a:solidFill>
                <a:highlight>
                  <a:srgbClr val="FFFFFF"/>
                </a:highlight>
                <a:latin typeface="Times New Roman"/>
                <a:ea typeface="Times New Roman"/>
                <a:cs typeface="Times New Roman"/>
                <a:sym typeface="Times New Roman"/>
              </a:rPr>
              <a:t> with a skilled electrician, Thomas Watson. </a:t>
            </a:r>
          </a:p>
        </p:txBody>
      </p:sp>
      <p:pic>
        <p:nvPicPr>
          <p:cNvPr id="103" name="Shape 10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95475" y="2440925"/>
            <a:ext cx="3394975" cy="2546225"/>
          </a:xfrm>
          <a:prstGeom prst="rect">
            <a:avLst/>
          </a:prstGeom>
          <a:noFill/>
          <a:ln>
            <a:noFill/>
          </a:ln>
        </p:spPr>
      </p:pic>
      <p:pic>
        <p:nvPicPr>
          <p:cNvPr id="104" name="Shape 104"/>
          <p:cNvPicPr preferRelativeResize="0"/>
          <p:nvPr/>
        </p:nvPicPr>
        <p:blipFill>
          <a:blip r:embed="rId4">
            <a:alphaModFix/>
          </a:blip>
          <a:stretch>
            <a:fillRect/>
          </a:stretch>
        </p:blipFill>
        <p:spPr>
          <a:xfrm>
            <a:off x="4815878" y="2553637"/>
            <a:ext cx="3043099" cy="232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p:nvPr/>
        </p:nvSpPr>
        <p:spPr>
          <a:xfrm>
            <a:off x="326700" y="143275"/>
            <a:ext cx="8054999" cy="3000000"/>
          </a:xfrm>
          <a:prstGeom prst="rect">
            <a:avLst/>
          </a:prstGeom>
          <a:noFill/>
          <a:ln>
            <a:noFill/>
          </a:ln>
        </p:spPr>
        <p:txBody>
          <a:bodyPr lIns="91425" tIns="91425" rIns="91425" bIns="91425" anchor="ctr" anchorCtr="0">
            <a:noAutofit/>
          </a:bodyPr>
          <a:lstStyle/>
          <a:p>
            <a:pPr marL="457200" lvl="0" indent="-342900" rtl="0">
              <a:spcBef>
                <a:spcPts val="0"/>
              </a:spcBef>
              <a:buClr>
                <a:srgbClr val="222222"/>
              </a:buClr>
              <a:buSzPct val="100000"/>
              <a:buFont typeface="Times New Roman"/>
              <a:buChar char="-"/>
            </a:pPr>
            <a:r>
              <a:rPr lang="en" sz="1800">
                <a:solidFill>
                  <a:srgbClr val="222222"/>
                </a:solidFill>
                <a:latin typeface="Times New Roman"/>
                <a:ea typeface="Times New Roman"/>
                <a:cs typeface="Times New Roman"/>
                <a:sym typeface="Times New Roman"/>
              </a:rPr>
              <a:t>Through 1874 and 1875, Bell and Watson worked on both the harmonic telegraph and a voice transmitting device</a:t>
            </a:r>
            <a:r>
              <a:rPr lang="en" sz="1800">
                <a:solidFill>
                  <a:srgbClr val="222222"/>
                </a:solidFill>
                <a:highlight>
                  <a:srgbClr val="FFFFFF"/>
                </a:highlight>
                <a:latin typeface="Times New Roman"/>
                <a:ea typeface="Times New Roman"/>
                <a:cs typeface="Times New Roman"/>
                <a:sym typeface="Times New Roman"/>
              </a:rPr>
              <a:t>.</a:t>
            </a:r>
          </a:p>
          <a:p>
            <a:pPr marL="457200" lvl="0" indent="-342900" rtl="0">
              <a:spcBef>
                <a:spcPts val="0"/>
              </a:spcBef>
              <a:buClr>
                <a:srgbClr val="222222"/>
              </a:buClr>
              <a:buSzPct val="100000"/>
              <a:buFont typeface="Times New Roman"/>
              <a:buChar char="-"/>
            </a:pPr>
            <a:r>
              <a:rPr lang="en" sz="1800">
                <a:solidFill>
                  <a:srgbClr val="222222"/>
                </a:solidFill>
                <a:latin typeface="Times New Roman"/>
                <a:ea typeface="Times New Roman"/>
                <a:cs typeface="Times New Roman"/>
                <a:sym typeface="Times New Roman"/>
              </a:rPr>
              <a:t>Though at first frustrated by the diversion, his investors foresee</a:t>
            </a:r>
            <a:r>
              <a:rPr lang="en" sz="1800">
                <a:solidFill>
                  <a:srgbClr val="222222"/>
                </a:solidFill>
                <a:highlight>
                  <a:srgbClr val="FFFFFF"/>
                </a:highlight>
                <a:latin typeface="Times New Roman"/>
                <a:ea typeface="Times New Roman"/>
                <a:cs typeface="Times New Roman"/>
                <a:sym typeface="Times New Roman"/>
              </a:rPr>
              <a:t> </a:t>
            </a:r>
            <a:r>
              <a:rPr lang="en" sz="1800">
                <a:solidFill>
                  <a:schemeClr val="dk1"/>
                </a:solidFill>
                <a:highlight>
                  <a:srgbClr val="FFFFFF"/>
                </a:highlight>
                <a:latin typeface="Times New Roman"/>
                <a:ea typeface="Times New Roman"/>
                <a:cs typeface="Times New Roman"/>
                <a:sym typeface="Times New Roman"/>
              </a:rPr>
              <a:t>Business Opportunities </a:t>
            </a:r>
            <a:r>
              <a:rPr lang="en" sz="1800">
                <a:solidFill>
                  <a:srgbClr val="222222"/>
                </a:solidFill>
                <a:latin typeface="Times New Roman"/>
                <a:ea typeface="Times New Roman"/>
                <a:cs typeface="Times New Roman"/>
                <a:sym typeface="Times New Roman"/>
              </a:rPr>
              <a:t>this product’s patent. </a:t>
            </a:r>
          </a:p>
        </p:txBody>
      </p:sp>
      <p:sp>
        <p:nvSpPr>
          <p:cNvPr id="110" name="Shape 110"/>
          <p:cNvSpPr txBox="1">
            <a:spLocks noGrp="1"/>
          </p:cNvSpPr>
          <p:nvPr>
            <p:ph type="title"/>
          </p:nvPr>
        </p:nvSpPr>
        <p:spPr>
          <a:xfrm>
            <a:off x="377050" y="228925"/>
            <a:ext cx="8520599" cy="733499"/>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3000">
                <a:latin typeface="Impact"/>
                <a:ea typeface="Impact"/>
                <a:cs typeface="Impact"/>
                <a:sym typeface="Impact"/>
              </a:rPr>
              <a:t>Achievements</a:t>
            </a:r>
          </a:p>
        </p:txBody>
      </p:sp>
      <p:pic>
        <p:nvPicPr>
          <p:cNvPr id="111" name="Shape 11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8325" y="2608875"/>
            <a:ext cx="4140849" cy="2330699"/>
          </a:xfrm>
          <a:prstGeom prst="rect">
            <a:avLst/>
          </a:prstGeom>
          <a:noFill/>
          <a:ln>
            <a:noFill/>
          </a:ln>
        </p:spPr>
      </p:pic>
      <p:pic>
        <p:nvPicPr>
          <p:cNvPr id="112" name="Shape 11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24550" y="2277275"/>
            <a:ext cx="3145150" cy="2585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77050" y="249425"/>
            <a:ext cx="8520599" cy="733499"/>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3000">
                <a:latin typeface="Impact"/>
                <a:ea typeface="Impact"/>
                <a:cs typeface="Impact"/>
                <a:sym typeface="Impact"/>
              </a:rPr>
              <a:t>Achievements</a:t>
            </a:r>
          </a:p>
        </p:txBody>
      </p:sp>
      <p:sp>
        <p:nvSpPr>
          <p:cNvPr id="118" name="Shape 118"/>
          <p:cNvSpPr txBox="1"/>
          <p:nvPr/>
        </p:nvSpPr>
        <p:spPr>
          <a:xfrm>
            <a:off x="83250" y="0"/>
            <a:ext cx="8054999" cy="3000000"/>
          </a:xfrm>
          <a:prstGeom prst="rect">
            <a:avLst/>
          </a:prstGeom>
          <a:noFill/>
          <a:ln>
            <a:noFill/>
          </a:ln>
        </p:spPr>
        <p:txBody>
          <a:bodyPr lIns="91425" tIns="91425" rIns="91425" bIns="91425" anchor="ctr" anchorCtr="0">
            <a:noAutofit/>
          </a:bodyPr>
          <a:lstStyle/>
          <a:p>
            <a:pPr marL="457200" lvl="0" indent="-342900" rtl="0">
              <a:spcBef>
                <a:spcPts val="0"/>
              </a:spcBef>
              <a:buSzPct val="100000"/>
              <a:buFont typeface="Times New Roman"/>
              <a:buChar char="-"/>
            </a:pPr>
            <a:r>
              <a:rPr lang="en" sz="1800">
                <a:highlight>
                  <a:srgbClr val="FFFFFF"/>
                </a:highlight>
                <a:latin typeface="Times New Roman"/>
                <a:ea typeface="Times New Roman"/>
                <a:cs typeface="Times New Roman"/>
                <a:sym typeface="Times New Roman"/>
              </a:rPr>
              <a:t>on March 7, 1879,  </a:t>
            </a:r>
            <a:r>
              <a:rPr lang="en" sz="1800">
                <a:highlight>
                  <a:srgbClr val="FFFFFF"/>
                </a:highlight>
                <a:latin typeface="Times New Roman"/>
                <a:ea typeface="Times New Roman"/>
                <a:cs typeface="Times New Roman"/>
                <a:sym typeface="Times New Roman"/>
                <a:hlinkClick r:id="rId3"/>
              </a:rPr>
              <a:t>U.S. Patent Office</a:t>
            </a:r>
            <a:r>
              <a:rPr lang="en" sz="1800">
                <a:highlight>
                  <a:srgbClr val="FFFFFF"/>
                </a:highlight>
                <a:latin typeface="Times New Roman"/>
                <a:ea typeface="Times New Roman"/>
                <a:cs typeface="Times New Roman"/>
                <a:sym typeface="Times New Roman"/>
              </a:rPr>
              <a:t> </a:t>
            </a:r>
            <a:r>
              <a:rPr lang="en" sz="1800">
                <a:latin typeface="Times New Roman"/>
                <a:ea typeface="Times New Roman"/>
                <a:cs typeface="Times New Roman"/>
                <a:sym typeface="Times New Roman"/>
              </a:rPr>
              <a:t>award the patent of telephone to Bell.</a:t>
            </a:r>
          </a:p>
          <a:p>
            <a:pPr marL="457200" lvl="0" indent="-342900" rtl="0">
              <a:spcBef>
                <a:spcPts val="0"/>
              </a:spcBef>
              <a:buSzPct val="100000"/>
              <a:buFont typeface="Times New Roman"/>
              <a:buChar char="-"/>
            </a:pPr>
            <a:r>
              <a:rPr lang="en" sz="1800">
                <a:highlight>
                  <a:srgbClr val="FFFFFF"/>
                </a:highlight>
                <a:latin typeface="Times New Roman"/>
                <a:ea typeface="Times New Roman"/>
                <a:cs typeface="Times New Roman"/>
                <a:sym typeface="Times New Roman"/>
              </a:rPr>
              <a:t>On March 10, 1876, Bell and Watson invented the first telephone successfully.</a:t>
            </a:r>
          </a:p>
          <a:p>
            <a:pPr marL="457200" lvl="0" indent="-342900" rtl="0">
              <a:spcBef>
                <a:spcPts val="0"/>
              </a:spcBef>
              <a:buSzPct val="100000"/>
              <a:buFont typeface="Times New Roman"/>
              <a:buChar char="-"/>
            </a:pPr>
            <a:r>
              <a:rPr lang="en" sz="1800">
                <a:highlight>
                  <a:srgbClr val="FFFFFF"/>
                </a:highlight>
                <a:latin typeface="Times New Roman"/>
                <a:ea typeface="Times New Roman"/>
                <a:cs typeface="Times New Roman"/>
                <a:sym typeface="Times New Roman"/>
              </a:rPr>
              <a:t>The Bell Telephone Company was organized on July 9, 1877, and by 1866. There were more than 150,000 people had their own telephone.</a:t>
            </a:r>
          </a:p>
        </p:txBody>
      </p:sp>
      <p:pic>
        <p:nvPicPr>
          <p:cNvPr id="119" name="Shape 1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462184" y="1761112"/>
            <a:ext cx="2309116" cy="3206773"/>
          </a:xfrm>
          <a:prstGeom prst="rect">
            <a:avLst/>
          </a:prstGeom>
          <a:noFill/>
          <a:ln>
            <a:noFill/>
          </a:ln>
        </p:spPr>
      </p:pic>
      <p:pic>
        <p:nvPicPr>
          <p:cNvPr id="120" name="Shape 1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81002" y="2469112"/>
            <a:ext cx="2223774" cy="2225474"/>
          </a:xfrm>
          <a:prstGeom prst="rect">
            <a:avLst/>
          </a:prstGeom>
          <a:noFill/>
          <a:ln>
            <a:noFill/>
          </a:ln>
        </p:spPr>
      </p:pic>
      <p:pic>
        <p:nvPicPr>
          <p:cNvPr id="121" name="Shape 121"/>
          <p:cNvPicPr preferRelativeResize="0"/>
          <p:nvPr/>
        </p:nvPicPr>
        <p:blipFill>
          <a:blip r:embed="rId6">
            <a:alphaModFix/>
          </a:blip>
          <a:stretch>
            <a:fillRect/>
          </a:stretch>
        </p:blipFill>
        <p:spPr>
          <a:xfrm>
            <a:off x="2813607" y="2417774"/>
            <a:ext cx="3344268" cy="222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77050" y="249425"/>
            <a:ext cx="8520599" cy="733499"/>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3000">
                <a:latin typeface="Impact"/>
                <a:ea typeface="Impact"/>
                <a:cs typeface="Impact"/>
                <a:sym typeface="Impact"/>
              </a:rPr>
              <a:t>Achievements - inventions</a:t>
            </a:r>
          </a:p>
        </p:txBody>
      </p:sp>
      <p:grpSp>
        <p:nvGrpSpPr>
          <p:cNvPr id="127" name="Shape 127"/>
          <p:cNvGrpSpPr/>
          <p:nvPr/>
        </p:nvGrpSpPr>
        <p:grpSpPr>
          <a:xfrm>
            <a:off x="564927" y="2299897"/>
            <a:ext cx="3848149" cy="2598008"/>
            <a:chOff x="564927" y="2147497"/>
            <a:chExt cx="3848149" cy="2598008"/>
          </a:xfrm>
        </p:grpSpPr>
        <p:pic>
          <p:nvPicPr>
            <p:cNvPr id="128" name="Shape 1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64927" y="2147502"/>
              <a:ext cx="1824926" cy="1347299"/>
            </a:xfrm>
            <a:prstGeom prst="rect">
              <a:avLst/>
            </a:prstGeom>
            <a:noFill/>
            <a:ln>
              <a:noFill/>
            </a:ln>
          </p:spPr>
        </p:pic>
        <p:pic>
          <p:nvPicPr>
            <p:cNvPr id="129" name="Shape 1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493473" y="3494800"/>
              <a:ext cx="2023224" cy="1250705"/>
            </a:xfrm>
            <a:prstGeom prst="rect">
              <a:avLst/>
            </a:prstGeom>
            <a:noFill/>
            <a:ln>
              <a:noFill/>
            </a:ln>
          </p:spPr>
        </p:pic>
        <p:pic>
          <p:nvPicPr>
            <p:cNvPr id="130" name="Shape 1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389850" y="2147497"/>
              <a:ext cx="2023226" cy="1347299"/>
            </a:xfrm>
            <a:prstGeom prst="rect">
              <a:avLst/>
            </a:prstGeom>
            <a:noFill/>
            <a:ln>
              <a:noFill/>
            </a:ln>
          </p:spPr>
        </p:pic>
      </p:grpSp>
      <p:sp>
        <p:nvSpPr>
          <p:cNvPr id="131" name="Shape 131"/>
          <p:cNvSpPr txBox="1"/>
          <p:nvPr/>
        </p:nvSpPr>
        <p:spPr>
          <a:xfrm>
            <a:off x="377050" y="880725"/>
            <a:ext cx="4355399" cy="1347299"/>
          </a:xfrm>
          <a:prstGeom prst="rect">
            <a:avLst/>
          </a:prstGeom>
          <a:noFill/>
          <a:ln>
            <a:noFill/>
          </a:ln>
        </p:spPr>
        <p:txBody>
          <a:bodyPr lIns="91425" tIns="91425" rIns="91425" bIns="91425" anchor="t" anchorCtr="0">
            <a:noAutofit/>
          </a:bodyPr>
          <a:lstStyle/>
          <a:p>
            <a:pPr lvl="0" rtl="0">
              <a:spcBef>
                <a:spcPts val="0"/>
              </a:spcBef>
              <a:buNone/>
            </a:pPr>
            <a:r>
              <a:rPr lang="en" sz="1800" b="1">
                <a:latin typeface="Times New Roman"/>
                <a:ea typeface="Times New Roman"/>
                <a:cs typeface="Times New Roman"/>
                <a:sym typeface="Times New Roman"/>
              </a:rPr>
              <a:t>Photophone</a:t>
            </a:r>
          </a:p>
          <a:p>
            <a:pPr marL="457200" lvl="0" indent="-342900" rtl="0">
              <a:spcBef>
                <a:spcPts val="0"/>
              </a:spcBef>
              <a:buSzPct val="100000"/>
              <a:buFont typeface="Times New Roman"/>
              <a:buChar char="●"/>
            </a:pPr>
            <a:r>
              <a:rPr lang="en" sz="1800">
                <a:latin typeface="Times New Roman"/>
                <a:ea typeface="Times New Roman"/>
                <a:cs typeface="Times New Roman"/>
                <a:sym typeface="Times New Roman"/>
              </a:rPr>
              <a:t>A device for the transmission of speech on a beam of light</a:t>
            </a:r>
          </a:p>
          <a:p>
            <a:pPr marL="457200" lvl="0" indent="-342900">
              <a:spcBef>
                <a:spcPts val="0"/>
              </a:spcBef>
              <a:buSzPct val="100000"/>
              <a:buFont typeface="Times New Roman"/>
              <a:buChar char="●"/>
            </a:pPr>
            <a:r>
              <a:rPr lang="en" sz="1800">
                <a:latin typeface="Times New Roman"/>
                <a:ea typeface="Times New Roman"/>
                <a:cs typeface="Times New Roman"/>
                <a:sym typeface="Times New Roman"/>
              </a:rPr>
              <a:t>Invented on February 19, 1880</a:t>
            </a:r>
          </a:p>
        </p:txBody>
      </p:sp>
      <p:grpSp>
        <p:nvGrpSpPr>
          <p:cNvPr id="132" name="Shape 132"/>
          <p:cNvGrpSpPr/>
          <p:nvPr/>
        </p:nvGrpSpPr>
        <p:grpSpPr>
          <a:xfrm>
            <a:off x="5444125" y="880725"/>
            <a:ext cx="2962280" cy="3880500"/>
            <a:chOff x="5291725" y="880725"/>
            <a:chExt cx="2962280" cy="3880500"/>
          </a:xfrm>
        </p:grpSpPr>
        <p:grpSp>
          <p:nvGrpSpPr>
            <p:cNvPr id="133" name="Shape 133"/>
            <p:cNvGrpSpPr/>
            <p:nvPr/>
          </p:nvGrpSpPr>
          <p:grpSpPr>
            <a:xfrm>
              <a:off x="5367925" y="1426274"/>
              <a:ext cx="2886080" cy="3334950"/>
              <a:chOff x="5685000" y="1426274"/>
              <a:chExt cx="2886080" cy="3334950"/>
            </a:xfrm>
          </p:grpSpPr>
          <p:pic>
            <p:nvPicPr>
              <p:cNvPr id="134" name="Shape 134"/>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685000" y="1426274"/>
                <a:ext cx="2886080" cy="1780625"/>
              </a:xfrm>
              <a:prstGeom prst="rect">
                <a:avLst/>
              </a:prstGeom>
              <a:noFill/>
              <a:ln>
                <a:noFill/>
              </a:ln>
            </p:spPr>
          </p:pic>
          <p:pic>
            <p:nvPicPr>
              <p:cNvPr id="135" name="Shape 13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101136" y="3206887"/>
                <a:ext cx="2053799" cy="1554338"/>
              </a:xfrm>
              <a:prstGeom prst="rect">
                <a:avLst/>
              </a:prstGeom>
              <a:noFill/>
              <a:ln>
                <a:noFill/>
              </a:ln>
            </p:spPr>
          </p:pic>
        </p:grpSp>
        <p:sp>
          <p:nvSpPr>
            <p:cNvPr id="136" name="Shape 136"/>
            <p:cNvSpPr txBox="1"/>
            <p:nvPr/>
          </p:nvSpPr>
          <p:spPr>
            <a:xfrm>
              <a:off x="5291725" y="880725"/>
              <a:ext cx="2053799" cy="458399"/>
            </a:xfrm>
            <a:prstGeom prst="rect">
              <a:avLst/>
            </a:prstGeom>
            <a:noFill/>
            <a:ln>
              <a:noFill/>
            </a:ln>
          </p:spPr>
          <p:txBody>
            <a:bodyPr lIns="91425" tIns="91425" rIns="91425" bIns="91425" anchor="t" anchorCtr="0">
              <a:noAutofit/>
            </a:bodyPr>
            <a:lstStyle/>
            <a:p>
              <a:pPr lvl="0" rtl="0">
                <a:spcBef>
                  <a:spcPts val="0"/>
                </a:spcBef>
                <a:buNone/>
              </a:pPr>
              <a:r>
                <a:rPr lang="en" sz="1800" b="1">
                  <a:latin typeface="Times New Roman"/>
                  <a:ea typeface="Times New Roman"/>
                  <a:cs typeface="Times New Roman"/>
                  <a:sym typeface="Times New Roman"/>
                </a:rPr>
                <a:t>Metal detector</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p:nvPr/>
        </p:nvSpPr>
        <p:spPr>
          <a:xfrm>
            <a:off x="377050" y="880725"/>
            <a:ext cx="4355399" cy="1347299"/>
          </a:xfrm>
          <a:prstGeom prst="rect">
            <a:avLst/>
          </a:prstGeom>
          <a:noFill/>
          <a:ln>
            <a:noFill/>
          </a:ln>
        </p:spPr>
        <p:txBody>
          <a:bodyPr lIns="91425" tIns="91425" rIns="91425" bIns="91425" anchor="t" anchorCtr="0">
            <a:noAutofit/>
          </a:bodyPr>
          <a:lstStyle/>
          <a:p>
            <a:pPr lvl="0" rtl="0">
              <a:spcBef>
                <a:spcPts val="0"/>
              </a:spcBef>
              <a:buClr>
                <a:schemeClr val="dk1"/>
              </a:buClr>
              <a:buSzPct val="61111"/>
              <a:buFont typeface="Arial"/>
              <a:buNone/>
            </a:pPr>
            <a:r>
              <a:rPr lang="en" sz="1800" b="1">
                <a:latin typeface="Times New Roman"/>
                <a:ea typeface="Times New Roman"/>
                <a:cs typeface="Times New Roman"/>
                <a:sym typeface="Times New Roman"/>
              </a:rPr>
              <a:t>Hydrofoils</a:t>
            </a:r>
          </a:p>
          <a:p>
            <a:pPr marL="457200" lvl="0" indent="-342900" rtl="0">
              <a:spcBef>
                <a:spcPts val="0"/>
              </a:spcBef>
              <a:buSzPct val="100000"/>
              <a:buFont typeface="Times New Roman"/>
              <a:buChar char="●"/>
            </a:pPr>
            <a:r>
              <a:rPr lang="en" sz="1800">
                <a:latin typeface="Times New Roman"/>
                <a:ea typeface="Times New Roman"/>
                <a:cs typeface="Times New Roman"/>
                <a:sym typeface="Times New Roman"/>
              </a:rPr>
              <a:t>A boat made of foils that operate on water</a:t>
            </a:r>
          </a:p>
          <a:p>
            <a:pPr marL="457200" lvl="0" indent="-342900" rtl="0">
              <a:spcBef>
                <a:spcPts val="0"/>
              </a:spcBef>
              <a:buSzPct val="100000"/>
              <a:buFont typeface="Times New Roman"/>
              <a:buChar char="●"/>
            </a:pPr>
            <a:r>
              <a:rPr lang="en" sz="1800">
                <a:latin typeface="Times New Roman"/>
                <a:ea typeface="Times New Roman"/>
                <a:cs typeface="Times New Roman"/>
                <a:sym typeface="Times New Roman"/>
              </a:rPr>
              <a:t>For military uses, sporting and tourism</a:t>
            </a:r>
          </a:p>
        </p:txBody>
      </p:sp>
      <p:sp>
        <p:nvSpPr>
          <p:cNvPr id="142" name="Shape 142"/>
          <p:cNvSpPr txBox="1">
            <a:spLocks noGrp="1"/>
          </p:cNvSpPr>
          <p:nvPr>
            <p:ph type="title"/>
          </p:nvPr>
        </p:nvSpPr>
        <p:spPr>
          <a:xfrm>
            <a:off x="377050" y="249425"/>
            <a:ext cx="8520599" cy="733499"/>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3000">
                <a:latin typeface="Impact"/>
                <a:ea typeface="Impact"/>
                <a:cs typeface="Impact"/>
                <a:sym typeface="Impact"/>
              </a:rPr>
              <a:t>Achievements - inventions</a:t>
            </a:r>
          </a:p>
        </p:txBody>
      </p:sp>
      <p:sp>
        <p:nvSpPr>
          <p:cNvPr id="143" name="Shape 143"/>
          <p:cNvSpPr txBox="1"/>
          <p:nvPr/>
        </p:nvSpPr>
        <p:spPr>
          <a:xfrm>
            <a:off x="5113700" y="880725"/>
            <a:ext cx="3953999" cy="733499"/>
          </a:xfrm>
          <a:prstGeom prst="rect">
            <a:avLst/>
          </a:prstGeom>
          <a:noFill/>
          <a:ln>
            <a:noFill/>
          </a:ln>
        </p:spPr>
        <p:txBody>
          <a:bodyPr lIns="91425" tIns="91425" rIns="91425" bIns="91425" anchor="t" anchorCtr="0">
            <a:noAutofit/>
          </a:bodyPr>
          <a:lstStyle/>
          <a:p>
            <a:pPr lvl="0" rtl="0">
              <a:spcBef>
                <a:spcPts val="0"/>
              </a:spcBef>
              <a:buNone/>
            </a:pPr>
            <a:r>
              <a:rPr lang="en" sz="1800" b="1">
                <a:solidFill>
                  <a:schemeClr val="dk1"/>
                </a:solidFill>
                <a:latin typeface="Times New Roman"/>
                <a:ea typeface="Times New Roman"/>
                <a:cs typeface="Times New Roman"/>
                <a:sym typeface="Times New Roman"/>
              </a:rPr>
              <a:t>Aeronautics</a:t>
            </a:r>
          </a:p>
          <a:p>
            <a:pPr lvl="0" rtl="0">
              <a:spcBef>
                <a:spcPts val="0"/>
              </a:spcBef>
              <a:buNone/>
            </a:pPr>
            <a:r>
              <a:rPr lang="en" sz="1800">
                <a:latin typeface="Times New Roman"/>
                <a:ea typeface="Times New Roman"/>
                <a:cs typeface="Times New Roman"/>
                <a:sym typeface="Times New Roman"/>
              </a:rPr>
              <a:t>Study and design of aircraft machines</a:t>
            </a:r>
          </a:p>
        </p:txBody>
      </p:sp>
      <p:grpSp>
        <p:nvGrpSpPr>
          <p:cNvPr id="144" name="Shape 144"/>
          <p:cNvGrpSpPr/>
          <p:nvPr/>
        </p:nvGrpSpPr>
        <p:grpSpPr>
          <a:xfrm>
            <a:off x="5203612" y="1614225"/>
            <a:ext cx="2781878" cy="3073816"/>
            <a:chOff x="4293043" y="1813375"/>
            <a:chExt cx="2586831" cy="2858300"/>
          </a:xfrm>
        </p:grpSpPr>
        <p:pic>
          <p:nvPicPr>
            <p:cNvPr id="145" name="Shape 14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293043" y="1813375"/>
              <a:ext cx="2586831" cy="1347299"/>
            </a:xfrm>
            <a:prstGeom prst="rect">
              <a:avLst/>
            </a:prstGeom>
            <a:noFill/>
            <a:ln>
              <a:noFill/>
            </a:ln>
          </p:spPr>
        </p:pic>
        <p:pic>
          <p:nvPicPr>
            <p:cNvPr id="146" name="Shape 14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293050" y="3160680"/>
              <a:ext cx="2586824" cy="1510994"/>
            </a:xfrm>
            <a:prstGeom prst="rect">
              <a:avLst/>
            </a:prstGeom>
            <a:noFill/>
            <a:ln>
              <a:noFill/>
            </a:ln>
          </p:spPr>
        </p:pic>
      </p:grpSp>
      <p:grpSp>
        <p:nvGrpSpPr>
          <p:cNvPr id="147" name="Shape 147"/>
          <p:cNvGrpSpPr/>
          <p:nvPr/>
        </p:nvGrpSpPr>
        <p:grpSpPr>
          <a:xfrm>
            <a:off x="600126" y="2228291"/>
            <a:ext cx="3692924" cy="2573180"/>
            <a:chOff x="717475" y="2742025"/>
            <a:chExt cx="3446499" cy="2401474"/>
          </a:xfrm>
        </p:grpSpPr>
        <p:pic>
          <p:nvPicPr>
            <p:cNvPr id="148" name="Shape 14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149300" y="3585050"/>
              <a:ext cx="3014674" cy="1558449"/>
            </a:xfrm>
            <a:prstGeom prst="rect">
              <a:avLst/>
            </a:prstGeom>
            <a:noFill/>
            <a:ln>
              <a:noFill/>
            </a:ln>
          </p:spPr>
        </p:pic>
        <p:pic>
          <p:nvPicPr>
            <p:cNvPr id="149" name="Shape 14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17475" y="2742025"/>
              <a:ext cx="1957009" cy="1174200"/>
            </a:xfrm>
            <a:prstGeom prst="rect">
              <a:avLst/>
            </a:prstGeom>
            <a:noFill/>
            <a:ln>
              <a:noFill/>
            </a:ln>
          </p:spPr>
        </p:pic>
      </p:gr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852</Words>
  <Application>Microsoft Office PowerPoint</Application>
  <PresentationFormat>On-screen Show (16:9)</PresentationFormat>
  <Paragraphs>79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Comic Sans MS</vt:lpstr>
      <vt:lpstr>Impact</vt:lpstr>
      <vt:lpstr>Times New Roman</vt:lpstr>
      <vt:lpstr>simple-light-2</vt:lpstr>
      <vt:lpstr>Alexander Graham Bell</vt:lpstr>
      <vt:lpstr>Background</vt:lpstr>
      <vt:lpstr>PowerPoint Presentation</vt:lpstr>
      <vt:lpstr>Achievements</vt:lpstr>
      <vt:lpstr>Achievements</vt:lpstr>
      <vt:lpstr>Achievements</vt:lpstr>
      <vt:lpstr>Achievements</vt:lpstr>
      <vt:lpstr>Achievements - inventions</vt:lpstr>
      <vt:lpstr>Achievements - inventions</vt:lpstr>
      <vt:lpstr>Legacy: metal detector helped president</vt:lpstr>
      <vt:lpstr>Legacy: image of Bell on coins and notes</vt:lpstr>
      <vt:lpstr>Legacy: organizations formed</vt:lpstr>
      <vt:lpstr>Impact on industrialization: economical &amp; social</vt:lpstr>
      <vt:lpstr>Works cited</vt:lpstr>
      <vt:lpstr>Discussion question!!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Alexander Graham Bell</dc:title>
  <cp:lastModifiedBy>Figueroa</cp:lastModifiedBy>
  <cp:revision>1</cp:revision>
  <dcterms:modified xsi:type="dcterms:W3CDTF">2017-01-25T03:08:29Z</dcterms:modified>
</cp:coreProperties>
</file>