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48"/>
  </p:handout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307" r:id="rId15"/>
    <p:sldId id="308" r:id="rId16"/>
    <p:sldId id="309" r:id="rId17"/>
    <p:sldId id="310" r:id="rId18"/>
    <p:sldId id="311" r:id="rId19"/>
    <p:sldId id="312" r:id="rId20"/>
    <p:sldId id="313" r:id="rId21"/>
    <p:sldId id="314" r:id="rId22"/>
    <p:sldId id="270" r:id="rId23"/>
    <p:sldId id="271" r:id="rId24"/>
    <p:sldId id="272" r:id="rId25"/>
    <p:sldId id="306" r:id="rId26"/>
    <p:sldId id="273" r:id="rId27"/>
    <p:sldId id="274" r:id="rId28"/>
    <p:sldId id="275" r:id="rId29"/>
    <p:sldId id="276" r:id="rId30"/>
    <p:sldId id="280" r:id="rId31"/>
    <p:sldId id="281" r:id="rId32"/>
    <p:sldId id="282" r:id="rId33"/>
    <p:sldId id="283" r:id="rId34"/>
    <p:sldId id="284" r:id="rId35"/>
    <p:sldId id="285" r:id="rId36"/>
    <p:sldId id="287" r:id="rId37"/>
    <p:sldId id="289" r:id="rId38"/>
    <p:sldId id="290" r:id="rId39"/>
    <p:sldId id="291" r:id="rId40"/>
    <p:sldId id="292" r:id="rId41"/>
    <p:sldId id="293" r:id="rId42"/>
    <p:sldId id="295" r:id="rId43"/>
    <p:sldId id="297" r:id="rId44"/>
    <p:sldId id="298" r:id="rId45"/>
    <p:sldId id="299" r:id="rId46"/>
    <p:sldId id="300" r:id="rId47"/>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30"/>
    <p:restoredTop sz="93886"/>
  </p:normalViewPr>
  <p:slideViewPr>
    <p:cSldViewPr snapToGrid="0" snapToObjects="1">
      <p:cViewPr varScale="1">
        <p:scale>
          <a:sx n="80" d="100"/>
          <a:sy n="80" d="100"/>
        </p:scale>
        <p:origin x="7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handoutMaster" Target="handoutMasters/handoutMaster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B40DBD44-9E19-414F-A86E-74F4A0237966}" type="datetimeFigureOut">
              <a:rPr lang="en-US" smtClean="0"/>
              <a:t>9/28/19</a:t>
            </a:fld>
            <a:endParaRPr lang="en-US"/>
          </a:p>
        </p:txBody>
      </p:sp>
      <p:sp>
        <p:nvSpPr>
          <p:cNvPr id="4" name="Footer Placeholder 3"/>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939F2085-31F4-054A-9AB1-AD40410C00AB}" type="slidenum">
              <a:rPr lang="en-US" smtClean="0"/>
              <a:t>‹#›</a:t>
            </a:fld>
            <a:endParaRPr lang="en-US"/>
          </a:p>
        </p:txBody>
      </p:sp>
    </p:spTree>
    <p:extLst>
      <p:ext uri="{BB962C8B-B14F-4D97-AF65-F5344CB8AC3E}">
        <p14:creationId xmlns:p14="http://schemas.microsoft.com/office/powerpoint/2010/main" val="52613575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160"/>
          </a:xfrm>
          <a:prstGeom prst="rect">
            <a:avLst/>
          </a:prstGeom>
        </p:spPr>
        <p:txBody>
          <a:bodyPr lIns="0" tIns="0" rIns="0" bIns="0" anchor="ct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640" cy="2387160"/>
          </a:xfrm>
          <a:prstGeom prst="rect">
            <a:avLst/>
          </a:prstGeom>
        </p:spPr>
        <p:txBody>
          <a:bodyPr lIns="0" tIns="0" rIns="0" bIns="0" anchor="ct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640" cy="2387160"/>
          </a:xfrm>
          <a:prstGeom prst="rect">
            <a:avLst/>
          </a:prstGeom>
        </p:spPr>
        <p:txBody>
          <a:bodyPr lIns="0" tIns="0" rIns="0" bIns="0" anchor="ct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lIns="0" tIns="0" rIns="0" bIns="0" anchor="ct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p:spPr>
        <p:txBody>
          <a:bodyPr lIns="0" tIns="0" rIns="0" bIns="0" anchor="ct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160"/>
          </a:xfrm>
          <a:prstGeom prst="rect">
            <a:avLst/>
          </a:prstGeom>
        </p:spPr>
        <p:txBody>
          <a:bodyPr lIns="0" tIns="0" rIns="0" bIns="0" anchor="ct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640" cy="110667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160"/>
          </a:xfrm>
          <a:prstGeom prst="rect">
            <a:avLst/>
          </a:prstGeom>
        </p:spPr>
        <p:txBody>
          <a:bodyPr lIns="0" tIns="0" rIns="0" bIns="0" anchor="ct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640" cy="2387160"/>
          </a:xfrm>
          <a:prstGeom prst="rect">
            <a:avLst/>
          </a:prstGeom>
        </p:spPr>
        <p:txBody>
          <a:bodyPr lIns="0" tIns="0" rIns="0" bIns="0" anchor="ct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160"/>
          </a:xfrm>
          <a:prstGeom prst="rect">
            <a:avLst/>
          </a:prstGeom>
        </p:spPr>
        <p:txBody>
          <a:bodyPr lIns="0" tIns="0" rIns="0" bIns="0" anchor="ct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lstStyle/>
          <a:p>
            <a:pPr algn="ctr">
              <a:lnSpc>
                <a:spcPct val="90000"/>
              </a:lnSpc>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p:nvPr>
        </p:nvSpPr>
        <p:spPr>
          <a:xfrm>
            <a:off x="838080" y="6356520"/>
            <a:ext cx="2742840" cy="364680"/>
          </a:xfrm>
          <a:prstGeom prst="rect">
            <a:avLst/>
          </a:prstGeom>
        </p:spPr>
        <p:txBody>
          <a:bodyPr anchor="ctr"/>
          <a:lstStyle/>
          <a:p>
            <a:pPr>
              <a:lnSpc>
                <a:spcPct val="100000"/>
              </a:lnSpc>
            </a:pPr>
            <a:fld id="{198A0B27-7EE4-4400-882D-70603A9B0F03}" type="datetime">
              <a:rPr lang="en-IN" sz="1200" b="0" strike="noStrike" spc="-1">
                <a:solidFill>
                  <a:srgbClr val="8B8B8B"/>
                </a:solidFill>
                <a:latin typeface="Calibri"/>
              </a:rPr>
              <a:t>28/09/19</a:t>
            </a:fld>
            <a:endParaRPr lang="en-IN" sz="1200" b="0" strike="noStrike" spc="-1">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lstStyle/>
          <a:p>
            <a:endParaRPr lang="en-IN" sz="2400" b="0" strike="noStrike" spc="-1">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lstStyle/>
          <a:p>
            <a:pPr algn="r">
              <a:lnSpc>
                <a:spcPct val="100000"/>
              </a:lnSpc>
            </a:pPr>
            <a:fld id="{70AAC20D-CB88-40E5-ADE0-CA743BF7CDAB}" type="slidenum">
              <a:rPr lang="en-IN" sz="1200" b="0" strike="noStrike" spc="-1">
                <a:solidFill>
                  <a:srgbClr val="8B8B8B"/>
                </a:solidFill>
                <a:latin typeface="Calibri"/>
              </a:rPr>
              <a:t>‹#›</a:t>
            </a:fld>
            <a:endParaRPr lang="en-IN"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stomShape 1"/>
          <p:cNvSpPr/>
          <p:nvPr/>
        </p:nvSpPr>
        <p:spPr>
          <a:xfrm>
            <a:off x="2149560" y="2324880"/>
            <a:ext cx="7806240" cy="1767240"/>
          </a:xfrm>
          <a:prstGeom prst="rect">
            <a:avLst/>
          </a:prstGeom>
          <a:noFill/>
          <a:ln w="9360">
            <a:noFill/>
          </a:ln>
        </p:spPr>
        <p:style>
          <a:lnRef idx="0">
            <a:scrgbClr r="0" g="0" b="0"/>
          </a:lnRef>
          <a:fillRef idx="0">
            <a:scrgbClr r="0" g="0" b="0"/>
          </a:fillRef>
          <a:effectRef idx="0">
            <a:scrgbClr r="0" g="0" b="0"/>
          </a:effectRef>
          <a:fontRef idx="minor"/>
        </p:style>
        <p:txBody>
          <a:bodyPr lIns="90000" tIns="91440" rIns="90000" bIns="640080"/>
          <a:lstStyle/>
          <a:p>
            <a:pPr algn="ctr">
              <a:lnSpc>
                <a:spcPct val="170000"/>
              </a:lnSpc>
            </a:pPr>
            <a:r>
              <a:rPr lang="en-IN" sz="4000" b="1" strike="noStrike" spc="-1">
                <a:solidFill>
                  <a:srgbClr val="000000"/>
                </a:solidFill>
                <a:latin typeface="Arial"/>
                <a:ea typeface="宋体"/>
              </a:rPr>
              <a:t>PYTHON PROGRAMMING</a:t>
            </a:r>
            <a:endParaRPr lang="en-IN" sz="4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Shape 1"/>
          <p:cNvSpPr txBox="1"/>
          <p:nvPr/>
        </p:nvSpPr>
        <p:spPr>
          <a:xfrm>
            <a:off x="1523880" y="115920"/>
            <a:ext cx="9143640" cy="883800"/>
          </a:xfrm>
          <a:prstGeom prst="rect">
            <a:avLst/>
          </a:prstGeom>
          <a:noFill/>
          <a:ln>
            <a:noFill/>
          </a:ln>
        </p:spPr>
        <p:txBody>
          <a:bodyPr anchor="b">
            <a:normAutofit lnSpcReduction="10000"/>
          </a:bodyPr>
          <a:lstStyle/>
          <a:p>
            <a:pPr algn="ctr">
              <a:lnSpc>
                <a:spcPct val="90000"/>
              </a:lnSpc>
            </a:pPr>
            <a:r>
              <a:rPr lang="en-US" sz="6000" b="0" strike="noStrike" spc="-1">
                <a:solidFill>
                  <a:srgbClr val="000000"/>
                </a:solidFill>
                <a:latin typeface="Calibri Light"/>
              </a:rPr>
              <a:t>Datatypes</a:t>
            </a:r>
            <a:endParaRPr lang="en-US" sz="6000" b="0" strike="noStrike" spc="-1">
              <a:solidFill>
                <a:srgbClr val="000000"/>
              </a:solidFill>
              <a:latin typeface="Calibri"/>
            </a:endParaRPr>
          </a:p>
        </p:txBody>
      </p:sp>
      <p:sp>
        <p:nvSpPr>
          <p:cNvPr id="61" name="CustomShape 2"/>
          <p:cNvSpPr/>
          <p:nvPr/>
        </p:nvSpPr>
        <p:spPr>
          <a:xfrm>
            <a:off x="1523880" y="1185840"/>
            <a:ext cx="7806240" cy="5476320"/>
          </a:xfrm>
          <a:prstGeom prst="rect">
            <a:avLst/>
          </a:prstGeom>
          <a:noFill/>
          <a:ln w="9360">
            <a:noFill/>
          </a:ln>
        </p:spPr>
        <p:style>
          <a:lnRef idx="0">
            <a:scrgbClr r="0" g="0" b="0"/>
          </a:lnRef>
          <a:fillRef idx="0">
            <a:scrgbClr r="0" g="0" b="0"/>
          </a:fillRef>
          <a:effectRef idx="0">
            <a:scrgbClr r="0" g="0" b="0"/>
          </a:effectRef>
          <a:fontRef idx="minor"/>
        </p:style>
        <p:txBody>
          <a:bodyPr lIns="90000" tIns="91440" rIns="90000" bIns="640080"/>
          <a:lstStyle/>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Tuples – </a:t>
            </a:r>
            <a:r>
              <a:rPr lang="en-IN" sz="1800" b="0" strike="noStrike" spc="-1">
                <a:solidFill>
                  <a:srgbClr val="000000"/>
                </a:solidFill>
                <a:latin typeface="Calibri"/>
                <a:ea typeface="宋体"/>
              </a:rPr>
              <a:t>A tuple is an immutable list. A tuple can not be changed in any way once it is created.</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Calibri"/>
                <a:ea typeface="宋体"/>
              </a:rPr>
              <a:t>Cant add/remove elements to tuple. Tuples have no append() or extend() method.</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Calibri"/>
                <a:ea typeface="宋体"/>
              </a:rPr>
              <a:t>Tuples are faster than lists. If you’re defining a constant set of values and all you’re ever going to do with it is iterate through it, use a tuple instead of a list.</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Calibri"/>
                <a:ea typeface="宋体"/>
              </a:rPr>
              <a:t>Lists cant be used as dict keys but tuples can be. Since it is write protected.</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Calibri"/>
                <a:ea typeface="宋体"/>
              </a:rPr>
              <a:t>Sets – A set is an unordered “bag” of unique values. A single set can contain values of any datatype. can find union, intersection on set</a:t>
            </a:r>
            <a:endParaRPr lang="en-IN" sz="1800" b="0" strike="noStrike" spc="-1">
              <a:latin typeface="Arial"/>
            </a:endParaRPr>
          </a:p>
          <a:p>
            <a:pPr marL="457200">
              <a:lnSpc>
                <a:spcPct val="100000"/>
              </a:lnSpc>
            </a:pPr>
            <a:r>
              <a:rPr lang="en-IN" sz="1800" b="0" strike="noStrike" spc="-1">
                <a:solidFill>
                  <a:srgbClr val="000000"/>
                </a:solidFill>
                <a:latin typeface="Courier New"/>
                <a:ea typeface="Courier New"/>
              </a:rPr>
              <a:t> a_set = {1} or  a_set = {1, 2}, a_set = set(a_list) </a:t>
            </a:r>
            <a:endParaRPr lang="en-IN" sz="1800" b="0" strike="noStrike" spc="-1">
              <a:latin typeface="Arial"/>
            </a:endParaRPr>
          </a:p>
          <a:p>
            <a:pPr marL="457200">
              <a:lnSpc>
                <a:spcPct val="100000"/>
              </a:lnSpc>
            </a:pPr>
            <a:r>
              <a:rPr lang="en-IN" sz="1800" b="0" strike="noStrike" spc="-1">
                <a:solidFill>
                  <a:srgbClr val="000000"/>
                </a:solidFill>
                <a:latin typeface="Courier New"/>
                <a:ea typeface="Courier New"/>
              </a:rPr>
              <a:t> Empty set a_set = set(). A_set.add(1)</a:t>
            </a:r>
            <a:endParaRPr lang="en-IN"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Shape 1"/>
          <p:cNvSpPr txBox="1"/>
          <p:nvPr/>
        </p:nvSpPr>
        <p:spPr>
          <a:xfrm>
            <a:off x="1523880" y="115920"/>
            <a:ext cx="9143640" cy="883800"/>
          </a:xfrm>
          <a:prstGeom prst="rect">
            <a:avLst/>
          </a:prstGeom>
          <a:noFill/>
          <a:ln>
            <a:noFill/>
          </a:ln>
        </p:spPr>
        <p:txBody>
          <a:bodyPr anchor="b">
            <a:normAutofit lnSpcReduction="10000"/>
          </a:bodyPr>
          <a:lstStyle/>
          <a:p>
            <a:pPr algn="ctr">
              <a:lnSpc>
                <a:spcPct val="90000"/>
              </a:lnSpc>
            </a:pPr>
            <a:r>
              <a:rPr lang="en-US" sz="6000" b="0" strike="noStrike" spc="-1">
                <a:solidFill>
                  <a:srgbClr val="000000"/>
                </a:solidFill>
                <a:latin typeface="Calibri Light"/>
              </a:rPr>
              <a:t>Datatypes</a:t>
            </a:r>
            <a:endParaRPr lang="en-US" sz="6000" b="0" strike="noStrike" spc="-1">
              <a:solidFill>
                <a:srgbClr val="000000"/>
              </a:solidFill>
              <a:latin typeface="Calibri"/>
            </a:endParaRPr>
          </a:p>
        </p:txBody>
      </p:sp>
      <p:sp>
        <p:nvSpPr>
          <p:cNvPr id="63" name="CustomShape 2"/>
          <p:cNvSpPr/>
          <p:nvPr/>
        </p:nvSpPr>
        <p:spPr>
          <a:xfrm>
            <a:off x="1523880" y="1250280"/>
            <a:ext cx="7806240" cy="5175000"/>
          </a:xfrm>
          <a:prstGeom prst="rect">
            <a:avLst/>
          </a:prstGeom>
          <a:noFill/>
          <a:ln w="9360">
            <a:noFill/>
          </a:ln>
        </p:spPr>
        <p:style>
          <a:lnRef idx="0">
            <a:scrgbClr r="0" g="0" b="0"/>
          </a:lnRef>
          <a:fillRef idx="0">
            <a:scrgbClr r="0" g="0" b="0"/>
          </a:fillRef>
          <a:effectRef idx="0">
            <a:scrgbClr r="0" g="0" b="0"/>
          </a:effectRef>
          <a:fontRef idx="minor"/>
        </p:style>
        <p:txBody>
          <a:bodyPr lIns="90000" tIns="91440" rIns="90000" bIns="640080"/>
          <a:lstStyle/>
          <a:p>
            <a:pPr>
              <a:lnSpc>
                <a:spcPct val="100000"/>
              </a:lnSpc>
            </a:pPr>
            <a:r>
              <a:rPr lang="en-IN" sz="1800" b="0" strike="noStrike" spc="-1">
                <a:solidFill>
                  <a:srgbClr val="000000"/>
                </a:solidFill>
                <a:latin typeface="Courier New"/>
                <a:ea typeface="Courier New"/>
              </a:rPr>
              <a:t> a_set = {1, 2, 3}</a:t>
            </a:r>
            <a:endParaRPr lang="en-IN" sz="1800" b="0" strike="noStrike" spc="-1">
              <a:latin typeface="Arial"/>
            </a:endParaRPr>
          </a:p>
          <a:p>
            <a:pPr>
              <a:lnSpc>
                <a:spcPct val="100000"/>
              </a:lnSpc>
            </a:pPr>
            <a:r>
              <a:rPr lang="en-IN" sz="1800" b="0" strike="noStrike" spc="-1">
                <a:solidFill>
                  <a:srgbClr val="000000"/>
                </a:solidFill>
                <a:latin typeface="Courier New"/>
                <a:ea typeface="Courier New"/>
              </a:rPr>
              <a:t> a_set.update({2, 4, 6})</a:t>
            </a:r>
            <a:endParaRPr lang="en-IN" sz="1800" b="0" strike="noStrike" spc="-1">
              <a:latin typeface="Arial"/>
            </a:endParaRPr>
          </a:p>
          <a:p>
            <a:pPr>
              <a:lnSpc>
                <a:spcPct val="100000"/>
              </a:lnSpc>
            </a:pPr>
            <a:r>
              <a:rPr lang="en-IN" sz="1800" b="0" strike="noStrike" spc="-1">
                <a:solidFill>
                  <a:srgbClr val="000000"/>
                </a:solidFill>
                <a:latin typeface="Courier New"/>
                <a:ea typeface="Courier New"/>
              </a:rPr>
              <a:t> &gt;&gt;&gt; a_set</a:t>
            </a:r>
            <a:endParaRPr lang="en-IN" sz="1800" b="0" strike="noStrike" spc="-1">
              <a:latin typeface="Arial"/>
            </a:endParaRPr>
          </a:p>
          <a:p>
            <a:pPr>
              <a:lnSpc>
                <a:spcPct val="100000"/>
              </a:lnSpc>
            </a:pPr>
            <a:r>
              <a:rPr lang="en-IN" sz="1800" b="0" strike="noStrike" spc="-1">
                <a:solidFill>
                  <a:srgbClr val="000000"/>
                </a:solidFill>
                <a:latin typeface="Courier New"/>
                <a:ea typeface="Courier New"/>
              </a:rPr>
              <a:t> {1, 2, 3, 4, 6}</a:t>
            </a:r>
            <a:endParaRPr lang="en-IN" sz="1800" b="0" strike="noStrike" spc="-1">
              <a:latin typeface="Arial"/>
            </a:endParaRPr>
          </a:p>
          <a:p>
            <a:pPr>
              <a:lnSpc>
                <a:spcPct val="100000"/>
              </a:lnSpc>
            </a:pP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Dicts – </a:t>
            </a:r>
            <a:r>
              <a:rPr lang="en-IN" sz="1800" b="0" strike="noStrike" spc="-1">
                <a:solidFill>
                  <a:srgbClr val="000000"/>
                </a:solidFill>
                <a:latin typeface="Calibri"/>
                <a:ea typeface="宋体"/>
              </a:rPr>
              <a:t>unordered set of key-value pairs.</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Calibri"/>
                <a:ea typeface="宋体"/>
              </a:rPr>
              <a:t>None – special constant in Python (null value).  None is not the same as  False.  None is not 0.  None is not an empty string. Comparing  None to anything other than  None will always return  False.</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Calibri"/>
                <a:ea typeface="宋体"/>
              </a:rPr>
              <a:t>Type(None), None == False, </a:t>
            </a:r>
            <a:endParaRPr lang="en-IN" sz="1800" b="0" strike="noStrike" spc="-1">
              <a:latin typeface="Arial"/>
            </a:endParaRPr>
          </a:p>
          <a:p>
            <a:pPr>
              <a:lnSpc>
                <a:spcPct val="170000"/>
              </a:lnSpc>
            </a:pP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Shape 1"/>
          <p:cNvSpPr txBox="1"/>
          <p:nvPr/>
        </p:nvSpPr>
        <p:spPr>
          <a:xfrm>
            <a:off x="1523880" y="115920"/>
            <a:ext cx="9143640" cy="883800"/>
          </a:xfrm>
          <a:prstGeom prst="rect">
            <a:avLst/>
          </a:prstGeom>
          <a:noFill/>
          <a:ln>
            <a:noFill/>
          </a:ln>
        </p:spPr>
        <p:txBody>
          <a:bodyPr anchor="b">
            <a:normAutofit lnSpcReduction="10000"/>
          </a:bodyPr>
          <a:lstStyle/>
          <a:p>
            <a:pPr algn="ctr">
              <a:lnSpc>
                <a:spcPct val="90000"/>
              </a:lnSpc>
            </a:pPr>
            <a:r>
              <a:rPr lang="en-US" sz="6000" b="0" strike="noStrike" spc="-1">
                <a:solidFill>
                  <a:srgbClr val="000000"/>
                </a:solidFill>
                <a:latin typeface="Calibri Light"/>
              </a:rPr>
              <a:t>Operators</a:t>
            </a:r>
            <a:endParaRPr lang="en-US" sz="6000" b="0" strike="noStrike" spc="-1">
              <a:solidFill>
                <a:srgbClr val="000000"/>
              </a:solidFill>
              <a:latin typeface="Calibri"/>
            </a:endParaRPr>
          </a:p>
        </p:txBody>
      </p:sp>
      <p:sp>
        <p:nvSpPr>
          <p:cNvPr id="67" name="CustomShape 2"/>
          <p:cNvSpPr/>
          <p:nvPr/>
        </p:nvSpPr>
        <p:spPr>
          <a:xfrm>
            <a:off x="1523880" y="1234080"/>
            <a:ext cx="7806240" cy="4461480"/>
          </a:xfrm>
          <a:prstGeom prst="rect">
            <a:avLst/>
          </a:prstGeom>
          <a:noFill/>
          <a:ln w="9360">
            <a:noFill/>
          </a:ln>
        </p:spPr>
        <p:style>
          <a:lnRef idx="0">
            <a:scrgbClr r="0" g="0" b="0"/>
          </a:lnRef>
          <a:fillRef idx="0">
            <a:scrgbClr r="0" g="0" b="0"/>
          </a:fillRef>
          <a:effectRef idx="0">
            <a:scrgbClr r="0" g="0" b="0"/>
          </a:effectRef>
          <a:fontRef idx="minor"/>
        </p:style>
        <p:txBody>
          <a:bodyPr lIns="90000" tIns="91440" rIns="90000" bIns="640080"/>
          <a:lstStyle/>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Arithmatic Operators </a:t>
            </a:r>
            <a:r>
              <a:rPr lang="en-IN" sz="1800" b="0" strike="noStrike" spc="-1">
                <a:solidFill>
                  <a:srgbClr val="000000"/>
                </a:solidFill>
                <a:latin typeface="Wingdings"/>
                <a:ea typeface="宋体"/>
              </a:rPr>
              <a:t></a:t>
            </a:r>
            <a:r>
              <a:rPr lang="en-IN" sz="1800" b="0" strike="noStrike" spc="-1">
                <a:solidFill>
                  <a:srgbClr val="000000"/>
                </a:solidFill>
                <a:latin typeface="Arial"/>
                <a:ea typeface="宋体"/>
              </a:rPr>
              <a:t> +, -, *, /, **, %, //</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Comparison Operators </a:t>
            </a:r>
            <a:r>
              <a:rPr lang="en-IN" sz="1800" b="0" strike="noStrike" spc="-1">
                <a:solidFill>
                  <a:srgbClr val="000000"/>
                </a:solidFill>
                <a:latin typeface="Wingdings"/>
                <a:ea typeface="宋体"/>
              </a:rPr>
              <a:t></a:t>
            </a:r>
            <a:r>
              <a:rPr lang="en-IN" sz="1800" b="0" strike="noStrike" spc="-1">
                <a:solidFill>
                  <a:srgbClr val="000000"/>
                </a:solidFill>
                <a:latin typeface="Arial"/>
                <a:ea typeface="宋体"/>
              </a:rPr>
              <a:t> ==, !=, &gt;, &lt;, &gt;=, &lt;=</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Condition operators </a:t>
            </a:r>
            <a:r>
              <a:rPr lang="en-IN" sz="1800" b="0" strike="noStrike" spc="-1">
                <a:solidFill>
                  <a:srgbClr val="000000"/>
                </a:solidFill>
                <a:latin typeface="Wingdings"/>
                <a:ea typeface="宋体"/>
              </a:rPr>
              <a:t></a:t>
            </a:r>
            <a:r>
              <a:rPr lang="en-IN" sz="1800" b="0" strike="noStrike" spc="-1">
                <a:solidFill>
                  <a:srgbClr val="000000"/>
                </a:solidFill>
                <a:latin typeface="Arial"/>
                <a:ea typeface="宋体"/>
              </a:rPr>
              <a:t> and, or</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Boolean Operators </a:t>
            </a:r>
            <a:r>
              <a:rPr lang="en-IN" sz="1800" b="0" strike="noStrike" spc="-1">
                <a:solidFill>
                  <a:srgbClr val="000000"/>
                </a:solidFill>
                <a:latin typeface="Wingdings"/>
                <a:ea typeface="宋体"/>
              </a:rPr>
              <a:t></a:t>
            </a:r>
            <a:r>
              <a:rPr lang="en-IN" sz="1800" b="0" strike="noStrike" spc="-1">
                <a:solidFill>
                  <a:srgbClr val="000000"/>
                </a:solidFill>
                <a:latin typeface="Arial"/>
                <a:ea typeface="宋体"/>
              </a:rPr>
              <a:t> True, False</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Assignment Operators </a:t>
            </a:r>
            <a:r>
              <a:rPr lang="en-IN" sz="1800" b="0" strike="noStrike" spc="-1">
                <a:solidFill>
                  <a:srgbClr val="000000"/>
                </a:solidFill>
                <a:latin typeface="Wingdings"/>
                <a:ea typeface="宋体"/>
              </a:rPr>
              <a:t></a:t>
            </a:r>
            <a:r>
              <a:rPr lang="en-IN" sz="1800" b="0" strike="noStrike" spc="-1">
                <a:solidFill>
                  <a:srgbClr val="000000"/>
                </a:solidFill>
                <a:latin typeface="Arial"/>
                <a:ea typeface="宋体"/>
              </a:rPr>
              <a:t> =, +=, *=, -= …</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Binary Operators </a:t>
            </a:r>
            <a:r>
              <a:rPr lang="en-IN" sz="1800" b="0" strike="noStrike" spc="-1">
                <a:solidFill>
                  <a:srgbClr val="000000"/>
                </a:solidFill>
                <a:latin typeface="Wingdings"/>
                <a:ea typeface="宋体"/>
              </a:rPr>
              <a:t></a:t>
            </a:r>
            <a:r>
              <a:rPr lang="en-IN" sz="1800" b="0" strike="noStrike" spc="-1">
                <a:solidFill>
                  <a:srgbClr val="000000"/>
                </a:solidFill>
                <a:latin typeface="Arial"/>
                <a:ea typeface="宋体"/>
              </a:rPr>
              <a:t> &lt;&lt;, &gt;&gt;, &amp;, |, ^</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Identity Operators </a:t>
            </a:r>
            <a:r>
              <a:rPr lang="en-IN" sz="1800" b="0" strike="noStrike" spc="-1">
                <a:solidFill>
                  <a:srgbClr val="000000"/>
                </a:solidFill>
                <a:latin typeface="Wingdings"/>
                <a:ea typeface="宋体"/>
              </a:rPr>
              <a:t></a:t>
            </a:r>
            <a:r>
              <a:rPr lang="en-IN" sz="1800" b="0" strike="noStrike" spc="-1">
                <a:solidFill>
                  <a:srgbClr val="000000"/>
                </a:solidFill>
                <a:latin typeface="Arial"/>
                <a:ea typeface="宋体"/>
              </a:rPr>
              <a:t> is, is not</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Membership Operators </a:t>
            </a:r>
            <a:r>
              <a:rPr lang="en-IN" sz="1800" b="0" strike="noStrike" spc="-1">
                <a:solidFill>
                  <a:srgbClr val="000000"/>
                </a:solidFill>
                <a:latin typeface="Wingdings"/>
                <a:ea typeface="宋体"/>
              </a:rPr>
              <a:t></a:t>
            </a:r>
            <a:r>
              <a:rPr lang="en-IN" sz="1800" b="0" strike="noStrike" spc="-1">
                <a:solidFill>
                  <a:srgbClr val="000000"/>
                </a:solidFill>
                <a:latin typeface="Arial"/>
                <a:ea typeface="宋体"/>
              </a:rPr>
              <a:t> in, not in</a:t>
            </a:r>
            <a:endParaRPr lang="en-IN"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Shape 1"/>
          <p:cNvSpPr txBox="1"/>
          <p:nvPr/>
        </p:nvSpPr>
        <p:spPr>
          <a:xfrm>
            <a:off x="1523880" y="115920"/>
            <a:ext cx="9143640" cy="883800"/>
          </a:xfrm>
          <a:prstGeom prst="rect">
            <a:avLst/>
          </a:prstGeom>
          <a:noFill/>
          <a:ln>
            <a:noFill/>
          </a:ln>
        </p:spPr>
        <p:txBody>
          <a:bodyPr anchor="b">
            <a:normAutofit lnSpcReduction="10000"/>
          </a:bodyPr>
          <a:lstStyle/>
          <a:p>
            <a:pPr algn="ctr">
              <a:lnSpc>
                <a:spcPct val="90000"/>
              </a:lnSpc>
            </a:pPr>
            <a:r>
              <a:rPr lang="en-US" sz="6000" b="0" strike="noStrike" spc="-1">
                <a:solidFill>
                  <a:srgbClr val="000000"/>
                </a:solidFill>
                <a:latin typeface="Calibri Light"/>
              </a:rPr>
              <a:t>Precedence</a:t>
            </a:r>
            <a:endParaRPr lang="en-US" sz="6000" b="0" strike="noStrike" spc="-1">
              <a:solidFill>
                <a:srgbClr val="000000"/>
              </a:solidFill>
              <a:latin typeface="Calibri"/>
            </a:endParaRPr>
          </a:p>
        </p:txBody>
      </p:sp>
      <p:sp>
        <p:nvSpPr>
          <p:cNvPr id="69" name="CustomShape 2"/>
          <p:cNvSpPr/>
          <p:nvPr/>
        </p:nvSpPr>
        <p:spPr>
          <a:xfrm>
            <a:off x="1523880" y="1234080"/>
            <a:ext cx="7806240" cy="5281920"/>
          </a:xfrm>
          <a:prstGeom prst="rect">
            <a:avLst/>
          </a:prstGeom>
          <a:noFill/>
          <a:ln w="9360">
            <a:noFill/>
          </a:ln>
        </p:spPr>
        <p:style>
          <a:lnRef idx="0">
            <a:scrgbClr r="0" g="0" b="0"/>
          </a:lnRef>
          <a:fillRef idx="0">
            <a:scrgbClr r="0" g="0" b="0"/>
          </a:fillRef>
          <a:effectRef idx="0">
            <a:scrgbClr r="0" g="0" b="0"/>
          </a:effectRef>
          <a:fontRef idx="minor"/>
        </p:style>
        <p:txBody>
          <a:bodyPr lIns="90000" tIns="91440" rIns="90000" bIns="640080"/>
          <a:lstStyle/>
          <a:p>
            <a:pPr marL="343080" lvl="1" indent="-342720">
              <a:lnSpc>
                <a:spcPct val="170000"/>
              </a:lnSpc>
              <a:buClr>
                <a:srgbClr val="CC9900"/>
              </a:buClr>
              <a:buSzPct val="65000"/>
              <a:buFont typeface="Wingdings" charset="2"/>
              <a:buChar char=""/>
            </a:pPr>
            <a:r>
              <a:rPr lang="en-IN" sz="1600" b="0" strike="noStrike" spc="-1">
                <a:solidFill>
                  <a:srgbClr val="000000"/>
                </a:solidFill>
                <a:latin typeface="Arial"/>
                <a:ea typeface="宋体"/>
              </a:rPr>
              <a:t>**</a:t>
            </a:r>
            <a:endParaRPr lang="en-IN" sz="1600" b="0" strike="noStrike" spc="-1">
              <a:latin typeface="Arial"/>
            </a:endParaRPr>
          </a:p>
          <a:p>
            <a:pPr marL="343080" lvl="1" indent="-342720">
              <a:lnSpc>
                <a:spcPct val="170000"/>
              </a:lnSpc>
              <a:buClr>
                <a:srgbClr val="CC9900"/>
              </a:buClr>
              <a:buSzPct val="65000"/>
              <a:buFont typeface="Wingdings" charset="2"/>
              <a:buChar char=""/>
            </a:pPr>
            <a:r>
              <a:rPr lang="en-IN" sz="1600" b="0" strike="noStrike" spc="-1">
                <a:solidFill>
                  <a:srgbClr val="000000"/>
                </a:solidFill>
                <a:latin typeface="Arial"/>
                <a:ea typeface="宋体"/>
              </a:rPr>
              <a:t>~ + - * / % //</a:t>
            </a:r>
            <a:endParaRPr lang="en-IN" sz="1600" b="0" strike="noStrike" spc="-1">
              <a:latin typeface="Arial"/>
            </a:endParaRPr>
          </a:p>
          <a:p>
            <a:pPr marL="343080" lvl="1" indent="-342720">
              <a:lnSpc>
                <a:spcPct val="170000"/>
              </a:lnSpc>
              <a:buClr>
                <a:srgbClr val="CC9900"/>
              </a:buClr>
              <a:buSzPct val="65000"/>
              <a:buFont typeface="Wingdings" charset="2"/>
              <a:buChar char=""/>
            </a:pPr>
            <a:r>
              <a:rPr lang="en-IN" sz="1600" b="0" strike="noStrike" spc="-1">
                <a:solidFill>
                  <a:srgbClr val="000000"/>
                </a:solidFill>
                <a:latin typeface="Arial"/>
                <a:ea typeface="宋体"/>
              </a:rPr>
              <a:t>&gt;&gt; &lt;&lt;</a:t>
            </a:r>
            <a:endParaRPr lang="en-IN" sz="1600" b="0" strike="noStrike" spc="-1">
              <a:latin typeface="Arial"/>
            </a:endParaRPr>
          </a:p>
          <a:p>
            <a:pPr marL="343080" lvl="1" indent="-342720">
              <a:lnSpc>
                <a:spcPct val="170000"/>
              </a:lnSpc>
              <a:buClr>
                <a:srgbClr val="CC9900"/>
              </a:buClr>
              <a:buSzPct val="65000"/>
              <a:buFont typeface="Wingdings" charset="2"/>
              <a:buChar char=""/>
            </a:pPr>
            <a:r>
              <a:rPr lang="en-IN" sz="1600" b="0" strike="noStrike" spc="-1">
                <a:solidFill>
                  <a:srgbClr val="000000"/>
                </a:solidFill>
                <a:latin typeface="Arial"/>
                <a:ea typeface="宋体"/>
              </a:rPr>
              <a:t>&amp;</a:t>
            </a:r>
            <a:endParaRPr lang="en-IN" sz="1600" b="0" strike="noStrike" spc="-1">
              <a:latin typeface="Arial"/>
            </a:endParaRPr>
          </a:p>
          <a:p>
            <a:pPr marL="343080" lvl="1" indent="-342720">
              <a:lnSpc>
                <a:spcPct val="170000"/>
              </a:lnSpc>
              <a:buClr>
                <a:srgbClr val="CC9900"/>
              </a:buClr>
              <a:buSzPct val="65000"/>
              <a:buFont typeface="Wingdings" charset="2"/>
              <a:buChar char=""/>
            </a:pPr>
            <a:r>
              <a:rPr lang="en-IN" sz="1600" b="0" strike="noStrike" spc="-1">
                <a:solidFill>
                  <a:srgbClr val="000000"/>
                </a:solidFill>
                <a:latin typeface="Arial"/>
                <a:ea typeface="宋体"/>
              </a:rPr>
              <a:t>^ |</a:t>
            </a:r>
            <a:endParaRPr lang="en-IN" sz="1600" b="0" strike="noStrike" spc="-1">
              <a:latin typeface="Arial"/>
            </a:endParaRPr>
          </a:p>
          <a:p>
            <a:pPr marL="343080" lvl="1" indent="-342720">
              <a:lnSpc>
                <a:spcPct val="170000"/>
              </a:lnSpc>
              <a:buClr>
                <a:srgbClr val="CC9900"/>
              </a:buClr>
              <a:buSzPct val="65000"/>
              <a:buFont typeface="Wingdings" charset="2"/>
              <a:buChar char=""/>
            </a:pPr>
            <a:r>
              <a:rPr lang="en-IN" sz="1600" b="0" strike="noStrike" spc="-1">
                <a:solidFill>
                  <a:srgbClr val="000000"/>
                </a:solidFill>
                <a:latin typeface="Arial"/>
                <a:ea typeface="宋体"/>
              </a:rPr>
              <a:t>&lt;= &lt; &gt; &gt;=</a:t>
            </a:r>
            <a:endParaRPr lang="en-IN" sz="1600" b="0" strike="noStrike" spc="-1">
              <a:latin typeface="Arial"/>
            </a:endParaRPr>
          </a:p>
          <a:p>
            <a:pPr marL="343080" lvl="1" indent="-342720">
              <a:lnSpc>
                <a:spcPct val="170000"/>
              </a:lnSpc>
              <a:buClr>
                <a:srgbClr val="CC9900"/>
              </a:buClr>
              <a:buSzPct val="65000"/>
              <a:buFont typeface="Wingdings" charset="2"/>
              <a:buChar char=""/>
            </a:pPr>
            <a:r>
              <a:rPr lang="en-IN" sz="1600" b="0" strike="noStrike" spc="-1">
                <a:solidFill>
                  <a:srgbClr val="000000"/>
                </a:solidFill>
                <a:latin typeface="Arial"/>
                <a:ea typeface="宋体"/>
              </a:rPr>
              <a:t>== !=</a:t>
            </a:r>
            <a:endParaRPr lang="en-IN" sz="1600" b="0" strike="noStrike" spc="-1">
              <a:latin typeface="Arial"/>
            </a:endParaRPr>
          </a:p>
          <a:p>
            <a:pPr marL="343080" lvl="1" indent="-342720">
              <a:lnSpc>
                <a:spcPct val="170000"/>
              </a:lnSpc>
              <a:buClr>
                <a:srgbClr val="CC9900"/>
              </a:buClr>
              <a:buSzPct val="65000"/>
              <a:buFont typeface="Wingdings" charset="2"/>
              <a:buChar char=""/>
            </a:pPr>
            <a:r>
              <a:rPr lang="en-IN" sz="1600" b="0" strike="noStrike" spc="-1">
                <a:solidFill>
                  <a:srgbClr val="000000"/>
                </a:solidFill>
                <a:latin typeface="Arial"/>
                <a:ea typeface="宋体"/>
              </a:rPr>
              <a:t>%= /= //= -= += *= **=</a:t>
            </a:r>
            <a:endParaRPr lang="en-IN" sz="1600" b="0" strike="noStrike" spc="-1">
              <a:latin typeface="Arial"/>
            </a:endParaRPr>
          </a:p>
          <a:p>
            <a:pPr marL="343080" lvl="1" indent="-342720">
              <a:lnSpc>
                <a:spcPct val="170000"/>
              </a:lnSpc>
              <a:buClr>
                <a:srgbClr val="CC9900"/>
              </a:buClr>
              <a:buSzPct val="65000"/>
              <a:buFont typeface="Wingdings" charset="2"/>
              <a:buChar char=""/>
            </a:pPr>
            <a:r>
              <a:rPr lang="en-IN" sz="1600" b="0" strike="noStrike" spc="-1">
                <a:solidFill>
                  <a:srgbClr val="000000"/>
                </a:solidFill>
                <a:latin typeface="Arial"/>
                <a:ea typeface="宋体"/>
              </a:rPr>
              <a:t>Is, is not</a:t>
            </a:r>
            <a:endParaRPr lang="en-IN" sz="1600" b="0" strike="noStrike" spc="-1">
              <a:latin typeface="Arial"/>
            </a:endParaRPr>
          </a:p>
          <a:p>
            <a:pPr marL="343080" lvl="1" indent="-342720">
              <a:lnSpc>
                <a:spcPct val="170000"/>
              </a:lnSpc>
              <a:buClr>
                <a:srgbClr val="CC9900"/>
              </a:buClr>
              <a:buSzPct val="65000"/>
              <a:buFont typeface="Wingdings" charset="2"/>
              <a:buChar char=""/>
            </a:pPr>
            <a:r>
              <a:rPr lang="en-IN" sz="1600" b="0" strike="noStrike" spc="-1">
                <a:solidFill>
                  <a:srgbClr val="000000"/>
                </a:solidFill>
                <a:latin typeface="Arial"/>
                <a:ea typeface="宋体"/>
              </a:rPr>
              <a:t>In, not in</a:t>
            </a:r>
            <a:endParaRPr lang="en-IN" sz="1600" b="0" strike="noStrike" spc="-1">
              <a:latin typeface="Arial"/>
            </a:endParaRPr>
          </a:p>
          <a:p>
            <a:pPr marL="343080" lvl="1" indent="-342720">
              <a:lnSpc>
                <a:spcPct val="170000"/>
              </a:lnSpc>
              <a:buClr>
                <a:srgbClr val="CC9900"/>
              </a:buClr>
              <a:buSzPct val="65000"/>
              <a:buFont typeface="Wingdings" charset="2"/>
              <a:buChar char=""/>
            </a:pPr>
            <a:r>
              <a:rPr lang="en-IN" sz="1600" b="0" strike="noStrike" spc="-1">
                <a:solidFill>
                  <a:srgbClr val="000000"/>
                </a:solidFill>
                <a:latin typeface="Arial"/>
                <a:ea typeface="宋体"/>
              </a:rPr>
              <a:t>And, or, not</a:t>
            </a:r>
            <a:endParaRPr lang="en-IN" sz="1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5879"/>
            <a:ext cx="9144000" cy="884237"/>
          </a:xfrm>
        </p:spPr>
        <p:txBody>
          <a:bodyPr>
            <a:normAutofit/>
          </a:bodyPr>
          <a:lstStyle/>
          <a:p>
            <a:r>
              <a:rPr lang="en-GB">
                <a:solidFill>
                  <a:srgbClr val="000000"/>
                </a:solidFill>
                <a:latin typeface="Arial"/>
                <a:ea typeface="宋体"/>
              </a:rPr>
              <a:t>Relational operators</a:t>
            </a:r>
            <a:endParaRPr lang="en-US" dirty="0"/>
          </a:p>
        </p:txBody>
      </p:sp>
      <p:sp>
        <p:nvSpPr>
          <p:cNvPr id="5" name="Rectangle 4"/>
          <p:cNvSpPr/>
          <p:nvPr/>
        </p:nvSpPr>
        <p:spPr>
          <a:xfrm>
            <a:off x="1524000" y="1201978"/>
            <a:ext cx="7806745" cy="6127831"/>
          </a:xfrm>
          <a:prstGeom prst="rect">
            <a:avLst/>
          </a:prstGeom>
          <a:noFill/>
          <a:ln w="9525">
            <a:noFill/>
          </a:ln>
        </p:spPr>
        <p:txBody>
          <a:bodyPr wrap="square" tIns="91440" bIns="640080">
            <a:spAutoFit/>
          </a:bodyPr>
          <a:lstStyle/>
          <a:p>
            <a:pPr marL="342900" lvl="1" indent="-342900">
              <a:lnSpc>
                <a:spcPct val="170000"/>
              </a:lnSpc>
              <a:buClr>
                <a:srgbClr val="CC9900"/>
              </a:buClr>
              <a:buSzPct val="65000"/>
              <a:buFont typeface="Wingdings" panose="05000000000000000000" pitchFamily="2" charset="2"/>
              <a:buChar char="Ø"/>
              <a:defRPr/>
            </a:pPr>
            <a:r>
              <a:rPr lang="en-GB" dirty="0" smtClean="0">
                <a:solidFill>
                  <a:srgbClr val="000000"/>
                </a:solidFill>
                <a:latin typeface="Arial"/>
                <a:ea typeface="宋体"/>
              </a:rPr>
              <a:t>Relational operators: ==, !=, &lt;, &gt;, &lt;=, &gt;=</a:t>
            </a:r>
          </a:p>
          <a:p>
            <a:pPr marL="342900" lvl="1" indent="-342900">
              <a:lnSpc>
                <a:spcPct val="170000"/>
              </a:lnSpc>
              <a:buClr>
                <a:srgbClr val="CC9900"/>
              </a:buClr>
              <a:buSzPct val="65000"/>
              <a:buFont typeface="Wingdings" panose="05000000000000000000" pitchFamily="2" charset="2"/>
              <a:buChar char="Ø"/>
              <a:defRPr/>
            </a:pPr>
            <a:endParaRPr lang="en-GB" dirty="0" smtClean="0">
              <a:solidFill>
                <a:srgbClr val="000000"/>
              </a:solidFill>
              <a:latin typeface="Arial"/>
              <a:ea typeface="宋体"/>
            </a:endParaRPr>
          </a:p>
          <a:p>
            <a:pPr marL="342900" lvl="1" indent="-342900">
              <a:lnSpc>
                <a:spcPct val="170000"/>
              </a:lnSpc>
              <a:buClr>
                <a:srgbClr val="CC9900"/>
              </a:buClr>
              <a:buSzPct val="65000"/>
              <a:buFont typeface="Wingdings" panose="05000000000000000000" pitchFamily="2" charset="2"/>
              <a:buChar char="Ø"/>
              <a:defRPr/>
            </a:pPr>
            <a:r>
              <a:rPr lang="en-GB" dirty="0" smtClean="0">
                <a:solidFill>
                  <a:srgbClr val="000000"/>
                </a:solidFill>
                <a:latin typeface="Arial"/>
                <a:ea typeface="宋体"/>
              </a:rPr>
              <a:t>Equal objects are interchangeable</a:t>
            </a:r>
          </a:p>
          <a:p>
            <a:pPr marL="342900" lvl="1" indent="-342900">
              <a:lnSpc>
                <a:spcPct val="170000"/>
              </a:lnSpc>
              <a:buClr>
                <a:srgbClr val="CC9900"/>
              </a:buClr>
              <a:buSzPct val="65000"/>
              <a:buFont typeface="Wingdings" panose="05000000000000000000" pitchFamily="2" charset="2"/>
              <a:buChar char="Ø"/>
              <a:defRPr/>
            </a:pPr>
            <a:endParaRPr lang="en-GB" dirty="0">
              <a:solidFill>
                <a:srgbClr val="000000"/>
              </a:solidFill>
              <a:latin typeface="Arial"/>
              <a:ea typeface="宋体"/>
            </a:endParaRPr>
          </a:p>
          <a:p>
            <a:pPr marL="2286000" lvl="6">
              <a:lnSpc>
                <a:spcPct val="170000"/>
              </a:lnSpc>
              <a:buClr>
                <a:srgbClr val="CC9900"/>
              </a:buClr>
              <a:buSzPct val="65000"/>
              <a:defRPr/>
            </a:pPr>
            <a:r>
              <a:rPr lang="en-GB" sz="4000" dirty="0" smtClean="0">
                <a:solidFill>
                  <a:srgbClr val="000000"/>
                </a:solidFill>
                <a:latin typeface="Arial"/>
                <a:ea typeface="宋体"/>
              </a:rPr>
              <a:t>  ==</a:t>
            </a:r>
          </a:p>
          <a:p>
            <a:pPr marL="342900" lvl="1" indent="-342900">
              <a:lnSpc>
                <a:spcPct val="170000"/>
              </a:lnSpc>
              <a:buClr>
                <a:srgbClr val="CC9900"/>
              </a:buClr>
              <a:buSzPct val="65000"/>
              <a:buFont typeface="Wingdings" panose="05000000000000000000" pitchFamily="2" charset="2"/>
              <a:buChar char="Ø"/>
              <a:defRPr/>
            </a:pPr>
            <a:endParaRPr lang="en-GB" dirty="0" smtClean="0">
              <a:solidFill>
                <a:srgbClr val="000000"/>
              </a:solidFill>
              <a:latin typeface="Arial"/>
              <a:ea typeface="宋体"/>
            </a:endParaRPr>
          </a:p>
          <a:p>
            <a:pPr marL="1371600" lvl="4">
              <a:lnSpc>
                <a:spcPct val="170000"/>
              </a:lnSpc>
              <a:buClr>
                <a:srgbClr val="CC9900"/>
              </a:buClr>
              <a:buSzPct val="65000"/>
              <a:defRPr/>
            </a:pPr>
            <a:r>
              <a:rPr lang="en-GB" dirty="0">
                <a:solidFill>
                  <a:srgbClr val="000000"/>
                </a:solidFill>
                <a:latin typeface="Arial"/>
                <a:ea typeface="宋体"/>
              </a:rPr>
              <a:t>	</a:t>
            </a:r>
            <a:r>
              <a:rPr lang="en-GB" dirty="0" smtClean="0">
                <a:solidFill>
                  <a:srgbClr val="000000"/>
                </a:solidFill>
                <a:latin typeface="Arial"/>
                <a:ea typeface="宋体"/>
              </a:rPr>
              <a:t>    </a:t>
            </a:r>
            <a:r>
              <a:rPr lang="en-GB" sz="4000" dirty="0" smtClean="0">
                <a:solidFill>
                  <a:srgbClr val="000000"/>
                </a:solidFill>
                <a:latin typeface="Arial"/>
                <a:ea typeface="宋体"/>
              </a:rPr>
              <a:t>True</a:t>
            </a:r>
          </a:p>
          <a:p>
            <a:pPr marL="1371600" lvl="4">
              <a:lnSpc>
                <a:spcPct val="170000"/>
              </a:lnSpc>
              <a:buClr>
                <a:srgbClr val="CC9900"/>
              </a:buClr>
              <a:buSzPct val="65000"/>
              <a:defRPr/>
            </a:pPr>
            <a:r>
              <a:rPr lang="en-GB" dirty="0" smtClean="0">
                <a:solidFill>
                  <a:srgbClr val="000000"/>
                </a:solidFill>
                <a:latin typeface="Arial"/>
                <a:ea typeface="宋体"/>
              </a:rPr>
              <a:t>&gt;&gt;&gt; A </a:t>
            </a:r>
            <a:r>
              <a:rPr lang="en-GB" dirty="0">
                <a:solidFill>
                  <a:srgbClr val="000000"/>
                </a:solidFill>
                <a:latin typeface="Arial"/>
                <a:ea typeface="宋体"/>
              </a:rPr>
              <a:t>= 20</a:t>
            </a:r>
          </a:p>
          <a:p>
            <a:pPr marL="1371600" lvl="4">
              <a:lnSpc>
                <a:spcPct val="170000"/>
              </a:lnSpc>
              <a:buClr>
                <a:srgbClr val="CC9900"/>
              </a:buClr>
              <a:buSzPct val="65000"/>
              <a:defRPr/>
            </a:pPr>
            <a:r>
              <a:rPr lang="en-GB" dirty="0" smtClean="0">
                <a:solidFill>
                  <a:srgbClr val="000000"/>
                </a:solidFill>
                <a:latin typeface="Arial"/>
                <a:ea typeface="宋体"/>
              </a:rPr>
              <a:t>&gt;&gt;&gt; A </a:t>
            </a:r>
            <a:r>
              <a:rPr lang="en-GB" dirty="0">
                <a:solidFill>
                  <a:srgbClr val="000000"/>
                </a:solidFill>
                <a:latin typeface="Arial"/>
                <a:ea typeface="宋体"/>
              </a:rPr>
              <a:t>== 30</a:t>
            </a:r>
          </a:p>
        </p:txBody>
      </p:sp>
      <p:pic>
        <p:nvPicPr>
          <p:cNvPr id="1026" name="Picture 2" descr="mage result for bo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168" y="2882438"/>
            <a:ext cx="2085474" cy="208547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mage result for bo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9456" y="2882438"/>
            <a:ext cx="2085474" cy="208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0851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5879"/>
            <a:ext cx="9144000" cy="884237"/>
          </a:xfrm>
        </p:spPr>
        <p:txBody>
          <a:bodyPr>
            <a:normAutofit/>
          </a:bodyPr>
          <a:lstStyle/>
          <a:p>
            <a:r>
              <a:rPr lang="en-US" dirty="0" smtClean="0"/>
              <a:t>Conditional Statements</a:t>
            </a:r>
            <a:endParaRPr lang="en-US" dirty="0"/>
          </a:p>
        </p:txBody>
      </p:sp>
      <p:sp>
        <p:nvSpPr>
          <p:cNvPr id="5" name="Rectangle 4"/>
          <p:cNvSpPr/>
          <p:nvPr/>
        </p:nvSpPr>
        <p:spPr>
          <a:xfrm>
            <a:off x="1524000" y="1201978"/>
            <a:ext cx="7806745" cy="4893647"/>
          </a:xfrm>
          <a:prstGeom prst="rect">
            <a:avLst/>
          </a:prstGeom>
          <a:noFill/>
          <a:ln w="9525">
            <a:noFill/>
          </a:ln>
        </p:spPr>
        <p:txBody>
          <a:bodyPr wrap="square" tIns="91440" bIns="640080">
            <a:spAutoFit/>
          </a:bodyPr>
          <a:lstStyle/>
          <a:p>
            <a:pPr marL="0" lvl="1">
              <a:buClr>
                <a:srgbClr val="CC9900"/>
              </a:buClr>
              <a:buSzPct val="65000"/>
              <a:defRPr/>
            </a:pPr>
            <a:r>
              <a:rPr lang="en-GB" dirty="0">
                <a:solidFill>
                  <a:srgbClr val="FFC000"/>
                </a:solidFill>
                <a:latin typeface="Arial"/>
                <a:ea typeface="宋体"/>
              </a:rPr>
              <a:t>if</a:t>
            </a:r>
            <a:r>
              <a:rPr lang="en-GB" dirty="0">
                <a:solidFill>
                  <a:srgbClr val="000000"/>
                </a:solidFill>
                <a:latin typeface="Arial"/>
                <a:ea typeface="宋体"/>
              </a:rPr>
              <a:t> </a:t>
            </a:r>
            <a:r>
              <a:rPr lang="en-GB" dirty="0" smtClean="0">
                <a:solidFill>
                  <a:srgbClr val="7030A0"/>
                </a:solidFill>
                <a:latin typeface="Arial"/>
                <a:ea typeface="宋体"/>
              </a:rPr>
              <a:t>Expression</a:t>
            </a:r>
            <a:r>
              <a:rPr lang="en-GB" dirty="0" smtClean="0">
                <a:solidFill>
                  <a:srgbClr val="000000"/>
                </a:solidFill>
                <a:latin typeface="Arial"/>
                <a:ea typeface="宋体"/>
              </a:rPr>
              <a:t>:</a:t>
            </a:r>
          </a:p>
          <a:p>
            <a:pPr marL="0" lvl="1">
              <a:buClr>
                <a:srgbClr val="CC9900"/>
              </a:buClr>
              <a:buSzPct val="65000"/>
              <a:defRPr/>
            </a:pPr>
            <a:r>
              <a:rPr lang="en-GB" dirty="0" smtClean="0">
                <a:solidFill>
                  <a:srgbClr val="FFC000"/>
                </a:solidFill>
                <a:latin typeface="Arial"/>
                <a:ea typeface="宋体"/>
              </a:rPr>
              <a:t>    print</a:t>
            </a:r>
            <a:r>
              <a:rPr lang="en-GB" dirty="0">
                <a:solidFill>
                  <a:srgbClr val="000000"/>
                </a:solidFill>
                <a:latin typeface="Arial"/>
                <a:ea typeface="宋体"/>
              </a:rPr>
              <a:t>(</a:t>
            </a:r>
            <a:r>
              <a:rPr lang="en-GB" dirty="0">
                <a:solidFill>
                  <a:srgbClr val="00B050"/>
                </a:solidFill>
                <a:latin typeface="Arial"/>
                <a:ea typeface="宋体"/>
              </a:rPr>
              <a:t>'It is True</a:t>
            </a:r>
            <a:r>
              <a:rPr lang="en-GB" dirty="0" smtClean="0">
                <a:solidFill>
                  <a:srgbClr val="00B050"/>
                </a:solidFill>
                <a:latin typeface="Arial"/>
                <a:ea typeface="宋体"/>
              </a:rPr>
              <a:t>'</a:t>
            </a:r>
            <a:r>
              <a:rPr lang="en-GB" dirty="0" smtClean="0">
                <a:solidFill>
                  <a:srgbClr val="000000"/>
                </a:solidFill>
                <a:latin typeface="Arial"/>
                <a:ea typeface="宋体"/>
              </a:rPr>
              <a:t>)</a:t>
            </a:r>
          </a:p>
          <a:p>
            <a:pPr marL="0" lvl="1">
              <a:buClr>
                <a:srgbClr val="CC9900"/>
              </a:buClr>
              <a:buSzPct val="65000"/>
              <a:defRPr/>
            </a:pPr>
            <a:endParaRPr lang="en-GB" dirty="0">
              <a:solidFill>
                <a:srgbClr val="000000"/>
              </a:solidFill>
              <a:latin typeface="Arial"/>
              <a:ea typeface="宋体"/>
            </a:endParaRPr>
          </a:p>
          <a:p>
            <a:pPr marL="0" lvl="1">
              <a:buClr>
                <a:srgbClr val="CC9900"/>
              </a:buClr>
              <a:buSzPct val="65000"/>
              <a:defRPr/>
            </a:pPr>
            <a:r>
              <a:rPr lang="en-GB" dirty="0" smtClean="0">
                <a:solidFill>
                  <a:srgbClr val="FFC000"/>
                </a:solidFill>
                <a:latin typeface="Arial"/>
                <a:ea typeface="宋体"/>
              </a:rPr>
              <a:t>if</a:t>
            </a:r>
            <a:r>
              <a:rPr lang="en-GB" dirty="0" smtClean="0">
                <a:solidFill>
                  <a:srgbClr val="000000"/>
                </a:solidFill>
                <a:latin typeface="Arial"/>
                <a:ea typeface="宋体"/>
              </a:rPr>
              <a:t> h &gt; 50:</a:t>
            </a:r>
          </a:p>
          <a:p>
            <a:pPr marL="0" lvl="1">
              <a:buClr>
                <a:srgbClr val="CC9900"/>
              </a:buClr>
              <a:buSzPct val="65000"/>
              <a:defRPr/>
            </a:pPr>
            <a:r>
              <a:rPr lang="en-GB" dirty="0">
                <a:solidFill>
                  <a:srgbClr val="000000"/>
                </a:solidFill>
                <a:latin typeface="Arial"/>
                <a:ea typeface="宋体"/>
              </a:rPr>
              <a:t> </a:t>
            </a:r>
            <a:r>
              <a:rPr lang="en-GB" dirty="0" smtClean="0">
                <a:solidFill>
                  <a:srgbClr val="000000"/>
                </a:solidFill>
                <a:latin typeface="Arial"/>
                <a:ea typeface="宋体"/>
              </a:rPr>
              <a:t>   </a:t>
            </a:r>
            <a:r>
              <a:rPr lang="en-GB" dirty="0">
                <a:solidFill>
                  <a:srgbClr val="FFC000"/>
                </a:solidFill>
                <a:latin typeface="Arial"/>
                <a:ea typeface="宋体"/>
              </a:rPr>
              <a:t>print</a:t>
            </a:r>
            <a:r>
              <a:rPr lang="en-GB" dirty="0" smtClean="0">
                <a:solidFill>
                  <a:srgbClr val="000000"/>
                </a:solidFill>
                <a:latin typeface="Arial"/>
                <a:ea typeface="宋体"/>
              </a:rPr>
              <a:t>(“</a:t>
            </a:r>
            <a:r>
              <a:rPr lang="en-GB" dirty="0">
                <a:solidFill>
                  <a:srgbClr val="00B050"/>
                </a:solidFill>
                <a:latin typeface="Arial"/>
                <a:ea typeface="宋体"/>
              </a:rPr>
              <a:t>Greater than 50</a:t>
            </a:r>
            <a:r>
              <a:rPr lang="en-GB" dirty="0" smtClean="0">
                <a:solidFill>
                  <a:srgbClr val="000000"/>
                </a:solidFill>
                <a:latin typeface="Arial"/>
                <a:ea typeface="宋体"/>
              </a:rPr>
              <a:t>”)</a:t>
            </a:r>
          </a:p>
          <a:p>
            <a:pPr marL="0" lvl="1">
              <a:buClr>
                <a:srgbClr val="CC9900"/>
              </a:buClr>
              <a:buSzPct val="65000"/>
              <a:defRPr/>
            </a:pPr>
            <a:r>
              <a:rPr lang="en-GB" dirty="0" smtClean="0">
                <a:solidFill>
                  <a:srgbClr val="FFC000"/>
                </a:solidFill>
                <a:latin typeface="Arial"/>
                <a:ea typeface="宋体"/>
              </a:rPr>
              <a:t>else</a:t>
            </a:r>
            <a:r>
              <a:rPr lang="en-GB" dirty="0" smtClean="0">
                <a:solidFill>
                  <a:srgbClr val="000000"/>
                </a:solidFill>
                <a:latin typeface="Arial"/>
                <a:ea typeface="宋体"/>
              </a:rPr>
              <a:t>:</a:t>
            </a:r>
          </a:p>
          <a:p>
            <a:pPr marL="0" lvl="1">
              <a:buClr>
                <a:srgbClr val="CC9900"/>
              </a:buClr>
              <a:buSzPct val="65000"/>
              <a:defRPr/>
            </a:pPr>
            <a:r>
              <a:rPr lang="en-GB" dirty="0">
                <a:solidFill>
                  <a:srgbClr val="000000"/>
                </a:solidFill>
                <a:latin typeface="Arial"/>
                <a:ea typeface="宋体"/>
              </a:rPr>
              <a:t> </a:t>
            </a:r>
            <a:r>
              <a:rPr lang="en-GB" dirty="0" smtClean="0">
                <a:solidFill>
                  <a:srgbClr val="000000"/>
                </a:solidFill>
                <a:latin typeface="Arial"/>
                <a:ea typeface="宋体"/>
              </a:rPr>
              <a:t>   </a:t>
            </a:r>
            <a:r>
              <a:rPr lang="en-GB" dirty="0">
                <a:solidFill>
                  <a:srgbClr val="FFC000"/>
                </a:solidFill>
                <a:latin typeface="Arial"/>
                <a:ea typeface="宋体"/>
              </a:rPr>
              <a:t>if</a:t>
            </a:r>
            <a:r>
              <a:rPr lang="en-GB" dirty="0" smtClean="0">
                <a:solidFill>
                  <a:srgbClr val="000000"/>
                </a:solidFill>
                <a:latin typeface="Arial"/>
                <a:ea typeface="宋体"/>
              </a:rPr>
              <a:t> h &lt; 20:</a:t>
            </a:r>
          </a:p>
          <a:p>
            <a:pPr marL="0" lvl="1">
              <a:buClr>
                <a:srgbClr val="CC9900"/>
              </a:buClr>
              <a:buSzPct val="65000"/>
              <a:defRPr/>
            </a:pPr>
            <a:r>
              <a:rPr lang="en-GB" dirty="0">
                <a:solidFill>
                  <a:srgbClr val="000000"/>
                </a:solidFill>
                <a:latin typeface="Arial"/>
                <a:ea typeface="宋体"/>
              </a:rPr>
              <a:t> </a:t>
            </a:r>
            <a:r>
              <a:rPr lang="en-GB" dirty="0" smtClean="0">
                <a:solidFill>
                  <a:srgbClr val="000000"/>
                </a:solidFill>
                <a:latin typeface="Arial"/>
                <a:ea typeface="宋体"/>
              </a:rPr>
              <a:t>       </a:t>
            </a:r>
            <a:r>
              <a:rPr lang="en-GB" dirty="0">
                <a:solidFill>
                  <a:srgbClr val="FFC000"/>
                </a:solidFill>
                <a:latin typeface="Arial"/>
                <a:ea typeface="宋体"/>
              </a:rPr>
              <a:t>print</a:t>
            </a:r>
            <a:r>
              <a:rPr lang="en-GB" dirty="0" smtClean="0">
                <a:solidFill>
                  <a:srgbClr val="000000"/>
                </a:solidFill>
                <a:latin typeface="Arial"/>
                <a:ea typeface="宋体"/>
              </a:rPr>
              <a:t>(“</a:t>
            </a:r>
            <a:r>
              <a:rPr lang="en-GB" dirty="0">
                <a:solidFill>
                  <a:srgbClr val="00B050"/>
                </a:solidFill>
                <a:latin typeface="Arial"/>
                <a:ea typeface="宋体"/>
              </a:rPr>
              <a:t>Less than 20</a:t>
            </a:r>
            <a:r>
              <a:rPr lang="en-GB" dirty="0" smtClean="0">
                <a:solidFill>
                  <a:srgbClr val="000000"/>
                </a:solidFill>
                <a:latin typeface="Arial"/>
                <a:ea typeface="宋体"/>
              </a:rPr>
              <a:t>”)</a:t>
            </a:r>
          </a:p>
          <a:p>
            <a:pPr marL="0" lvl="1">
              <a:buClr>
                <a:srgbClr val="CC9900"/>
              </a:buClr>
              <a:buSzPct val="65000"/>
              <a:defRPr/>
            </a:pPr>
            <a:r>
              <a:rPr lang="en-GB" dirty="0">
                <a:solidFill>
                  <a:srgbClr val="000000"/>
                </a:solidFill>
                <a:latin typeface="Arial"/>
                <a:ea typeface="宋体"/>
              </a:rPr>
              <a:t> </a:t>
            </a:r>
            <a:r>
              <a:rPr lang="en-GB" dirty="0" smtClean="0">
                <a:solidFill>
                  <a:srgbClr val="000000"/>
                </a:solidFill>
                <a:latin typeface="Arial"/>
                <a:ea typeface="宋体"/>
              </a:rPr>
              <a:t>   </a:t>
            </a:r>
            <a:r>
              <a:rPr lang="en-GB" dirty="0">
                <a:solidFill>
                  <a:srgbClr val="FFC000"/>
                </a:solidFill>
                <a:latin typeface="Arial"/>
                <a:ea typeface="宋体"/>
              </a:rPr>
              <a:t>else</a:t>
            </a:r>
            <a:r>
              <a:rPr lang="en-GB" dirty="0" smtClean="0">
                <a:solidFill>
                  <a:srgbClr val="000000"/>
                </a:solidFill>
                <a:latin typeface="Arial"/>
                <a:ea typeface="宋体"/>
              </a:rPr>
              <a:t>:</a:t>
            </a:r>
          </a:p>
          <a:p>
            <a:pPr marL="0" lvl="1">
              <a:buClr>
                <a:srgbClr val="CC9900"/>
              </a:buClr>
              <a:buSzPct val="65000"/>
              <a:defRPr/>
            </a:pPr>
            <a:r>
              <a:rPr lang="en-GB" dirty="0">
                <a:solidFill>
                  <a:srgbClr val="000000"/>
                </a:solidFill>
                <a:latin typeface="Arial"/>
                <a:ea typeface="宋体"/>
              </a:rPr>
              <a:t> </a:t>
            </a:r>
            <a:r>
              <a:rPr lang="en-GB" dirty="0" smtClean="0">
                <a:solidFill>
                  <a:srgbClr val="000000"/>
                </a:solidFill>
                <a:latin typeface="Arial"/>
                <a:ea typeface="宋体"/>
              </a:rPr>
              <a:t>       </a:t>
            </a:r>
            <a:r>
              <a:rPr lang="en-GB" dirty="0">
                <a:solidFill>
                  <a:srgbClr val="FFC000"/>
                </a:solidFill>
                <a:latin typeface="Arial"/>
                <a:ea typeface="宋体"/>
              </a:rPr>
              <a:t>print</a:t>
            </a:r>
            <a:r>
              <a:rPr lang="en-GB" dirty="0" smtClean="0">
                <a:solidFill>
                  <a:srgbClr val="000000"/>
                </a:solidFill>
                <a:latin typeface="Arial"/>
                <a:ea typeface="宋体"/>
              </a:rPr>
              <a:t>(“</a:t>
            </a:r>
            <a:r>
              <a:rPr lang="en-GB" dirty="0">
                <a:solidFill>
                  <a:srgbClr val="00B050"/>
                </a:solidFill>
                <a:latin typeface="Arial"/>
                <a:ea typeface="宋体"/>
              </a:rPr>
              <a:t>Between 20 and 50</a:t>
            </a:r>
            <a:r>
              <a:rPr lang="en-GB" dirty="0" smtClean="0">
                <a:solidFill>
                  <a:srgbClr val="000000"/>
                </a:solidFill>
                <a:latin typeface="Arial"/>
                <a:ea typeface="宋体"/>
              </a:rPr>
              <a:t>”)</a:t>
            </a:r>
          </a:p>
          <a:p>
            <a:pPr marL="0" lvl="1">
              <a:buClr>
                <a:srgbClr val="CC9900"/>
              </a:buClr>
              <a:buSzPct val="65000"/>
              <a:defRPr/>
            </a:pPr>
            <a:endParaRPr lang="en-GB" dirty="0">
              <a:solidFill>
                <a:srgbClr val="000000"/>
              </a:solidFill>
              <a:latin typeface="Arial"/>
              <a:ea typeface="宋体"/>
            </a:endParaRPr>
          </a:p>
          <a:p>
            <a:pPr marL="0" lvl="1">
              <a:buClr>
                <a:srgbClr val="CC9900"/>
              </a:buClr>
              <a:buSzPct val="65000"/>
              <a:defRPr/>
            </a:pPr>
            <a:r>
              <a:rPr lang="en-GB" dirty="0" smtClean="0">
                <a:solidFill>
                  <a:srgbClr val="000000"/>
                </a:solidFill>
                <a:latin typeface="Arial"/>
                <a:ea typeface="宋体"/>
              </a:rPr>
              <a:t>Python provides </a:t>
            </a:r>
            <a:r>
              <a:rPr lang="en-GB" dirty="0" err="1">
                <a:solidFill>
                  <a:srgbClr val="FFC000"/>
                </a:solidFill>
                <a:latin typeface="Arial"/>
                <a:ea typeface="宋体"/>
              </a:rPr>
              <a:t>elif</a:t>
            </a:r>
            <a:r>
              <a:rPr lang="en-GB" dirty="0">
                <a:solidFill>
                  <a:srgbClr val="FFC000"/>
                </a:solidFill>
                <a:latin typeface="Arial"/>
                <a:ea typeface="宋体"/>
              </a:rPr>
              <a:t> </a:t>
            </a:r>
            <a:r>
              <a:rPr lang="en-GB" dirty="0" smtClean="0">
                <a:solidFill>
                  <a:srgbClr val="000000"/>
                </a:solidFill>
                <a:latin typeface="Arial"/>
                <a:ea typeface="宋体"/>
              </a:rPr>
              <a:t>keyword to eliminate the need for nested if </a:t>
            </a:r>
            <a:r>
              <a:rPr lang="mr-IN" dirty="0" smtClean="0">
                <a:solidFill>
                  <a:srgbClr val="000000"/>
                </a:solidFill>
                <a:latin typeface="Arial"/>
                <a:ea typeface="宋体"/>
              </a:rPr>
              <a:t>…</a:t>
            </a:r>
            <a:r>
              <a:rPr lang="en-US" dirty="0" smtClean="0">
                <a:solidFill>
                  <a:srgbClr val="000000"/>
                </a:solidFill>
                <a:latin typeface="Arial"/>
                <a:ea typeface="宋体"/>
              </a:rPr>
              <a:t> else structures in many cases. </a:t>
            </a:r>
          </a:p>
          <a:p>
            <a:pPr marL="0" lvl="1">
              <a:buClr>
                <a:srgbClr val="CC9900"/>
              </a:buClr>
              <a:buSzPct val="65000"/>
              <a:defRPr/>
            </a:pPr>
            <a:endParaRPr lang="en-US" dirty="0">
              <a:solidFill>
                <a:srgbClr val="000000"/>
              </a:solidFill>
              <a:latin typeface="Arial"/>
              <a:ea typeface="宋体"/>
            </a:endParaRPr>
          </a:p>
          <a:p>
            <a:pPr marL="0" lvl="1">
              <a:buClr>
                <a:srgbClr val="CC9900"/>
              </a:buClr>
              <a:buSzPct val="65000"/>
              <a:defRPr/>
            </a:pPr>
            <a:r>
              <a:rPr lang="en-US" dirty="0" smtClean="0">
                <a:solidFill>
                  <a:srgbClr val="000000"/>
                </a:solidFill>
                <a:latin typeface="Arial"/>
                <a:ea typeface="宋体"/>
              </a:rPr>
              <a:t>Flat is better than nested</a:t>
            </a:r>
            <a:endParaRPr lang="en-GB" dirty="0" smtClean="0">
              <a:solidFill>
                <a:srgbClr val="000000"/>
              </a:solidFill>
              <a:latin typeface="Arial"/>
              <a:ea typeface="宋体"/>
            </a:endParaRPr>
          </a:p>
        </p:txBody>
      </p:sp>
    </p:spTree>
    <p:extLst>
      <p:ext uri="{BB962C8B-B14F-4D97-AF65-F5344CB8AC3E}">
        <p14:creationId xmlns:p14="http://schemas.microsoft.com/office/powerpoint/2010/main" val="11187919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5879"/>
            <a:ext cx="9144000" cy="884237"/>
          </a:xfrm>
        </p:spPr>
        <p:txBody>
          <a:bodyPr>
            <a:normAutofit/>
          </a:bodyPr>
          <a:lstStyle/>
          <a:p>
            <a:r>
              <a:rPr lang="en-US" dirty="0" smtClean="0"/>
              <a:t>For Loops</a:t>
            </a:r>
            <a:endParaRPr lang="en-US" dirty="0"/>
          </a:p>
        </p:txBody>
      </p:sp>
      <p:sp>
        <p:nvSpPr>
          <p:cNvPr id="5" name="Rectangle 4"/>
          <p:cNvSpPr/>
          <p:nvPr/>
        </p:nvSpPr>
        <p:spPr>
          <a:xfrm>
            <a:off x="1524000" y="1201978"/>
            <a:ext cx="7806745" cy="4893647"/>
          </a:xfrm>
          <a:prstGeom prst="rect">
            <a:avLst/>
          </a:prstGeom>
          <a:noFill/>
          <a:ln w="9525">
            <a:noFill/>
          </a:ln>
        </p:spPr>
        <p:txBody>
          <a:bodyPr wrap="square" tIns="91440" bIns="640080">
            <a:spAutoFit/>
          </a:bodyPr>
          <a:lstStyle/>
          <a:p>
            <a:pPr marL="0" lvl="1">
              <a:buClr>
                <a:srgbClr val="CC9900"/>
              </a:buClr>
              <a:buSzPct val="65000"/>
              <a:defRPr/>
            </a:pPr>
            <a:r>
              <a:rPr lang="en-GB" dirty="0">
                <a:latin typeface="Arial"/>
                <a:ea typeface="宋体"/>
              </a:rPr>
              <a:t>Repeats a set of statements over a group of </a:t>
            </a:r>
            <a:r>
              <a:rPr lang="en-GB" dirty="0" smtClean="0">
                <a:latin typeface="Arial"/>
                <a:ea typeface="宋体"/>
              </a:rPr>
              <a:t>values</a:t>
            </a:r>
          </a:p>
          <a:p>
            <a:pPr marL="0" lvl="1">
              <a:buClr>
                <a:srgbClr val="CC9900"/>
              </a:buClr>
              <a:buSzPct val="65000"/>
              <a:defRPr/>
            </a:pPr>
            <a:endParaRPr lang="en-GB" dirty="0">
              <a:latin typeface="Arial"/>
              <a:ea typeface="宋体"/>
            </a:endParaRPr>
          </a:p>
          <a:p>
            <a:pPr marL="0" lvl="1">
              <a:buClr>
                <a:srgbClr val="CC9900"/>
              </a:buClr>
              <a:buSzPct val="65000"/>
              <a:defRPr/>
            </a:pPr>
            <a:r>
              <a:rPr lang="en-GB" dirty="0">
                <a:solidFill>
                  <a:srgbClr val="FFC000"/>
                </a:solidFill>
                <a:latin typeface="Arial"/>
                <a:ea typeface="宋体"/>
              </a:rPr>
              <a:t>f</a:t>
            </a:r>
            <a:r>
              <a:rPr lang="en-GB" dirty="0" smtClean="0">
                <a:solidFill>
                  <a:srgbClr val="FFC000"/>
                </a:solidFill>
                <a:latin typeface="Arial"/>
                <a:ea typeface="宋体"/>
              </a:rPr>
              <a:t>or </a:t>
            </a:r>
            <a:r>
              <a:rPr lang="en-GB" dirty="0" err="1" smtClean="0">
                <a:latin typeface="Arial"/>
                <a:ea typeface="宋体"/>
              </a:rPr>
              <a:t>var</a:t>
            </a:r>
            <a:r>
              <a:rPr lang="en-GB" dirty="0" smtClean="0">
                <a:latin typeface="Arial"/>
                <a:ea typeface="宋体"/>
              </a:rPr>
              <a:t> </a:t>
            </a:r>
            <a:r>
              <a:rPr lang="en-GB" dirty="0">
                <a:solidFill>
                  <a:srgbClr val="FFC000"/>
                </a:solidFill>
                <a:latin typeface="Arial"/>
                <a:ea typeface="宋体"/>
              </a:rPr>
              <a:t>in</a:t>
            </a:r>
            <a:r>
              <a:rPr lang="en-GB" dirty="0" smtClean="0">
                <a:latin typeface="Arial"/>
                <a:ea typeface="宋体"/>
              </a:rPr>
              <a:t> </a:t>
            </a:r>
            <a:r>
              <a:rPr lang="en-GB" dirty="0" err="1" smtClean="0">
                <a:latin typeface="Arial"/>
                <a:ea typeface="宋体"/>
              </a:rPr>
              <a:t>group_of_values</a:t>
            </a:r>
            <a:r>
              <a:rPr lang="en-GB" dirty="0" smtClean="0">
                <a:solidFill>
                  <a:srgbClr val="FFC000"/>
                </a:solidFill>
                <a:latin typeface="Arial"/>
                <a:ea typeface="宋体"/>
              </a:rPr>
              <a:t>:</a:t>
            </a:r>
            <a:endParaRPr lang="en-GB" dirty="0">
              <a:solidFill>
                <a:srgbClr val="FFC000"/>
              </a:solidFill>
              <a:latin typeface="Arial"/>
              <a:ea typeface="宋体"/>
            </a:endParaRPr>
          </a:p>
          <a:p>
            <a:pPr marL="0" lvl="1">
              <a:buClr>
                <a:srgbClr val="CC9900"/>
              </a:buClr>
              <a:buSzPct val="65000"/>
              <a:defRPr/>
            </a:pPr>
            <a:r>
              <a:rPr lang="en-GB" dirty="0">
                <a:solidFill>
                  <a:srgbClr val="FFC000"/>
                </a:solidFill>
                <a:latin typeface="Arial"/>
                <a:ea typeface="宋体"/>
              </a:rPr>
              <a:t>    print(‘</a:t>
            </a:r>
            <a:r>
              <a:rPr lang="en-GB" dirty="0">
                <a:solidFill>
                  <a:srgbClr val="00B050"/>
                </a:solidFill>
                <a:latin typeface="Arial"/>
                <a:ea typeface="宋体"/>
              </a:rPr>
              <a:t>Loop while Expression is True</a:t>
            </a:r>
            <a:r>
              <a:rPr lang="en-GB" dirty="0" smtClean="0">
                <a:solidFill>
                  <a:srgbClr val="FFC000"/>
                </a:solidFill>
                <a:latin typeface="Arial"/>
                <a:ea typeface="宋体"/>
              </a:rPr>
              <a:t>’)</a:t>
            </a:r>
          </a:p>
          <a:p>
            <a:pPr marL="0" lvl="1">
              <a:buClr>
                <a:srgbClr val="CC9900"/>
              </a:buClr>
              <a:buSzPct val="65000"/>
              <a:defRPr/>
            </a:pPr>
            <a:endParaRPr lang="en-GB" dirty="0" smtClean="0">
              <a:solidFill>
                <a:srgbClr val="FFC000"/>
              </a:solidFill>
              <a:latin typeface="Arial"/>
              <a:ea typeface="宋体"/>
            </a:endParaRPr>
          </a:p>
          <a:p>
            <a:pPr marL="0" lvl="1">
              <a:buClr>
                <a:srgbClr val="CC9900"/>
              </a:buClr>
              <a:buSzPct val="65000"/>
              <a:defRPr/>
            </a:pPr>
            <a:r>
              <a:rPr lang="en-GB" dirty="0" smtClean="0">
                <a:latin typeface="Arial"/>
                <a:ea typeface="宋体"/>
              </a:rPr>
              <a:t>The range </a:t>
            </a:r>
            <a:r>
              <a:rPr lang="en-GB" dirty="0">
                <a:latin typeface="Arial"/>
                <a:ea typeface="宋体"/>
              </a:rPr>
              <a:t>specifies a range of integers</a:t>
            </a:r>
          </a:p>
          <a:p>
            <a:pPr marL="0" lvl="1">
              <a:buClr>
                <a:srgbClr val="CC9900"/>
              </a:buClr>
              <a:buSzPct val="65000"/>
              <a:defRPr/>
            </a:pPr>
            <a:endParaRPr lang="en-GB" dirty="0" smtClean="0">
              <a:latin typeface="Arial"/>
              <a:ea typeface="宋体"/>
            </a:endParaRPr>
          </a:p>
          <a:p>
            <a:pPr marL="0" lvl="1">
              <a:buClr>
                <a:srgbClr val="CC9900"/>
              </a:buClr>
              <a:buSzPct val="65000"/>
              <a:defRPr/>
            </a:pPr>
            <a:r>
              <a:rPr lang="en-GB" dirty="0">
                <a:latin typeface="Arial"/>
                <a:ea typeface="宋体"/>
              </a:rPr>
              <a:t>r</a:t>
            </a:r>
            <a:r>
              <a:rPr lang="en-GB" dirty="0" smtClean="0">
                <a:latin typeface="Arial"/>
                <a:ea typeface="宋体"/>
              </a:rPr>
              <a:t>ange(n</a:t>
            </a:r>
            <a:r>
              <a:rPr lang="en-GB" dirty="0">
                <a:latin typeface="Arial"/>
                <a:ea typeface="宋体"/>
              </a:rPr>
              <a:t>)</a:t>
            </a:r>
          </a:p>
          <a:p>
            <a:pPr marL="0" lvl="1">
              <a:buClr>
                <a:srgbClr val="CC9900"/>
              </a:buClr>
              <a:buSzPct val="65000"/>
              <a:defRPr/>
            </a:pPr>
            <a:r>
              <a:rPr lang="en-GB" dirty="0" smtClean="0">
                <a:latin typeface="Arial"/>
                <a:ea typeface="宋体"/>
              </a:rPr>
              <a:t>range(n, m, s</a:t>
            </a:r>
            <a:r>
              <a:rPr lang="en-GB" dirty="0">
                <a:latin typeface="Arial"/>
                <a:ea typeface="宋体"/>
              </a:rPr>
              <a:t>)</a:t>
            </a:r>
          </a:p>
          <a:p>
            <a:pPr marL="0" lvl="1">
              <a:buClr>
                <a:srgbClr val="CC9900"/>
              </a:buClr>
              <a:buSzPct val="65000"/>
              <a:defRPr/>
            </a:pPr>
            <a:endParaRPr lang="en-GB" dirty="0">
              <a:latin typeface="Arial"/>
              <a:ea typeface="宋体"/>
            </a:endParaRPr>
          </a:p>
          <a:p>
            <a:pPr marL="0" lvl="1">
              <a:buClr>
                <a:srgbClr val="CC9900"/>
              </a:buClr>
              <a:buSzPct val="65000"/>
              <a:defRPr/>
            </a:pPr>
            <a:r>
              <a:rPr lang="en-GB" dirty="0">
                <a:latin typeface="Arial"/>
                <a:ea typeface="宋体"/>
              </a:rPr>
              <a:t>f</a:t>
            </a:r>
            <a:r>
              <a:rPr lang="en-GB" dirty="0" smtClean="0">
                <a:latin typeface="Arial"/>
                <a:ea typeface="宋体"/>
              </a:rPr>
              <a:t>or </a:t>
            </a:r>
            <a:r>
              <a:rPr lang="en-GB" dirty="0">
                <a:latin typeface="Arial"/>
                <a:ea typeface="宋体"/>
              </a:rPr>
              <a:t>x in range(10):</a:t>
            </a:r>
          </a:p>
          <a:p>
            <a:pPr marL="0" lvl="1">
              <a:buClr>
                <a:srgbClr val="CC9900"/>
              </a:buClr>
              <a:buSzPct val="65000"/>
              <a:defRPr/>
            </a:pPr>
            <a:r>
              <a:rPr lang="en-GB" dirty="0">
                <a:latin typeface="Arial"/>
                <a:ea typeface="宋体"/>
              </a:rPr>
              <a:t>    print(x)</a:t>
            </a:r>
          </a:p>
          <a:p>
            <a:pPr marL="0" lvl="1">
              <a:buClr>
                <a:srgbClr val="CC9900"/>
              </a:buClr>
              <a:buSzPct val="65000"/>
              <a:defRPr/>
            </a:pPr>
            <a:endParaRPr lang="en-GB" dirty="0">
              <a:latin typeface="Arial"/>
              <a:ea typeface="宋体"/>
            </a:endParaRPr>
          </a:p>
          <a:p>
            <a:pPr marL="0" lvl="1">
              <a:buClr>
                <a:srgbClr val="CC9900"/>
              </a:buClr>
              <a:buSzPct val="65000"/>
              <a:defRPr/>
            </a:pPr>
            <a:r>
              <a:rPr lang="en-GB" dirty="0" smtClean="0">
                <a:latin typeface="Arial"/>
                <a:ea typeface="宋体"/>
              </a:rPr>
              <a:t>for </a:t>
            </a:r>
            <a:r>
              <a:rPr lang="en-GB" dirty="0">
                <a:latin typeface="Arial"/>
                <a:ea typeface="宋体"/>
              </a:rPr>
              <a:t>x in range(5, 0, -1):</a:t>
            </a:r>
          </a:p>
          <a:p>
            <a:pPr marL="0" lvl="1">
              <a:buClr>
                <a:srgbClr val="CC9900"/>
              </a:buClr>
              <a:buSzPct val="65000"/>
              <a:defRPr/>
            </a:pPr>
            <a:r>
              <a:rPr lang="en-GB" dirty="0">
                <a:latin typeface="Arial"/>
                <a:ea typeface="宋体"/>
              </a:rPr>
              <a:t>    print(x</a:t>
            </a:r>
            <a:r>
              <a:rPr lang="en-GB" dirty="0" smtClean="0">
                <a:latin typeface="Arial"/>
                <a:ea typeface="宋体"/>
              </a:rPr>
              <a:t>)</a:t>
            </a:r>
            <a:endParaRPr lang="en-GB" dirty="0">
              <a:latin typeface="Arial"/>
              <a:ea typeface="宋体"/>
            </a:endParaRPr>
          </a:p>
        </p:txBody>
      </p:sp>
    </p:spTree>
    <p:extLst>
      <p:ext uri="{BB962C8B-B14F-4D97-AF65-F5344CB8AC3E}">
        <p14:creationId xmlns:p14="http://schemas.microsoft.com/office/powerpoint/2010/main" val="1698938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5879"/>
            <a:ext cx="9144000" cy="884237"/>
          </a:xfrm>
        </p:spPr>
        <p:txBody>
          <a:bodyPr>
            <a:normAutofit/>
          </a:bodyPr>
          <a:lstStyle/>
          <a:p>
            <a:r>
              <a:rPr lang="en-US" dirty="0" smtClean="0"/>
              <a:t>While Loops</a:t>
            </a:r>
            <a:endParaRPr lang="en-US" dirty="0"/>
          </a:p>
        </p:txBody>
      </p:sp>
      <p:sp>
        <p:nvSpPr>
          <p:cNvPr id="5" name="Rectangle 4"/>
          <p:cNvSpPr/>
          <p:nvPr/>
        </p:nvSpPr>
        <p:spPr>
          <a:xfrm>
            <a:off x="1524000" y="1201978"/>
            <a:ext cx="7806745" cy="3508653"/>
          </a:xfrm>
          <a:prstGeom prst="rect">
            <a:avLst/>
          </a:prstGeom>
          <a:noFill/>
          <a:ln w="9525">
            <a:noFill/>
          </a:ln>
        </p:spPr>
        <p:txBody>
          <a:bodyPr wrap="square" tIns="91440" bIns="640080">
            <a:spAutoFit/>
          </a:bodyPr>
          <a:lstStyle/>
          <a:p>
            <a:r>
              <a:rPr lang="en-US" altLang="x-none" b="1" dirty="0">
                <a:latin typeface="Courier New" charset="0"/>
              </a:rPr>
              <a:t>while</a:t>
            </a:r>
            <a:r>
              <a:rPr lang="en-US" altLang="x-none" b="1" dirty="0"/>
              <a:t> loop</a:t>
            </a:r>
            <a:r>
              <a:rPr lang="en-US" altLang="x-none" dirty="0"/>
              <a:t>: Executes a group of statements as long as a condition is True.</a:t>
            </a:r>
          </a:p>
          <a:p>
            <a:pPr lvl="1"/>
            <a:r>
              <a:rPr lang="en-US" altLang="x-none" dirty="0"/>
              <a:t>good for </a:t>
            </a:r>
            <a:r>
              <a:rPr lang="en-US" altLang="x-none" i="1" dirty="0"/>
              <a:t>indefinite loops </a:t>
            </a:r>
            <a:r>
              <a:rPr lang="en-US" altLang="x-none" dirty="0"/>
              <a:t>(repeat an unknown number of times)</a:t>
            </a:r>
            <a:endParaRPr lang="en-US" altLang="x-none" i="1" dirty="0"/>
          </a:p>
          <a:p>
            <a:pPr marL="0" lvl="1">
              <a:buClr>
                <a:srgbClr val="CC9900"/>
              </a:buClr>
              <a:buSzPct val="65000"/>
              <a:defRPr/>
            </a:pPr>
            <a:endParaRPr lang="en-GB" dirty="0" smtClean="0">
              <a:solidFill>
                <a:srgbClr val="FFC000"/>
              </a:solidFill>
              <a:latin typeface="Arial"/>
              <a:ea typeface="宋体"/>
            </a:endParaRPr>
          </a:p>
          <a:p>
            <a:pPr marL="0" lvl="1">
              <a:buClr>
                <a:srgbClr val="CC9900"/>
              </a:buClr>
              <a:buSzPct val="65000"/>
              <a:defRPr/>
            </a:pPr>
            <a:r>
              <a:rPr lang="en-GB" dirty="0" smtClean="0">
                <a:solidFill>
                  <a:srgbClr val="FFC000"/>
                </a:solidFill>
                <a:latin typeface="Arial"/>
                <a:ea typeface="宋体"/>
              </a:rPr>
              <a:t>while </a:t>
            </a:r>
            <a:r>
              <a:rPr lang="en-GB" dirty="0">
                <a:latin typeface="Arial"/>
                <a:ea typeface="宋体"/>
              </a:rPr>
              <a:t>Expression</a:t>
            </a:r>
            <a:r>
              <a:rPr lang="en-GB" dirty="0">
                <a:solidFill>
                  <a:srgbClr val="FFC000"/>
                </a:solidFill>
                <a:latin typeface="Arial"/>
                <a:ea typeface="宋体"/>
              </a:rPr>
              <a:t>:</a:t>
            </a:r>
          </a:p>
          <a:p>
            <a:pPr marL="0" lvl="1">
              <a:buClr>
                <a:srgbClr val="CC9900"/>
              </a:buClr>
              <a:buSzPct val="65000"/>
              <a:defRPr/>
            </a:pPr>
            <a:r>
              <a:rPr lang="en-GB" dirty="0">
                <a:solidFill>
                  <a:srgbClr val="FFC000"/>
                </a:solidFill>
                <a:latin typeface="Arial"/>
                <a:ea typeface="宋体"/>
              </a:rPr>
              <a:t>    print(‘</a:t>
            </a:r>
            <a:r>
              <a:rPr lang="en-GB" dirty="0">
                <a:solidFill>
                  <a:srgbClr val="00B050"/>
                </a:solidFill>
                <a:latin typeface="Arial"/>
                <a:ea typeface="宋体"/>
              </a:rPr>
              <a:t>Loop while Expression is True</a:t>
            </a:r>
            <a:r>
              <a:rPr lang="en-GB" dirty="0" smtClean="0">
                <a:solidFill>
                  <a:srgbClr val="FFC000"/>
                </a:solidFill>
                <a:latin typeface="Arial"/>
                <a:ea typeface="宋体"/>
              </a:rPr>
              <a:t>’)</a:t>
            </a:r>
          </a:p>
          <a:p>
            <a:pPr marL="0" lvl="1">
              <a:buClr>
                <a:srgbClr val="CC9900"/>
              </a:buClr>
              <a:buSzPct val="65000"/>
              <a:defRPr/>
            </a:pPr>
            <a:endParaRPr lang="en-GB" dirty="0" smtClean="0">
              <a:solidFill>
                <a:srgbClr val="FFC000"/>
              </a:solidFill>
              <a:latin typeface="Arial"/>
              <a:ea typeface="宋体"/>
            </a:endParaRPr>
          </a:p>
          <a:p>
            <a:pPr marL="0" lvl="1">
              <a:buClr>
                <a:srgbClr val="CC9900"/>
              </a:buClr>
              <a:buSzPct val="65000"/>
              <a:defRPr/>
            </a:pPr>
            <a:r>
              <a:rPr lang="en-GB" dirty="0">
                <a:latin typeface="Arial"/>
                <a:ea typeface="宋体"/>
              </a:rPr>
              <a:t>c</a:t>
            </a:r>
            <a:r>
              <a:rPr lang="en-GB" dirty="0" smtClean="0">
                <a:latin typeface="Arial"/>
                <a:ea typeface="宋体"/>
              </a:rPr>
              <a:t>ount = 5</a:t>
            </a:r>
            <a:endParaRPr lang="en-GB" dirty="0">
              <a:latin typeface="Arial"/>
              <a:ea typeface="宋体"/>
            </a:endParaRPr>
          </a:p>
          <a:p>
            <a:pPr marL="0" lvl="1">
              <a:buClr>
                <a:srgbClr val="CC9900"/>
              </a:buClr>
              <a:buSzPct val="65000"/>
              <a:defRPr/>
            </a:pPr>
            <a:r>
              <a:rPr lang="en-GB" dirty="0">
                <a:solidFill>
                  <a:srgbClr val="FFC000"/>
                </a:solidFill>
                <a:latin typeface="Arial"/>
                <a:ea typeface="宋体"/>
              </a:rPr>
              <a:t>w</a:t>
            </a:r>
            <a:r>
              <a:rPr lang="en-GB" dirty="0" smtClean="0">
                <a:solidFill>
                  <a:srgbClr val="FFC000"/>
                </a:solidFill>
                <a:latin typeface="Arial"/>
                <a:ea typeface="宋体"/>
              </a:rPr>
              <a:t>hile </a:t>
            </a:r>
            <a:r>
              <a:rPr lang="en-GB" dirty="0" smtClean="0">
                <a:latin typeface="Arial"/>
                <a:ea typeface="宋体"/>
              </a:rPr>
              <a:t>count:</a:t>
            </a:r>
          </a:p>
          <a:p>
            <a:pPr marL="0" lvl="1">
              <a:buClr>
                <a:srgbClr val="CC9900"/>
              </a:buClr>
              <a:buSzPct val="65000"/>
              <a:defRPr/>
            </a:pPr>
            <a:r>
              <a:rPr lang="en-GB" dirty="0">
                <a:solidFill>
                  <a:srgbClr val="FFC000"/>
                </a:solidFill>
                <a:latin typeface="Arial"/>
                <a:ea typeface="宋体"/>
              </a:rPr>
              <a:t> </a:t>
            </a:r>
            <a:r>
              <a:rPr lang="en-GB" dirty="0" smtClean="0">
                <a:solidFill>
                  <a:srgbClr val="FFC000"/>
                </a:solidFill>
                <a:latin typeface="Arial"/>
                <a:ea typeface="宋体"/>
              </a:rPr>
              <a:t>   print</a:t>
            </a:r>
            <a:r>
              <a:rPr lang="de-DE" dirty="0" smtClean="0">
                <a:latin typeface="Arial"/>
                <a:ea typeface="宋体"/>
              </a:rPr>
              <a:t>(</a:t>
            </a:r>
            <a:r>
              <a:rPr lang="de-DE" dirty="0" err="1" smtClean="0">
                <a:latin typeface="Arial"/>
                <a:ea typeface="宋体"/>
              </a:rPr>
              <a:t>count</a:t>
            </a:r>
            <a:r>
              <a:rPr lang="de-DE" dirty="0" smtClean="0">
                <a:latin typeface="Arial"/>
                <a:ea typeface="宋体"/>
              </a:rPr>
              <a:t>)</a:t>
            </a:r>
          </a:p>
          <a:p>
            <a:pPr marL="0" lvl="1">
              <a:buClr>
                <a:srgbClr val="CC9900"/>
              </a:buClr>
              <a:buSzPct val="65000"/>
              <a:defRPr/>
            </a:pPr>
            <a:r>
              <a:rPr lang="de-DE" dirty="0">
                <a:latin typeface="Arial"/>
                <a:ea typeface="宋体"/>
              </a:rPr>
              <a:t> </a:t>
            </a:r>
            <a:r>
              <a:rPr lang="de-DE" dirty="0" smtClean="0">
                <a:latin typeface="Arial"/>
                <a:ea typeface="宋体"/>
              </a:rPr>
              <a:t>   </a:t>
            </a:r>
            <a:r>
              <a:rPr lang="de-DE" dirty="0" err="1" smtClean="0">
                <a:latin typeface="Arial"/>
                <a:ea typeface="宋体"/>
              </a:rPr>
              <a:t>count</a:t>
            </a:r>
            <a:r>
              <a:rPr lang="de-DE" dirty="0" smtClean="0">
                <a:latin typeface="Arial"/>
                <a:ea typeface="宋体"/>
              </a:rPr>
              <a:t> -= 1</a:t>
            </a:r>
            <a:endParaRPr lang="en-GB" dirty="0">
              <a:latin typeface="Arial"/>
              <a:ea typeface="宋体"/>
            </a:endParaRPr>
          </a:p>
        </p:txBody>
      </p:sp>
    </p:spTree>
    <p:extLst>
      <p:ext uri="{BB962C8B-B14F-4D97-AF65-F5344CB8AC3E}">
        <p14:creationId xmlns:p14="http://schemas.microsoft.com/office/powerpoint/2010/main" val="14007751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5879"/>
            <a:ext cx="9144000" cy="884237"/>
          </a:xfrm>
        </p:spPr>
        <p:txBody>
          <a:bodyPr>
            <a:normAutofit/>
          </a:bodyPr>
          <a:lstStyle/>
          <a:p>
            <a:r>
              <a:rPr lang="en-US" dirty="0"/>
              <a:t>b</a:t>
            </a:r>
            <a:r>
              <a:rPr lang="en-US" dirty="0" smtClean="0"/>
              <a:t>reak, continue, pass</a:t>
            </a:r>
            <a:endParaRPr lang="en-US" dirty="0"/>
          </a:p>
        </p:txBody>
      </p:sp>
      <p:sp>
        <p:nvSpPr>
          <p:cNvPr id="5" name="Rectangle 4"/>
          <p:cNvSpPr/>
          <p:nvPr/>
        </p:nvSpPr>
        <p:spPr>
          <a:xfrm>
            <a:off x="1524000" y="1201978"/>
            <a:ext cx="7806745" cy="2954655"/>
          </a:xfrm>
          <a:prstGeom prst="rect">
            <a:avLst/>
          </a:prstGeom>
          <a:noFill/>
          <a:ln w="9525">
            <a:noFill/>
          </a:ln>
        </p:spPr>
        <p:txBody>
          <a:bodyPr wrap="square" tIns="91440" bIns="640080">
            <a:spAutoFit/>
          </a:bodyPr>
          <a:lstStyle/>
          <a:p>
            <a:pPr marL="0" lvl="1">
              <a:buClr>
                <a:srgbClr val="CC9900"/>
              </a:buClr>
              <a:buSzPct val="65000"/>
              <a:defRPr/>
            </a:pPr>
            <a:r>
              <a:rPr lang="en-US" dirty="0">
                <a:latin typeface="Arial"/>
                <a:ea typeface="宋体"/>
              </a:rPr>
              <a:t>b</a:t>
            </a:r>
            <a:r>
              <a:rPr lang="en-US" dirty="0" smtClean="0">
                <a:latin typeface="Arial"/>
                <a:ea typeface="宋体"/>
              </a:rPr>
              <a:t>reak keyword terminates the innermost loop, transferring execution to the first statement after the loop</a:t>
            </a:r>
          </a:p>
          <a:p>
            <a:pPr marL="0" lvl="1">
              <a:buClr>
                <a:srgbClr val="CC9900"/>
              </a:buClr>
              <a:buSzPct val="65000"/>
              <a:defRPr/>
            </a:pPr>
            <a:endParaRPr lang="en-US" dirty="0">
              <a:latin typeface="Arial"/>
              <a:ea typeface="宋体"/>
            </a:endParaRPr>
          </a:p>
          <a:p>
            <a:pPr marL="0" lvl="1">
              <a:buClr>
                <a:srgbClr val="CC9900"/>
              </a:buClr>
              <a:buSzPct val="65000"/>
              <a:defRPr/>
            </a:pPr>
            <a:r>
              <a:rPr lang="en-US" dirty="0" smtClean="0">
                <a:latin typeface="Arial"/>
                <a:ea typeface="宋体"/>
              </a:rPr>
              <a:t>Continue </a:t>
            </a:r>
            <a:r>
              <a:rPr lang="mr-IN" dirty="0" smtClean="0">
                <a:latin typeface="Arial"/>
                <a:ea typeface="宋体"/>
              </a:rPr>
              <a:t>–</a:t>
            </a:r>
            <a:r>
              <a:rPr lang="en-US" dirty="0" smtClean="0">
                <a:latin typeface="Arial"/>
                <a:ea typeface="宋体"/>
              </a:rPr>
              <a:t> jump to the next iteration skipping all statements after continue keyword</a:t>
            </a:r>
          </a:p>
          <a:p>
            <a:pPr marL="0" lvl="1">
              <a:buClr>
                <a:srgbClr val="CC9900"/>
              </a:buClr>
              <a:buSzPct val="65000"/>
              <a:defRPr/>
            </a:pPr>
            <a:endParaRPr lang="en-US" dirty="0">
              <a:latin typeface="Arial"/>
              <a:ea typeface="宋体"/>
            </a:endParaRPr>
          </a:p>
          <a:p>
            <a:pPr marL="0" lvl="1">
              <a:buClr>
                <a:srgbClr val="CC9900"/>
              </a:buClr>
              <a:buSzPct val="65000"/>
              <a:defRPr/>
            </a:pPr>
            <a:r>
              <a:rPr lang="en-US" dirty="0" smtClean="0">
                <a:latin typeface="Arial"/>
                <a:ea typeface="宋体"/>
              </a:rPr>
              <a:t>Pass </a:t>
            </a:r>
            <a:r>
              <a:rPr lang="mr-IN" dirty="0" smtClean="0">
                <a:latin typeface="Arial"/>
                <a:ea typeface="宋体"/>
              </a:rPr>
              <a:t>–</a:t>
            </a:r>
            <a:r>
              <a:rPr lang="en-US" dirty="0" smtClean="0">
                <a:latin typeface="Arial"/>
                <a:ea typeface="宋体"/>
              </a:rPr>
              <a:t> do nothing. It</a:t>
            </a:r>
            <a:r>
              <a:rPr lang="mr-IN" dirty="0" smtClean="0">
                <a:latin typeface="Arial"/>
                <a:ea typeface="宋体"/>
              </a:rPr>
              <a:t>’</a:t>
            </a:r>
            <a:r>
              <a:rPr lang="en-US" dirty="0" smtClean="0">
                <a:latin typeface="Arial"/>
                <a:ea typeface="宋体"/>
              </a:rPr>
              <a:t>s a filler</a:t>
            </a:r>
          </a:p>
          <a:p>
            <a:pPr marL="0" lvl="1">
              <a:buClr>
                <a:srgbClr val="CC9900"/>
              </a:buClr>
              <a:buSzPct val="65000"/>
              <a:defRPr/>
            </a:pPr>
            <a:endParaRPr lang="en-GB" dirty="0">
              <a:latin typeface="Arial"/>
              <a:ea typeface="宋体"/>
            </a:endParaRPr>
          </a:p>
        </p:txBody>
      </p:sp>
    </p:spTree>
    <p:extLst>
      <p:ext uri="{BB962C8B-B14F-4D97-AF65-F5344CB8AC3E}">
        <p14:creationId xmlns:p14="http://schemas.microsoft.com/office/powerpoint/2010/main" val="21120227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5879"/>
            <a:ext cx="9144000" cy="884237"/>
          </a:xfrm>
        </p:spPr>
        <p:txBody>
          <a:bodyPr>
            <a:normAutofit/>
          </a:bodyPr>
          <a:lstStyle/>
          <a:p>
            <a:r>
              <a:rPr lang="en-US" dirty="0" smtClean="0"/>
              <a:t>Strings</a:t>
            </a:r>
            <a:endParaRPr lang="en-US" dirty="0"/>
          </a:p>
        </p:txBody>
      </p:sp>
      <p:sp>
        <p:nvSpPr>
          <p:cNvPr id="5" name="Rectangle 4"/>
          <p:cNvSpPr/>
          <p:nvPr/>
        </p:nvSpPr>
        <p:spPr>
          <a:xfrm>
            <a:off x="1524000" y="1201978"/>
            <a:ext cx="7806745" cy="5918543"/>
          </a:xfrm>
          <a:prstGeom prst="rect">
            <a:avLst/>
          </a:prstGeom>
          <a:noFill/>
          <a:ln w="9525">
            <a:noFill/>
          </a:ln>
        </p:spPr>
        <p:txBody>
          <a:bodyPr wrap="square" tIns="91440" bIns="640080">
            <a:spAutoFit/>
          </a:bodyPr>
          <a:lstStyle/>
          <a:p>
            <a:pPr marL="0" lvl="1" algn="just">
              <a:lnSpc>
                <a:spcPct val="170000"/>
              </a:lnSpc>
              <a:buClr>
                <a:srgbClr val="CC9900"/>
              </a:buClr>
              <a:buSzPct val="65000"/>
              <a:defRPr/>
            </a:pPr>
            <a:r>
              <a:rPr lang="en-GB" b="1" dirty="0" smtClean="0">
                <a:solidFill>
                  <a:srgbClr val="000000"/>
                </a:solidFill>
                <a:latin typeface="Arial"/>
                <a:ea typeface="宋体"/>
              </a:rPr>
              <a:t>Immutable sequence of </a:t>
            </a:r>
            <a:r>
              <a:rPr lang="en-GB" b="1" dirty="0" err="1" smtClean="0">
                <a:solidFill>
                  <a:srgbClr val="000000"/>
                </a:solidFill>
                <a:latin typeface="Arial"/>
                <a:ea typeface="宋体"/>
              </a:rPr>
              <a:t>unicode</a:t>
            </a:r>
            <a:r>
              <a:rPr lang="en-GB" b="1" dirty="0" smtClean="0">
                <a:solidFill>
                  <a:srgbClr val="000000"/>
                </a:solidFill>
                <a:latin typeface="Arial"/>
                <a:ea typeface="宋体"/>
              </a:rPr>
              <a:t> characters</a:t>
            </a:r>
            <a:endParaRPr lang="en-GB" b="1" dirty="0">
              <a:solidFill>
                <a:srgbClr val="000000"/>
              </a:solidFill>
              <a:latin typeface="Arial"/>
              <a:ea typeface="宋体"/>
            </a:endParaRPr>
          </a:p>
          <a:p>
            <a:pPr marL="0" lvl="1" algn="just">
              <a:lnSpc>
                <a:spcPct val="170000"/>
              </a:lnSpc>
              <a:buClr>
                <a:srgbClr val="CC9900"/>
              </a:buClr>
              <a:buSzPct val="65000"/>
              <a:defRPr/>
            </a:pPr>
            <a:r>
              <a:rPr lang="en-GB" b="1" dirty="0" smtClean="0">
                <a:solidFill>
                  <a:srgbClr val="000000"/>
                </a:solidFill>
                <a:latin typeface="Arial"/>
                <a:ea typeface="宋体"/>
              </a:rPr>
              <a:t>&gt;&gt;&gt; </a:t>
            </a:r>
            <a:r>
              <a:rPr lang="en-GB" b="1" dirty="0" smtClean="0">
                <a:solidFill>
                  <a:srgbClr val="00B050"/>
                </a:solidFill>
                <a:latin typeface="Arial"/>
                <a:ea typeface="宋体"/>
              </a:rPr>
              <a:t>“first” ”second”</a:t>
            </a:r>
            <a:endParaRPr lang="en-GB" b="1" dirty="0">
              <a:solidFill>
                <a:srgbClr val="00B050"/>
              </a:solidFill>
              <a:latin typeface="Arial"/>
              <a:ea typeface="宋体"/>
            </a:endParaRPr>
          </a:p>
          <a:p>
            <a:pPr marL="0" lvl="1" algn="just">
              <a:lnSpc>
                <a:spcPct val="170000"/>
              </a:lnSpc>
              <a:buClr>
                <a:srgbClr val="CC9900"/>
              </a:buClr>
              <a:buSzPct val="65000"/>
              <a:defRPr/>
            </a:pPr>
            <a:r>
              <a:rPr lang="en-GB" b="1" dirty="0">
                <a:solidFill>
                  <a:srgbClr val="000000"/>
                </a:solidFill>
                <a:latin typeface="Arial"/>
                <a:ea typeface="宋体"/>
              </a:rPr>
              <a:t>Multiline Strings</a:t>
            </a:r>
          </a:p>
          <a:p>
            <a:pPr marL="0" lvl="1" algn="just">
              <a:lnSpc>
                <a:spcPct val="170000"/>
              </a:lnSpc>
              <a:buClr>
                <a:srgbClr val="CC9900"/>
              </a:buClr>
              <a:buSzPct val="65000"/>
              <a:defRPr/>
            </a:pPr>
            <a:r>
              <a:rPr lang="en-GB" dirty="0" smtClean="0">
                <a:solidFill>
                  <a:srgbClr val="000000"/>
                </a:solidFill>
                <a:latin typeface="Arial"/>
                <a:ea typeface="宋体"/>
              </a:rPr>
              <a:t>Windows </a:t>
            </a:r>
            <a:r>
              <a:rPr lang="mr-IN" dirty="0" smtClean="0">
                <a:solidFill>
                  <a:srgbClr val="000000"/>
                </a:solidFill>
                <a:latin typeface="Arial"/>
                <a:ea typeface="宋体"/>
              </a:rPr>
              <a:t>–</a:t>
            </a:r>
            <a:r>
              <a:rPr lang="en-GB" dirty="0" smtClean="0">
                <a:solidFill>
                  <a:srgbClr val="000000"/>
                </a:solidFill>
                <a:latin typeface="Arial"/>
                <a:ea typeface="宋体"/>
              </a:rPr>
              <a:t> carriage return + new line </a:t>
            </a:r>
            <a:r>
              <a:rPr lang="en-GB" dirty="0" smtClean="0">
                <a:solidFill>
                  <a:srgbClr val="000000"/>
                </a:solidFill>
                <a:latin typeface="Arial"/>
                <a:ea typeface="宋体"/>
                <a:sym typeface="Wingdings"/>
              </a:rPr>
              <a:t> \r\n</a:t>
            </a:r>
          </a:p>
          <a:p>
            <a:pPr marL="0" lvl="1" algn="just">
              <a:lnSpc>
                <a:spcPct val="170000"/>
              </a:lnSpc>
              <a:buClr>
                <a:srgbClr val="CC9900"/>
              </a:buClr>
              <a:buSzPct val="65000"/>
              <a:defRPr/>
            </a:pPr>
            <a:r>
              <a:rPr lang="en-GB" dirty="0" smtClean="0">
                <a:solidFill>
                  <a:srgbClr val="000000"/>
                </a:solidFill>
                <a:latin typeface="Arial"/>
                <a:ea typeface="宋体"/>
                <a:sym typeface="Wingdings"/>
              </a:rPr>
              <a:t>Linux </a:t>
            </a:r>
            <a:r>
              <a:rPr lang="mr-IN" dirty="0" smtClean="0">
                <a:solidFill>
                  <a:srgbClr val="000000"/>
                </a:solidFill>
                <a:latin typeface="Arial"/>
                <a:ea typeface="宋体"/>
                <a:sym typeface="Wingdings"/>
              </a:rPr>
              <a:t>–</a:t>
            </a:r>
            <a:r>
              <a:rPr lang="en-GB" dirty="0" smtClean="0">
                <a:solidFill>
                  <a:srgbClr val="000000"/>
                </a:solidFill>
                <a:latin typeface="Arial"/>
                <a:ea typeface="宋体"/>
                <a:sym typeface="Wingdings"/>
              </a:rPr>
              <a:t> \n</a:t>
            </a:r>
          </a:p>
          <a:p>
            <a:pPr marL="0" lvl="1" algn="just">
              <a:lnSpc>
                <a:spcPct val="170000"/>
              </a:lnSpc>
              <a:buClr>
                <a:srgbClr val="CC9900"/>
              </a:buClr>
              <a:buSzPct val="65000"/>
              <a:defRPr/>
            </a:pPr>
            <a:r>
              <a:rPr lang="en-GB" dirty="0" smtClean="0">
                <a:solidFill>
                  <a:srgbClr val="000000"/>
                </a:solidFill>
                <a:latin typeface="Arial"/>
                <a:ea typeface="宋体"/>
              </a:rPr>
              <a:t>Python doesn't need to consider.. It has universal new line \n</a:t>
            </a:r>
            <a:endParaRPr lang="en-GB" dirty="0">
              <a:solidFill>
                <a:srgbClr val="000000"/>
              </a:solidFill>
              <a:latin typeface="Arial"/>
              <a:ea typeface="宋体"/>
            </a:endParaRPr>
          </a:p>
          <a:p>
            <a:pPr marL="0" lvl="1" algn="just">
              <a:lnSpc>
                <a:spcPct val="170000"/>
              </a:lnSpc>
              <a:buClr>
                <a:srgbClr val="CC9900"/>
              </a:buClr>
              <a:buSzPct val="65000"/>
              <a:defRPr/>
            </a:pPr>
            <a:r>
              <a:rPr lang="en-GB" b="1" dirty="0">
                <a:solidFill>
                  <a:srgbClr val="000000"/>
                </a:solidFill>
                <a:latin typeface="Arial"/>
                <a:ea typeface="宋体"/>
              </a:rPr>
              <a:t>Escape </a:t>
            </a:r>
            <a:r>
              <a:rPr lang="en-GB" b="1" dirty="0" smtClean="0">
                <a:solidFill>
                  <a:srgbClr val="000000"/>
                </a:solidFill>
                <a:latin typeface="Arial"/>
                <a:ea typeface="宋体"/>
              </a:rPr>
              <a:t>Sequences</a:t>
            </a:r>
          </a:p>
          <a:p>
            <a:pPr marL="0" lvl="1" algn="just">
              <a:lnSpc>
                <a:spcPct val="170000"/>
              </a:lnSpc>
              <a:buClr>
                <a:srgbClr val="CC9900"/>
              </a:buClr>
              <a:buSzPct val="65000"/>
              <a:defRPr/>
            </a:pPr>
            <a:r>
              <a:rPr lang="en-GB" dirty="0" smtClean="0">
                <a:solidFill>
                  <a:srgbClr val="000000"/>
                </a:solidFill>
                <a:latin typeface="Arial"/>
                <a:ea typeface="宋体"/>
              </a:rPr>
              <a:t>\n, \t, \\, \b, \r </a:t>
            </a:r>
            <a:r>
              <a:rPr lang="en-GB" dirty="0" err="1" smtClean="0">
                <a:solidFill>
                  <a:srgbClr val="000000"/>
                </a:solidFill>
                <a:latin typeface="Arial"/>
                <a:ea typeface="宋体"/>
              </a:rPr>
              <a:t>etc</a:t>
            </a:r>
            <a:endParaRPr lang="en-GB" dirty="0" smtClean="0">
              <a:solidFill>
                <a:srgbClr val="000000"/>
              </a:solidFill>
              <a:latin typeface="Arial"/>
              <a:ea typeface="宋体"/>
            </a:endParaRPr>
          </a:p>
          <a:p>
            <a:pPr marL="0" lvl="1" algn="just">
              <a:lnSpc>
                <a:spcPct val="170000"/>
              </a:lnSpc>
              <a:buClr>
                <a:srgbClr val="CC9900"/>
              </a:buClr>
              <a:buSzPct val="65000"/>
              <a:defRPr/>
            </a:pPr>
            <a:r>
              <a:rPr lang="en-GB" dirty="0" smtClean="0">
                <a:solidFill>
                  <a:srgbClr val="000000"/>
                </a:solidFill>
                <a:latin typeface="Arial"/>
                <a:ea typeface="宋体"/>
              </a:rPr>
              <a:t>When dealing with some strings like windows paths or regular expressions we use \ extensively. </a:t>
            </a:r>
            <a:r>
              <a:rPr lang="en-GB" dirty="0" err="1" smtClean="0">
                <a:solidFill>
                  <a:srgbClr val="000000"/>
                </a:solidFill>
                <a:latin typeface="Arial"/>
                <a:ea typeface="宋体"/>
              </a:rPr>
              <a:t>Pathon</a:t>
            </a:r>
            <a:r>
              <a:rPr lang="en-GB" dirty="0" smtClean="0">
                <a:solidFill>
                  <a:srgbClr val="000000"/>
                </a:solidFill>
                <a:latin typeface="Arial"/>
                <a:ea typeface="宋体"/>
              </a:rPr>
              <a:t> had option to use raw string</a:t>
            </a:r>
          </a:p>
          <a:p>
            <a:pPr marL="0" lvl="1" algn="just">
              <a:lnSpc>
                <a:spcPct val="170000"/>
              </a:lnSpc>
              <a:buClr>
                <a:srgbClr val="CC9900"/>
              </a:buClr>
              <a:buSzPct val="65000"/>
              <a:defRPr/>
            </a:pPr>
            <a:r>
              <a:rPr lang="en-GB" dirty="0" smtClean="0">
                <a:solidFill>
                  <a:srgbClr val="000000"/>
                </a:solidFill>
                <a:latin typeface="Arial"/>
                <a:ea typeface="宋体"/>
              </a:rPr>
              <a:t>E.g. path = </a:t>
            </a:r>
            <a:r>
              <a:rPr lang="en-GB" dirty="0" err="1" smtClean="0">
                <a:solidFill>
                  <a:srgbClr val="000000"/>
                </a:solidFill>
                <a:latin typeface="Arial"/>
                <a:ea typeface="宋体"/>
              </a:rPr>
              <a:t>r’C</a:t>
            </a:r>
            <a:r>
              <a:rPr lang="en-GB" dirty="0" smtClean="0">
                <a:solidFill>
                  <a:srgbClr val="000000"/>
                </a:solidFill>
                <a:latin typeface="Arial"/>
                <a:ea typeface="宋体"/>
              </a:rPr>
              <a:t>:\Users\Ganesh\Documents\</a:t>
            </a:r>
            <a:r>
              <a:rPr lang="en-GB" dirty="0" err="1" smtClean="0">
                <a:solidFill>
                  <a:srgbClr val="000000"/>
                </a:solidFill>
                <a:latin typeface="Arial"/>
                <a:ea typeface="宋体"/>
              </a:rPr>
              <a:t>sample.txt</a:t>
            </a:r>
            <a:r>
              <a:rPr lang="en-GB" dirty="0" smtClean="0">
                <a:solidFill>
                  <a:srgbClr val="000000"/>
                </a:solidFill>
                <a:latin typeface="Arial"/>
                <a:ea typeface="宋体"/>
              </a:rPr>
              <a:t>’</a:t>
            </a:r>
            <a:endParaRPr lang="en-GB" dirty="0">
              <a:solidFill>
                <a:srgbClr val="000000"/>
              </a:solidFill>
              <a:latin typeface="Arial"/>
              <a:ea typeface="宋体"/>
            </a:endParaRPr>
          </a:p>
        </p:txBody>
      </p:sp>
    </p:spTree>
    <p:extLst>
      <p:ext uri="{BB962C8B-B14F-4D97-AF65-F5344CB8AC3E}">
        <p14:creationId xmlns:p14="http://schemas.microsoft.com/office/powerpoint/2010/main" val="1009309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Shape 1"/>
          <p:cNvSpPr txBox="1"/>
          <p:nvPr/>
        </p:nvSpPr>
        <p:spPr>
          <a:xfrm>
            <a:off x="1523880" y="115920"/>
            <a:ext cx="9143640" cy="883800"/>
          </a:xfrm>
          <a:prstGeom prst="rect">
            <a:avLst/>
          </a:prstGeom>
          <a:noFill/>
          <a:ln>
            <a:noFill/>
          </a:ln>
        </p:spPr>
        <p:txBody>
          <a:bodyPr anchor="b">
            <a:normAutofit lnSpcReduction="10000"/>
          </a:bodyPr>
          <a:lstStyle/>
          <a:p>
            <a:pPr algn="ctr">
              <a:lnSpc>
                <a:spcPct val="90000"/>
              </a:lnSpc>
            </a:pPr>
            <a:r>
              <a:rPr lang="en-US" sz="6000" b="0" strike="noStrike" spc="-1">
                <a:solidFill>
                  <a:srgbClr val="000000"/>
                </a:solidFill>
                <a:latin typeface="Calibri Light"/>
              </a:rPr>
              <a:t>Why Python</a:t>
            </a:r>
            <a:endParaRPr lang="en-US" sz="6000" b="0" strike="noStrike" spc="-1">
              <a:solidFill>
                <a:srgbClr val="000000"/>
              </a:solidFill>
              <a:latin typeface="Calibri"/>
            </a:endParaRPr>
          </a:p>
        </p:txBody>
      </p:sp>
      <p:sp>
        <p:nvSpPr>
          <p:cNvPr id="43" name="CustomShape 2"/>
          <p:cNvSpPr/>
          <p:nvPr/>
        </p:nvSpPr>
        <p:spPr>
          <a:xfrm>
            <a:off x="1523880" y="1202040"/>
            <a:ext cx="7806240" cy="4927680"/>
          </a:xfrm>
          <a:prstGeom prst="rect">
            <a:avLst/>
          </a:prstGeom>
          <a:noFill/>
          <a:ln w="9360">
            <a:noFill/>
          </a:ln>
        </p:spPr>
        <p:style>
          <a:lnRef idx="0">
            <a:scrgbClr r="0" g="0" b="0"/>
          </a:lnRef>
          <a:fillRef idx="0">
            <a:scrgbClr r="0" g="0" b="0"/>
          </a:fillRef>
          <a:effectRef idx="0">
            <a:scrgbClr r="0" g="0" b="0"/>
          </a:effectRef>
          <a:fontRef idx="minor"/>
        </p:style>
        <p:txBody>
          <a:bodyPr lIns="90000" tIns="91440" rIns="90000" bIns="640080"/>
          <a:lstStyle/>
          <a:p>
            <a:pPr marL="343080" lvl="1" indent="-342720">
              <a:lnSpc>
                <a:spcPct val="170000"/>
              </a:lnSpc>
              <a:buClr>
                <a:srgbClr val="CC9900"/>
              </a:buClr>
              <a:buSzPct val="65000"/>
              <a:buFont typeface="Wingdings" charset="2"/>
              <a:buChar char=""/>
            </a:pPr>
            <a:r>
              <a:rPr lang="en-IN" sz="1800" b="1" strike="noStrike" spc="-1">
                <a:solidFill>
                  <a:srgbClr val="000000"/>
                </a:solidFill>
                <a:latin typeface="Arial"/>
                <a:ea typeface="宋体"/>
              </a:rPr>
              <a:t>Extremely easy to learn</a:t>
            </a:r>
            <a:r>
              <a:rPr lang="en-IN" sz="1800" b="0" strike="noStrike" spc="-1">
                <a:solidFill>
                  <a:srgbClr val="000000"/>
                </a:solidFill>
                <a:latin typeface="Arial"/>
                <a:ea typeface="宋体"/>
              </a:rPr>
              <a:t>.. Powerful, free, high level language, interpreted, large community</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1" strike="noStrike" spc="-1">
                <a:solidFill>
                  <a:srgbClr val="000000"/>
                </a:solidFill>
                <a:latin typeface="Arial"/>
                <a:ea typeface="宋体"/>
              </a:rPr>
              <a:t>Portable and extensible </a:t>
            </a:r>
            <a:r>
              <a:rPr lang="en-IN" sz="1800" b="0" strike="noStrike" spc="-1">
                <a:solidFill>
                  <a:srgbClr val="000000"/>
                </a:solidFill>
                <a:latin typeface="Arial"/>
                <a:ea typeface="宋体"/>
              </a:rPr>
              <a:t>-- can integrate .Net, Java, C++ programs.. Web development provides array of frameworks (Django, flasks, web2py etc).. Scrape websites.</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1" strike="noStrike" spc="-1">
                <a:solidFill>
                  <a:srgbClr val="000000"/>
                </a:solidFill>
                <a:latin typeface="Arial"/>
                <a:ea typeface="宋体"/>
              </a:rPr>
              <a:t>AI and ML </a:t>
            </a:r>
            <a:r>
              <a:rPr lang="en-IN" sz="1800" b="0" strike="noStrike" spc="-1">
                <a:solidFill>
                  <a:srgbClr val="000000"/>
                </a:solidFill>
                <a:latin typeface="Arial"/>
                <a:ea typeface="宋体"/>
              </a:rPr>
              <a:t>-- Libraries like scikit learn, keras, tensorflow.. With AI, we make machine mimic the human brain.. analyse, and make decisions based on it. Libraries like opencv used for image recognition -- computer vision -- can detect face, colour, character, handwriting etc</a:t>
            </a:r>
            <a:endParaRPr lang="en-IN"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5879"/>
            <a:ext cx="9144000" cy="884237"/>
          </a:xfrm>
        </p:spPr>
        <p:txBody>
          <a:bodyPr>
            <a:normAutofit/>
          </a:bodyPr>
          <a:lstStyle/>
          <a:p>
            <a:r>
              <a:rPr lang="en-US" dirty="0" smtClean="0"/>
              <a:t>Strings</a:t>
            </a:r>
            <a:endParaRPr lang="en-US" dirty="0"/>
          </a:p>
        </p:txBody>
      </p:sp>
      <p:sp>
        <p:nvSpPr>
          <p:cNvPr id="5" name="Rectangle 4"/>
          <p:cNvSpPr/>
          <p:nvPr/>
        </p:nvSpPr>
        <p:spPr>
          <a:xfrm>
            <a:off x="1524000" y="1201978"/>
            <a:ext cx="7806745" cy="5447645"/>
          </a:xfrm>
          <a:prstGeom prst="rect">
            <a:avLst/>
          </a:prstGeom>
          <a:noFill/>
          <a:ln w="9525">
            <a:noFill/>
          </a:ln>
        </p:spPr>
        <p:txBody>
          <a:bodyPr wrap="square" tIns="91440" bIns="640080">
            <a:spAutoFit/>
          </a:bodyPr>
          <a:lstStyle/>
          <a:p>
            <a:pPr marL="342900" lvl="1" indent="-342900">
              <a:lnSpc>
                <a:spcPct val="170000"/>
              </a:lnSpc>
              <a:buClr>
                <a:srgbClr val="CC9900"/>
              </a:buClr>
              <a:buSzPct val="65000"/>
              <a:buFont typeface="Wingdings" panose="05000000000000000000" pitchFamily="2" charset="2"/>
              <a:buChar char="Ø"/>
              <a:defRPr/>
            </a:pPr>
            <a:r>
              <a:rPr lang="en-GB" b="1" dirty="0" smtClean="0">
                <a:solidFill>
                  <a:srgbClr val="000000"/>
                </a:solidFill>
                <a:latin typeface="Arial"/>
                <a:ea typeface="宋体"/>
              </a:rPr>
              <a:t>We can use </a:t>
            </a:r>
            <a:r>
              <a:rPr lang="en-GB" b="1" dirty="0" err="1" smtClean="0">
                <a:solidFill>
                  <a:srgbClr val="000000"/>
                </a:solidFill>
                <a:latin typeface="Arial"/>
                <a:ea typeface="宋体"/>
              </a:rPr>
              <a:t>str</a:t>
            </a:r>
            <a:r>
              <a:rPr lang="en-GB" b="1" dirty="0" smtClean="0">
                <a:solidFill>
                  <a:srgbClr val="000000"/>
                </a:solidFill>
                <a:latin typeface="Arial"/>
                <a:ea typeface="宋体"/>
              </a:rPr>
              <a:t> constructor to create string representation of other types like </a:t>
            </a:r>
            <a:r>
              <a:rPr lang="en-GB" b="1" dirty="0" err="1" smtClean="0">
                <a:solidFill>
                  <a:srgbClr val="000000"/>
                </a:solidFill>
                <a:latin typeface="Arial"/>
                <a:ea typeface="宋体"/>
              </a:rPr>
              <a:t>int</a:t>
            </a:r>
            <a:r>
              <a:rPr lang="en-GB" b="1" dirty="0" smtClean="0">
                <a:solidFill>
                  <a:srgbClr val="000000"/>
                </a:solidFill>
                <a:latin typeface="Arial"/>
                <a:ea typeface="宋体"/>
              </a:rPr>
              <a:t>, float </a:t>
            </a:r>
            <a:r>
              <a:rPr lang="en-GB" b="1" dirty="0" err="1" smtClean="0">
                <a:solidFill>
                  <a:srgbClr val="000000"/>
                </a:solidFill>
                <a:latin typeface="Arial"/>
                <a:ea typeface="宋体"/>
              </a:rPr>
              <a:t>etc</a:t>
            </a:r>
            <a:endParaRPr lang="en-GB" b="1" dirty="0" smtClean="0">
              <a:solidFill>
                <a:srgbClr val="000000"/>
              </a:solidFill>
              <a:latin typeface="Arial"/>
              <a:ea typeface="宋体"/>
            </a:endParaRPr>
          </a:p>
          <a:p>
            <a:pPr marL="0" lvl="1">
              <a:lnSpc>
                <a:spcPct val="170000"/>
              </a:lnSpc>
              <a:buClr>
                <a:srgbClr val="CC9900"/>
              </a:buClr>
              <a:buSzPct val="65000"/>
              <a:defRPr/>
            </a:pPr>
            <a:r>
              <a:rPr lang="en-GB" b="1" dirty="0" smtClean="0">
                <a:solidFill>
                  <a:srgbClr val="000000"/>
                </a:solidFill>
                <a:latin typeface="Arial"/>
                <a:ea typeface="宋体"/>
              </a:rPr>
              <a:t>&gt;&gt;&gt; </a:t>
            </a:r>
            <a:r>
              <a:rPr lang="en-GB" b="1" dirty="0" err="1" smtClean="0">
                <a:solidFill>
                  <a:srgbClr val="000000"/>
                </a:solidFill>
                <a:latin typeface="Arial"/>
                <a:ea typeface="宋体"/>
              </a:rPr>
              <a:t>str</a:t>
            </a:r>
            <a:r>
              <a:rPr lang="en-GB" b="1" dirty="0" smtClean="0">
                <a:solidFill>
                  <a:srgbClr val="000000"/>
                </a:solidFill>
                <a:latin typeface="Arial"/>
                <a:ea typeface="宋体"/>
              </a:rPr>
              <a:t>(23)</a:t>
            </a:r>
          </a:p>
          <a:p>
            <a:pPr marL="0" lvl="1">
              <a:lnSpc>
                <a:spcPct val="170000"/>
              </a:lnSpc>
              <a:buClr>
                <a:srgbClr val="CC9900"/>
              </a:buClr>
              <a:buSzPct val="65000"/>
              <a:defRPr/>
            </a:pPr>
            <a:endParaRPr lang="en-GB" b="1" dirty="0">
              <a:solidFill>
                <a:srgbClr val="000000"/>
              </a:solidFill>
              <a:latin typeface="Arial"/>
              <a:ea typeface="宋体"/>
            </a:endParaRPr>
          </a:p>
          <a:p>
            <a:pPr marL="0" lvl="1">
              <a:lnSpc>
                <a:spcPct val="170000"/>
              </a:lnSpc>
              <a:buClr>
                <a:srgbClr val="CC9900"/>
              </a:buClr>
              <a:buSzPct val="65000"/>
              <a:defRPr/>
            </a:pPr>
            <a:r>
              <a:rPr lang="en-GB" dirty="0" smtClean="0">
                <a:solidFill>
                  <a:srgbClr val="000000"/>
                </a:solidFill>
                <a:latin typeface="Arial"/>
                <a:ea typeface="宋体"/>
              </a:rPr>
              <a:t>String in python are sequence types. We can access using indices.</a:t>
            </a:r>
          </a:p>
          <a:p>
            <a:pPr marL="0" lvl="1">
              <a:lnSpc>
                <a:spcPct val="170000"/>
              </a:lnSpc>
              <a:buClr>
                <a:srgbClr val="CC9900"/>
              </a:buClr>
              <a:buSzPct val="65000"/>
              <a:defRPr/>
            </a:pPr>
            <a:r>
              <a:rPr lang="en-GB" dirty="0" smtClean="0">
                <a:solidFill>
                  <a:srgbClr val="000000"/>
                </a:solidFill>
                <a:latin typeface="Arial"/>
                <a:ea typeface="宋体"/>
              </a:rPr>
              <a:t>No character type. ‘x’ and ‘a long string’ both are strings</a:t>
            </a:r>
          </a:p>
          <a:p>
            <a:pPr marL="0" lvl="1">
              <a:lnSpc>
                <a:spcPct val="170000"/>
              </a:lnSpc>
              <a:buClr>
                <a:srgbClr val="CC9900"/>
              </a:buClr>
              <a:buSzPct val="65000"/>
              <a:defRPr/>
            </a:pPr>
            <a:r>
              <a:rPr lang="en-GB" dirty="0" smtClean="0">
                <a:solidFill>
                  <a:srgbClr val="000000"/>
                </a:solidFill>
                <a:latin typeface="Arial"/>
                <a:ea typeface="宋体"/>
              </a:rPr>
              <a:t>&gt;&gt;&gt; help(</a:t>
            </a:r>
            <a:r>
              <a:rPr lang="en-GB" dirty="0" err="1" smtClean="0">
                <a:solidFill>
                  <a:srgbClr val="000000"/>
                </a:solidFill>
                <a:latin typeface="Arial"/>
                <a:ea typeface="宋体"/>
              </a:rPr>
              <a:t>str</a:t>
            </a:r>
            <a:r>
              <a:rPr lang="en-GB" dirty="0" smtClean="0">
                <a:solidFill>
                  <a:srgbClr val="000000"/>
                </a:solidFill>
                <a:latin typeface="Arial"/>
                <a:ea typeface="宋体"/>
              </a:rPr>
              <a:t>)</a:t>
            </a:r>
          </a:p>
          <a:p>
            <a:pPr marL="0" lvl="1">
              <a:lnSpc>
                <a:spcPct val="170000"/>
              </a:lnSpc>
              <a:buClr>
                <a:srgbClr val="CC9900"/>
              </a:buClr>
              <a:buSzPct val="65000"/>
              <a:defRPr/>
            </a:pPr>
            <a:r>
              <a:rPr lang="en-GB" dirty="0" smtClean="0">
                <a:solidFill>
                  <a:srgbClr val="000000"/>
                </a:solidFill>
                <a:latin typeface="Arial"/>
                <a:ea typeface="宋体"/>
              </a:rPr>
              <a:t>&gt;&gt;&gt; </a:t>
            </a:r>
            <a:r>
              <a:rPr lang="en-GB" dirty="0" err="1" smtClean="0">
                <a:solidFill>
                  <a:srgbClr val="000000"/>
                </a:solidFill>
                <a:latin typeface="Arial"/>
                <a:ea typeface="宋体"/>
              </a:rPr>
              <a:t>dir</a:t>
            </a:r>
            <a:r>
              <a:rPr lang="en-GB" dirty="0" smtClean="0">
                <a:solidFill>
                  <a:srgbClr val="000000"/>
                </a:solidFill>
                <a:latin typeface="Arial"/>
                <a:ea typeface="宋体"/>
              </a:rPr>
              <a:t>(</a:t>
            </a:r>
            <a:r>
              <a:rPr lang="en-GB" dirty="0" err="1" smtClean="0">
                <a:solidFill>
                  <a:srgbClr val="000000"/>
                </a:solidFill>
                <a:latin typeface="Arial"/>
                <a:ea typeface="宋体"/>
              </a:rPr>
              <a:t>str</a:t>
            </a:r>
            <a:r>
              <a:rPr lang="en-GB" dirty="0" smtClean="0">
                <a:solidFill>
                  <a:srgbClr val="000000"/>
                </a:solidFill>
                <a:latin typeface="Arial"/>
                <a:ea typeface="宋体"/>
              </a:rPr>
              <a:t>)</a:t>
            </a:r>
          </a:p>
          <a:p>
            <a:pPr marL="0" lvl="1">
              <a:lnSpc>
                <a:spcPct val="170000"/>
              </a:lnSpc>
              <a:buClr>
                <a:srgbClr val="CC9900"/>
              </a:buClr>
              <a:buSzPct val="65000"/>
              <a:defRPr/>
            </a:pPr>
            <a:endParaRPr lang="en-GB" dirty="0">
              <a:solidFill>
                <a:srgbClr val="000000"/>
              </a:solidFill>
              <a:latin typeface="Arial"/>
              <a:ea typeface="宋体"/>
            </a:endParaRPr>
          </a:p>
          <a:p>
            <a:pPr marL="0" lvl="1">
              <a:lnSpc>
                <a:spcPct val="170000"/>
              </a:lnSpc>
              <a:buClr>
                <a:srgbClr val="CC9900"/>
              </a:buClr>
              <a:buSzPct val="65000"/>
              <a:defRPr/>
            </a:pPr>
            <a:r>
              <a:rPr lang="en-GB" dirty="0" smtClean="0">
                <a:solidFill>
                  <a:srgbClr val="000000"/>
                </a:solidFill>
                <a:latin typeface="Arial"/>
                <a:ea typeface="宋体"/>
              </a:rPr>
              <a:t>Python strings are </a:t>
            </a:r>
            <a:r>
              <a:rPr lang="en-GB" dirty="0" err="1" smtClean="0">
                <a:solidFill>
                  <a:srgbClr val="000000"/>
                </a:solidFill>
                <a:latin typeface="Arial"/>
                <a:ea typeface="宋体"/>
              </a:rPr>
              <a:t>unicode</a:t>
            </a:r>
            <a:r>
              <a:rPr lang="en-GB" dirty="0" smtClean="0">
                <a:solidFill>
                  <a:srgbClr val="000000"/>
                </a:solidFill>
                <a:latin typeface="Arial"/>
                <a:ea typeface="宋体"/>
              </a:rPr>
              <a:t>. Default encoding is utf-8</a:t>
            </a:r>
            <a:endParaRPr lang="en-GB" dirty="0">
              <a:solidFill>
                <a:srgbClr val="000000"/>
              </a:solidFill>
              <a:latin typeface="Arial"/>
              <a:ea typeface="宋体"/>
            </a:endParaRPr>
          </a:p>
        </p:txBody>
      </p:sp>
    </p:spTree>
    <p:extLst>
      <p:ext uri="{BB962C8B-B14F-4D97-AF65-F5344CB8AC3E}">
        <p14:creationId xmlns:p14="http://schemas.microsoft.com/office/powerpoint/2010/main" val="7434438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5879"/>
            <a:ext cx="9144000" cy="884237"/>
          </a:xfrm>
        </p:spPr>
        <p:txBody>
          <a:bodyPr>
            <a:normAutofit/>
          </a:bodyPr>
          <a:lstStyle/>
          <a:p>
            <a:r>
              <a:rPr lang="en-US" dirty="0" smtClean="0"/>
              <a:t>Indexes and Slicing</a:t>
            </a:r>
            <a:endParaRPr lang="en-US" dirty="0"/>
          </a:p>
        </p:txBody>
      </p:sp>
      <p:sp>
        <p:nvSpPr>
          <p:cNvPr id="5" name="Rectangle 4"/>
          <p:cNvSpPr/>
          <p:nvPr/>
        </p:nvSpPr>
        <p:spPr>
          <a:xfrm>
            <a:off x="1524000" y="1201978"/>
            <a:ext cx="7806745" cy="5447645"/>
          </a:xfrm>
          <a:prstGeom prst="rect">
            <a:avLst/>
          </a:prstGeom>
          <a:noFill/>
          <a:ln w="9525">
            <a:noFill/>
          </a:ln>
        </p:spPr>
        <p:txBody>
          <a:bodyPr wrap="square" tIns="91440" bIns="640080">
            <a:spAutoFit/>
          </a:bodyPr>
          <a:lstStyle/>
          <a:p>
            <a:pPr marL="342900" lvl="1" indent="-342900">
              <a:lnSpc>
                <a:spcPct val="170000"/>
              </a:lnSpc>
              <a:buClr>
                <a:srgbClr val="CC9900"/>
              </a:buClr>
              <a:buSzPct val="65000"/>
              <a:buFont typeface="Wingdings" panose="05000000000000000000" pitchFamily="2" charset="2"/>
              <a:buChar char="Ø"/>
              <a:defRPr/>
            </a:pPr>
            <a:r>
              <a:rPr lang="en-GB" b="1" dirty="0" smtClean="0">
                <a:solidFill>
                  <a:srgbClr val="000000"/>
                </a:solidFill>
                <a:latin typeface="Arial"/>
                <a:ea typeface="宋体"/>
              </a:rPr>
              <a:t>Characters in a string are numbered with indexes starting at 0</a:t>
            </a:r>
          </a:p>
          <a:p>
            <a:pPr marL="0" lvl="1">
              <a:lnSpc>
                <a:spcPct val="170000"/>
              </a:lnSpc>
              <a:buClr>
                <a:srgbClr val="CC9900"/>
              </a:buClr>
              <a:buSzPct val="65000"/>
              <a:defRPr/>
            </a:pPr>
            <a:r>
              <a:rPr lang="en-GB" b="1" dirty="0" smtClean="0">
                <a:solidFill>
                  <a:srgbClr val="000000"/>
                </a:solidFill>
                <a:latin typeface="Arial"/>
                <a:ea typeface="宋体"/>
              </a:rPr>
              <a:t>&gt;&gt;&gt; name = ‘</a:t>
            </a:r>
            <a:r>
              <a:rPr lang="en-GB" b="1" dirty="0" err="1" smtClean="0">
                <a:solidFill>
                  <a:srgbClr val="000000"/>
                </a:solidFill>
                <a:latin typeface="Arial"/>
                <a:ea typeface="宋体"/>
              </a:rPr>
              <a:t>Dr.</a:t>
            </a:r>
            <a:r>
              <a:rPr lang="en-GB" b="1" dirty="0" smtClean="0">
                <a:solidFill>
                  <a:srgbClr val="000000"/>
                </a:solidFill>
                <a:latin typeface="Arial"/>
                <a:ea typeface="宋体"/>
              </a:rPr>
              <a:t> Reddy’</a:t>
            </a:r>
          </a:p>
          <a:p>
            <a:pPr marL="0" lvl="1">
              <a:lnSpc>
                <a:spcPct val="170000"/>
              </a:lnSpc>
              <a:buClr>
                <a:srgbClr val="CC9900"/>
              </a:buClr>
              <a:buSzPct val="65000"/>
              <a:defRPr/>
            </a:pPr>
            <a:r>
              <a:rPr lang="en-GB" b="1" dirty="0" smtClean="0">
                <a:solidFill>
                  <a:srgbClr val="000000"/>
                </a:solidFill>
                <a:latin typeface="Arial"/>
                <a:ea typeface="宋体"/>
              </a:rPr>
              <a:t>name[0], name[1].. </a:t>
            </a:r>
          </a:p>
          <a:p>
            <a:pPr marL="0" lvl="1">
              <a:lnSpc>
                <a:spcPct val="170000"/>
              </a:lnSpc>
              <a:buClr>
                <a:srgbClr val="CC9900"/>
              </a:buClr>
              <a:buSzPct val="65000"/>
              <a:defRPr/>
            </a:pPr>
            <a:endParaRPr lang="en-GB" b="1" dirty="0" smtClean="0">
              <a:solidFill>
                <a:srgbClr val="000000"/>
              </a:solidFill>
              <a:latin typeface="Arial"/>
              <a:ea typeface="宋体"/>
            </a:endParaRPr>
          </a:p>
          <a:p>
            <a:pPr marL="0" lvl="1">
              <a:lnSpc>
                <a:spcPct val="170000"/>
              </a:lnSpc>
              <a:buClr>
                <a:srgbClr val="CC9900"/>
              </a:buClr>
              <a:buSzPct val="65000"/>
              <a:defRPr/>
            </a:pPr>
            <a:r>
              <a:rPr lang="en-GB" b="1" dirty="0" smtClean="0">
                <a:solidFill>
                  <a:srgbClr val="000000"/>
                </a:solidFill>
                <a:latin typeface="Arial"/>
                <a:ea typeface="宋体"/>
              </a:rPr>
              <a:t>String functions</a:t>
            </a:r>
          </a:p>
          <a:p>
            <a:pPr marL="0" lvl="1">
              <a:lnSpc>
                <a:spcPct val="170000"/>
              </a:lnSpc>
              <a:buClr>
                <a:srgbClr val="CC9900"/>
              </a:buClr>
              <a:buSzPct val="65000"/>
              <a:defRPr/>
            </a:pPr>
            <a:endParaRPr lang="en-GB" b="1" dirty="0">
              <a:solidFill>
                <a:srgbClr val="000000"/>
              </a:solidFill>
              <a:latin typeface="Arial"/>
              <a:ea typeface="宋体"/>
            </a:endParaRPr>
          </a:p>
          <a:p>
            <a:pPr marL="0" lvl="1">
              <a:lnSpc>
                <a:spcPct val="170000"/>
              </a:lnSpc>
              <a:buClr>
                <a:srgbClr val="CC9900"/>
              </a:buClr>
              <a:buSzPct val="65000"/>
              <a:defRPr/>
            </a:pPr>
            <a:r>
              <a:rPr lang="en-GB" b="1" dirty="0" smtClean="0">
                <a:solidFill>
                  <a:srgbClr val="000000"/>
                </a:solidFill>
                <a:latin typeface="Arial"/>
                <a:ea typeface="宋体"/>
              </a:rPr>
              <a:t>Slicing </a:t>
            </a:r>
          </a:p>
          <a:p>
            <a:pPr marL="0" lvl="1">
              <a:lnSpc>
                <a:spcPct val="170000"/>
              </a:lnSpc>
              <a:buClr>
                <a:srgbClr val="CC9900"/>
              </a:buClr>
              <a:buSzPct val="65000"/>
              <a:defRPr/>
            </a:pPr>
            <a:r>
              <a:rPr lang="en-GB" dirty="0">
                <a:solidFill>
                  <a:srgbClr val="000000"/>
                </a:solidFill>
                <a:latin typeface="Courier New" charset="0"/>
                <a:ea typeface="Courier New" charset="0"/>
                <a:cs typeface="Courier New" charset="0"/>
              </a:rPr>
              <a:t>name[</a:t>
            </a:r>
            <a:r>
              <a:rPr lang="en-GB" dirty="0" err="1">
                <a:solidFill>
                  <a:srgbClr val="000000"/>
                </a:solidFill>
                <a:latin typeface="Courier New" charset="0"/>
                <a:ea typeface="Courier New" charset="0"/>
                <a:cs typeface="Courier New" charset="0"/>
              </a:rPr>
              <a:t>startIndex</a:t>
            </a:r>
            <a:r>
              <a:rPr lang="en-GB" dirty="0">
                <a:solidFill>
                  <a:srgbClr val="000000"/>
                </a:solidFill>
                <a:latin typeface="Courier New" charset="0"/>
                <a:ea typeface="Courier New" charset="0"/>
                <a:cs typeface="Courier New" charset="0"/>
              </a:rPr>
              <a:t> : </a:t>
            </a:r>
            <a:r>
              <a:rPr lang="en-GB" dirty="0" err="1">
                <a:solidFill>
                  <a:srgbClr val="000000"/>
                </a:solidFill>
                <a:latin typeface="Courier New" charset="0"/>
                <a:ea typeface="Courier New" charset="0"/>
                <a:cs typeface="Courier New" charset="0"/>
              </a:rPr>
              <a:t>EndIndex</a:t>
            </a:r>
            <a:r>
              <a:rPr lang="en-GB" dirty="0">
                <a:solidFill>
                  <a:srgbClr val="000000"/>
                </a:solidFill>
                <a:latin typeface="Courier New" charset="0"/>
                <a:ea typeface="Courier New" charset="0"/>
                <a:cs typeface="Courier New" charset="0"/>
              </a:rPr>
              <a:t> : Step]</a:t>
            </a:r>
          </a:p>
          <a:p>
            <a:pPr marL="0" lvl="1">
              <a:lnSpc>
                <a:spcPct val="170000"/>
              </a:lnSpc>
              <a:buClr>
                <a:srgbClr val="CC9900"/>
              </a:buClr>
              <a:buSzPct val="65000"/>
              <a:defRPr/>
            </a:pPr>
            <a:endParaRPr lang="en-GB" b="1" dirty="0" smtClean="0">
              <a:solidFill>
                <a:srgbClr val="000000"/>
              </a:solidFill>
              <a:latin typeface="Arial"/>
              <a:ea typeface="宋体"/>
            </a:endParaRPr>
          </a:p>
          <a:p>
            <a:pPr marL="0" lvl="1">
              <a:lnSpc>
                <a:spcPct val="170000"/>
              </a:lnSpc>
              <a:buClr>
                <a:srgbClr val="CC9900"/>
              </a:buClr>
              <a:buSzPct val="65000"/>
              <a:defRPr/>
            </a:pPr>
            <a:endParaRPr lang="en-GB" b="1" dirty="0">
              <a:solidFill>
                <a:srgbClr val="000000"/>
              </a:solidFill>
              <a:latin typeface="Arial"/>
              <a:ea typeface="宋体"/>
            </a:endParaRPr>
          </a:p>
        </p:txBody>
      </p:sp>
    </p:spTree>
    <p:extLst>
      <p:ext uri="{BB962C8B-B14F-4D97-AF65-F5344CB8AC3E}">
        <p14:creationId xmlns:p14="http://schemas.microsoft.com/office/powerpoint/2010/main" val="10008614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Shape 1"/>
          <p:cNvSpPr txBox="1"/>
          <p:nvPr/>
        </p:nvSpPr>
        <p:spPr>
          <a:xfrm>
            <a:off x="1523880" y="115920"/>
            <a:ext cx="9143640" cy="883800"/>
          </a:xfrm>
          <a:prstGeom prst="rect">
            <a:avLst/>
          </a:prstGeom>
          <a:noFill/>
          <a:ln>
            <a:noFill/>
          </a:ln>
        </p:spPr>
        <p:txBody>
          <a:bodyPr anchor="b">
            <a:normAutofit lnSpcReduction="10000"/>
          </a:bodyPr>
          <a:lstStyle/>
          <a:p>
            <a:pPr algn="ctr">
              <a:lnSpc>
                <a:spcPct val="90000"/>
              </a:lnSpc>
            </a:pPr>
            <a:r>
              <a:rPr lang="en-US" sz="6000" b="0" strike="noStrike" spc="-1">
                <a:solidFill>
                  <a:srgbClr val="000000"/>
                </a:solidFill>
                <a:latin typeface="Calibri Light"/>
              </a:rPr>
              <a:t>String</a:t>
            </a:r>
            <a:endParaRPr lang="en-US" sz="6000" b="0" strike="noStrike" spc="-1">
              <a:solidFill>
                <a:srgbClr val="000000"/>
              </a:solidFill>
              <a:latin typeface="Calibri"/>
            </a:endParaRPr>
          </a:p>
        </p:txBody>
      </p:sp>
      <p:sp>
        <p:nvSpPr>
          <p:cNvPr id="71" name="CustomShape 2"/>
          <p:cNvSpPr/>
          <p:nvPr/>
        </p:nvSpPr>
        <p:spPr>
          <a:xfrm>
            <a:off x="1523880" y="1185840"/>
            <a:ext cx="7806240" cy="2596680"/>
          </a:xfrm>
          <a:prstGeom prst="rect">
            <a:avLst/>
          </a:prstGeom>
          <a:noFill/>
          <a:ln w="9360">
            <a:noFill/>
          </a:ln>
        </p:spPr>
        <p:style>
          <a:lnRef idx="0">
            <a:scrgbClr r="0" g="0" b="0"/>
          </a:lnRef>
          <a:fillRef idx="0">
            <a:scrgbClr r="0" g="0" b="0"/>
          </a:fillRef>
          <a:effectRef idx="0">
            <a:scrgbClr r="0" g="0" b="0"/>
          </a:effectRef>
          <a:fontRef idx="minor"/>
        </p:style>
        <p:txBody>
          <a:bodyPr lIns="90000" tIns="91440" rIns="90000" bIns="640080"/>
          <a:lstStyle/>
          <a:p>
            <a:pPr marL="343080" lvl="1" indent="-342720">
              <a:lnSpc>
                <a:spcPct val="170000"/>
              </a:lnSpc>
              <a:buClr>
                <a:srgbClr val="CC9900"/>
              </a:buClr>
              <a:buSzPct val="65000"/>
              <a:buFont typeface="Wingdings" charset="2"/>
              <a:buChar char=""/>
            </a:pPr>
            <a:r>
              <a:rPr lang="en-IN" sz="1800" b="0" strike="noStrike" spc="-1" dirty="0">
                <a:solidFill>
                  <a:srgbClr val="000000"/>
                </a:solidFill>
                <a:latin typeface="Arial"/>
                <a:ea typeface="宋体"/>
              </a:rPr>
              <a:t>String Functions</a:t>
            </a:r>
            <a:endParaRPr lang="en-IN" sz="1800" b="0" strike="noStrike" spc="-1" dirty="0">
              <a:latin typeface="Arial"/>
            </a:endParaRPr>
          </a:p>
          <a:p>
            <a:pPr marL="343080" lvl="1" indent="-342720">
              <a:lnSpc>
                <a:spcPct val="170000"/>
              </a:lnSpc>
              <a:buClr>
                <a:srgbClr val="CC9900"/>
              </a:buClr>
              <a:buSzPct val="65000"/>
              <a:buFont typeface="Wingdings" charset="2"/>
              <a:buChar char=""/>
            </a:pPr>
            <a:r>
              <a:rPr lang="en-IN" sz="1800" b="0" strike="noStrike" spc="-1" dirty="0">
                <a:solidFill>
                  <a:srgbClr val="000000"/>
                </a:solidFill>
                <a:latin typeface="Arial"/>
                <a:ea typeface="宋体"/>
              </a:rPr>
              <a:t>String formatting, Indexing, </a:t>
            </a:r>
            <a:endParaRPr lang="en-IN" sz="1800" b="0" strike="noStrike" spc="-1" dirty="0">
              <a:latin typeface="Arial"/>
            </a:endParaRPr>
          </a:p>
          <a:p>
            <a:pPr marL="343080" lvl="1" indent="-342720">
              <a:lnSpc>
                <a:spcPct val="170000"/>
              </a:lnSpc>
              <a:buClr>
                <a:srgbClr val="CC9900"/>
              </a:buClr>
              <a:buSzPct val="65000"/>
              <a:buFont typeface="Wingdings" charset="2"/>
              <a:buChar char=""/>
            </a:pPr>
            <a:r>
              <a:rPr lang="en-IN" sz="1800" b="0" strike="noStrike" spc="-1" dirty="0">
                <a:solidFill>
                  <a:srgbClr val="000000"/>
                </a:solidFill>
                <a:latin typeface="Arial"/>
                <a:ea typeface="宋体"/>
              </a:rPr>
              <a:t>Slicing.</a:t>
            </a:r>
            <a:endParaRPr lang="en-IN" sz="1800" b="0" strike="noStrike" spc="-1" dirty="0">
              <a:latin typeface="Arial"/>
            </a:endParaRPr>
          </a:p>
          <a:p>
            <a:pPr marL="457200">
              <a:lnSpc>
                <a:spcPct val="170000"/>
              </a:lnSpc>
            </a:pPr>
            <a:r>
              <a:rPr lang="en-IN" sz="1800" b="0" strike="noStrike" spc="-1" dirty="0">
                <a:solidFill>
                  <a:srgbClr val="000000"/>
                </a:solidFill>
                <a:latin typeface="Courier New"/>
                <a:ea typeface="Courier New"/>
              </a:rPr>
              <a:t>name[</a:t>
            </a:r>
            <a:r>
              <a:rPr lang="en-IN" sz="1800" b="0" strike="noStrike" spc="-1" dirty="0" err="1">
                <a:solidFill>
                  <a:srgbClr val="000000"/>
                </a:solidFill>
                <a:latin typeface="Courier New"/>
                <a:ea typeface="Courier New"/>
              </a:rPr>
              <a:t>startIndex</a:t>
            </a:r>
            <a:r>
              <a:rPr lang="en-IN" sz="1800" b="0" strike="noStrike" spc="-1" dirty="0">
                <a:solidFill>
                  <a:srgbClr val="000000"/>
                </a:solidFill>
                <a:latin typeface="Courier New"/>
                <a:ea typeface="Courier New"/>
              </a:rPr>
              <a:t> : </a:t>
            </a:r>
            <a:r>
              <a:rPr lang="en-IN" sz="1800" b="0" strike="noStrike" spc="-1" dirty="0" err="1">
                <a:solidFill>
                  <a:srgbClr val="000000"/>
                </a:solidFill>
                <a:latin typeface="Courier New"/>
                <a:ea typeface="Courier New"/>
              </a:rPr>
              <a:t>EndIndex</a:t>
            </a:r>
            <a:r>
              <a:rPr lang="en-IN" sz="1800" b="0" strike="noStrike" spc="-1" dirty="0">
                <a:solidFill>
                  <a:srgbClr val="000000"/>
                </a:solidFill>
                <a:latin typeface="Courier New"/>
                <a:ea typeface="Courier New"/>
              </a:rPr>
              <a:t> : Step]</a:t>
            </a:r>
            <a:endParaRPr lang="en-IN"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Shape 1"/>
          <p:cNvSpPr txBox="1"/>
          <p:nvPr/>
        </p:nvSpPr>
        <p:spPr>
          <a:xfrm>
            <a:off x="1523880" y="115920"/>
            <a:ext cx="9143640" cy="883800"/>
          </a:xfrm>
          <a:prstGeom prst="rect">
            <a:avLst/>
          </a:prstGeom>
          <a:noFill/>
          <a:ln>
            <a:noFill/>
          </a:ln>
        </p:spPr>
        <p:txBody>
          <a:bodyPr anchor="b">
            <a:normAutofit lnSpcReduction="10000"/>
          </a:bodyPr>
          <a:lstStyle/>
          <a:p>
            <a:pPr algn="ctr">
              <a:lnSpc>
                <a:spcPct val="90000"/>
              </a:lnSpc>
            </a:pPr>
            <a:r>
              <a:rPr lang="en-US" sz="6000" b="0" strike="noStrike" spc="-1">
                <a:solidFill>
                  <a:srgbClr val="000000"/>
                </a:solidFill>
                <a:latin typeface="Calibri Light"/>
              </a:rPr>
              <a:t>User Input</a:t>
            </a:r>
            <a:endParaRPr lang="en-US" sz="6000" b="0" strike="noStrike" spc="-1">
              <a:solidFill>
                <a:srgbClr val="000000"/>
              </a:solidFill>
              <a:latin typeface="Calibri"/>
            </a:endParaRPr>
          </a:p>
        </p:txBody>
      </p:sp>
      <p:sp>
        <p:nvSpPr>
          <p:cNvPr id="73" name="CustomShape 2"/>
          <p:cNvSpPr/>
          <p:nvPr/>
        </p:nvSpPr>
        <p:spPr>
          <a:xfrm>
            <a:off x="1523880" y="1328760"/>
            <a:ext cx="7806240" cy="4615560"/>
          </a:xfrm>
          <a:prstGeom prst="rect">
            <a:avLst/>
          </a:prstGeom>
          <a:noFill/>
          <a:ln w="9360">
            <a:noFill/>
          </a:ln>
        </p:spPr>
        <p:style>
          <a:lnRef idx="0">
            <a:scrgbClr r="0" g="0" b="0"/>
          </a:lnRef>
          <a:fillRef idx="0">
            <a:scrgbClr r="0" g="0" b="0"/>
          </a:fillRef>
          <a:effectRef idx="0">
            <a:scrgbClr r="0" g="0" b="0"/>
          </a:effectRef>
          <a:fontRef idx="minor"/>
        </p:style>
        <p:txBody>
          <a:bodyPr lIns="90000" tIns="91440" rIns="90000" bIns="640080"/>
          <a:lstStyle/>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We can instruct python to pause and read data from user using input() function. Input() functions returns a string.</a:t>
            </a:r>
            <a:endParaRPr lang="en-IN" sz="1800" b="0" strike="noStrike" spc="-1">
              <a:latin typeface="Arial"/>
            </a:endParaRPr>
          </a:p>
          <a:p>
            <a:pPr>
              <a:lnSpc>
                <a:spcPct val="100000"/>
              </a:lnSpc>
            </a:pPr>
            <a:endParaRPr lang="en-IN" sz="1800" b="0" strike="noStrike" spc="-1">
              <a:latin typeface="Arial"/>
            </a:endParaRPr>
          </a:p>
          <a:p>
            <a:pPr marL="914400">
              <a:lnSpc>
                <a:spcPct val="100000"/>
              </a:lnSpc>
            </a:pPr>
            <a:r>
              <a:rPr lang="en-IN" sz="1600" b="0" strike="noStrike" spc="-1">
                <a:solidFill>
                  <a:srgbClr val="000000"/>
                </a:solidFill>
                <a:latin typeface="Courier New"/>
                <a:ea typeface="Courier New"/>
              </a:rPr>
              <a:t>name = input(‘Enter file name: ’)</a:t>
            </a:r>
            <a:endParaRPr lang="en-IN" sz="1600" b="0" strike="noStrike" spc="-1">
              <a:latin typeface="Arial"/>
            </a:endParaRPr>
          </a:p>
          <a:p>
            <a:pPr marL="914400">
              <a:lnSpc>
                <a:spcPct val="100000"/>
              </a:lnSpc>
            </a:pPr>
            <a:r>
              <a:rPr lang="en-IN" sz="1600" b="0" strike="noStrike" spc="-1">
                <a:solidFill>
                  <a:srgbClr val="000000"/>
                </a:solidFill>
                <a:latin typeface="Courier New"/>
                <a:ea typeface="Courier New"/>
              </a:rPr>
              <a:t>hd= open(name, ’r’)</a:t>
            </a:r>
            <a:endParaRPr lang="en-IN" sz="1600" b="0" strike="noStrike" spc="-1">
              <a:latin typeface="Arial"/>
            </a:endParaRPr>
          </a:p>
          <a:p>
            <a:pPr marL="914400">
              <a:lnSpc>
                <a:spcPct val="100000"/>
              </a:lnSpc>
            </a:pPr>
            <a:r>
              <a:rPr lang="en-IN" sz="1600" b="0" strike="noStrike" spc="-1">
                <a:solidFill>
                  <a:srgbClr val="000000"/>
                </a:solidFill>
                <a:latin typeface="Courier New"/>
                <a:ea typeface="Courier New"/>
              </a:rPr>
              <a:t>Counts = dict()</a:t>
            </a:r>
            <a:endParaRPr lang="en-IN" sz="1600" b="0" strike="noStrike" spc="-1">
              <a:latin typeface="Arial"/>
            </a:endParaRPr>
          </a:p>
          <a:p>
            <a:pPr marL="914400">
              <a:lnSpc>
                <a:spcPct val="100000"/>
              </a:lnSpc>
            </a:pPr>
            <a:r>
              <a:rPr lang="en-IN" sz="1600" b="0" strike="noStrike" spc="-1">
                <a:solidFill>
                  <a:srgbClr val="000000"/>
                </a:solidFill>
                <a:latin typeface="Courier New"/>
                <a:ea typeface="Courier New"/>
              </a:rPr>
              <a:t>For line in hd:</a:t>
            </a:r>
            <a:endParaRPr lang="en-IN" sz="1600" b="0" strike="noStrike" spc="-1">
              <a:latin typeface="Arial"/>
            </a:endParaRPr>
          </a:p>
          <a:p>
            <a:pPr marL="914400">
              <a:lnSpc>
                <a:spcPct val="100000"/>
              </a:lnSpc>
            </a:pPr>
            <a:r>
              <a:rPr lang="en-IN" sz="1600" b="0" strike="noStrike" spc="-1">
                <a:solidFill>
                  <a:srgbClr val="000000"/>
                </a:solidFill>
                <a:latin typeface="Courier New"/>
                <a:ea typeface="Courier New"/>
              </a:rPr>
              <a:t>    words = line.split()</a:t>
            </a:r>
            <a:endParaRPr lang="en-IN" sz="1600" b="0" strike="noStrike" spc="-1">
              <a:latin typeface="Arial"/>
            </a:endParaRPr>
          </a:p>
          <a:p>
            <a:pPr marL="914400">
              <a:lnSpc>
                <a:spcPct val="100000"/>
              </a:lnSpc>
            </a:pPr>
            <a:r>
              <a:rPr lang="en-IN" sz="1600" b="0" strike="noStrike" spc="-1">
                <a:solidFill>
                  <a:srgbClr val="000000"/>
                </a:solidFill>
                <a:latin typeface="Courier New"/>
                <a:ea typeface="Courier New"/>
              </a:rPr>
              <a:t>    for word in words:</a:t>
            </a:r>
            <a:endParaRPr lang="en-IN" sz="1600" b="0" strike="noStrike" spc="-1">
              <a:latin typeface="Arial"/>
            </a:endParaRPr>
          </a:p>
          <a:p>
            <a:pPr marL="914400">
              <a:lnSpc>
                <a:spcPct val="100000"/>
              </a:lnSpc>
            </a:pPr>
            <a:r>
              <a:rPr lang="en-IN" sz="1600" b="0" strike="noStrike" spc="-1">
                <a:solidFill>
                  <a:srgbClr val="000000"/>
                </a:solidFill>
                <a:latin typeface="Courier New"/>
                <a:ea typeface="Courier New"/>
              </a:rPr>
              <a:t>        counts[word] = counts.get(word,0) + 1</a:t>
            </a:r>
            <a:endParaRPr lang="en-IN" sz="1600" b="0" strike="noStrike" spc="-1">
              <a:latin typeface="Arial"/>
            </a:endParaRPr>
          </a:p>
          <a:p>
            <a:pPr marL="914400">
              <a:lnSpc>
                <a:spcPct val="100000"/>
              </a:lnSpc>
            </a:pPr>
            <a:endParaRPr lang="en-IN" sz="1600" b="0" strike="noStrike" spc="-1">
              <a:latin typeface="Arial"/>
            </a:endParaRPr>
          </a:p>
          <a:p>
            <a:pPr marL="914400">
              <a:lnSpc>
                <a:spcPct val="100000"/>
              </a:lnSpc>
            </a:pPr>
            <a:endParaRPr lang="en-IN" sz="1600" b="0" strike="noStrike" spc="-1">
              <a:latin typeface="Arial"/>
            </a:endParaRPr>
          </a:p>
          <a:p>
            <a:pPr marL="914400">
              <a:lnSpc>
                <a:spcPct val="100000"/>
              </a:lnSpc>
            </a:pPr>
            <a:r>
              <a:rPr lang="en-IN" sz="1600" b="0" strike="noStrike" spc="-1">
                <a:solidFill>
                  <a:srgbClr val="000000"/>
                </a:solidFill>
                <a:latin typeface="Courier New"/>
                <a:ea typeface="Courier New"/>
              </a:rPr>
              <a:t>Inp = input(‘Floor Num: ‘)</a:t>
            </a:r>
            <a:endParaRPr lang="en-IN" sz="1600" b="0" strike="noStrike" spc="-1">
              <a:latin typeface="Arial"/>
            </a:endParaRPr>
          </a:p>
          <a:p>
            <a:pPr marL="914400">
              <a:lnSpc>
                <a:spcPct val="100000"/>
              </a:lnSpc>
            </a:pPr>
            <a:r>
              <a:rPr lang="en-IN" sz="1600" b="0" strike="noStrike" spc="-1">
                <a:solidFill>
                  <a:srgbClr val="000000"/>
                </a:solidFill>
                <a:latin typeface="Courier New"/>
                <a:ea typeface="Courier New"/>
              </a:rPr>
              <a:t>Actual_floor = int(Inp) + 1</a:t>
            </a:r>
            <a:endParaRPr lang="en-IN" sz="1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Shape 1"/>
          <p:cNvSpPr txBox="1"/>
          <p:nvPr/>
        </p:nvSpPr>
        <p:spPr>
          <a:xfrm>
            <a:off x="1523880" y="115920"/>
            <a:ext cx="9143640" cy="883800"/>
          </a:xfrm>
          <a:prstGeom prst="rect">
            <a:avLst/>
          </a:prstGeom>
          <a:noFill/>
          <a:ln>
            <a:noFill/>
          </a:ln>
        </p:spPr>
        <p:txBody>
          <a:bodyPr anchor="b">
            <a:normAutofit lnSpcReduction="10000"/>
          </a:bodyPr>
          <a:lstStyle/>
          <a:p>
            <a:pPr algn="ctr">
              <a:lnSpc>
                <a:spcPct val="90000"/>
              </a:lnSpc>
            </a:pPr>
            <a:r>
              <a:rPr lang="en-US" sz="6000" b="0" strike="noStrike" spc="-1">
                <a:solidFill>
                  <a:srgbClr val="000000"/>
                </a:solidFill>
                <a:latin typeface="Calibri Light"/>
              </a:rPr>
              <a:t>Import</a:t>
            </a:r>
            <a:endParaRPr lang="en-US" sz="6000" b="0" strike="noStrike" spc="-1">
              <a:solidFill>
                <a:srgbClr val="000000"/>
              </a:solidFill>
              <a:latin typeface="Calibri"/>
            </a:endParaRPr>
          </a:p>
        </p:txBody>
      </p:sp>
      <p:sp>
        <p:nvSpPr>
          <p:cNvPr id="75" name="CustomShape 2"/>
          <p:cNvSpPr/>
          <p:nvPr/>
        </p:nvSpPr>
        <p:spPr>
          <a:xfrm>
            <a:off x="1523880" y="1298160"/>
            <a:ext cx="7806240" cy="3942720"/>
          </a:xfrm>
          <a:prstGeom prst="rect">
            <a:avLst/>
          </a:prstGeom>
          <a:noFill/>
          <a:ln w="9360">
            <a:noFill/>
          </a:ln>
        </p:spPr>
        <p:style>
          <a:lnRef idx="0">
            <a:scrgbClr r="0" g="0" b="0"/>
          </a:lnRef>
          <a:fillRef idx="0">
            <a:scrgbClr r="0" g="0" b="0"/>
          </a:fillRef>
          <a:effectRef idx="0">
            <a:scrgbClr r="0" g="0" b="0"/>
          </a:effectRef>
          <a:fontRef idx="minor"/>
        </p:style>
        <p:txBody>
          <a:bodyPr lIns="90000" tIns="91440" rIns="90000" bIns="640080"/>
          <a:lstStyle/>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Import search path</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Import xyz – copy the module. From xyz import fun – copy fun</a:t>
            </a:r>
            <a:endParaRPr lang="en-IN" sz="1800" b="0" strike="noStrike" spc="-1">
              <a:latin typeface="Arial"/>
            </a:endParaRPr>
          </a:p>
          <a:p>
            <a:pPr>
              <a:lnSpc>
                <a:spcPct val="170000"/>
              </a:lnSpc>
            </a:pP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Use standard boiler plate in every python program. It is mandatory in case of multithreading or multiprocessing</a:t>
            </a:r>
            <a:endParaRPr lang="en-IN" sz="1800" b="0" strike="noStrike" spc="-1">
              <a:latin typeface="Arial"/>
            </a:endParaRPr>
          </a:p>
          <a:p>
            <a:pPr marL="914400">
              <a:lnSpc>
                <a:spcPct val="170000"/>
              </a:lnSpc>
            </a:pPr>
            <a:r>
              <a:rPr lang="en-IN" sz="1600" b="0" strike="noStrike" spc="-1">
                <a:solidFill>
                  <a:srgbClr val="000000"/>
                </a:solidFill>
                <a:latin typeface="Courier New"/>
                <a:ea typeface="Courier New"/>
              </a:rPr>
              <a:t>if __name__ == '__main__':</a:t>
            </a:r>
            <a:endParaRPr lang="en-IN" sz="1600" b="0" strike="noStrike" spc="-1">
              <a:latin typeface="Arial"/>
            </a:endParaRPr>
          </a:p>
          <a:p>
            <a:pPr>
              <a:lnSpc>
                <a:spcPct val="170000"/>
              </a:lnSpc>
            </a:pPr>
            <a:endParaRPr lang="en-IN" sz="1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201978"/>
            <a:ext cx="7806745" cy="5918543"/>
          </a:xfrm>
          <a:prstGeom prst="rect">
            <a:avLst/>
          </a:prstGeom>
          <a:noFill/>
          <a:ln w="9525">
            <a:noFill/>
          </a:ln>
        </p:spPr>
        <p:txBody>
          <a:bodyPr wrap="square" tIns="91440" bIns="640080">
            <a:spAutoFit/>
          </a:bodyPr>
          <a:lstStyle/>
          <a:p>
            <a:pPr marL="342900" lvl="1" indent="-342900">
              <a:lnSpc>
                <a:spcPct val="170000"/>
              </a:lnSpc>
              <a:buClr>
                <a:srgbClr val="CC9900"/>
              </a:buClr>
              <a:buSzPct val="65000"/>
              <a:buFont typeface="Wingdings" panose="05000000000000000000" pitchFamily="2" charset="2"/>
              <a:buChar char="Ø"/>
              <a:defRPr/>
            </a:pPr>
            <a:r>
              <a:rPr lang="en-GB" dirty="0" smtClean="0">
                <a:solidFill>
                  <a:srgbClr val="000000"/>
                </a:solidFill>
                <a:latin typeface="Arial"/>
                <a:ea typeface="宋体"/>
                <a:sym typeface="Wingdings"/>
              </a:rPr>
              <a:t>Much </a:t>
            </a:r>
            <a:r>
              <a:rPr lang="en-GB" dirty="0">
                <a:solidFill>
                  <a:srgbClr val="000000"/>
                </a:solidFill>
                <a:latin typeface="Arial"/>
                <a:ea typeface="宋体"/>
                <a:sym typeface="Wingdings"/>
              </a:rPr>
              <a:t>more than </a:t>
            </a:r>
            <a:r>
              <a:rPr lang="en-GB" dirty="0" smtClean="0">
                <a:solidFill>
                  <a:srgbClr val="000000"/>
                </a:solidFill>
                <a:latin typeface="Arial"/>
                <a:ea typeface="宋体"/>
                <a:sym typeface="Wingdings"/>
              </a:rPr>
              <a:t>arrays in C. Holds arbitrary data</a:t>
            </a:r>
          </a:p>
          <a:p>
            <a:pPr marL="457200" lvl="2">
              <a:lnSpc>
                <a:spcPct val="170000"/>
              </a:lnSpc>
              <a:buClr>
                <a:srgbClr val="CC9900"/>
              </a:buClr>
              <a:buSzPct val="65000"/>
              <a:defRPr/>
            </a:pPr>
            <a:r>
              <a:rPr lang="en-GB" dirty="0" err="1">
                <a:solidFill>
                  <a:srgbClr val="000000"/>
                </a:solidFill>
                <a:latin typeface="Courier New" charset="0"/>
                <a:ea typeface="Courier New" charset="0"/>
                <a:cs typeface="Courier New" charset="0"/>
                <a:sym typeface="Wingdings"/>
              </a:rPr>
              <a:t>lst</a:t>
            </a:r>
            <a:r>
              <a:rPr lang="en-GB" dirty="0">
                <a:solidFill>
                  <a:srgbClr val="000000"/>
                </a:solidFill>
                <a:latin typeface="Courier New" charset="0"/>
                <a:ea typeface="Courier New" charset="0"/>
                <a:cs typeface="Courier New" charset="0"/>
                <a:sym typeface="Wingdings"/>
              </a:rPr>
              <a:t> = [‘a’, 2, 5, 6.3, True]</a:t>
            </a:r>
            <a:endParaRPr lang="en-GB" dirty="0">
              <a:solidFill>
                <a:srgbClr val="000000"/>
              </a:solidFill>
              <a:latin typeface="Courier New" charset="0"/>
              <a:ea typeface="Courier New" charset="0"/>
              <a:cs typeface="Courier New" charset="0"/>
            </a:endParaRPr>
          </a:p>
          <a:p>
            <a:pPr marL="342900" lvl="1" indent="-342900">
              <a:lnSpc>
                <a:spcPct val="170000"/>
              </a:lnSpc>
              <a:buClr>
                <a:srgbClr val="CC9900"/>
              </a:buClr>
              <a:buSzPct val="65000"/>
              <a:buFont typeface="Wingdings" panose="05000000000000000000" pitchFamily="2" charset="2"/>
              <a:buChar char="Ø"/>
              <a:defRPr/>
            </a:pPr>
            <a:r>
              <a:rPr lang="en-GB" b="1" dirty="0" smtClean="0">
                <a:solidFill>
                  <a:srgbClr val="000000"/>
                </a:solidFill>
                <a:latin typeface="Arial"/>
                <a:ea typeface="宋体"/>
              </a:rPr>
              <a:t>Can be indexed and slices</a:t>
            </a:r>
            <a:endParaRPr lang="en-GB" b="1" dirty="0">
              <a:solidFill>
                <a:srgbClr val="000000"/>
              </a:solidFill>
              <a:latin typeface="Arial"/>
              <a:ea typeface="宋体"/>
            </a:endParaRPr>
          </a:p>
          <a:p>
            <a:pPr marL="457200" lvl="2">
              <a:lnSpc>
                <a:spcPct val="170000"/>
              </a:lnSpc>
              <a:buClr>
                <a:srgbClr val="CC9900"/>
              </a:buClr>
              <a:buSzPct val="65000"/>
              <a:defRPr/>
            </a:pPr>
            <a:r>
              <a:rPr lang="en-GB" dirty="0" err="1" smtClean="0">
                <a:solidFill>
                  <a:srgbClr val="000000"/>
                </a:solidFill>
                <a:latin typeface="Courier New" charset="0"/>
                <a:ea typeface="Courier New" charset="0"/>
                <a:cs typeface="Courier New" charset="0"/>
              </a:rPr>
              <a:t>lst</a:t>
            </a:r>
            <a:r>
              <a:rPr lang="en-GB" dirty="0" smtClean="0">
                <a:solidFill>
                  <a:srgbClr val="000000"/>
                </a:solidFill>
                <a:latin typeface="Courier New" charset="0"/>
                <a:ea typeface="Courier New" charset="0"/>
                <a:cs typeface="Courier New" charset="0"/>
              </a:rPr>
              <a:t>[0], </a:t>
            </a:r>
            <a:r>
              <a:rPr lang="en-GB" dirty="0" err="1" smtClean="0">
                <a:solidFill>
                  <a:srgbClr val="000000"/>
                </a:solidFill>
                <a:latin typeface="Courier New" charset="0"/>
                <a:ea typeface="Courier New" charset="0"/>
                <a:cs typeface="Courier New" charset="0"/>
              </a:rPr>
              <a:t>lst</a:t>
            </a:r>
            <a:r>
              <a:rPr lang="en-GB" dirty="0" smtClean="0">
                <a:solidFill>
                  <a:srgbClr val="000000"/>
                </a:solidFill>
                <a:latin typeface="Courier New" charset="0"/>
                <a:ea typeface="Courier New" charset="0"/>
                <a:cs typeface="Courier New" charset="0"/>
              </a:rPr>
              <a:t>[1], </a:t>
            </a:r>
            <a:r>
              <a:rPr lang="en-US" dirty="0" smtClean="0">
                <a:solidFill>
                  <a:srgbClr val="000000"/>
                </a:solidFill>
                <a:latin typeface="Courier New" charset="0"/>
                <a:ea typeface="Courier New" charset="0"/>
                <a:cs typeface="Courier New" charset="0"/>
              </a:rPr>
              <a:t>..</a:t>
            </a:r>
            <a:endParaRPr lang="en-GB" dirty="0" smtClean="0">
              <a:solidFill>
                <a:srgbClr val="000000"/>
              </a:solidFill>
              <a:latin typeface="Courier New" charset="0"/>
              <a:ea typeface="Courier New" charset="0"/>
              <a:cs typeface="Courier New" charset="0"/>
            </a:endParaRPr>
          </a:p>
          <a:p>
            <a:pPr marL="457200" lvl="2">
              <a:lnSpc>
                <a:spcPct val="170000"/>
              </a:lnSpc>
              <a:buClr>
                <a:srgbClr val="CC9900"/>
              </a:buClr>
              <a:buSzPct val="65000"/>
              <a:defRPr/>
            </a:pPr>
            <a:r>
              <a:rPr lang="en-GB" dirty="0" err="1" smtClean="0">
                <a:solidFill>
                  <a:srgbClr val="000000"/>
                </a:solidFill>
                <a:latin typeface="Courier New" charset="0"/>
                <a:ea typeface="Courier New" charset="0"/>
                <a:cs typeface="Courier New" charset="0"/>
              </a:rPr>
              <a:t>lst</a:t>
            </a:r>
            <a:r>
              <a:rPr lang="en-GB" dirty="0" smtClean="0">
                <a:solidFill>
                  <a:srgbClr val="000000"/>
                </a:solidFill>
                <a:latin typeface="Courier New" charset="0"/>
                <a:ea typeface="Courier New" charset="0"/>
                <a:cs typeface="Courier New" charset="0"/>
              </a:rPr>
              <a:t>[start </a:t>
            </a:r>
            <a:r>
              <a:rPr lang="en-GB" dirty="0">
                <a:solidFill>
                  <a:srgbClr val="000000"/>
                </a:solidFill>
                <a:latin typeface="Courier New" charset="0"/>
                <a:ea typeface="Courier New" charset="0"/>
                <a:cs typeface="Courier New" charset="0"/>
              </a:rPr>
              <a:t>: End : Step]</a:t>
            </a:r>
          </a:p>
          <a:p>
            <a:pPr marL="457200" lvl="2">
              <a:lnSpc>
                <a:spcPct val="170000"/>
              </a:lnSpc>
              <a:buClr>
                <a:srgbClr val="CC9900"/>
              </a:buClr>
              <a:buSzPct val="65000"/>
              <a:defRPr/>
            </a:pPr>
            <a:r>
              <a:rPr lang="en-GB" dirty="0">
                <a:solidFill>
                  <a:srgbClr val="000000"/>
                </a:solidFill>
                <a:latin typeface="Arial"/>
                <a:ea typeface="宋体"/>
              </a:rPr>
              <a:t>Just like strings, second number is “up to but not including</a:t>
            </a:r>
            <a:r>
              <a:rPr lang="en-GB" dirty="0" smtClean="0">
                <a:solidFill>
                  <a:srgbClr val="000000"/>
                </a:solidFill>
                <a:latin typeface="Arial"/>
                <a:ea typeface="宋体"/>
              </a:rPr>
              <a:t>”</a:t>
            </a:r>
          </a:p>
          <a:p>
            <a:pPr marL="457200" lvl="2">
              <a:lnSpc>
                <a:spcPct val="170000"/>
              </a:lnSpc>
              <a:buClr>
                <a:srgbClr val="CC9900"/>
              </a:buClr>
              <a:buSzPct val="65000"/>
              <a:defRPr/>
            </a:pPr>
            <a:endParaRPr lang="en-GB" dirty="0">
              <a:solidFill>
                <a:srgbClr val="000000"/>
              </a:solidFill>
              <a:latin typeface="Arial"/>
              <a:ea typeface="宋体"/>
            </a:endParaRPr>
          </a:p>
          <a:p>
            <a:pPr marL="342900" lvl="1" indent="-342900">
              <a:lnSpc>
                <a:spcPct val="170000"/>
              </a:lnSpc>
              <a:buClr>
                <a:srgbClr val="CC9900"/>
              </a:buClr>
              <a:buSzPct val="65000"/>
              <a:buFont typeface="Wingdings" panose="05000000000000000000" pitchFamily="2" charset="2"/>
              <a:buChar char="Ø"/>
              <a:defRPr/>
            </a:pPr>
            <a:r>
              <a:rPr lang="en-GB" dirty="0">
                <a:solidFill>
                  <a:srgbClr val="000000"/>
                </a:solidFill>
                <a:latin typeface="Arial"/>
                <a:ea typeface="宋体"/>
              </a:rPr>
              <a:t>Lists can be </a:t>
            </a:r>
            <a:r>
              <a:rPr lang="en-GB" dirty="0" smtClean="0">
                <a:solidFill>
                  <a:srgbClr val="000000"/>
                </a:solidFill>
                <a:latin typeface="Arial"/>
                <a:ea typeface="宋体"/>
              </a:rPr>
              <a:t>manipulated</a:t>
            </a:r>
          </a:p>
          <a:p>
            <a:pPr marL="571500" lvl="3">
              <a:lnSpc>
                <a:spcPct val="170000"/>
              </a:lnSpc>
              <a:buClr>
                <a:srgbClr val="CC9900"/>
              </a:buClr>
              <a:buSzPct val="65000"/>
              <a:defRPr/>
            </a:pPr>
            <a:r>
              <a:rPr lang="en-GB" dirty="0">
                <a:solidFill>
                  <a:srgbClr val="000000"/>
                </a:solidFill>
                <a:latin typeface="Courier New" charset="0"/>
                <a:ea typeface="Courier New" charset="0"/>
                <a:cs typeface="Courier New" charset="0"/>
              </a:rPr>
              <a:t>a[2] = a[2] + </a:t>
            </a:r>
            <a:r>
              <a:rPr lang="en-GB" dirty="0" smtClean="0">
                <a:solidFill>
                  <a:srgbClr val="000000"/>
                </a:solidFill>
                <a:latin typeface="Courier New" charset="0"/>
                <a:ea typeface="Courier New" charset="0"/>
                <a:cs typeface="Courier New" charset="0"/>
              </a:rPr>
              <a:t>22</a:t>
            </a:r>
          </a:p>
          <a:p>
            <a:pPr marL="571500" lvl="3">
              <a:lnSpc>
                <a:spcPct val="170000"/>
              </a:lnSpc>
              <a:buClr>
                <a:srgbClr val="CC9900"/>
              </a:buClr>
              <a:buSzPct val="65000"/>
              <a:defRPr/>
            </a:pPr>
            <a:r>
              <a:rPr lang="en-GB" dirty="0">
                <a:solidFill>
                  <a:srgbClr val="000000"/>
                </a:solidFill>
                <a:latin typeface="Courier New" charset="0"/>
                <a:ea typeface="Courier New" charset="0"/>
                <a:cs typeface="Courier New" charset="0"/>
              </a:rPr>
              <a:t>a</a:t>
            </a:r>
            <a:r>
              <a:rPr lang="en-GB" dirty="0" smtClean="0">
                <a:solidFill>
                  <a:srgbClr val="000000"/>
                </a:solidFill>
                <a:latin typeface="Courier New" charset="0"/>
                <a:ea typeface="Courier New" charset="0"/>
                <a:cs typeface="Courier New" charset="0"/>
              </a:rPr>
              <a:t>[0:2] = [9,8]</a:t>
            </a:r>
          </a:p>
          <a:p>
            <a:pPr marL="571500" lvl="3">
              <a:lnSpc>
                <a:spcPct val="170000"/>
              </a:lnSpc>
              <a:buClr>
                <a:srgbClr val="CC9900"/>
              </a:buClr>
              <a:buSzPct val="65000"/>
              <a:defRPr/>
            </a:pPr>
            <a:r>
              <a:rPr lang="en-GB" dirty="0" err="1">
                <a:solidFill>
                  <a:srgbClr val="000000"/>
                </a:solidFill>
                <a:latin typeface="Courier New" charset="0"/>
                <a:ea typeface="Courier New" charset="0"/>
                <a:cs typeface="Courier New" charset="0"/>
              </a:rPr>
              <a:t>l</a:t>
            </a:r>
            <a:r>
              <a:rPr lang="en-GB" dirty="0" err="1" smtClean="0">
                <a:solidFill>
                  <a:srgbClr val="000000"/>
                </a:solidFill>
                <a:latin typeface="Courier New" charset="0"/>
                <a:ea typeface="Courier New" charset="0"/>
                <a:cs typeface="Courier New" charset="0"/>
              </a:rPr>
              <a:t>en</a:t>
            </a:r>
            <a:r>
              <a:rPr lang="en-GB" dirty="0" smtClean="0">
                <a:solidFill>
                  <a:srgbClr val="000000"/>
                </a:solidFill>
                <a:latin typeface="Courier New" charset="0"/>
                <a:ea typeface="Courier New" charset="0"/>
                <a:cs typeface="Courier New" charset="0"/>
              </a:rPr>
              <a:t>(a)</a:t>
            </a:r>
            <a:endParaRPr lang="en-GB" dirty="0">
              <a:solidFill>
                <a:srgbClr val="000000"/>
              </a:solidFill>
              <a:latin typeface="Courier New" charset="0"/>
              <a:ea typeface="Courier New" charset="0"/>
              <a:cs typeface="Courier New" charset="0"/>
            </a:endParaRPr>
          </a:p>
        </p:txBody>
      </p:sp>
      <p:sp>
        <p:nvSpPr>
          <p:cNvPr id="6" name="TextShape 1"/>
          <p:cNvSpPr txBox="1"/>
          <p:nvPr/>
        </p:nvSpPr>
        <p:spPr>
          <a:xfrm>
            <a:off x="1523880" y="115920"/>
            <a:ext cx="9143640" cy="883800"/>
          </a:xfrm>
          <a:prstGeom prst="rect">
            <a:avLst/>
          </a:prstGeom>
          <a:noFill/>
          <a:ln>
            <a:noFill/>
          </a:ln>
        </p:spPr>
        <p:txBody>
          <a:bodyPr anchor="b">
            <a:normAutofit lnSpcReduction="10000"/>
          </a:bodyPr>
          <a:lstStyle/>
          <a:p>
            <a:pPr algn="ctr">
              <a:lnSpc>
                <a:spcPct val="90000"/>
              </a:lnSpc>
            </a:pPr>
            <a:r>
              <a:rPr lang="en-US" sz="6000" b="0" strike="noStrike" spc="-1">
                <a:solidFill>
                  <a:srgbClr val="000000"/>
                </a:solidFill>
                <a:latin typeface="Calibri Light"/>
              </a:rPr>
              <a:t>List</a:t>
            </a:r>
            <a:endParaRPr lang="en-US" sz="6000" b="0" strike="noStrike" spc="-1">
              <a:solidFill>
                <a:srgbClr val="000000"/>
              </a:solidFill>
              <a:latin typeface="Calibri"/>
            </a:endParaRPr>
          </a:p>
        </p:txBody>
      </p:sp>
    </p:spTree>
    <p:extLst>
      <p:ext uri="{BB962C8B-B14F-4D97-AF65-F5344CB8AC3E}">
        <p14:creationId xmlns:p14="http://schemas.microsoft.com/office/powerpoint/2010/main" val="3927172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Shape 1"/>
          <p:cNvSpPr txBox="1"/>
          <p:nvPr/>
        </p:nvSpPr>
        <p:spPr>
          <a:xfrm>
            <a:off x="1523880" y="115920"/>
            <a:ext cx="9143640" cy="883800"/>
          </a:xfrm>
          <a:prstGeom prst="rect">
            <a:avLst/>
          </a:prstGeom>
          <a:noFill/>
          <a:ln>
            <a:noFill/>
          </a:ln>
        </p:spPr>
        <p:txBody>
          <a:bodyPr anchor="b">
            <a:normAutofit lnSpcReduction="10000"/>
          </a:bodyPr>
          <a:lstStyle/>
          <a:p>
            <a:pPr algn="ctr">
              <a:lnSpc>
                <a:spcPct val="90000"/>
              </a:lnSpc>
            </a:pPr>
            <a:r>
              <a:rPr lang="en-US" sz="6000" b="0" strike="noStrike" spc="-1">
                <a:solidFill>
                  <a:srgbClr val="000000"/>
                </a:solidFill>
                <a:latin typeface="Calibri Light"/>
              </a:rPr>
              <a:t>List</a:t>
            </a:r>
            <a:endParaRPr lang="en-US" sz="6000" b="0" strike="noStrike" spc="-1">
              <a:solidFill>
                <a:srgbClr val="000000"/>
              </a:solidFill>
              <a:latin typeface="Calibri"/>
            </a:endParaRPr>
          </a:p>
        </p:txBody>
      </p:sp>
      <p:sp>
        <p:nvSpPr>
          <p:cNvPr id="77" name="CustomShape 2"/>
          <p:cNvSpPr/>
          <p:nvPr/>
        </p:nvSpPr>
        <p:spPr>
          <a:xfrm>
            <a:off x="1523880" y="1185840"/>
            <a:ext cx="7806240" cy="3337200"/>
          </a:xfrm>
          <a:prstGeom prst="rect">
            <a:avLst/>
          </a:prstGeom>
          <a:noFill/>
          <a:ln w="9360">
            <a:noFill/>
          </a:ln>
        </p:spPr>
        <p:style>
          <a:lnRef idx="0">
            <a:scrgbClr r="0" g="0" b="0"/>
          </a:lnRef>
          <a:fillRef idx="0">
            <a:scrgbClr r="0" g="0" b="0"/>
          </a:fillRef>
          <a:effectRef idx="0">
            <a:scrgbClr r="0" g="0" b="0"/>
          </a:effectRef>
          <a:fontRef idx="minor"/>
        </p:style>
        <p:txBody>
          <a:bodyPr lIns="90000" tIns="91440" rIns="90000" bIns="640080"/>
          <a:lstStyle/>
          <a:p>
            <a:pPr>
              <a:lnSpc>
                <a:spcPct val="170000"/>
              </a:lnSpc>
            </a:pP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Lists can be sliced using :</a:t>
            </a:r>
            <a:endParaRPr lang="en-IN" sz="1800" b="0" strike="noStrike" spc="-1">
              <a:latin typeface="Arial"/>
            </a:endParaRPr>
          </a:p>
          <a:p>
            <a:pPr marL="457200">
              <a:lnSpc>
                <a:spcPct val="170000"/>
              </a:lnSpc>
            </a:pPr>
            <a:r>
              <a:rPr lang="en-IN" sz="1800" b="0" strike="noStrike" spc="-1">
                <a:solidFill>
                  <a:srgbClr val="000000"/>
                </a:solidFill>
                <a:latin typeface="Courier New"/>
                <a:ea typeface="Courier New"/>
              </a:rPr>
              <a:t>lst[start : End : Step]</a:t>
            </a:r>
            <a:endParaRPr lang="en-IN" sz="1800" b="0" strike="noStrike" spc="-1">
              <a:latin typeface="Arial"/>
            </a:endParaRPr>
          </a:p>
          <a:p>
            <a:pPr marL="457200">
              <a:lnSpc>
                <a:spcPct val="170000"/>
              </a:lnSpc>
            </a:pPr>
            <a:r>
              <a:rPr lang="en-IN" sz="1800" b="0" strike="noStrike" spc="-1">
                <a:solidFill>
                  <a:srgbClr val="000000"/>
                </a:solidFill>
                <a:latin typeface="Arial"/>
                <a:ea typeface="宋体"/>
              </a:rPr>
              <a:t>Just like strings, second number is “up to but not including”</a:t>
            </a:r>
            <a:endParaRPr lang="en-IN" sz="1800" b="0" strike="noStrike" spc="-1">
              <a:latin typeface="Arial"/>
            </a:endParaRPr>
          </a:p>
          <a:p>
            <a:pPr marL="457200">
              <a:lnSpc>
                <a:spcPct val="170000"/>
              </a:lnSpc>
            </a:pP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Index the entries based on position</a:t>
            </a:r>
            <a:endParaRPr lang="en-IN"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1523880" y="115920"/>
            <a:ext cx="9143640" cy="883800"/>
          </a:xfrm>
          <a:prstGeom prst="rect">
            <a:avLst/>
          </a:prstGeom>
          <a:noFill/>
          <a:ln>
            <a:noFill/>
          </a:ln>
        </p:spPr>
        <p:txBody>
          <a:bodyPr anchor="b">
            <a:normAutofit lnSpcReduction="10000"/>
          </a:bodyPr>
          <a:lstStyle/>
          <a:p>
            <a:pPr algn="ctr">
              <a:lnSpc>
                <a:spcPct val="90000"/>
              </a:lnSpc>
            </a:pPr>
            <a:r>
              <a:rPr lang="en-US" sz="6000" b="0" strike="noStrike" spc="-1">
                <a:solidFill>
                  <a:srgbClr val="000000"/>
                </a:solidFill>
                <a:latin typeface="Calibri Light"/>
              </a:rPr>
              <a:t>Dict</a:t>
            </a:r>
            <a:endParaRPr lang="en-US" sz="6000" b="0" strike="noStrike" spc="-1">
              <a:solidFill>
                <a:srgbClr val="000000"/>
              </a:solidFill>
              <a:latin typeface="Calibri"/>
            </a:endParaRPr>
          </a:p>
        </p:txBody>
      </p:sp>
      <p:sp>
        <p:nvSpPr>
          <p:cNvPr id="79" name="CustomShape 2"/>
          <p:cNvSpPr/>
          <p:nvPr/>
        </p:nvSpPr>
        <p:spPr>
          <a:xfrm>
            <a:off x="1523880" y="1185840"/>
            <a:ext cx="7806240" cy="5393880"/>
          </a:xfrm>
          <a:prstGeom prst="rect">
            <a:avLst/>
          </a:prstGeom>
          <a:noFill/>
          <a:ln w="9360">
            <a:noFill/>
          </a:ln>
        </p:spPr>
        <p:style>
          <a:lnRef idx="0">
            <a:scrgbClr r="0" g="0" b="0"/>
          </a:lnRef>
          <a:fillRef idx="0">
            <a:scrgbClr r="0" g="0" b="0"/>
          </a:fillRef>
          <a:effectRef idx="0">
            <a:scrgbClr r="0" g="0" b="0"/>
          </a:effectRef>
          <a:fontRef idx="minor"/>
        </p:style>
        <p:txBody>
          <a:bodyPr lIns="90000" tIns="91440" rIns="90000" bIns="640080"/>
          <a:lstStyle/>
          <a:p>
            <a:pPr marL="343080" lvl="1" indent="-342720">
              <a:lnSpc>
                <a:spcPct val="170000"/>
              </a:lnSpc>
              <a:buClr>
                <a:srgbClr val="CC9900"/>
              </a:buClr>
              <a:buSzPct val="65000"/>
              <a:buFont typeface="Wingdings" charset="2"/>
              <a:buChar char=""/>
            </a:pPr>
            <a:r>
              <a:rPr lang="en-IN" sz="1800" b="0" strike="noStrike" spc="-1" dirty="0">
                <a:solidFill>
                  <a:srgbClr val="000000"/>
                </a:solidFill>
                <a:latin typeface="Arial"/>
                <a:ea typeface="宋体"/>
              </a:rPr>
              <a:t>Dictionary is a built-in object which holds key-value pair (item). </a:t>
            </a:r>
            <a:r>
              <a:rPr lang="en-IN" sz="1800" b="0" strike="noStrike" spc="-1" dirty="0" smtClean="0">
                <a:solidFill>
                  <a:srgbClr val="000000"/>
                </a:solidFill>
                <a:latin typeface="Arial"/>
                <a:ea typeface="宋体"/>
              </a:rPr>
              <a:t>Dictionary holds items in random order like hash mapping — Unordered collection</a:t>
            </a:r>
            <a:endParaRPr lang="en-IN" sz="1800" b="0" strike="noStrike" spc="-1" dirty="0" smtClean="0">
              <a:latin typeface="Arial"/>
            </a:endParaRPr>
          </a:p>
          <a:p>
            <a:pPr marL="343080" lvl="1" indent="-342720">
              <a:lnSpc>
                <a:spcPct val="170000"/>
              </a:lnSpc>
              <a:buClr>
                <a:srgbClr val="CC9900"/>
              </a:buClr>
              <a:buSzPct val="65000"/>
              <a:buFont typeface="Wingdings" charset="2"/>
              <a:buChar char=""/>
            </a:pPr>
            <a:r>
              <a:rPr lang="en-IN" sz="1800" b="0" strike="noStrike" spc="-1" dirty="0" smtClean="0">
                <a:solidFill>
                  <a:srgbClr val="000000"/>
                </a:solidFill>
                <a:latin typeface="Arial"/>
                <a:ea typeface="宋体"/>
              </a:rPr>
              <a:t>Key —&gt; has to be immutable (and unique) —&gt; string, number. We index the things in </a:t>
            </a:r>
            <a:r>
              <a:rPr lang="en-IN" sz="1800" b="0" strike="noStrike" spc="-1" dirty="0" err="1" smtClean="0">
                <a:solidFill>
                  <a:srgbClr val="000000"/>
                </a:solidFill>
                <a:latin typeface="Arial"/>
                <a:ea typeface="宋体"/>
              </a:rPr>
              <a:t>dict</a:t>
            </a:r>
            <a:r>
              <a:rPr lang="en-IN" sz="1800" b="0" strike="noStrike" spc="-1" dirty="0" smtClean="0">
                <a:solidFill>
                  <a:srgbClr val="000000"/>
                </a:solidFill>
                <a:latin typeface="Arial"/>
                <a:ea typeface="宋体"/>
              </a:rPr>
              <a:t> with a lookup tag</a:t>
            </a:r>
            <a:endParaRPr lang="en-IN" sz="1800" b="0" strike="noStrike" spc="-1" dirty="0" smtClean="0">
              <a:latin typeface="Arial"/>
            </a:endParaRPr>
          </a:p>
          <a:p>
            <a:pPr marL="343080" lvl="1" indent="-342720">
              <a:lnSpc>
                <a:spcPct val="170000"/>
              </a:lnSpc>
              <a:buClr>
                <a:srgbClr val="CC9900"/>
              </a:buClr>
              <a:buSzPct val="65000"/>
              <a:buFont typeface="Wingdings" charset="2"/>
              <a:buChar char=""/>
            </a:pPr>
            <a:r>
              <a:rPr lang="en-IN" sz="1800" b="0" strike="noStrike" spc="-1" dirty="0" smtClean="0">
                <a:solidFill>
                  <a:srgbClr val="000000"/>
                </a:solidFill>
                <a:latin typeface="Arial"/>
                <a:ea typeface="宋体"/>
              </a:rPr>
              <a:t>values —&gt; can be anything</a:t>
            </a:r>
            <a:endParaRPr lang="en-IN" sz="1800" b="0" strike="noStrike" spc="-1" dirty="0" smtClean="0">
              <a:latin typeface="Arial"/>
            </a:endParaRPr>
          </a:p>
          <a:p>
            <a:pPr marL="343080" lvl="1" indent="-342720">
              <a:lnSpc>
                <a:spcPct val="170000"/>
              </a:lnSpc>
              <a:buClr>
                <a:srgbClr val="CC9900"/>
              </a:buClr>
              <a:buSzPct val="65000"/>
              <a:buFont typeface="Wingdings" charset="2"/>
              <a:buChar char=""/>
            </a:pPr>
            <a:r>
              <a:rPr lang="en-IN" sz="1800" b="0" strike="noStrike" spc="-1" dirty="0" err="1" smtClean="0">
                <a:solidFill>
                  <a:srgbClr val="000000"/>
                </a:solidFill>
                <a:latin typeface="Arial"/>
                <a:ea typeface="宋体"/>
              </a:rPr>
              <a:t>Dict</a:t>
            </a:r>
            <a:r>
              <a:rPr lang="en-IN" sz="1800" b="0" strike="noStrike" spc="-1" dirty="0" smtClean="0">
                <a:solidFill>
                  <a:srgbClr val="000000"/>
                </a:solidFill>
                <a:latin typeface="Arial"/>
                <a:ea typeface="宋体"/>
              </a:rPr>
              <a:t> is mutable and dynamic in nature. No order</a:t>
            </a:r>
            <a:endParaRPr lang="en-IN" sz="1800" b="0" strike="noStrike" spc="-1" dirty="0" smtClean="0">
              <a:latin typeface="Arial"/>
            </a:endParaRPr>
          </a:p>
          <a:p>
            <a:pPr>
              <a:lnSpc>
                <a:spcPct val="170000"/>
              </a:lnSpc>
            </a:pPr>
            <a:r>
              <a:rPr lang="en-IN" spc="-1" dirty="0"/>
              <a:t>D = </a:t>
            </a:r>
            <a:r>
              <a:rPr lang="en-IN" spc="-1" dirty="0" err="1"/>
              <a:t>dict</a:t>
            </a:r>
            <a:r>
              <a:rPr lang="en-IN" spc="-1" dirty="0"/>
              <a:t>(name='Bob', age=40) -- alternate construction</a:t>
            </a:r>
          </a:p>
          <a:p>
            <a:pPr>
              <a:lnSpc>
                <a:spcPct val="170000"/>
              </a:lnSpc>
            </a:pPr>
            <a:r>
              <a:rPr lang="en-IN" spc="-1" dirty="0"/>
              <a:t>D = </a:t>
            </a:r>
            <a:r>
              <a:rPr lang="en-IN" spc="-1" dirty="0" err="1"/>
              <a:t>dict</a:t>
            </a:r>
            <a:r>
              <a:rPr lang="en-IN" spc="-1" dirty="0"/>
              <a:t>([('name', 'Bob'), ('age', 40)])</a:t>
            </a:r>
          </a:p>
          <a:p>
            <a:pPr>
              <a:lnSpc>
                <a:spcPct val="170000"/>
              </a:lnSpc>
            </a:pPr>
            <a:r>
              <a:rPr lang="en-IN" spc="-1" dirty="0"/>
              <a:t>D = </a:t>
            </a:r>
            <a:r>
              <a:rPr lang="en-IN" spc="-1" dirty="0" err="1"/>
              <a:t>dict</a:t>
            </a:r>
            <a:r>
              <a:rPr lang="en-IN" spc="-1" dirty="0"/>
              <a:t>(zip(</a:t>
            </a:r>
            <a:r>
              <a:rPr lang="en-IN" spc="-1" dirty="0" err="1"/>
              <a:t>keyslist</a:t>
            </a:r>
            <a:r>
              <a:rPr lang="en-IN" spc="-1" dirty="0"/>
              <a:t>, </a:t>
            </a:r>
            <a:r>
              <a:rPr lang="en-IN" spc="-1" dirty="0" err="1"/>
              <a:t>valueslist</a:t>
            </a:r>
            <a:r>
              <a:rPr lang="en-IN" spc="-1" dirty="0"/>
              <a:t>))</a:t>
            </a:r>
            <a:endParaRPr lang="en-IN" sz="1800" b="0" strike="noStrike" spc="-1" dirty="0" smtClean="0">
              <a:latin typeface="Arial"/>
            </a:endParaRPr>
          </a:p>
          <a:p>
            <a:pPr marL="343080" lvl="1" indent="-342720">
              <a:lnSpc>
                <a:spcPct val="170000"/>
              </a:lnSpc>
              <a:buClr>
                <a:srgbClr val="CC9900"/>
              </a:buClr>
              <a:buSzPct val="65000"/>
              <a:buFont typeface="Wingdings" charset="2"/>
              <a:buChar char=""/>
            </a:pPr>
            <a:r>
              <a:rPr lang="en-IN" sz="1800" b="0" strike="noStrike" spc="-1" dirty="0" smtClean="0">
                <a:solidFill>
                  <a:srgbClr val="000000"/>
                </a:solidFill>
                <a:latin typeface="Arial"/>
                <a:ea typeface="宋体"/>
              </a:rPr>
              <a:t>del </a:t>
            </a:r>
            <a:r>
              <a:rPr lang="en-IN" sz="1800" b="0" strike="noStrike" spc="-1" dirty="0">
                <a:solidFill>
                  <a:srgbClr val="000000"/>
                </a:solidFill>
                <a:latin typeface="Arial"/>
                <a:ea typeface="宋体"/>
              </a:rPr>
              <a:t>d —&gt; delete </a:t>
            </a:r>
            <a:r>
              <a:rPr lang="en-IN" sz="1800" b="0" strike="noStrike" spc="-1" dirty="0" err="1">
                <a:solidFill>
                  <a:srgbClr val="000000"/>
                </a:solidFill>
                <a:latin typeface="Arial"/>
                <a:ea typeface="宋体"/>
              </a:rPr>
              <a:t>dict</a:t>
            </a:r>
            <a:r>
              <a:rPr lang="en-IN" sz="1800" b="0" strike="noStrike" spc="-1" dirty="0">
                <a:solidFill>
                  <a:srgbClr val="000000"/>
                </a:solidFill>
                <a:latin typeface="Arial"/>
                <a:ea typeface="宋体"/>
              </a:rPr>
              <a:t> </a:t>
            </a:r>
            <a:r>
              <a:rPr lang="en-IN" spc="-1" dirty="0">
                <a:latin typeface="Arial"/>
              </a:rPr>
              <a:t>	</a:t>
            </a:r>
            <a:r>
              <a:rPr lang="en-IN" spc="-1" dirty="0" smtClean="0">
                <a:latin typeface="Arial"/>
              </a:rPr>
              <a:t>	</a:t>
            </a:r>
            <a:r>
              <a:rPr lang="en-IN" sz="1800" b="0" strike="noStrike" spc="-1" dirty="0" smtClean="0">
                <a:solidFill>
                  <a:srgbClr val="000000"/>
                </a:solidFill>
                <a:latin typeface="Arial"/>
                <a:ea typeface="宋体"/>
              </a:rPr>
              <a:t>del </a:t>
            </a:r>
            <a:r>
              <a:rPr lang="en-IN" sz="1800" b="0" strike="noStrike" spc="-1" dirty="0">
                <a:solidFill>
                  <a:srgbClr val="000000"/>
                </a:solidFill>
                <a:latin typeface="Arial"/>
                <a:ea typeface="宋体"/>
              </a:rPr>
              <a:t>d[‘a’] —&gt; </a:t>
            </a:r>
            <a:r>
              <a:rPr lang="en-IN" sz="1800" b="0" strike="noStrike" spc="-1" dirty="0" smtClean="0">
                <a:solidFill>
                  <a:srgbClr val="000000"/>
                </a:solidFill>
                <a:latin typeface="Arial"/>
                <a:ea typeface="宋体"/>
              </a:rPr>
              <a:t>delete </a:t>
            </a:r>
            <a:r>
              <a:rPr lang="en-IN" sz="1800" b="0" strike="noStrike" spc="-1" dirty="0">
                <a:solidFill>
                  <a:srgbClr val="000000"/>
                </a:solidFill>
                <a:latin typeface="Arial"/>
                <a:ea typeface="宋体"/>
              </a:rPr>
              <a:t>an item</a:t>
            </a:r>
            <a:endParaRPr lang="en-IN"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Shape 1"/>
          <p:cNvSpPr txBox="1"/>
          <p:nvPr/>
        </p:nvSpPr>
        <p:spPr>
          <a:xfrm>
            <a:off x="1523880" y="115920"/>
            <a:ext cx="9143640" cy="883800"/>
          </a:xfrm>
          <a:prstGeom prst="rect">
            <a:avLst/>
          </a:prstGeom>
          <a:noFill/>
          <a:ln>
            <a:noFill/>
          </a:ln>
        </p:spPr>
        <p:txBody>
          <a:bodyPr anchor="b">
            <a:normAutofit lnSpcReduction="10000"/>
          </a:bodyPr>
          <a:lstStyle/>
          <a:p>
            <a:pPr algn="ctr">
              <a:lnSpc>
                <a:spcPct val="90000"/>
              </a:lnSpc>
            </a:pPr>
            <a:r>
              <a:rPr lang="en-US" sz="6000" b="0" strike="noStrike" spc="-1">
                <a:solidFill>
                  <a:srgbClr val="000000"/>
                </a:solidFill>
                <a:latin typeface="Calibri Light"/>
              </a:rPr>
              <a:t>Tuple</a:t>
            </a:r>
            <a:endParaRPr lang="en-US" sz="6000" b="0" strike="noStrike" spc="-1">
              <a:solidFill>
                <a:srgbClr val="000000"/>
              </a:solidFill>
              <a:latin typeface="Calibri"/>
            </a:endParaRPr>
          </a:p>
        </p:txBody>
      </p:sp>
      <p:sp>
        <p:nvSpPr>
          <p:cNvPr id="81" name="CustomShape 2"/>
          <p:cNvSpPr/>
          <p:nvPr/>
        </p:nvSpPr>
        <p:spPr>
          <a:xfrm>
            <a:off x="1523880" y="1266120"/>
            <a:ext cx="7806240" cy="3995280"/>
          </a:xfrm>
          <a:prstGeom prst="rect">
            <a:avLst/>
          </a:prstGeom>
          <a:noFill/>
          <a:ln w="9360">
            <a:noFill/>
          </a:ln>
        </p:spPr>
        <p:style>
          <a:lnRef idx="0">
            <a:scrgbClr r="0" g="0" b="0"/>
          </a:lnRef>
          <a:fillRef idx="0">
            <a:scrgbClr r="0" g="0" b="0"/>
          </a:fillRef>
          <a:effectRef idx="0">
            <a:scrgbClr r="0" g="0" b="0"/>
          </a:effectRef>
          <a:fontRef idx="minor"/>
        </p:style>
        <p:txBody>
          <a:bodyPr lIns="90000" tIns="91440" rIns="90000" bIns="640080"/>
          <a:lstStyle/>
          <a:p>
            <a:pPr marL="343080" lvl="1" indent="-342720">
              <a:lnSpc>
                <a:spcPct val="170000"/>
              </a:lnSpc>
              <a:buClr>
                <a:srgbClr val="CC9900"/>
              </a:buClr>
              <a:buSzPct val="65000"/>
              <a:buFont typeface="Wingdings" charset="2"/>
              <a:buChar char=""/>
            </a:pPr>
            <a:r>
              <a:rPr lang="en-IN" sz="1800" b="0" strike="noStrike" spc="-1" dirty="0">
                <a:solidFill>
                  <a:srgbClr val="000000"/>
                </a:solidFill>
                <a:latin typeface="Arial"/>
                <a:ea typeface="宋体"/>
              </a:rPr>
              <a:t>Comma separated values in a bracket</a:t>
            </a:r>
            <a:endParaRPr lang="en-IN" sz="1800" b="0" strike="noStrike" spc="-1" dirty="0">
              <a:latin typeface="Arial"/>
            </a:endParaRPr>
          </a:p>
          <a:p>
            <a:pPr marL="343080" lvl="1" indent="-342720">
              <a:lnSpc>
                <a:spcPct val="170000"/>
              </a:lnSpc>
              <a:buClr>
                <a:srgbClr val="CC9900"/>
              </a:buClr>
              <a:buSzPct val="65000"/>
              <a:buFont typeface="Wingdings" charset="2"/>
              <a:buChar char=""/>
            </a:pPr>
            <a:r>
              <a:rPr lang="en-IN" sz="1800" b="0" strike="noStrike" spc="-1" dirty="0">
                <a:solidFill>
                  <a:srgbClr val="000000"/>
                </a:solidFill>
                <a:latin typeface="Arial"/>
                <a:ea typeface="宋体"/>
              </a:rPr>
              <a:t>Immutable – so more efficient. Once created, cant alter its contents.</a:t>
            </a:r>
            <a:endParaRPr lang="en-IN" sz="1800" b="0" strike="noStrike" spc="-1" dirty="0">
              <a:latin typeface="Arial"/>
            </a:endParaRPr>
          </a:p>
          <a:p>
            <a:pPr marL="343080" lvl="1" indent="-342720">
              <a:lnSpc>
                <a:spcPct val="170000"/>
              </a:lnSpc>
              <a:buClr>
                <a:srgbClr val="CC9900"/>
              </a:buClr>
              <a:buSzPct val="65000"/>
              <a:buFont typeface="Wingdings" charset="2"/>
              <a:buChar char=""/>
            </a:pPr>
            <a:r>
              <a:rPr lang="en-IN" sz="1800" b="0" strike="noStrike" spc="-1" dirty="0">
                <a:solidFill>
                  <a:srgbClr val="000000"/>
                </a:solidFill>
                <a:latin typeface="Arial"/>
                <a:ea typeface="宋体"/>
              </a:rPr>
              <a:t>Simple and more efficient in terms of memory use and performance than lists. If we want temp variables, prefer tuple over list</a:t>
            </a:r>
            <a:endParaRPr lang="en-IN" sz="1800" b="0" strike="noStrike" spc="-1" dirty="0">
              <a:latin typeface="Arial"/>
            </a:endParaRPr>
          </a:p>
          <a:p>
            <a:pPr marL="343080" lvl="1" indent="-342720">
              <a:lnSpc>
                <a:spcPct val="170000"/>
              </a:lnSpc>
              <a:buClr>
                <a:srgbClr val="CC9900"/>
              </a:buClr>
              <a:buSzPct val="65000"/>
              <a:buFont typeface="Wingdings" charset="2"/>
              <a:buChar char=""/>
            </a:pPr>
            <a:r>
              <a:rPr lang="en-IN" sz="1800" b="0" strike="noStrike" spc="-1" dirty="0">
                <a:solidFill>
                  <a:srgbClr val="000000"/>
                </a:solidFill>
                <a:latin typeface="Arial"/>
                <a:ea typeface="宋体"/>
              </a:rPr>
              <a:t>Arbitrary items in tuple</a:t>
            </a:r>
            <a:endParaRPr lang="en-IN" sz="1800" b="0" strike="noStrike" spc="-1" dirty="0">
              <a:latin typeface="Arial"/>
            </a:endParaRPr>
          </a:p>
          <a:p>
            <a:pPr>
              <a:lnSpc>
                <a:spcPct val="170000"/>
              </a:lnSpc>
            </a:pPr>
            <a:endParaRPr lang="en-IN" sz="1800" b="0" strike="noStrike" spc="-1" dirty="0">
              <a:latin typeface="Arial"/>
            </a:endParaRPr>
          </a:p>
          <a:p>
            <a:pPr>
              <a:lnSpc>
                <a:spcPct val="170000"/>
              </a:lnSpc>
            </a:pPr>
            <a:r>
              <a:rPr lang="en-IN" sz="1800" b="0" strike="noStrike" spc="-1" dirty="0">
                <a:solidFill>
                  <a:srgbClr val="000000"/>
                </a:solidFill>
                <a:latin typeface="Arial"/>
                <a:ea typeface="宋体"/>
              </a:rPr>
              <a:t>	</a:t>
            </a:r>
            <a:r>
              <a:rPr lang="en-IN" sz="1800" b="0" strike="noStrike" spc="-1" dirty="0" err="1">
                <a:solidFill>
                  <a:srgbClr val="000000"/>
                </a:solidFill>
                <a:latin typeface="Arial"/>
                <a:ea typeface="宋体"/>
              </a:rPr>
              <a:t>Mydict.items</a:t>
            </a:r>
            <a:r>
              <a:rPr lang="en-IN" sz="1800" b="0" strike="noStrike" spc="-1" dirty="0">
                <a:solidFill>
                  <a:srgbClr val="000000"/>
                </a:solidFill>
                <a:latin typeface="Arial"/>
                <a:ea typeface="宋体"/>
              </a:rPr>
              <a:t>() </a:t>
            </a:r>
            <a:r>
              <a:rPr lang="en-IN" sz="1800" b="0" strike="noStrike" spc="-1" dirty="0">
                <a:solidFill>
                  <a:srgbClr val="000000"/>
                </a:solidFill>
                <a:latin typeface="Wingdings"/>
                <a:ea typeface="宋体"/>
              </a:rPr>
              <a:t></a:t>
            </a:r>
            <a:r>
              <a:rPr lang="en-IN" sz="1800" b="0" strike="noStrike" spc="-1" dirty="0">
                <a:solidFill>
                  <a:srgbClr val="000000"/>
                </a:solidFill>
                <a:latin typeface="Arial"/>
                <a:ea typeface="宋体"/>
              </a:rPr>
              <a:t> returns list of (key, value) tuples.</a:t>
            </a:r>
            <a:endParaRPr lang="en-IN"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1523880" y="115920"/>
            <a:ext cx="9143640" cy="883800"/>
          </a:xfrm>
          <a:prstGeom prst="rect">
            <a:avLst/>
          </a:prstGeom>
          <a:noFill/>
          <a:ln>
            <a:noFill/>
          </a:ln>
        </p:spPr>
        <p:txBody>
          <a:bodyPr anchor="b">
            <a:normAutofit lnSpcReduction="10000"/>
          </a:bodyPr>
          <a:lstStyle/>
          <a:p>
            <a:pPr algn="ctr">
              <a:lnSpc>
                <a:spcPct val="90000"/>
              </a:lnSpc>
            </a:pPr>
            <a:r>
              <a:rPr lang="en-US" sz="6000" b="0" strike="noStrike" spc="-1">
                <a:solidFill>
                  <a:srgbClr val="000000"/>
                </a:solidFill>
                <a:latin typeface="Calibri Light"/>
              </a:rPr>
              <a:t>Set</a:t>
            </a:r>
            <a:endParaRPr lang="en-US" sz="6000" b="0" strike="noStrike" spc="-1">
              <a:solidFill>
                <a:srgbClr val="000000"/>
              </a:solidFill>
              <a:latin typeface="Calibri"/>
            </a:endParaRPr>
          </a:p>
        </p:txBody>
      </p:sp>
      <p:sp>
        <p:nvSpPr>
          <p:cNvPr id="83" name="CustomShape 2"/>
          <p:cNvSpPr/>
          <p:nvPr/>
        </p:nvSpPr>
        <p:spPr>
          <a:xfrm>
            <a:off x="1523880" y="1185840"/>
            <a:ext cx="7806240" cy="4461480"/>
          </a:xfrm>
          <a:prstGeom prst="rect">
            <a:avLst/>
          </a:prstGeom>
          <a:noFill/>
          <a:ln w="9360">
            <a:noFill/>
          </a:ln>
        </p:spPr>
        <p:style>
          <a:lnRef idx="0">
            <a:scrgbClr r="0" g="0" b="0"/>
          </a:lnRef>
          <a:fillRef idx="0">
            <a:scrgbClr r="0" g="0" b="0"/>
          </a:fillRef>
          <a:effectRef idx="0">
            <a:scrgbClr r="0" g="0" b="0"/>
          </a:effectRef>
          <a:fontRef idx="minor"/>
        </p:style>
        <p:txBody>
          <a:bodyPr lIns="90000" tIns="91440" rIns="90000" bIns="640080"/>
          <a:lstStyle/>
          <a:p>
            <a:pPr marL="343080" lvl="1" indent="-342720">
              <a:lnSpc>
                <a:spcPct val="170000"/>
              </a:lnSpc>
              <a:buClr>
                <a:srgbClr val="CC9900"/>
              </a:buClr>
              <a:buSzPct val="65000"/>
              <a:buFont typeface="Wingdings" charset="2"/>
              <a:buChar char=""/>
            </a:pPr>
            <a:r>
              <a:rPr lang="en-IN" sz="1800" b="0" strike="noStrike" spc="-1" dirty="0">
                <a:solidFill>
                  <a:srgbClr val="000000"/>
                </a:solidFill>
                <a:latin typeface="Arial"/>
                <a:ea typeface="宋体"/>
              </a:rPr>
              <a:t>Collection of unique elements – unordered collections of items. Mutable. Cant be indexed.</a:t>
            </a:r>
            <a:endParaRPr lang="en-IN" sz="1800" b="0" strike="noStrike" spc="-1" dirty="0">
              <a:latin typeface="Arial"/>
            </a:endParaRPr>
          </a:p>
          <a:p>
            <a:pPr marL="343080" lvl="1" indent="-342720">
              <a:lnSpc>
                <a:spcPct val="170000"/>
              </a:lnSpc>
              <a:buClr>
                <a:srgbClr val="CC9900"/>
              </a:buClr>
              <a:buSzPct val="65000"/>
              <a:buFont typeface="Wingdings" charset="2"/>
              <a:buChar char=""/>
            </a:pPr>
            <a:r>
              <a:rPr lang="en-IN" sz="1800" b="0" strike="noStrike" spc="-1" dirty="0">
                <a:solidFill>
                  <a:srgbClr val="000000"/>
                </a:solidFill>
                <a:latin typeface="Arial"/>
                <a:ea typeface="宋体"/>
              </a:rPr>
              <a:t>No duplicates</a:t>
            </a:r>
            <a:endParaRPr lang="en-IN" sz="1800" b="0" strike="noStrike" spc="-1" dirty="0">
              <a:latin typeface="Arial"/>
            </a:endParaRPr>
          </a:p>
          <a:p>
            <a:pPr>
              <a:lnSpc>
                <a:spcPct val="170000"/>
              </a:lnSpc>
            </a:pPr>
            <a:r>
              <a:rPr lang="en-IN" sz="1800" b="0" strike="noStrike" spc="-1" dirty="0">
                <a:solidFill>
                  <a:srgbClr val="000000"/>
                </a:solidFill>
                <a:latin typeface="Arial"/>
                <a:ea typeface="宋体"/>
              </a:rPr>
              <a:t>&gt;&gt;&gt; </a:t>
            </a:r>
            <a:r>
              <a:rPr lang="en-IN" sz="1800" b="0" strike="noStrike" spc="-1" dirty="0" err="1">
                <a:solidFill>
                  <a:srgbClr val="000000"/>
                </a:solidFill>
                <a:latin typeface="Arial"/>
                <a:ea typeface="宋体"/>
              </a:rPr>
              <a:t>my_set</a:t>
            </a:r>
            <a:r>
              <a:rPr lang="en-IN" sz="1800" b="0" strike="noStrike" spc="-1" dirty="0">
                <a:solidFill>
                  <a:srgbClr val="000000"/>
                </a:solidFill>
                <a:latin typeface="Arial"/>
                <a:ea typeface="宋体"/>
              </a:rPr>
              <a:t> = {2,3,5,7,8,2,3}</a:t>
            </a:r>
            <a:endParaRPr lang="en-IN" sz="1800" b="0" strike="noStrike" spc="-1" dirty="0">
              <a:latin typeface="Arial"/>
            </a:endParaRPr>
          </a:p>
          <a:p>
            <a:pPr>
              <a:lnSpc>
                <a:spcPct val="170000"/>
              </a:lnSpc>
            </a:pPr>
            <a:r>
              <a:rPr lang="en-IN" sz="1800" b="0" strike="noStrike" spc="-1" dirty="0">
                <a:solidFill>
                  <a:srgbClr val="000000"/>
                </a:solidFill>
                <a:latin typeface="Arial"/>
                <a:ea typeface="宋体"/>
              </a:rPr>
              <a:t>Union – set1 | set2 --- combined all elements but will have common</a:t>
            </a:r>
            <a:endParaRPr lang="en-IN" sz="1800" b="0" strike="noStrike" spc="-1" dirty="0">
              <a:latin typeface="Arial"/>
            </a:endParaRPr>
          </a:p>
          <a:p>
            <a:pPr>
              <a:lnSpc>
                <a:spcPct val="170000"/>
              </a:lnSpc>
            </a:pPr>
            <a:r>
              <a:rPr lang="en-IN" sz="1800" b="0" strike="noStrike" spc="-1" dirty="0">
                <a:solidFill>
                  <a:srgbClr val="000000"/>
                </a:solidFill>
                <a:latin typeface="Arial"/>
                <a:ea typeface="宋体"/>
              </a:rPr>
              <a:t>Intersection – set &amp; set2 --- non common elements</a:t>
            </a:r>
            <a:endParaRPr lang="en-IN" sz="1800" b="0" strike="noStrike" spc="-1" dirty="0">
              <a:latin typeface="Arial"/>
            </a:endParaRPr>
          </a:p>
          <a:p>
            <a:pPr>
              <a:lnSpc>
                <a:spcPct val="170000"/>
              </a:lnSpc>
            </a:pPr>
            <a:r>
              <a:rPr lang="en-IN" sz="1800" b="0" strike="noStrike" spc="-1" dirty="0">
                <a:solidFill>
                  <a:srgbClr val="000000"/>
                </a:solidFill>
                <a:latin typeface="Arial"/>
                <a:ea typeface="宋体"/>
              </a:rPr>
              <a:t>Difference – set1 – set2</a:t>
            </a:r>
            <a:endParaRPr lang="en-IN" sz="1800" b="0" strike="noStrike" spc="-1" dirty="0">
              <a:latin typeface="Arial"/>
            </a:endParaRPr>
          </a:p>
          <a:p>
            <a:pPr>
              <a:lnSpc>
                <a:spcPct val="170000"/>
              </a:lnSpc>
            </a:pPr>
            <a:endParaRPr lang="en-IN" sz="1800" b="0" strike="noStrike" spc="-1" dirty="0">
              <a:latin typeface="Arial"/>
            </a:endParaRPr>
          </a:p>
        </p:txBody>
      </p:sp>
      <p:sp>
        <p:nvSpPr>
          <p:cNvPr id="2" name="TextBox 1"/>
          <p:cNvSpPr txBox="1"/>
          <p:nvPr/>
        </p:nvSpPr>
        <p:spPr>
          <a:xfrm>
            <a:off x="10474036" y="6192982"/>
            <a:ext cx="184731" cy="369332"/>
          </a:xfrm>
          <a:prstGeom prst="rect">
            <a:avLst/>
          </a:prstGeom>
          <a:noFill/>
        </p:spPr>
        <p:txBody>
          <a:bodyPr wrap="none" rtlCol="0">
            <a:spAutoFit/>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Shape 1"/>
          <p:cNvSpPr txBox="1"/>
          <p:nvPr/>
        </p:nvSpPr>
        <p:spPr>
          <a:xfrm>
            <a:off x="1523880" y="115920"/>
            <a:ext cx="9143640" cy="883800"/>
          </a:xfrm>
          <a:prstGeom prst="rect">
            <a:avLst/>
          </a:prstGeom>
          <a:noFill/>
          <a:ln>
            <a:noFill/>
          </a:ln>
        </p:spPr>
        <p:txBody>
          <a:bodyPr anchor="b">
            <a:normAutofit lnSpcReduction="10000"/>
          </a:bodyPr>
          <a:lstStyle/>
          <a:p>
            <a:pPr algn="ctr">
              <a:lnSpc>
                <a:spcPct val="90000"/>
              </a:lnSpc>
            </a:pPr>
            <a:r>
              <a:rPr lang="en-US" sz="6000" b="0" strike="noStrike" spc="-1">
                <a:solidFill>
                  <a:srgbClr val="000000"/>
                </a:solidFill>
                <a:latin typeface="Calibri Light"/>
              </a:rPr>
              <a:t>Why Python</a:t>
            </a:r>
            <a:endParaRPr lang="en-US" sz="6000" b="0" strike="noStrike" spc="-1">
              <a:solidFill>
                <a:srgbClr val="000000"/>
              </a:solidFill>
              <a:latin typeface="Calibri"/>
            </a:endParaRPr>
          </a:p>
        </p:txBody>
      </p:sp>
      <p:sp>
        <p:nvSpPr>
          <p:cNvPr id="45" name="CustomShape 2"/>
          <p:cNvSpPr/>
          <p:nvPr/>
        </p:nvSpPr>
        <p:spPr>
          <a:xfrm>
            <a:off x="1523880" y="1202040"/>
            <a:ext cx="7806240" cy="4927680"/>
          </a:xfrm>
          <a:prstGeom prst="rect">
            <a:avLst/>
          </a:prstGeom>
          <a:noFill/>
          <a:ln w="9360">
            <a:noFill/>
          </a:ln>
        </p:spPr>
        <p:style>
          <a:lnRef idx="0">
            <a:scrgbClr r="0" g="0" b="0"/>
          </a:lnRef>
          <a:fillRef idx="0">
            <a:scrgbClr r="0" g="0" b="0"/>
          </a:fillRef>
          <a:effectRef idx="0">
            <a:scrgbClr r="0" g="0" b="0"/>
          </a:effectRef>
          <a:fontRef idx="minor"/>
        </p:style>
        <p:txBody>
          <a:bodyPr lIns="90000" tIns="91440" rIns="90000" bIns="640080"/>
          <a:lstStyle/>
          <a:p>
            <a:pPr marL="343080" lvl="1" indent="-342720">
              <a:lnSpc>
                <a:spcPct val="170000"/>
              </a:lnSpc>
              <a:buClr>
                <a:srgbClr val="CC9900"/>
              </a:buClr>
              <a:buSzPct val="65000"/>
              <a:buFont typeface="Wingdings" charset="2"/>
              <a:buChar char=""/>
            </a:pPr>
            <a:r>
              <a:rPr lang="en-IN" sz="1800" b="1" strike="noStrike" spc="-1">
                <a:solidFill>
                  <a:srgbClr val="000000"/>
                </a:solidFill>
                <a:latin typeface="Arial"/>
                <a:ea typeface="宋体"/>
              </a:rPr>
              <a:t>Computer graphics and game development </a:t>
            </a:r>
            <a:r>
              <a:rPr lang="en-IN" sz="1800" b="0" strike="noStrike" spc="-1">
                <a:solidFill>
                  <a:srgbClr val="000000"/>
                </a:solidFill>
                <a:latin typeface="Arial"/>
                <a:ea typeface="宋体"/>
              </a:rPr>
              <a:t>-- libraries.. </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1" strike="noStrike" spc="-1">
                <a:solidFill>
                  <a:srgbClr val="000000"/>
                </a:solidFill>
                <a:latin typeface="Arial"/>
                <a:ea typeface="宋体"/>
              </a:rPr>
              <a:t>Testing frameworks </a:t>
            </a:r>
            <a:r>
              <a:rPr lang="en-IN" sz="1800" b="0" strike="noStrike" spc="-1">
                <a:solidFill>
                  <a:srgbClr val="000000"/>
                </a:solidFill>
                <a:latin typeface="Arial"/>
                <a:ea typeface="宋体"/>
              </a:rPr>
              <a:t>-- tools and frameworks available</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1" strike="noStrike" spc="-1">
                <a:solidFill>
                  <a:srgbClr val="000000"/>
                </a:solidFill>
                <a:latin typeface="Arial"/>
                <a:ea typeface="宋体"/>
              </a:rPr>
              <a:t>Big data </a:t>
            </a:r>
            <a:r>
              <a:rPr lang="en-IN" sz="1800" b="0" strike="noStrike" spc="-1">
                <a:solidFill>
                  <a:srgbClr val="000000"/>
                </a:solidFill>
                <a:latin typeface="Arial"/>
                <a:ea typeface="宋体"/>
              </a:rPr>
              <a:t>-- handles Big Data. libraries available like pyspark etc</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1" strike="noStrike" spc="-1">
                <a:solidFill>
                  <a:srgbClr val="000000"/>
                </a:solidFill>
                <a:latin typeface="Arial"/>
                <a:ea typeface="宋体"/>
              </a:rPr>
              <a:t>Scripting - Automation </a:t>
            </a:r>
            <a:r>
              <a:rPr lang="en-IN" sz="1800" b="0" strike="noStrike" spc="-1">
                <a:solidFill>
                  <a:srgbClr val="000000"/>
                </a:solidFill>
                <a:latin typeface="Arial"/>
                <a:ea typeface="宋体"/>
              </a:rPr>
              <a:t>-- scripting so we can automate certain tasks..</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1" strike="noStrike" spc="-1">
                <a:solidFill>
                  <a:srgbClr val="000000"/>
                </a:solidFill>
                <a:latin typeface="Arial"/>
                <a:ea typeface="宋体"/>
              </a:rPr>
              <a:t>Data science </a:t>
            </a:r>
            <a:r>
              <a:rPr lang="en-IN" sz="1800" b="0" strike="noStrike" spc="-1">
                <a:solidFill>
                  <a:srgbClr val="000000"/>
                </a:solidFill>
                <a:latin typeface="Arial"/>
                <a:ea typeface="宋体"/>
              </a:rPr>
              <a:t>-- we heard matlab.. for scientific research. Python has numpy and pandas. deals with tabular, matrix, statistical data. Also visualise using matplotlib and seaborn</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1" strike="noStrike" spc="-1">
                <a:solidFill>
                  <a:srgbClr val="000000"/>
                </a:solidFill>
                <a:latin typeface="Arial"/>
                <a:ea typeface="宋体"/>
              </a:rPr>
              <a:t>Popular and high salary </a:t>
            </a:r>
            <a:r>
              <a:rPr lang="en-IN" sz="1800" b="0" strike="noStrike" spc="-1">
                <a:solidFill>
                  <a:srgbClr val="000000"/>
                </a:solidFill>
                <a:latin typeface="Arial"/>
                <a:ea typeface="宋体"/>
              </a:rPr>
              <a:t>-- US avg sal $116000. Many companies google, FB, dropbox, youtube, etc</a:t>
            </a:r>
            <a:endParaRPr lang="en-IN"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1523880" y="115920"/>
            <a:ext cx="9143640" cy="883800"/>
          </a:xfrm>
          <a:prstGeom prst="rect">
            <a:avLst/>
          </a:prstGeom>
          <a:noFill/>
          <a:ln>
            <a:noFill/>
          </a:ln>
        </p:spPr>
        <p:txBody>
          <a:bodyPr anchor="b">
            <a:normAutofit lnSpcReduction="10000"/>
          </a:bodyPr>
          <a:lstStyle/>
          <a:p>
            <a:pPr algn="ctr">
              <a:lnSpc>
                <a:spcPct val="90000"/>
              </a:lnSpc>
            </a:pPr>
            <a:r>
              <a:rPr lang="en-US" sz="6000" b="0" strike="noStrike" spc="-1">
                <a:solidFill>
                  <a:srgbClr val="000000"/>
                </a:solidFill>
                <a:latin typeface="Calibri Light"/>
              </a:rPr>
              <a:t>Comprehensions</a:t>
            </a:r>
            <a:endParaRPr lang="en-US" sz="6000" b="0" strike="noStrike" spc="-1">
              <a:solidFill>
                <a:srgbClr val="000000"/>
              </a:solidFill>
              <a:latin typeface="Calibri"/>
            </a:endParaRPr>
          </a:p>
        </p:txBody>
      </p:sp>
      <p:sp>
        <p:nvSpPr>
          <p:cNvPr id="91" name="CustomShape 2"/>
          <p:cNvSpPr/>
          <p:nvPr/>
        </p:nvSpPr>
        <p:spPr>
          <a:xfrm>
            <a:off x="1523880" y="1105560"/>
            <a:ext cx="7806240" cy="6326280"/>
          </a:xfrm>
          <a:prstGeom prst="rect">
            <a:avLst/>
          </a:prstGeom>
          <a:noFill/>
          <a:ln w="9360">
            <a:noFill/>
          </a:ln>
        </p:spPr>
        <p:style>
          <a:lnRef idx="0">
            <a:scrgbClr r="0" g="0" b="0"/>
          </a:lnRef>
          <a:fillRef idx="0">
            <a:scrgbClr r="0" g="0" b="0"/>
          </a:fillRef>
          <a:effectRef idx="0">
            <a:scrgbClr r="0" g="0" b="0"/>
          </a:effectRef>
          <a:fontRef idx="minor"/>
        </p:style>
        <p:txBody>
          <a:bodyPr lIns="90000" tIns="91440" rIns="90000" bIns="640080"/>
          <a:lstStyle/>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More readable and faster than standard loops (faster since it works as generators)</a:t>
            </a:r>
            <a:endParaRPr lang="en-IN" sz="1800" b="0" strike="noStrike" spc="-1">
              <a:latin typeface="Arial"/>
            </a:endParaRPr>
          </a:p>
          <a:p>
            <a:pPr>
              <a:lnSpc>
                <a:spcPct val="170000"/>
              </a:lnSpc>
            </a:pP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List comprehension – a compact way of mapping a list into another list by applying a function to each of the elements of the list.</a:t>
            </a:r>
            <a:endParaRPr lang="en-IN" sz="1800" b="0" strike="noStrike" spc="-1">
              <a:latin typeface="Arial"/>
            </a:endParaRPr>
          </a:p>
          <a:p>
            <a:pPr>
              <a:lnSpc>
                <a:spcPct val="170000"/>
              </a:lnSpc>
            </a:pP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Dict comprehension – it constructs a dictionary instead of a list</a:t>
            </a:r>
            <a:endParaRPr lang="en-IN" sz="1800" b="0" strike="noStrike" spc="-1">
              <a:latin typeface="Arial"/>
            </a:endParaRPr>
          </a:p>
          <a:p>
            <a:pPr marL="457200">
              <a:lnSpc>
                <a:spcPct val="170000"/>
              </a:lnSpc>
            </a:pPr>
            <a:r>
              <a:rPr lang="en-IN" sz="1800" b="0" strike="noStrike" spc="-1">
                <a:solidFill>
                  <a:srgbClr val="000000"/>
                </a:solidFill>
                <a:latin typeface="Arial"/>
                <a:ea typeface="宋体"/>
              </a:rPr>
              <a:t> {value:key for key, value in a_dict.items()}</a:t>
            </a:r>
            <a:endParaRPr lang="en-IN" sz="1800" b="0" strike="noStrike" spc="-1">
              <a:latin typeface="Arial"/>
            </a:endParaRPr>
          </a:p>
          <a:p>
            <a:pPr>
              <a:lnSpc>
                <a:spcPct val="170000"/>
              </a:lnSpc>
            </a:pP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Set comprehension – sets just have values instead of key:value pairs</a:t>
            </a:r>
            <a:endParaRPr lang="en-IN" sz="1800" b="0" strike="noStrike" spc="-1">
              <a:latin typeface="Arial"/>
            </a:endParaRPr>
          </a:p>
          <a:p>
            <a:pPr marL="457200">
              <a:lnSpc>
                <a:spcPct val="170000"/>
              </a:lnSpc>
            </a:pPr>
            <a:r>
              <a:rPr lang="en-IN" sz="1800" b="0" strike="noStrike" spc="-1">
                <a:solidFill>
                  <a:srgbClr val="000000"/>
                </a:solidFill>
                <a:latin typeface="Arial"/>
                <a:ea typeface="宋体"/>
              </a:rPr>
              <a:t> {x ** 2 for x in a_set}</a:t>
            </a:r>
            <a:endParaRPr lang="en-IN" sz="1800" b="0" strike="noStrike" spc="-1">
              <a:latin typeface="Arial"/>
            </a:endParaRPr>
          </a:p>
          <a:p>
            <a:pPr marL="457200">
              <a:lnSpc>
                <a:spcPct val="170000"/>
              </a:lnSpc>
            </a:pPr>
            <a:r>
              <a:rPr lang="en-IN" sz="1800" b="0" strike="noStrike" spc="-1">
                <a:solidFill>
                  <a:srgbClr val="000000"/>
                </a:solidFill>
                <a:latin typeface="Arial"/>
                <a:ea typeface="宋体"/>
              </a:rPr>
              <a:t>No tuple comprehension</a:t>
            </a:r>
            <a:endParaRPr lang="en-IN"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1523880" y="115920"/>
            <a:ext cx="9143640" cy="883800"/>
          </a:xfrm>
          <a:prstGeom prst="rect">
            <a:avLst/>
          </a:prstGeom>
          <a:noFill/>
          <a:ln>
            <a:noFill/>
          </a:ln>
        </p:spPr>
        <p:txBody>
          <a:bodyPr anchor="b">
            <a:normAutofit lnSpcReduction="10000"/>
          </a:bodyPr>
          <a:lstStyle/>
          <a:p>
            <a:pPr algn="ctr">
              <a:lnSpc>
                <a:spcPct val="90000"/>
              </a:lnSpc>
            </a:pPr>
            <a:r>
              <a:rPr lang="en-US" sz="6000" b="0" strike="noStrike" spc="-1">
                <a:solidFill>
                  <a:srgbClr val="000000"/>
                </a:solidFill>
                <a:latin typeface="Calibri Light"/>
              </a:rPr>
              <a:t>Functions</a:t>
            </a:r>
            <a:endParaRPr lang="en-US" sz="6000" b="0" strike="noStrike" spc="-1">
              <a:solidFill>
                <a:srgbClr val="000000"/>
              </a:solidFill>
              <a:latin typeface="Calibri"/>
            </a:endParaRPr>
          </a:p>
        </p:txBody>
      </p:sp>
      <p:sp>
        <p:nvSpPr>
          <p:cNvPr id="93" name="CustomShape 2"/>
          <p:cNvSpPr/>
          <p:nvPr/>
        </p:nvSpPr>
        <p:spPr>
          <a:xfrm>
            <a:off x="1523880" y="1253520"/>
            <a:ext cx="7806240" cy="5393880"/>
          </a:xfrm>
          <a:prstGeom prst="rect">
            <a:avLst/>
          </a:prstGeom>
          <a:noFill/>
          <a:ln w="9360">
            <a:noFill/>
          </a:ln>
        </p:spPr>
        <p:style>
          <a:lnRef idx="0">
            <a:scrgbClr r="0" g="0" b="0"/>
          </a:lnRef>
          <a:fillRef idx="0">
            <a:scrgbClr r="0" g="0" b="0"/>
          </a:fillRef>
          <a:effectRef idx="0">
            <a:scrgbClr r="0" g="0" b="0"/>
          </a:effectRef>
          <a:fontRef idx="minor"/>
        </p:style>
        <p:txBody>
          <a:bodyPr lIns="90000" tIns="91440" rIns="90000" bIns="640080"/>
          <a:lstStyle/>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Set of instructions used to perform a single and related actions.</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Function provides better modularity to a program and a high degree of freedom to reuse existing code</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Non-keyword argument should not follow keyword argument</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Cannot have non-default argument after default argument</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By default function returns None. Some rules to be followed when</a:t>
            </a:r>
            <a:endParaRPr lang="en-IN" sz="1800" b="0" strike="noStrike" spc="-1">
              <a:latin typeface="Arial"/>
            </a:endParaRPr>
          </a:p>
          <a:p>
            <a:pPr marL="800280" lvl="2"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Built-in functions</a:t>
            </a:r>
            <a:endParaRPr lang="en-IN" sz="1800" b="0" strike="noStrike" spc="-1">
              <a:latin typeface="Arial"/>
            </a:endParaRPr>
          </a:p>
          <a:p>
            <a:pPr marL="800280" lvl="2"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Object functions</a:t>
            </a:r>
            <a:endParaRPr lang="en-IN" sz="1800" b="0" strike="noStrike" spc="-1">
              <a:latin typeface="Arial"/>
            </a:endParaRPr>
          </a:p>
          <a:p>
            <a:pPr marL="800280" lvl="2"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UDF</a:t>
            </a:r>
            <a:endParaRPr lang="en-IN" sz="1800" b="0" strike="noStrike" spc="-1">
              <a:latin typeface="Arial"/>
            </a:endParaRPr>
          </a:p>
          <a:p>
            <a:pPr marL="800280" lvl="2"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Module functions</a:t>
            </a:r>
            <a:endParaRPr lang="en-IN"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1523880" y="115920"/>
            <a:ext cx="9143640" cy="883800"/>
          </a:xfrm>
          <a:prstGeom prst="rect">
            <a:avLst/>
          </a:prstGeom>
          <a:noFill/>
          <a:ln>
            <a:noFill/>
          </a:ln>
        </p:spPr>
        <p:txBody>
          <a:bodyPr anchor="b">
            <a:normAutofit lnSpcReduction="10000"/>
          </a:bodyPr>
          <a:lstStyle/>
          <a:p>
            <a:pPr algn="ctr">
              <a:lnSpc>
                <a:spcPct val="90000"/>
              </a:lnSpc>
            </a:pPr>
            <a:r>
              <a:rPr lang="en-US" sz="6000" b="0" strike="noStrike" spc="-1">
                <a:solidFill>
                  <a:srgbClr val="000000"/>
                </a:solidFill>
                <a:latin typeface="Calibri Light"/>
              </a:rPr>
              <a:t>Functions</a:t>
            </a:r>
            <a:endParaRPr lang="en-US" sz="6000" b="0" strike="noStrike" spc="-1">
              <a:solidFill>
                <a:srgbClr val="000000"/>
              </a:solidFill>
              <a:latin typeface="Calibri"/>
            </a:endParaRPr>
          </a:p>
        </p:txBody>
      </p:sp>
      <p:sp>
        <p:nvSpPr>
          <p:cNvPr id="95" name="CustomShape 2"/>
          <p:cNvSpPr/>
          <p:nvPr/>
        </p:nvSpPr>
        <p:spPr>
          <a:xfrm>
            <a:off x="1523880" y="1253520"/>
            <a:ext cx="7806240" cy="5393880"/>
          </a:xfrm>
          <a:prstGeom prst="rect">
            <a:avLst/>
          </a:prstGeom>
          <a:noFill/>
          <a:ln w="9360">
            <a:noFill/>
          </a:ln>
        </p:spPr>
        <p:style>
          <a:lnRef idx="0">
            <a:scrgbClr r="0" g="0" b="0"/>
          </a:lnRef>
          <a:fillRef idx="0">
            <a:scrgbClr r="0" g="0" b="0"/>
          </a:fillRef>
          <a:effectRef idx="0">
            <a:scrgbClr r="0" g="0" b="0"/>
          </a:effectRef>
          <a:fontRef idx="minor"/>
        </p:style>
        <p:txBody>
          <a:bodyPr lIns="90000" tIns="91440" rIns="90000" bIns="640080"/>
          <a:lstStyle/>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Passing immutable objects (like string, number, tuple) acts like call-by-value. (they cant be modified by function)</a:t>
            </a:r>
            <a:endParaRPr lang="en-IN" sz="1800" b="0" strike="noStrike" spc="-1">
              <a:latin typeface="Arial"/>
            </a:endParaRPr>
          </a:p>
          <a:p>
            <a:pPr marL="571680">
              <a:lnSpc>
                <a:spcPct val="170000"/>
              </a:lnSpc>
            </a:pPr>
            <a:r>
              <a:rPr lang="en-IN" sz="1800" b="0" strike="noStrike" spc="-1">
                <a:solidFill>
                  <a:srgbClr val="000000"/>
                </a:solidFill>
                <a:latin typeface="Courier New"/>
                <a:ea typeface="Courier New"/>
              </a:rPr>
              <a:t>def make_me_rich(balance): </a:t>
            </a:r>
            <a:endParaRPr lang="en-IN" sz="1800" b="0" strike="noStrike" spc="-1">
              <a:latin typeface="Arial"/>
            </a:endParaRPr>
          </a:p>
          <a:p>
            <a:pPr marL="571680">
              <a:lnSpc>
                <a:spcPct val="170000"/>
              </a:lnSpc>
            </a:pPr>
            <a:r>
              <a:rPr lang="en-IN" sz="1800" b="0" strike="noStrike" spc="-1">
                <a:solidFill>
                  <a:srgbClr val="000000"/>
                </a:solidFill>
                <a:latin typeface="Courier New"/>
                <a:ea typeface="Courier New"/>
              </a:rPr>
              <a:t>    balance = 1000000 </a:t>
            </a:r>
            <a:endParaRPr lang="en-IN" sz="1800" b="0" strike="noStrike" spc="-1">
              <a:latin typeface="Arial"/>
            </a:endParaRPr>
          </a:p>
          <a:p>
            <a:pPr marL="571680">
              <a:lnSpc>
                <a:spcPct val="170000"/>
              </a:lnSpc>
            </a:pPr>
            <a:r>
              <a:rPr lang="en-IN" sz="1800" b="0" strike="noStrike" spc="-1">
                <a:solidFill>
                  <a:srgbClr val="000000"/>
                </a:solidFill>
                <a:latin typeface="Courier New"/>
                <a:ea typeface="Courier New"/>
              </a:rPr>
              <a:t>account_balance = 500</a:t>
            </a:r>
            <a:endParaRPr lang="en-IN" sz="1800" b="0" strike="noStrike" spc="-1">
              <a:latin typeface="Arial"/>
            </a:endParaRPr>
          </a:p>
          <a:p>
            <a:pPr marL="571680">
              <a:lnSpc>
                <a:spcPct val="170000"/>
              </a:lnSpc>
            </a:pPr>
            <a:r>
              <a:rPr lang="en-IN" sz="1800" b="0" strike="noStrike" spc="-1">
                <a:solidFill>
                  <a:srgbClr val="000000"/>
                </a:solidFill>
                <a:latin typeface="Courier New"/>
                <a:ea typeface="Courier New"/>
              </a:rPr>
              <a:t>make_me_rich(account_balance)</a:t>
            </a:r>
            <a:endParaRPr lang="en-IN" sz="1800" b="0" strike="noStrike" spc="-1">
              <a:latin typeface="Arial"/>
            </a:endParaRPr>
          </a:p>
          <a:p>
            <a:pPr marL="571680">
              <a:lnSpc>
                <a:spcPct val="170000"/>
              </a:lnSpc>
            </a:pPr>
            <a:r>
              <a:rPr lang="en-IN" sz="1800" b="0" strike="noStrike" spc="-1">
                <a:solidFill>
                  <a:srgbClr val="000000"/>
                </a:solidFill>
                <a:latin typeface="Courier New"/>
                <a:ea typeface="Courier New"/>
              </a:rPr>
              <a:t>Print(account_balance)  </a:t>
            </a:r>
            <a:r>
              <a:rPr lang="en-IN" sz="1800" b="0" strike="noStrike" spc="-1">
                <a:solidFill>
                  <a:srgbClr val="000000"/>
                </a:solidFill>
                <a:latin typeface="Wingdings"/>
                <a:ea typeface="Courier New"/>
              </a:rPr>
              <a:t></a:t>
            </a:r>
            <a:r>
              <a:rPr lang="en-IN" sz="1800" b="0" strike="noStrike" spc="-1">
                <a:solidFill>
                  <a:srgbClr val="000000"/>
                </a:solidFill>
                <a:latin typeface="Courier New"/>
                <a:ea typeface="Courier New"/>
              </a:rPr>
              <a:t> </a:t>
            </a:r>
            <a:r>
              <a:rPr lang="en-IN" sz="1800" b="0" strike="noStrike" spc="-1">
                <a:solidFill>
                  <a:srgbClr val="000000"/>
                </a:solidFill>
                <a:latin typeface="Arial"/>
                <a:ea typeface="宋体"/>
              </a:rPr>
              <a:t>prints 500</a:t>
            </a:r>
            <a:endParaRPr lang="en-IN" sz="1800" b="0" strike="noStrike" spc="-1">
              <a:latin typeface="Arial"/>
            </a:endParaRPr>
          </a:p>
          <a:p>
            <a:pPr>
              <a:lnSpc>
                <a:spcPct val="170000"/>
              </a:lnSpc>
            </a:pP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Passing mutable objects (like dict, list) acts as call by reference. (they gets modified by function)</a:t>
            </a:r>
            <a:endParaRPr lang="en-IN"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1523880" y="115920"/>
            <a:ext cx="9143640" cy="883800"/>
          </a:xfrm>
          <a:prstGeom prst="rect">
            <a:avLst/>
          </a:prstGeom>
          <a:noFill/>
          <a:ln>
            <a:noFill/>
          </a:ln>
        </p:spPr>
        <p:txBody>
          <a:bodyPr anchor="b">
            <a:normAutofit lnSpcReduction="10000"/>
          </a:bodyPr>
          <a:lstStyle/>
          <a:p>
            <a:pPr algn="ctr">
              <a:lnSpc>
                <a:spcPct val="90000"/>
              </a:lnSpc>
            </a:pPr>
            <a:r>
              <a:rPr lang="en-US" sz="6000" b="0" strike="noStrike" spc="-1">
                <a:solidFill>
                  <a:srgbClr val="000000"/>
                </a:solidFill>
                <a:latin typeface="Calibri Light"/>
              </a:rPr>
              <a:t>Functions</a:t>
            </a:r>
            <a:endParaRPr lang="en-US" sz="6000" b="0" strike="noStrike" spc="-1">
              <a:solidFill>
                <a:srgbClr val="000000"/>
              </a:solidFill>
              <a:latin typeface="Calibri"/>
            </a:endParaRPr>
          </a:p>
        </p:txBody>
      </p:sp>
      <p:sp>
        <p:nvSpPr>
          <p:cNvPr id="97" name="CustomShape 2"/>
          <p:cNvSpPr/>
          <p:nvPr/>
        </p:nvSpPr>
        <p:spPr>
          <a:xfrm>
            <a:off x="1523880" y="1253520"/>
            <a:ext cx="7806240" cy="4461480"/>
          </a:xfrm>
          <a:prstGeom prst="rect">
            <a:avLst/>
          </a:prstGeom>
          <a:noFill/>
          <a:ln w="9360">
            <a:noFill/>
          </a:ln>
        </p:spPr>
        <p:style>
          <a:lnRef idx="0">
            <a:scrgbClr r="0" g="0" b="0"/>
          </a:lnRef>
          <a:fillRef idx="0">
            <a:scrgbClr r="0" g="0" b="0"/>
          </a:fillRef>
          <a:effectRef idx="0">
            <a:scrgbClr r="0" g="0" b="0"/>
          </a:effectRef>
          <a:fontRef idx="minor"/>
        </p:style>
        <p:txBody>
          <a:bodyPr lIns="90000" tIns="91440" rIns="90000" bIns="640080"/>
          <a:lstStyle/>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Passing mutable objects (like dict, list) acts as call by reference. (they gets modified by function)</a:t>
            </a:r>
            <a:endParaRPr lang="en-IN" sz="1800" b="0" strike="noStrike" spc="-1">
              <a:latin typeface="Arial"/>
            </a:endParaRPr>
          </a:p>
          <a:p>
            <a:pPr marL="685800">
              <a:lnSpc>
                <a:spcPct val="170000"/>
              </a:lnSpc>
            </a:pPr>
            <a:r>
              <a:rPr lang="en-IN" sz="1800" b="0" strike="noStrike" spc="-1">
                <a:solidFill>
                  <a:srgbClr val="000000"/>
                </a:solidFill>
                <a:latin typeface="Courier New"/>
                <a:ea typeface="Courier New"/>
              </a:rPr>
              <a:t>def talk_to_advisor(tasks):</a:t>
            </a:r>
            <a:endParaRPr lang="en-IN" sz="1800" b="0" strike="noStrike" spc="-1">
              <a:latin typeface="Arial"/>
            </a:endParaRPr>
          </a:p>
          <a:p>
            <a:pPr marL="685800">
              <a:lnSpc>
                <a:spcPct val="170000"/>
              </a:lnSpc>
            </a:pPr>
            <a:r>
              <a:rPr lang="en-IN" sz="1800" b="0" strike="noStrike" spc="-1">
                <a:solidFill>
                  <a:srgbClr val="000000"/>
                </a:solidFill>
                <a:latin typeface="Courier New"/>
                <a:ea typeface="Courier New"/>
              </a:rPr>
              <a:t>    tasks.insert(0, "Publish")</a:t>
            </a:r>
            <a:endParaRPr lang="en-IN" sz="1800" b="0" strike="noStrike" spc="-1">
              <a:latin typeface="Arial"/>
            </a:endParaRPr>
          </a:p>
          <a:p>
            <a:pPr marL="685800">
              <a:lnSpc>
                <a:spcPct val="170000"/>
              </a:lnSpc>
            </a:pPr>
            <a:r>
              <a:rPr lang="en-IN" sz="1800" b="0" strike="noStrike" spc="-1">
                <a:solidFill>
                  <a:srgbClr val="000000"/>
                </a:solidFill>
                <a:latin typeface="Courier New"/>
                <a:ea typeface="Courier New"/>
              </a:rPr>
              <a:t>    tasks.insert(1, "Publish")</a:t>
            </a:r>
            <a:endParaRPr lang="en-IN" sz="1800" b="0" strike="noStrike" spc="-1">
              <a:latin typeface="Arial"/>
            </a:endParaRPr>
          </a:p>
          <a:p>
            <a:pPr marL="685800">
              <a:lnSpc>
                <a:spcPct val="170000"/>
              </a:lnSpc>
            </a:pPr>
            <a:r>
              <a:rPr lang="en-IN" sz="1800" b="0" strike="noStrike" spc="-1">
                <a:solidFill>
                  <a:srgbClr val="000000"/>
                </a:solidFill>
                <a:latin typeface="Courier New"/>
                <a:ea typeface="Courier New"/>
              </a:rPr>
              <a:t>todos = ["Graduate", "Get a job", "Profit!"]</a:t>
            </a:r>
            <a:endParaRPr lang="en-IN" sz="1800" b="0" strike="noStrike" spc="-1">
              <a:latin typeface="Arial"/>
            </a:endParaRPr>
          </a:p>
          <a:p>
            <a:pPr marL="685800">
              <a:lnSpc>
                <a:spcPct val="170000"/>
              </a:lnSpc>
            </a:pPr>
            <a:r>
              <a:rPr lang="en-IN" sz="1800" b="0" strike="noStrike" spc="-1">
                <a:solidFill>
                  <a:srgbClr val="000000"/>
                </a:solidFill>
                <a:latin typeface="Courier New"/>
                <a:ea typeface="Courier New"/>
              </a:rPr>
              <a:t>talk_to_advisor(todos)</a:t>
            </a:r>
            <a:endParaRPr lang="en-IN" sz="1800" b="0" strike="noStrike" spc="-1">
              <a:latin typeface="Arial"/>
            </a:endParaRPr>
          </a:p>
          <a:p>
            <a:pPr marL="685800">
              <a:lnSpc>
                <a:spcPct val="170000"/>
              </a:lnSpc>
            </a:pPr>
            <a:r>
              <a:rPr lang="en-IN" sz="1800" b="0" strike="noStrike" spc="-1">
                <a:solidFill>
                  <a:srgbClr val="000000"/>
                </a:solidFill>
                <a:latin typeface="Courier New"/>
                <a:ea typeface="Courier New"/>
              </a:rPr>
              <a:t>print(todos) </a:t>
            </a:r>
            <a:r>
              <a:rPr lang="en-IN" sz="1800" b="0" strike="noStrike" spc="-1">
                <a:solidFill>
                  <a:srgbClr val="000000"/>
                </a:solidFill>
                <a:latin typeface="Wingdings"/>
                <a:ea typeface="Courier New"/>
              </a:rPr>
              <a:t></a:t>
            </a:r>
            <a:r>
              <a:rPr lang="en-IN" sz="1800" b="0" strike="noStrike" spc="-1">
                <a:solidFill>
                  <a:srgbClr val="000000"/>
                </a:solidFill>
                <a:latin typeface="Courier New"/>
                <a:ea typeface="Courier New"/>
              </a:rPr>
              <a:t> </a:t>
            </a:r>
            <a:r>
              <a:rPr lang="en-IN" sz="1800" b="0" strike="noStrike" spc="-1">
                <a:solidFill>
                  <a:srgbClr val="000000"/>
                </a:solidFill>
                <a:latin typeface="Arial"/>
                <a:ea typeface="宋体"/>
              </a:rPr>
              <a:t>can see modified list</a:t>
            </a:r>
            <a:endParaRPr lang="en-IN"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1523880" y="115920"/>
            <a:ext cx="9143640" cy="883800"/>
          </a:xfrm>
          <a:prstGeom prst="rect">
            <a:avLst/>
          </a:prstGeom>
          <a:noFill/>
          <a:ln>
            <a:noFill/>
          </a:ln>
        </p:spPr>
        <p:txBody>
          <a:bodyPr anchor="b">
            <a:normAutofit lnSpcReduction="10000"/>
          </a:bodyPr>
          <a:lstStyle/>
          <a:p>
            <a:pPr algn="ctr">
              <a:lnSpc>
                <a:spcPct val="90000"/>
              </a:lnSpc>
            </a:pPr>
            <a:r>
              <a:rPr lang="en-US" sz="6000" b="0" strike="noStrike" spc="-1">
                <a:solidFill>
                  <a:srgbClr val="000000"/>
                </a:solidFill>
                <a:latin typeface="Calibri Light"/>
              </a:rPr>
              <a:t>Functions</a:t>
            </a:r>
            <a:endParaRPr lang="en-US" sz="6000" b="0" strike="noStrike" spc="-1">
              <a:solidFill>
                <a:srgbClr val="000000"/>
              </a:solidFill>
              <a:latin typeface="Calibri"/>
            </a:endParaRPr>
          </a:p>
        </p:txBody>
      </p:sp>
      <p:sp>
        <p:nvSpPr>
          <p:cNvPr id="99" name="CustomShape 2"/>
          <p:cNvSpPr/>
          <p:nvPr/>
        </p:nvSpPr>
        <p:spPr>
          <a:xfrm>
            <a:off x="1523880" y="1253520"/>
            <a:ext cx="7806240" cy="2129760"/>
          </a:xfrm>
          <a:prstGeom prst="rect">
            <a:avLst/>
          </a:prstGeom>
          <a:noFill/>
          <a:ln w="9360">
            <a:noFill/>
          </a:ln>
        </p:spPr>
        <p:style>
          <a:lnRef idx="0">
            <a:scrgbClr r="0" g="0" b="0"/>
          </a:lnRef>
          <a:fillRef idx="0">
            <a:scrgbClr r="0" g="0" b="0"/>
          </a:fillRef>
          <a:effectRef idx="0">
            <a:scrgbClr r="0" g="0" b="0"/>
          </a:effectRef>
          <a:fontRef idx="minor"/>
        </p:style>
        <p:txBody>
          <a:bodyPr lIns="90000" tIns="91440" rIns="90000" bIns="640080"/>
          <a:lstStyle/>
          <a:p>
            <a:pPr marL="343080" lvl="1" indent="-342720">
              <a:lnSpc>
                <a:spcPct val="170000"/>
              </a:lnSpc>
              <a:buClr>
                <a:srgbClr val="CC9900"/>
              </a:buClr>
              <a:buSzPct val="65000"/>
              <a:buFont typeface="Wingdings" charset="2"/>
              <a:buChar char=""/>
            </a:pPr>
            <a:r>
              <a:rPr lang="en-IN" sz="1800" b="0" strike="noStrike" spc="-1">
                <a:solidFill>
                  <a:srgbClr val="000000"/>
                </a:solidFill>
                <a:latin typeface="Calibri"/>
              </a:rPr>
              <a:t>However, you cannot assign a new object to the argument </a:t>
            </a:r>
            <a:endParaRPr lang="en-IN" sz="1800" b="0" strike="noStrike" spc="-1">
              <a:latin typeface="Arial"/>
            </a:endParaRPr>
          </a:p>
          <a:p>
            <a:pPr marL="800280" lvl="2" indent="-342720">
              <a:lnSpc>
                <a:spcPct val="170000"/>
              </a:lnSpc>
              <a:buClr>
                <a:srgbClr val="CC9900"/>
              </a:buClr>
              <a:buSzPct val="65000"/>
              <a:buFont typeface="Wingdings" charset="2"/>
              <a:buChar char=""/>
            </a:pPr>
            <a:r>
              <a:rPr lang="en-IN" sz="1800" b="0" strike="noStrike" spc="-1">
                <a:solidFill>
                  <a:srgbClr val="000000"/>
                </a:solidFill>
                <a:latin typeface="Calibri"/>
              </a:rPr>
              <a:t>A new memory location is created for this list</a:t>
            </a:r>
            <a:endParaRPr lang="en-IN" sz="1800" b="0" strike="noStrike" spc="-1">
              <a:latin typeface="Arial"/>
            </a:endParaRPr>
          </a:p>
          <a:p>
            <a:pPr marL="800280" lvl="2" indent="-342720">
              <a:lnSpc>
                <a:spcPct val="170000"/>
              </a:lnSpc>
              <a:buClr>
                <a:srgbClr val="CC9900"/>
              </a:buClr>
              <a:buSzPct val="65000"/>
              <a:buFont typeface="Wingdings" charset="2"/>
              <a:buChar char=""/>
            </a:pPr>
            <a:r>
              <a:rPr lang="en-IN" sz="1800" b="0" strike="noStrike" spc="-1">
                <a:solidFill>
                  <a:srgbClr val="000000"/>
                </a:solidFill>
                <a:latin typeface="Calibri"/>
              </a:rPr>
              <a:t>This becomes a local variable</a:t>
            </a:r>
            <a:endParaRPr lang="en-IN" sz="1800" b="0" strike="noStrike" spc="-1">
              <a:latin typeface="Arial"/>
            </a:endParaRPr>
          </a:p>
        </p:txBody>
      </p:sp>
      <p:pic>
        <p:nvPicPr>
          <p:cNvPr id="100" name="Picture 2"/>
          <p:cNvPicPr/>
          <p:nvPr/>
        </p:nvPicPr>
        <p:blipFill>
          <a:blip r:embed="rId2"/>
          <a:stretch/>
        </p:blipFill>
        <p:spPr>
          <a:xfrm>
            <a:off x="2127240" y="2953080"/>
            <a:ext cx="5540400" cy="32234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1523880" y="115920"/>
            <a:ext cx="9143640" cy="883800"/>
          </a:xfrm>
          <a:prstGeom prst="rect">
            <a:avLst/>
          </a:prstGeom>
          <a:noFill/>
          <a:ln>
            <a:noFill/>
          </a:ln>
        </p:spPr>
        <p:txBody>
          <a:bodyPr anchor="b">
            <a:normAutofit lnSpcReduction="10000"/>
          </a:bodyPr>
          <a:lstStyle/>
          <a:p>
            <a:pPr algn="ctr">
              <a:lnSpc>
                <a:spcPct val="90000"/>
              </a:lnSpc>
            </a:pPr>
            <a:r>
              <a:rPr lang="en-US" sz="6000" b="0" strike="noStrike" spc="-1">
                <a:solidFill>
                  <a:srgbClr val="000000"/>
                </a:solidFill>
                <a:latin typeface="Calibri Light"/>
              </a:rPr>
              <a:t>Multiple Return Values</a:t>
            </a:r>
            <a:endParaRPr lang="en-US" sz="6000" b="0" strike="noStrike" spc="-1">
              <a:solidFill>
                <a:srgbClr val="000000"/>
              </a:solidFill>
              <a:latin typeface="Calibri"/>
            </a:endParaRPr>
          </a:p>
        </p:txBody>
      </p:sp>
      <p:sp>
        <p:nvSpPr>
          <p:cNvPr id="102" name="CustomShape 2"/>
          <p:cNvSpPr/>
          <p:nvPr/>
        </p:nvSpPr>
        <p:spPr>
          <a:xfrm>
            <a:off x="1523880" y="1253520"/>
            <a:ext cx="7806240" cy="2596680"/>
          </a:xfrm>
          <a:prstGeom prst="rect">
            <a:avLst/>
          </a:prstGeom>
          <a:noFill/>
          <a:ln w="9360">
            <a:noFill/>
          </a:ln>
        </p:spPr>
        <p:style>
          <a:lnRef idx="0">
            <a:scrgbClr r="0" g="0" b="0"/>
          </a:lnRef>
          <a:fillRef idx="0">
            <a:scrgbClr r="0" g="0" b="0"/>
          </a:fillRef>
          <a:effectRef idx="0">
            <a:scrgbClr r="0" g="0" b="0"/>
          </a:effectRef>
          <a:fontRef idx="minor"/>
        </p:style>
        <p:txBody>
          <a:bodyPr lIns="90000" tIns="91440" rIns="90000" bIns="640080"/>
          <a:lstStyle/>
          <a:p>
            <a:pPr>
              <a:lnSpc>
                <a:spcPct val="170000"/>
              </a:lnSpc>
            </a:pPr>
            <a:r>
              <a:rPr lang="en-IN" sz="1800" b="0" strike="noStrike" spc="-1">
                <a:solidFill>
                  <a:srgbClr val="000000"/>
                </a:solidFill>
                <a:latin typeface="Courier New"/>
                <a:ea typeface="Courier New"/>
              </a:rPr>
              <a:t>def powers(number):</a:t>
            </a:r>
            <a:endParaRPr lang="en-IN" sz="1800" b="0" strike="noStrike" spc="-1">
              <a:latin typeface="Arial"/>
            </a:endParaRPr>
          </a:p>
          <a:p>
            <a:pPr>
              <a:lnSpc>
                <a:spcPct val="170000"/>
              </a:lnSpc>
            </a:pPr>
            <a:r>
              <a:rPr lang="en-IN" sz="1800" b="0" strike="noStrike" spc="-1">
                <a:solidFill>
                  <a:srgbClr val="000000"/>
                </a:solidFill>
                <a:latin typeface="Courier New"/>
                <a:ea typeface="Courier New"/>
              </a:rPr>
              <a:t>    return number**2, number**3</a:t>
            </a:r>
            <a:endParaRPr lang="en-IN" sz="1800" b="0" strike="noStrike" spc="-1">
              <a:latin typeface="Arial"/>
            </a:endParaRPr>
          </a:p>
          <a:p>
            <a:pPr>
              <a:lnSpc>
                <a:spcPct val="170000"/>
              </a:lnSpc>
            </a:pPr>
            <a:endParaRPr lang="en-IN" sz="1800" b="0" strike="noStrike" spc="-1">
              <a:latin typeface="Arial"/>
            </a:endParaRPr>
          </a:p>
          <a:p>
            <a:pPr>
              <a:lnSpc>
                <a:spcPct val="170000"/>
              </a:lnSpc>
            </a:pPr>
            <a:r>
              <a:rPr lang="en-IN" sz="1800" b="0" strike="noStrike" spc="-1">
                <a:solidFill>
                  <a:srgbClr val="000000"/>
                </a:solidFill>
                <a:latin typeface="Courier New"/>
                <a:ea typeface="Courier New"/>
              </a:rPr>
              <a:t>squared, cubed = powers(3)</a:t>
            </a:r>
            <a:endParaRPr lang="en-IN"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1523880" y="115920"/>
            <a:ext cx="9143640" cy="883800"/>
          </a:xfrm>
          <a:prstGeom prst="rect">
            <a:avLst/>
          </a:prstGeom>
          <a:noFill/>
          <a:ln>
            <a:noFill/>
          </a:ln>
        </p:spPr>
        <p:txBody>
          <a:bodyPr anchor="b">
            <a:normAutofit lnSpcReduction="10000"/>
          </a:bodyPr>
          <a:lstStyle/>
          <a:p>
            <a:pPr algn="ctr">
              <a:lnSpc>
                <a:spcPct val="90000"/>
              </a:lnSpc>
            </a:pPr>
            <a:r>
              <a:rPr lang="en-US" sz="6000" b="0" strike="noStrike" spc="-1">
                <a:solidFill>
                  <a:srgbClr val="000000"/>
                </a:solidFill>
                <a:latin typeface="Calibri Light"/>
              </a:rPr>
              <a:t>Lambda Functions</a:t>
            </a:r>
            <a:endParaRPr lang="en-US" sz="6000" b="0" strike="noStrike" spc="-1">
              <a:solidFill>
                <a:srgbClr val="000000"/>
              </a:solidFill>
              <a:latin typeface="Calibri"/>
            </a:endParaRPr>
          </a:p>
        </p:txBody>
      </p:sp>
      <p:sp>
        <p:nvSpPr>
          <p:cNvPr id="106" name="CustomShape 2"/>
          <p:cNvSpPr/>
          <p:nvPr/>
        </p:nvSpPr>
        <p:spPr>
          <a:xfrm>
            <a:off x="1523880" y="1253520"/>
            <a:ext cx="7806240" cy="3062160"/>
          </a:xfrm>
          <a:prstGeom prst="rect">
            <a:avLst/>
          </a:prstGeom>
          <a:noFill/>
          <a:ln w="9360">
            <a:noFill/>
          </a:ln>
        </p:spPr>
        <p:style>
          <a:lnRef idx="0">
            <a:scrgbClr r="0" g="0" b="0"/>
          </a:lnRef>
          <a:fillRef idx="0">
            <a:scrgbClr r="0" g="0" b="0"/>
          </a:fillRef>
          <a:effectRef idx="0">
            <a:scrgbClr r="0" g="0" b="0"/>
          </a:effectRef>
          <a:fontRef idx="minor"/>
        </p:style>
        <p:txBody>
          <a:bodyPr lIns="90000" tIns="91440" rIns="90000" bIns="640080"/>
          <a:lstStyle/>
          <a:p>
            <a:pPr marL="343080" lvl="1" indent="-342720">
              <a:lnSpc>
                <a:spcPct val="170000"/>
              </a:lnSpc>
              <a:buClr>
                <a:srgbClr val="CC9900"/>
              </a:buClr>
              <a:buSzPct val="65000"/>
              <a:buFont typeface="Wingdings" charset="2"/>
              <a:buChar char=""/>
            </a:pPr>
            <a:r>
              <a:rPr lang="en-IN" sz="1800" b="0" strike="noStrike" spc="-1" dirty="0">
                <a:solidFill>
                  <a:srgbClr val="000000"/>
                </a:solidFill>
                <a:latin typeface="Arial"/>
                <a:ea typeface="宋体"/>
              </a:rPr>
              <a:t>Small, anonymous functions</a:t>
            </a:r>
            <a:endParaRPr lang="en-IN" sz="1800" b="0" strike="noStrike" spc="-1" dirty="0">
              <a:latin typeface="Arial"/>
            </a:endParaRPr>
          </a:p>
          <a:p>
            <a:pPr marL="343080" lvl="1" indent="-342720">
              <a:lnSpc>
                <a:spcPct val="170000"/>
              </a:lnSpc>
              <a:buClr>
                <a:srgbClr val="CC9900"/>
              </a:buClr>
              <a:buSzPct val="65000"/>
              <a:buFont typeface="Wingdings" charset="2"/>
              <a:buChar char=""/>
            </a:pPr>
            <a:r>
              <a:rPr lang="en-IN" sz="1800" b="0" strike="noStrike" spc="-1" dirty="0">
                <a:solidFill>
                  <a:srgbClr val="000000"/>
                </a:solidFill>
                <a:latin typeface="Arial"/>
                <a:ea typeface="宋体"/>
              </a:rPr>
              <a:t>Can be passed as arguments where you need a function (like a call back function)</a:t>
            </a:r>
            <a:endParaRPr lang="en-IN" sz="1800" b="0" strike="noStrike" spc="-1" dirty="0">
              <a:latin typeface="Arial"/>
            </a:endParaRPr>
          </a:p>
          <a:p>
            <a:pPr>
              <a:lnSpc>
                <a:spcPct val="170000"/>
              </a:lnSpc>
            </a:pPr>
            <a:endParaRPr lang="en-IN" sz="1800" b="0" strike="noStrike" spc="-1" dirty="0">
              <a:latin typeface="Arial"/>
            </a:endParaRPr>
          </a:p>
          <a:p>
            <a:pPr>
              <a:lnSpc>
                <a:spcPct val="170000"/>
              </a:lnSpc>
            </a:pPr>
            <a:r>
              <a:rPr lang="en-IN" sz="1800" b="0" strike="noStrike" spc="-1" dirty="0">
                <a:solidFill>
                  <a:srgbClr val="000000"/>
                </a:solidFill>
                <a:latin typeface="Arial"/>
                <a:ea typeface="宋体"/>
              </a:rPr>
              <a:t>lambda (parameters) : expression</a:t>
            </a:r>
            <a:endParaRPr lang="en-IN"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1523880" y="115920"/>
            <a:ext cx="9143640" cy="883800"/>
          </a:xfrm>
          <a:prstGeom prst="rect">
            <a:avLst/>
          </a:prstGeom>
          <a:noFill/>
          <a:ln>
            <a:noFill/>
          </a:ln>
        </p:spPr>
        <p:txBody>
          <a:bodyPr anchor="b">
            <a:normAutofit lnSpcReduction="10000"/>
          </a:bodyPr>
          <a:lstStyle/>
          <a:p>
            <a:pPr algn="ctr">
              <a:lnSpc>
                <a:spcPct val="90000"/>
              </a:lnSpc>
            </a:pPr>
            <a:r>
              <a:rPr lang="en-US" sz="6000" b="0" strike="noStrike" spc="-1">
                <a:solidFill>
                  <a:srgbClr val="000000"/>
                </a:solidFill>
                <a:latin typeface="Calibri Light"/>
              </a:rPr>
              <a:t>Errors</a:t>
            </a:r>
            <a:endParaRPr lang="en-US" sz="6000" b="0" strike="noStrike" spc="-1">
              <a:solidFill>
                <a:srgbClr val="000000"/>
              </a:solidFill>
              <a:latin typeface="Calibri"/>
            </a:endParaRPr>
          </a:p>
        </p:txBody>
      </p:sp>
      <p:sp>
        <p:nvSpPr>
          <p:cNvPr id="110" name="CustomShape 2"/>
          <p:cNvSpPr/>
          <p:nvPr/>
        </p:nvSpPr>
        <p:spPr>
          <a:xfrm>
            <a:off x="1523880" y="1360440"/>
            <a:ext cx="7806240" cy="4461480"/>
          </a:xfrm>
          <a:prstGeom prst="rect">
            <a:avLst/>
          </a:prstGeom>
          <a:noFill/>
          <a:ln w="9360">
            <a:noFill/>
          </a:ln>
        </p:spPr>
        <p:style>
          <a:lnRef idx="0">
            <a:scrgbClr r="0" g="0" b="0"/>
          </a:lnRef>
          <a:fillRef idx="0">
            <a:scrgbClr r="0" g="0" b="0"/>
          </a:fillRef>
          <a:effectRef idx="0">
            <a:scrgbClr r="0" g="0" b="0"/>
          </a:effectRef>
          <a:fontRef idx="minor"/>
        </p:style>
        <p:txBody>
          <a:bodyPr lIns="90000" tIns="91440" rIns="90000" bIns="640080"/>
          <a:lstStyle/>
          <a:p>
            <a:pPr marL="343080" lvl="1" indent="-342720">
              <a:lnSpc>
                <a:spcPct val="170000"/>
              </a:lnSpc>
              <a:buClr>
                <a:srgbClr val="CC9900"/>
              </a:buClr>
              <a:buSzPct val="65000"/>
              <a:buFont typeface="Wingdings" charset="2"/>
              <a:buChar char=""/>
            </a:pPr>
            <a:r>
              <a:rPr lang="en-IN" sz="1800" b="0" strike="noStrike" spc="-1" dirty="0">
                <a:solidFill>
                  <a:srgbClr val="000000"/>
                </a:solidFill>
                <a:latin typeface="Arial"/>
                <a:ea typeface="宋体"/>
              </a:rPr>
              <a:t>Syntax Errors</a:t>
            </a:r>
            <a:endParaRPr lang="en-IN" sz="1800" b="0" strike="noStrike" spc="-1" dirty="0">
              <a:latin typeface="Arial"/>
            </a:endParaRPr>
          </a:p>
          <a:p>
            <a:pPr marL="343080" lvl="1" indent="-342720">
              <a:lnSpc>
                <a:spcPct val="170000"/>
              </a:lnSpc>
              <a:buClr>
                <a:srgbClr val="CC9900"/>
              </a:buClr>
              <a:buSzPct val="65000"/>
              <a:buFont typeface="Wingdings" charset="2"/>
              <a:buChar char=""/>
            </a:pPr>
            <a:r>
              <a:rPr lang="en-IN" sz="1800" b="0" strike="noStrike" spc="-1" dirty="0">
                <a:solidFill>
                  <a:srgbClr val="000000"/>
                </a:solidFill>
                <a:latin typeface="Arial"/>
                <a:ea typeface="宋体"/>
              </a:rPr>
              <a:t>Runtime Errors – Needs to be handled to avoid abrupt stops of the program. Handled using try/except</a:t>
            </a:r>
            <a:endParaRPr lang="en-IN" sz="1800" b="0" strike="noStrike" spc="-1" dirty="0">
              <a:latin typeface="Arial"/>
            </a:endParaRPr>
          </a:p>
          <a:p>
            <a:pPr marL="343080" lvl="1" indent="-342720">
              <a:lnSpc>
                <a:spcPct val="170000"/>
              </a:lnSpc>
              <a:buClr>
                <a:srgbClr val="CC9900"/>
              </a:buClr>
              <a:buSzPct val="65000"/>
              <a:buFont typeface="Wingdings" charset="2"/>
              <a:buChar char=""/>
            </a:pPr>
            <a:r>
              <a:rPr lang="en-IN" sz="1800" b="0" strike="noStrike" spc="-1" dirty="0">
                <a:solidFill>
                  <a:srgbClr val="000000"/>
                </a:solidFill>
                <a:latin typeface="Arial"/>
                <a:ea typeface="宋体"/>
              </a:rPr>
              <a:t>Logical Error – Use debuggers. Import </a:t>
            </a:r>
            <a:r>
              <a:rPr lang="en-IN" sz="1800" b="0" strike="noStrike" spc="-1" dirty="0" err="1">
                <a:solidFill>
                  <a:srgbClr val="000000"/>
                </a:solidFill>
                <a:latin typeface="Arial"/>
                <a:ea typeface="宋体"/>
              </a:rPr>
              <a:t>pdb</a:t>
            </a:r>
            <a:r>
              <a:rPr lang="en-IN" sz="1800" b="0" strike="noStrike" spc="-1" dirty="0">
                <a:solidFill>
                  <a:srgbClr val="000000"/>
                </a:solidFill>
                <a:latin typeface="Arial"/>
                <a:ea typeface="宋体"/>
              </a:rPr>
              <a:t> can be used in program. </a:t>
            </a:r>
            <a:r>
              <a:rPr lang="en-IN" sz="1800" b="0" strike="noStrike" spc="-1" dirty="0" err="1">
                <a:solidFill>
                  <a:srgbClr val="000000"/>
                </a:solidFill>
                <a:latin typeface="Arial"/>
                <a:ea typeface="宋体"/>
              </a:rPr>
              <a:t>Pdb.set_trace</a:t>
            </a:r>
            <a:r>
              <a:rPr lang="en-IN" sz="1800" b="0" strike="noStrike" spc="-1" dirty="0">
                <a:solidFill>
                  <a:srgbClr val="000000"/>
                </a:solidFill>
                <a:latin typeface="Arial"/>
                <a:ea typeface="宋体"/>
              </a:rPr>
              <a:t>() OR we can use debugger provided with IDEs.</a:t>
            </a:r>
            <a:endParaRPr lang="en-IN" sz="1800" b="0" strike="noStrike" spc="-1" dirty="0">
              <a:latin typeface="Arial"/>
            </a:endParaRPr>
          </a:p>
          <a:p>
            <a:pPr>
              <a:lnSpc>
                <a:spcPct val="170000"/>
              </a:lnSpc>
            </a:pPr>
            <a:r>
              <a:rPr lang="en-IN" sz="1800" b="0" strike="noStrike" spc="-1" dirty="0">
                <a:solidFill>
                  <a:srgbClr val="000000"/>
                </a:solidFill>
                <a:latin typeface="Arial"/>
                <a:ea typeface="宋体"/>
              </a:rPr>
              <a:t>	Logical error E.g. </a:t>
            </a:r>
            <a:endParaRPr lang="en-IN" sz="1800" b="0" strike="noStrike" spc="-1" dirty="0">
              <a:latin typeface="Arial"/>
            </a:endParaRPr>
          </a:p>
          <a:p>
            <a:pPr marL="914400">
              <a:lnSpc>
                <a:spcPct val="170000"/>
              </a:lnSpc>
            </a:pPr>
            <a:r>
              <a:rPr lang="en-IN" sz="1800" b="0" strike="noStrike" spc="-1" dirty="0">
                <a:solidFill>
                  <a:srgbClr val="000000"/>
                </a:solidFill>
                <a:latin typeface="Courier New"/>
                <a:ea typeface="Courier New"/>
              </a:rPr>
              <a:t>a = </a:t>
            </a:r>
            <a:r>
              <a:rPr lang="en-IN" sz="1800" b="0" strike="noStrike" spc="-1" dirty="0" smtClean="0">
                <a:solidFill>
                  <a:srgbClr val="000000"/>
                </a:solidFill>
                <a:latin typeface="Courier New"/>
                <a:ea typeface="Courier New"/>
              </a:rPr>
              <a:t>1000000000</a:t>
            </a:r>
            <a:endParaRPr lang="en-IN" sz="1800" b="0" strike="noStrike" spc="-1" dirty="0">
              <a:latin typeface="Arial"/>
            </a:endParaRPr>
          </a:p>
          <a:p>
            <a:pPr marL="914400">
              <a:lnSpc>
                <a:spcPct val="170000"/>
              </a:lnSpc>
            </a:pPr>
            <a:r>
              <a:rPr lang="en-IN" sz="1800" b="0" strike="noStrike" spc="-1" dirty="0">
                <a:solidFill>
                  <a:srgbClr val="000000"/>
                </a:solidFill>
                <a:latin typeface="Courier New"/>
                <a:ea typeface="Courier New"/>
              </a:rPr>
              <a:t>If a </a:t>
            </a:r>
            <a:r>
              <a:rPr lang="en-IN" sz="1800" b="0" strike="noStrike" spc="-1">
                <a:solidFill>
                  <a:srgbClr val="000000"/>
                </a:solidFill>
                <a:latin typeface="Courier New"/>
                <a:ea typeface="Courier New"/>
              </a:rPr>
              <a:t>== </a:t>
            </a:r>
            <a:r>
              <a:rPr lang="en-IN" sz="1800" b="0" strike="noStrike" spc="-1" smtClean="0">
                <a:solidFill>
                  <a:srgbClr val="000000"/>
                </a:solidFill>
                <a:latin typeface="Courier New"/>
                <a:ea typeface="Courier New"/>
              </a:rPr>
              <a:t>100000000:</a:t>
            </a:r>
            <a:endParaRPr lang="en-IN"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1523880" y="115920"/>
            <a:ext cx="9143640" cy="883800"/>
          </a:xfrm>
          <a:prstGeom prst="rect">
            <a:avLst/>
          </a:prstGeom>
          <a:noFill/>
          <a:ln>
            <a:noFill/>
          </a:ln>
        </p:spPr>
        <p:txBody>
          <a:bodyPr anchor="b">
            <a:normAutofit lnSpcReduction="10000"/>
          </a:bodyPr>
          <a:lstStyle/>
          <a:p>
            <a:pPr algn="ctr">
              <a:lnSpc>
                <a:spcPct val="90000"/>
              </a:lnSpc>
            </a:pPr>
            <a:r>
              <a:rPr lang="en-US" sz="6000" b="0" strike="noStrike" spc="-1">
                <a:solidFill>
                  <a:srgbClr val="000000"/>
                </a:solidFill>
                <a:latin typeface="Calibri Light"/>
              </a:rPr>
              <a:t>Try/Except</a:t>
            </a:r>
            <a:endParaRPr lang="en-US" sz="6000" b="0" strike="noStrike" spc="-1">
              <a:solidFill>
                <a:srgbClr val="000000"/>
              </a:solidFill>
              <a:latin typeface="Calibri"/>
            </a:endParaRPr>
          </a:p>
        </p:txBody>
      </p:sp>
      <p:sp>
        <p:nvSpPr>
          <p:cNvPr id="112" name="CustomShape 2"/>
          <p:cNvSpPr/>
          <p:nvPr/>
        </p:nvSpPr>
        <p:spPr>
          <a:xfrm>
            <a:off x="1523880" y="1185840"/>
            <a:ext cx="7806240" cy="4461480"/>
          </a:xfrm>
          <a:prstGeom prst="rect">
            <a:avLst/>
          </a:prstGeom>
          <a:noFill/>
          <a:ln w="9360">
            <a:noFill/>
          </a:ln>
        </p:spPr>
        <p:style>
          <a:lnRef idx="0">
            <a:scrgbClr r="0" g="0" b="0"/>
          </a:lnRef>
          <a:fillRef idx="0">
            <a:scrgbClr r="0" g="0" b="0"/>
          </a:fillRef>
          <a:effectRef idx="0">
            <a:scrgbClr r="0" g="0" b="0"/>
          </a:effectRef>
          <a:fontRef idx="minor"/>
        </p:style>
        <p:txBody>
          <a:bodyPr lIns="90000" tIns="91440" rIns="90000" bIns="640080"/>
          <a:lstStyle/>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Try and except is a primary exception catch blocks in python which are useful to handle the runtime exceptions.</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One try can have multiple except. Try/except can be nested</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One try should have at least one except or finally block</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Try/except block can also have else block. It is called if no exception</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Finally is called always whether exception occurred or not. It is a clean up block. Else and finally can be used together. If sys.exit() is called, in that case also, it will go in finally block</a:t>
            </a:r>
            <a:endParaRPr lang="en-IN"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1523880" y="115920"/>
            <a:ext cx="9143640" cy="883800"/>
          </a:xfrm>
          <a:prstGeom prst="rect">
            <a:avLst/>
          </a:prstGeom>
          <a:noFill/>
          <a:ln>
            <a:noFill/>
          </a:ln>
        </p:spPr>
        <p:txBody>
          <a:bodyPr anchor="b">
            <a:normAutofit lnSpcReduction="10000"/>
          </a:bodyPr>
          <a:lstStyle/>
          <a:p>
            <a:pPr algn="ctr">
              <a:lnSpc>
                <a:spcPct val="90000"/>
              </a:lnSpc>
            </a:pPr>
            <a:r>
              <a:rPr lang="en-US" sz="6000" b="0" strike="noStrike" spc="-1">
                <a:solidFill>
                  <a:srgbClr val="000000"/>
                </a:solidFill>
                <a:latin typeface="Calibri Light"/>
              </a:rPr>
              <a:t>Working with files and dirs</a:t>
            </a:r>
            <a:endParaRPr lang="en-US" sz="6000" b="0" strike="noStrike" spc="-1">
              <a:solidFill>
                <a:srgbClr val="000000"/>
              </a:solidFill>
              <a:latin typeface="Calibri"/>
            </a:endParaRPr>
          </a:p>
        </p:txBody>
      </p:sp>
      <p:sp>
        <p:nvSpPr>
          <p:cNvPr id="114" name="CustomShape 2"/>
          <p:cNvSpPr/>
          <p:nvPr/>
        </p:nvSpPr>
        <p:spPr>
          <a:xfrm>
            <a:off x="1523880" y="1234080"/>
            <a:ext cx="7806240" cy="3785040"/>
          </a:xfrm>
          <a:prstGeom prst="rect">
            <a:avLst/>
          </a:prstGeom>
          <a:noFill/>
          <a:ln w="9360">
            <a:noFill/>
          </a:ln>
        </p:spPr>
        <p:style>
          <a:lnRef idx="0">
            <a:scrgbClr r="0" g="0" b="0"/>
          </a:lnRef>
          <a:fillRef idx="0">
            <a:scrgbClr r="0" g="0" b="0"/>
          </a:fillRef>
          <a:effectRef idx="0">
            <a:scrgbClr r="0" g="0" b="0"/>
          </a:effectRef>
          <a:fontRef idx="minor"/>
        </p:style>
        <p:txBody>
          <a:bodyPr lIns="90000" tIns="91440" rIns="90000" bIns="640080"/>
          <a:lstStyle/>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 os.path contains functions for manipulating filenames and directory names.</a:t>
            </a:r>
            <a:endParaRPr lang="en-IN" sz="1800" b="0" strike="noStrike" spc="-1">
              <a:latin typeface="Arial"/>
            </a:endParaRPr>
          </a:p>
          <a:p>
            <a:pPr marL="457200">
              <a:lnSpc>
                <a:spcPct val="170000"/>
              </a:lnSpc>
            </a:pPr>
            <a:r>
              <a:rPr lang="en-IN" sz="1800" b="0" strike="noStrike" spc="-1">
                <a:solidFill>
                  <a:srgbClr val="000000"/>
                </a:solidFill>
                <a:latin typeface="Arial"/>
                <a:ea typeface="宋体"/>
              </a:rPr>
              <a:t>E.g.</a:t>
            </a:r>
            <a:endParaRPr lang="en-IN" sz="1800" b="0" strike="noStrike" spc="-1">
              <a:latin typeface="Arial"/>
            </a:endParaRPr>
          </a:p>
          <a:p>
            <a:pPr marL="914400">
              <a:lnSpc>
                <a:spcPct val="170000"/>
              </a:lnSpc>
            </a:pPr>
            <a:r>
              <a:rPr lang="en-IN" sz="1600" b="0" strike="noStrike" spc="-1">
                <a:solidFill>
                  <a:srgbClr val="000000"/>
                </a:solidFill>
                <a:latin typeface="Courier New"/>
                <a:ea typeface="Courier New"/>
              </a:rPr>
              <a:t>os.getcwd(), os.mkdir(), os.curdir() etc</a:t>
            </a:r>
            <a:endParaRPr lang="en-IN" sz="1600" b="0" strike="noStrike" spc="-1">
              <a:latin typeface="Arial"/>
            </a:endParaRPr>
          </a:p>
          <a:p>
            <a:pPr marL="914400">
              <a:lnSpc>
                <a:spcPct val="170000"/>
              </a:lnSpc>
            </a:pPr>
            <a:r>
              <a:rPr lang="en-IN" sz="1600" b="0" strike="noStrike" spc="-1">
                <a:solidFill>
                  <a:srgbClr val="000000"/>
                </a:solidFill>
                <a:latin typeface="Courier New"/>
                <a:ea typeface="Courier New"/>
              </a:rPr>
              <a:t>os.system(“ls”)</a:t>
            </a:r>
            <a:endParaRPr lang="en-IN" sz="1600" b="0" strike="noStrike" spc="-1">
              <a:latin typeface="Arial"/>
            </a:endParaRPr>
          </a:p>
          <a:p>
            <a:pPr marL="914400">
              <a:lnSpc>
                <a:spcPct val="170000"/>
              </a:lnSpc>
            </a:pPr>
            <a:r>
              <a:rPr lang="en-IN" sz="1600" b="0" strike="noStrike" spc="-1">
                <a:solidFill>
                  <a:srgbClr val="000000"/>
                </a:solidFill>
                <a:latin typeface="Courier New"/>
                <a:ea typeface="Courier New"/>
              </a:rPr>
              <a:t>file_like_obj = os.popen(‘ls’)</a:t>
            </a:r>
            <a:endParaRPr lang="en-IN" sz="1600" b="0" strike="noStrike" spc="-1">
              <a:latin typeface="Arial"/>
            </a:endParaRPr>
          </a:p>
          <a:p>
            <a:pPr marL="914400">
              <a:lnSpc>
                <a:spcPct val="170000"/>
              </a:lnSpc>
            </a:pPr>
            <a:r>
              <a:rPr lang="en-IN" sz="1600" b="0" strike="noStrike" spc="-1">
                <a:solidFill>
                  <a:srgbClr val="000000"/>
                </a:solidFill>
                <a:latin typeface="Courier New"/>
                <a:ea typeface="Courier New"/>
              </a:rPr>
              <a:t>for root,dirs,files in os.walk(‘/file/location/’):</a:t>
            </a:r>
            <a:endParaRPr lang="en-IN" sz="1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Shape 1"/>
          <p:cNvSpPr txBox="1"/>
          <p:nvPr/>
        </p:nvSpPr>
        <p:spPr>
          <a:xfrm>
            <a:off x="1523880" y="115920"/>
            <a:ext cx="9143640" cy="883800"/>
          </a:xfrm>
          <a:prstGeom prst="rect">
            <a:avLst/>
          </a:prstGeom>
          <a:noFill/>
          <a:ln>
            <a:noFill/>
          </a:ln>
        </p:spPr>
        <p:txBody>
          <a:bodyPr anchor="b">
            <a:normAutofit lnSpcReduction="10000"/>
          </a:bodyPr>
          <a:lstStyle/>
          <a:p>
            <a:pPr algn="ctr">
              <a:lnSpc>
                <a:spcPct val="90000"/>
              </a:lnSpc>
            </a:pPr>
            <a:r>
              <a:rPr lang="en-US" sz="6000" b="0" strike="noStrike" spc="-1">
                <a:solidFill>
                  <a:srgbClr val="000000"/>
                </a:solidFill>
                <a:latin typeface="Calibri Light"/>
              </a:rPr>
              <a:t>Keywords</a:t>
            </a:r>
            <a:endParaRPr lang="en-US" sz="6000" b="0" strike="noStrike" spc="-1">
              <a:solidFill>
                <a:srgbClr val="000000"/>
              </a:solidFill>
              <a:latin typeface="Calibri"/>
            </a:endParaRPr>
          </a:p>
        </p:txBody>
      </p:sp>
      <p:sp>
        <p:nvSpPr>
          <p:cNvPr id="47" name="CustomShape 2"/>
          <p:cNvSpPr/>
          <p:nvPr/>
        </p:nvSpPr>
        <p:spPr>
          <a:xfrm>
            <a:off x="819720" y="1170000"/>
            <a:ext cx="7806240" cy="1197360"/>
          </a:xfrm>
          <a:prstGeom prst="rect">
            <a:avLst/>
          </a:prstGeom>
          <a:noFill/>
          <a:ln w="9360">
            <a:noFill/>
          </a:ln>
        </p:spPr>
        <p:style>
          <a:lnRef idx="0">
            <a:scrgbClr r="0" g="0" b="0"/>
          </a:lnRef>
          <a:fillRef idx="0">
            <a:scrgbClr r="0" g="0" b="0"/>
          </a:fillRef>
          <a:effectRef idx="0">
            <a:scrgbClr r="0" g="0" b="0"/>
          </a:effectRef>
          <a:fontRef idx="minor"/>
        </p:style>
        <p:txBody>
          <a:bodyPr lIns="90000" tIns="91440" rIns="90000" bIns="640080"/>
          <a:lstStyle/>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Keywords</a:t>
            </a:r>
            <a:endParaRPr lang="en-IN" sz="1800" b="0" strike="noStrike" spc="-1">
              <a:latin typeface="Arial"/>
            </a:endParaRPr>
          </a:p>
        </p:txBody>
      </p:sp>
      <p:pic>
        <p:nvPicPr>
          <p:cNvPr id="48" name="Picture 5"/>
          <p:cNvPicPr/>
          <p:nvPr/>
        </p:nvPicPr>
        <p:blipFill>
          <a:blip r:embed="rId2"/>
          <a:stretch/>
        </p:blipFill>
        <p:spPr>
          <a:xfrm>
            <a:off x="800280" y="1828800"/>
            <a:ext cx="6635520" cy="2484360"/>
          </a:xfrm>
          <a:prstGeom prst="rect">
            <a:avLst/>
          </a:prstGeom>
          <a:ln>
            <a:noFill/>
          </a:ln>
        </p:spPr>
      </p:pic>
      <p:sp>
        <p:nvSpPr>
          <p:cNvPr id="49" name="CustomShape 3"/>
          <p:cNvSpPr/>
          <p:nvPr/>
        </p:nvSpPr>
        <p:spPr>
          <a:xfrm>
            <a:off x="810360" y="4267080"/>
            <a:ext cx="7806240" cy="2491560"/>
          </a:xfrm>
          <a:prstGeom prst="rect">
            <a:avLst/>
          </a:prstGeom>
          <a:noFill/>
          <a:ln w="9360">
            <a:noFill/>
          </a:ln>
        </p:spPr>
        <p:style>
          <a:lnRef idx="0">
            <a:scrgbClr r="0" g="0" b="0"/>
          </a:lnRef>
          <a:fillRef idx="0">
            <a:scrgbClr r="0" g="0" b="0"/>
          </a:fillRef>
          <a:effectRef idx="0">
            <a:scrgbClr r="0" g="0" b="0"/>
          </a:effectRef>
          <a:fontRef idx="minor"/>
        </p:style>
        <p:txBody>
          <a:bodyPr lIns="90000" tIns="91440" rIns="90000" bIns="640080"/>
          <a:lstStyle/>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Numeric Expressions</a:t>
            </a:r>
            <a:endParaRPr lang="en-IN" sz="1800" b="0" strike="noStrike" spc="-1">
              <a:latin typeface="Arial"/>
            </a:endParaRPr>
          </a:p>
          <a:p>
            <a:pPr>
              <a:lnSpc>
                <a:spcPct val="170000"/>
              </a:lnSpc>
            </a:pPr>
            <a:r>
              <a:rPr lang="en-IN" sz="1600" b="0" strike="noStrike" spc="-1">
                <a:solidFill>
                  <a:srgbClr val="000000"/>
                </a:solidFill>
                <a:latin typeface="Courier New"/>
                <a:ea typeface="Courier New"/>
              </a:rPr>
              <a:t>X = 2 </a:t>
            </a:r>
            <a:r>
              <a:rPr lang="en-IN" sz="1800" b="0" strike="noStrike" spc="-1">
                <a:solidFill>
                  <a:srgbClr val="000000"/>
                </a:solidFill>
                <a:latin typeface="Wingdings"/>
                <a:ea typeface="宋体"/>
              </a:rPr>
              <a:t></a:t>
            </a:r>
            <a:r>
              <a:rPr lang="en-IN" sz="1800" b="0" strike="noStrike" spc="-1">
                <a:solidFill>
                  <a:srgbClr val="000000"/>
                </a:solidFill>
                <a:latin typeface="Arial"/>
                <a:ea typeface="宋体"/>
              </a:rPr>
              <a:t> Variable. A container which holds some value</a:t>
            </a:r>
            <a:endParaRPr lang="en-IN" sz="1800" b="0" strike="noStrike" spc="-1">
              <a:latin typeface="Arial"/>
            </a:endParaRPr>
          </a:p>
          <a:p>
            <a:pPr>
              <a:lnSpc>
                <a:spcPct val="170000"/>
              </a:lnSpc>
            </a:pPr>
            <a:r>
              <a:rPr lang="en-IN" sz="1600" b="0" strike="noStrike" spc="-1">
                <a:solidFill>
                  <a:srgbClr val="000000"/>
                </a:solidFill>
                <a:latin typeface="Courier New"/>
                <a:ea typeface="Courier New"/>
              </a:rPr>
              <a:t>X = X + 3</a:t>
            </a:r>
            <a:endParaRPr lang="en-IN" sz="1600" b="0" strike="noStrike" spc="-1">
              <a:latin typeface="Arial"/>
            </a:endParaRPr>
          </a:p>
          <a:p>
            <a:pPr>
              <a:lnSpc>
                <a:spcPct val="170000"/>
              </a:lnSpc>
            </a:pPr>
            <a:r>
              <a:rPr lang="en-IN" sz="1600" b="0" strike="noStrike" spc="-1">
                <a:solidFill>
                  <a:srgbClr val="000000"/>
                </a:solidFill>
                <a:latin typeface="Courier New"/>
                <a:ea typeface="Courier New"/>
              </a:rPr>
              <a:t>Y = 440 * 12</a:t>
            </a:r>
            <a:endParaRPr lang="en-IN" sz="1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1523880" y="115920"/>
            <a:ext cx="9143640" cy="883800"/>
          </a:xfrm>
          <a:prstGeom prst="rect">
            <a:avLst/>
          </a:prstGeom>
          <a:noFill/>
          <a:ln>
            <a:noFill/>
          </a:ln>
        </p:spPr>
        <p:txBody>
          <a:bodyPr anchor="b">
            <a:normAutofit lnSpcReduction="10000"/>
          </a:bodyPr>
          <a:lstStyle/>
          <a:p>
            <a:pPr algn="ctr">
              <a:lnSpc>
                <a:spcPct val="90000"/>
              </a:lnSpc>
            </a:pPr>
            <a:r>
              <a:rPr lang="en-US" sz="6000" b="0" strike="noStrike" spc="-1">
                <a:solidFill>
                  <a:srgbClr val="000000"/>
                </a:solidFill>
                <a:latin typeface="Calibri Light"/>
              </a:rPr>
              <a:t>Reading Files</a:t>
            </a:r>
            <a:endParaRPr lang="en-US" sz="6000" b="0" strike="noStrike" spc="-1">
              <a:solidFill>
                <a:srgbClr val="000000"/>
              </a:solidFill>
              <a:latin typeface="Calibri"/>
            </a:endParaRPr>
          </a:p>
        </p:txBody>
      </p:sp>
      <p:sp>
        <p:nvSpPr>
          <p:cNvPr id="116" name="CustomShape 2"/>
          <p:cNvSpPr/>
          <p:nvPr/>
        </p:nvSpPr>
        <p:spPr>
          <a:xfrm>
            <a:off x="1523880" y="1250280"/>
            <a:ext cx="7806240" cy="3995280"/>
          </a:xfrm>
          <a:prstGeom prst="rect">
            <a:avLst/>
          </a:prstGeom>
          <a:noFill/>
          <a:ln w="9360">
            <a:noFill/>
          </a:ln>
        </p:spPr>
        <p:style>
          <a:lnRef idx="0">
            <a:scrgbClr r="0" g="0" b="0"/>
          </a:lnRef>
          <a:fillRef idx="0">
            <a:scrgbClr r="0" g="0" b="0"/>
          </a:fillRef>
          <a:effectRef idx="0">
            <a:scrgbClr r="0" g="0" b="0"/>
          </a:effectRef>
          <a:fontRef idx="minor"/>
        </p:style>
        <p:txBody>
          <a:bodyPr lIns="90000" tIns="91440" rIns="90000" bIns="640080"/>
          <a:lstStyle/>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a_file = open('examples/demo.txt', encoding='utf-8')	# use forward slash even on windows. Path can be network mounted.</a:t>
            </a:r>
            <a:endParaRPr lang="en-IN" sz="1800" b="0" strike="noStrike" spc="-1">
              <a:latin typeface="Arial"/>
            </a:endParaRPr>
          </a:p>
          <a:p>
            <a:pPr marL="457200">
              <a:lnSpc>
                <a:spcPct val="170000"/>
              </a:lnSpc>
            </a:pPr>
            <a:r>
              <a:rPr lang="en-IN" sz="1800" b="0" strike="noStrike" spc="-1">
                <a:solidFill>
                  <a:srgbClr val="000000"/>
                </a:solidFill>
                <a:latin typeface="Arial"/>
                <a:ea typeface="宋体"/>
              </a:rPr>
              <a:t>- a_file.encoding, a_file.mode</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Python converts that sequence of bytes into a seq of characters according to specific character encoding algorithm and return seq of unicode or string.</a:t>
            </a:r>
            <a:endParaRPr lang="en-IN" sz="1800" b="0" strike="noStrike" spc="-1">
              <a:latin typeface="Arial"/>
            </a:endParaRPr>
          </a:p>
          <a:p>
            <a:pPr>
              <a:lnSpc>
                <a:spcPct val="170000"/>
              </a:lnSpc>
            </a:pPr>
            <a:r>
              <a:rPr lang="en-IN" sz="1800" b="0" strike="noStrike" spc="-1">
                <a:solidFill>
                  <a:srgbClr val="000000"/>
                </a:solidFill>
                <a:latin typeface="Arial"/>
                <a:ea typeface="宋体"/>
              </a:rPr>
              <a:t>	a_file.read()</a:t>
            </a:r>
            <a:endParaRPr lang="en-IN"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1523880" y="115920"/>
            <a:ext cx="9143640" cy="883800"/>
          </a:xfrm>
          <a:prstGeom prst="rect">
            <a:avLst/>
          </a:prstGeom>
          <a:noFill/>
          <a:ln>
            <a:noFill/>
          </a:ln>
        </p:spPr>
        <p:txBody>
          <a:bodyPr anchor="b">
            <a:normAutofit lnSpcReduction="10000"/>
          </a:bodyPr>
          <a:lstStyle/>
          <a:p>
            <a:pPr algn="ctr">
              <a:lnSpc>
                <a:spcPct val="90000"/>
              </a:lnSpc>
            </a:pPr>
            <a:r>
              <a:rPr lang="en-US" sz="6000" b="0" strike="noStrike" spc="-1">
                <a:solidFill>
                  <a:srgbClr val="000000"/>
                </a:solidFill>
                <a:latin typeface="Calibri Light"/>
              </a:rPr>
              <a:t>Reading Files</a:t>
            </a:r>
            <a:endParaRPr lang="en-US" sz="6000" b="0" strike="noStrike" spc="-1">
              <a:solidFill>
                <a:srgbClr val="000000"/>
              </a:solidFill>
              <a:latin typeface="Calibri"/>
            </a:endParaRPr>
          </a:p>
        </p:txBody>
      </p:sp>
      <p:sp>
        <p:nvSpPr>
          <p:cNvPr id="118" name="CustomShape 2"/>
          <p:cNvSpPr/>
          <p:nvPr/>
        </p:nvSpPr>
        <p:spPr>
          <a:xfrm>
            <a:off x="1523880" y="1137960"/>
            <a:ext cx="7806240" cy="5833080"/>
          </a:xfrm>
          <a:prstGeom prst="rect">
            <a:avLst/>
          </a:prstGeom>
          <a:noFill/>
          <a:ln w="9360">
            <a:noFill/>
          </a:ln>
        </p:spPr>
        <p:style>
          <a:lnRef idx="0">
            <a:scrgbClr r="0" g="0" b="0"/>
          </a:lnRef>
          <a:fillRef idx="0">
            <a:scrgbClr r="0" g="0" b="0"/>
          </a:fillRef>
          <a:effectRef idx="0">
            <a:scrgbClr r="0" g="0" b="0"/>
          </a:effectRef>
          <a:fontRef idx="minor"/>
        </p:style>
        <p:txBody>
          <a:bodyPr lIns="90000" tIns="91440" rIns="90000" bIns="640080"/>
          <a:lstStyle/>
          <a:p>
            <a:pPr>
              <a:lnSpc>
                <a:spcPct val="100000"/>
              </a:lnSpc>
            </a:pPr>
            <a:r>
              <a:rPr lang="en-IN" sz="1800" b="0" strike="noStrike" spc="-1">
                <a:solidFill>
                  <a:srgbClr val="000000"/>
                </a:solidFill>
                <a:latin typeface="Courier New"/>
                <a:ea typeface="Courier New"/>
              </a:rPr>
              <a:t>with open('ex/demo.txt', encoding='utf-8') as fh:</a:t>
            </a:r>
            <a:endParaRPr lang="en-IN" sz="1800" b="0" strike="noStrike" spc="-1">
              <a:latin typeface="Arial"/>
            </a:endParaRPr>
          </a:p>
          <a:p>
            <a:pPr>
              <a:lnSpc>
                <a:spcPct val="100000"/>
              </a:lnSpc>
            </a:pPr>
            <a:r>
              <a:rPr lang="en-IN" sz="1800" b="0" strike="noStrike" spc="-1">
                <a:solidFill>
                  <a:srgbClr val="000000"/>
                </a:solidFill>
                <a:latin typeface="Courier New"/>
                <a:ea typeface="Courier New"/>
              </a:rPr>
              <a:t>    fh.seek(17)</a:t>
            </a:r>
            <a:endParaRPr lang="en-IN" sz="1800" b="0" strike="noStrike" spc="-1">
              <a:latin typeface="Arial"/>
            </a:endParaRPr>
          </a:p>
          <a:p>
            <a:pPr>
              <a:lnSpc>
                <a:spcPct val="100000"/>
              </a:lnSpc>
            </a:pPr>
            <a:r>
              <a:rPr lang="en-IN" sz="1800" b="0" strike="noStrike" spc="-1">
                <a:solidFill>
                  <a:srgbClr val="000000"/>
                </a:solidFill>
                <a:latin typeface="Courier New"/>
                <a:ea typeface="Courier New"/>
              </a:rPr>
              <a:t>    a_char= fh.read(1)</a:t>
            </a:r>
            <a:endParaRPr lang="en-IN" sz="1800" b="0" strike="noStrike" spc="-1">
              <a:latin typeface="Arial"/>
            </a:endParaRPr>
          </a:p>
          <a:p>
            <a:pPr>
              <a:lnSpc>
                <a:spcPct val="100000"/>
              </a:lnSpc>
            </a:pPr>
            <a:r>
              <a:rPr lang="en-IN" sz="1800" b="0" strike="noStrike" spc="-1">
                <a:solidFill>
                  <a:srgbClr val="000000"/>
                </a:solidFill>
                <a:latin typeface="Courier New"/>
                <a:ea typeface="Courier New"/>
              </a:rPr>
              <a:t>    print(a_char)</a:t>
            </a:r>
            <a:endParaRPr lang="en-IN" sz="1800" b="0" strike="noStrike" spc="-1">
              <a:latin typeface="Arial"/>
            </a:endParaRPr>
          </a:p>
          <a:p>
            <a:pPr>
              <a:lnSpc>
                <a:spcPct val="100000"/>
              </a:lnSpc>
            </a:pP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When the with block ends, Python calls a_file.close() automatically</a:t>
            </a:r>
            <a:endParaRPr lang="en-IN" sz="1800" b="0" strike="noStrike" spc="-1">
              <a:latin typeface="Arial"/>
            </a:endParaRPr>
          </a:p>
          <a:p>
            <a:pPr>
              <a:lnSpc>
                <a:spcPct val="170000"/>
              </a:lnSpc>
            </a:pPr>
            <a:r>
              <a:rPr lang="en-IN" sz="1800" b="0" strike="noStrike" spc="-1">
                <a:solidFill>
                  <a:srgbClr val="000000"/>
                </a:solidFill>
                <a:latin typeface="Courier New"/>
                <a:ea typeface="Courier New"/>
              </a:rPr>
              <a:t>with open('test.log',mode='w',encoding='utf-8') as fh:</a:t>
            </a:r>
            <a:endParaRPr lang="en-IN" sz="1800" b="0" strike="noStrike" spc="-1">
              <a:latin typeface="Arial"/>
            </a:endParaRPr>
          </a:p>
          <a:p>
            <a:pPr>
              <a:lnSpc>
                <a:spcPct val="170000"/>
              </a:lnSpc>
            </a:pPr>
            <a:r>
              <a:rPr lang="en-IN" sz="1800" b="0" strike="noStrike" spc="-1">
                <a:solidFill>
                  <a:srgbClr val="000000"/>
                </a:solidFill>
                <a:latin typeface="Courier New"/>
                <a:ea typeface="Courier New"/>
              </a:rPr>
              <a:t>    fh.write('test succeeded')</a:t>
            </a:r>
            <a:endParaRPr lang="en-IN" sz="1800" b="0" strike="noStrike" spc="-1">
              <a:latin typeface="Arial"/>
            </a:endParaRPr>
          </a:p>
          <a:p>
            <a:pPr>
              <a:lnSpc>
                <a:spcPct val="170000"/>
              </a:lnSpc>
            </a:pPr>
            <a:endParaRPr lang="en-IN" sz="1800" b="0" strike="noStrike" spc="-1">
              <a:latin typeface="Arial"/>
            </a:endParaRPr>
          </a:p>
          <a:p>
            <a:pPr>
              <a:lnSpc>
                <a:spcPct val="170000"/>
              </a:lnSpc>
            </a:pPr>
            <a:r>
              <a:rPr lang="en-IN" sz="1800" b="0" strike="noStrike" spc="-1">
                <a:solidFill>
                  <a:srgbClr val="000000"/>
                </a:solidFill>
                <a:latin typeface="Courier New"/>
                <a:ea typeface="Courier New"/>
              </a:rPr>
              <a:t>with open('test.log',mode='a',encoding='utf-8') as fh:</a:t>
            </a:r>
            <a:endParaRPr lang="en-IN" sz="1800" b="0" strike="noStrike" spc="-1">
              <a:latin typeface="Arial"/>
            </a:endParaRPr>
          </a:p>
          <a:p>
            <a:pPr>
              <a:lnSpc>
                <a:spcPct val="170000"/>
              </a:lnSpc>
            </a:pPr>
            <a:r>
              <a:rPr lang="en-IN" sz="1800" b="0" strike="noStrike" spc="-1">
                <a:solidFill>
                  <a:srgbClr val="000000"/>
                </a:solidFill>
                <a:latin typeface="Courier New"/>
                <a:ea typeface="Courier New"/>
              </a:rPr>
              <a:t>     fh.write('and again')</a:t>
            </a:r>
            <a:endParaRPr lang="en-IN" sz="1800" b="0" strike="noStrike" spc="-1">
              <a:latin typeface="Arial"/>
            </a:endParaRPr>
          </a:p>
          <a:p>
            <a:pPr>
              <a:lnSpc>
                <a:spcPct val="170000"/>
              </a:lnSpc>
            </a:pPr>
            <a:endParaRPr lang="en-IN" sz="1800" b="0" strike="noStrike" spc="-1">
              <a:latin typeface="Arial"/>
            </a:endParaRPr>
          </a:p>
          <a:p>
            <a:pPr>
              <a:lnSpc>
                <a:spcPct val="170000"/>
              </a:lnSpc>
            </a:pPr>
            <a:r>
              <a:rPr lang="en-IN" sz="1800" b="0" strike="noStrike" spc="-1">
                <a:solidFill>
                  <a:srgbClr val="000000"/>
                </a:solidFill>
                <a:latin typeface="Courier New"/>
                <a:ea typeface="Courier New"/>
              </a:rPr>
              <a:t> img = open('ex/dog.jpg', mode='rb')</a:t>
            </a:r>
            <a:endParaRPr lang="en-IN"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1523880" y="115920"/>
            <a:ext cx="9143640" cy="883800"/>
          </a:xfrm>
          <a:prstGeom prst="rect">
            <a:avLst/>
          </a:prstGeom>
          <a:noFill/>
          <a:ln>
            <a:noFill/>
          </a:ln>
        </p:spPr>
        <p:txBody>
          <a:bodyPr anchor="b">
            <a:normAutofit lnSpcReduction="10000"/>
          </a:bodyPr>
          <a:lstStyle/>
          <a:p>
            <a:pPr algn="ctr">
              <a:lnSpc>
                <a:spcPct val="90000"/>
              </a:lnSpc>
            </a:pPr>
            <a:r>
              <a:rPr lang="en-US" sz="6000" b="0" strike="noStrike" spc="-1">
                <a:solidFill>
                  <a:srgbClr val="000000"/>
                </a:solidFill>
                <a:latin typeface="Calibri Light"/>
              </a:rPr>
              <a:t>Modules and Packages</a:t>
            </a:r>
            <a:endParaRPr lang="en-US" sz="6000" b="0" strike="noStrike" spc="-1">
              <a:solidFill>
                <a:srgbClr val="000000"/>
              </a:solidFill>
              <a:latin typeface="Calibri"/>
            </a:endParaRPr>
          </a:p>
        </p:txBody>
      </p:sp>
      <p:sp>
        <p:nvSpPr>
          <p:cNvPr id="122" name="CustomShape 2"/>
          <p:cNvSpPr/>
          <p:nvPr/>
        </p:nvSpPr>
        <p:spPr>
          <a:xfrm>
            <a:off x="1523880" y="1137960"/>
            <a:ext cx="7806240" cy="4927680"/>
          </a:xfrm>
          <a:prstGeom prst="rect">
            <a:avLst/>
          </a:prstGeom>
          <a:noFill/>
          <a:ln w="9360">
            <a:noFill/>
          </a:ln>
        </p:spPr>
        <p:style>
          <a:lnRef idx="0">
            <a:scrgbClr r="0" g="0" b="0"/>
          </a:lnRef>
          <a:fillRef idx="0">
            <a:scrgbClr r="0" g="0" b="0"/>
          </a:fillRef>
          <a:effectRef idx="0">
            <a:scrgbClr r="0" g="0" b="0"/>
          </a:effectRef>
          <a:fontRef idx="minor"/>
        </p:style>
        <p:txBody>
          <a:bodyPr lIns="90000" tIns="91440" rIns="90000" bIns="640080"/>
          <a:lstStyle/>
          <a:p>
            <a:pPr marL="343080" lvl="1" indent="-342720">
              <a:lnSpc>
                <a:spcPct val="170000"/>
              </a:lnSpc>
              <a:buClr>
                <a:srgbClr val="CC9900"/>
              </a:buClr>
              <a:buSzPct val="65000"/>
              <a:buFont typeface="Wingdings" charset="2"/>
              <a:buChar char=""/>
            </a:pPr>
            <a:r>
              <a:rPr lang="en-IN" sz="1800" b="0" strike="noStrike" spc="-1" dirty="0">
                <a:solidFill>
                  <a:srgbClr val="000000"/>
                </a:solidFill>
                <a:latin typeface="Arial"/>
                <a:ea typeface="宋体"/>
              </a:rPr>
              <a:t>Built-in modules</a:t>
            </a:r>
            <a:endParaRPr lang="en-IN" sz="1800" b="0" strike="noStrike" spc="-1" dirty="0">
              <a:latin typeface="Arial"/>
            </a:endParaRPr>
          </a:p>
          <a:p>
            <a:pPr marL="343080" lvl="1" indent="-342720">
              <a:lnSpc>
                <a:spcPct val="170000"/>
              </a:lnSpc>
              <a:buClr>
                <a:srgbClr val="CC9900"/>
              </a:buClr>
              <a:buSzPct val="65000"/>
              <a:buFont typeface="Wingdings" charset="2"/>
              <a:buChar char=""/>
            </a:pPr>
            <a:r>
              <a:rPr lang="en-IN" sz="1800" b="0" strike="noStrike" spc="-1" dirty="0">
                <a:solidFill>
                  <a:srgbClr val="000000"/>
                </a:solidFill>
                <a:latin typeface="Arial"/>
                <a:ea typeface="宋体"/>
              </a:rPr>
              <a:t>User Defined Modules</a:t>
            </a:r>
            <a:endParaRPr lang="en-IN" sz="1800" b="0" strike="noStrike" spc="-1" dirty="0">
              <a:latin typeface="Arial"/>
            </a:endParaRPr>
          </a:p>
          <a:p>
            <a:pPr marL="343080" lvl="1" indent="-342720">
              <a:lnSpc>
                <a:spcPct val="170000"/>
              </a:lnSpc>
              <a:buClr>
                <a:srgbClr val="CC9900"/>
              </a:buClr>
              <a:buSzPct val="65000"/>
              <a:buFont typeface="Wingdings" charset="2"/>
              <a:buChar char=""/>
            </a:pPr>
            <a:r>
              <a:rPr lang="en-IN" sz="1800" b="0" strike="noStrike" spc="-1" dirty="0">
                <a:solidFill>
                  <a:srgbClr val="000000"/>
                </a:solidFill>
                <a:latin typeface="Arial"/>
                <a:ea typeface="宋体"/>
              </a:rPr>
              <a:t>Repo Modules</a:t>
            </a:r>
            <a:endParaRPr lang="en-IN" sz="1800" b="0" strike="noStrike" spc="-1" dirty="0">
              <a:latin typeface="Arial"/>
            </a:endParaRPr>
          </a:p>
          <a:p>
            <a:pPr>
              <a:lnSpc>
                <a:spcPct val="170000"/>
              </a:lnSpc>
            </a:pPr>
            <a:endParaRPr lang="en-IN" sz="1800" b="0" strike="noStrike" spc="-1" dirty="0">
              <a:latin typeface="Arial"/>
            </a:endParaRPr>
          </a:p>
          <a:p>
            <a:pPr marL="343080" lvl="1" indent="-342720">
              <a:lnSpc>
                <a:spcPct val="170000"/>
              </a:lnSpc>
              <a:buClr>
                <a:srgbClr val="CC9900"/>
              </a:buClr>
              <a:buSzPct val="65000"/>
              <a:buFont typeface="Wingdings" charset="2"/>
              <a:buChar char=""/>
            </a:pPr>
            <a:r>
              <a:rPr lang="en-IN" sz="1800" b="0" strike="noStrike" spc="-1" dirty="0">
                <a:solidFill>
                  <a:srgbClr val="000000"/>
                </a:solidFill>
                <a:latin typeface="Arial"/>
                <a:ea typeface="宋体"/>
              </a:rPr>
              <a:t>Once imported, .</a:t>
            </a:r>
            <a:r>
              <a:rPr lang="en-IN" sz="1800" b="0" strike="noStrike" spc="-1" dirty="0" err="1">
                <a:solidFill>
                  <a:srgbClr val="000000"/>
                </a:solidFill>
                <a:latin typeface="Arial"/>
                <a:ea typeface="宋体"/>
              </a:rPr>
              <a:t>pyc</a:t>
            </a:r>
            <a:r>
              <a:rPr lang="en-IN" sz="1800" b="0" strike="noStrike" spc="-1" dirty="0">
                <a:solidFill>
                  <a:srgbClr val="000000"/>
                </a:solidFill>
                <a:latin typeface="Arial"/>
                <a:ea typeface="宋体"/>
              </a:rPr>
              <a:t> file gets created. </a:t>
            </a:r>
            <a:r>
              <a:rPr lang="en-IN" sz="1800" b="0" strike="noStrike" spc="-1" dirty="0">
                <a:solidFill>
                  <a:srgbClr val="000000"/>
                </a:solidFill>
                <a:latin typeface="Wingdings"/>
                <a:ea typeface="宋体"/>
              </a:rPr>
              <a:t></a:t>
            </a:r>
            <a:r>
              <a:rPr lang="en-IN" sz="1800" b="0" strike="noStrike" spc="-1" dirty="0">
                <a:solidFill>
                  <a:srgbClr val="000000"/>
                </a:solidFill>
                <a:latin typeface="Arial"/>
                <a:ea typeface="宋体"/>
              </a:rPr>
              <a:t> this </a:t>
            </a:r>
            <a:r>
              <a:rPr lang="en-IN" sz="1800" b="0" strike="noStrike" spc="-1" dirty="0" err="1">
                <a:solidFill>
                  <a:srgbClr val="000000"/>
                </a:solidFill>
                <a:latin typeface="Arial"/>
                <a:ea typeface="宋体"/>
              </a:rPr>
              <a:t>pyc</a:t>
            </a:r>
            <a:r>
              <a:rPr lang="en-IN" sz="1800" b="0" strike="noStrike" spc="-1" dirty="0">
                <a:solidFill>
                  <a:srgbClr val="000000"/>
                </a:solidFill>
                <a:latin typeface="Arial"/>
                <a:ea typeface="宋体"/>
              </a:rPr>
              <a:t> can be provided in prod..</a:t>
            </a:r>
            <a:endParaRPr lang="en-IN" sz="1800" b="0" strike="noStrike" spc="-1" dirty="0">
              <a:latin typeface="Arial"/>
            </a:endParaRPr>
          </a:p>
          <a:p>
            <a:pPr marL="343080" lvl="1" indent="-342720">
              <a:lnSpc>
                <a:spcPct val="170000"/>
              </a:lnSpc>
              <a:buClr>
                <a:srgbClr val="CC9900"/>
              </a:buClr>
              <a:buSzPct val="65000"/>
              <a:buFont typeface="Wingdings" charset="2"/>
              <a:buChar char=""/>
            </a:pPr>
            <a:r>
              <a:rPr lang="en-IN" sz="1800" b="0" strike="noStrike" spc="-1" dirty="0">
                <a:solidFill>
                  <a:srgbClr val="000000"/>
                </a:solidFill>
                <a:latin typeface="Arial"/>
                <a:ea typeface="宋体"/>
              </a:rPr>
              <a:t>Whenever we import a module, python checks if .</a:t>
            </a:r>
            <a:r>
              <a:rPr lang="en-IN" sz="1800" b="0" strike="noStrike" spc="-1" dirty="0" err="1">
                <a:solidFill>
                  <a:srgbClr val="000000"/>
                </a:solidFill>
                <a:latin typeface="Arial"/>
                <a:ea typeface="宋体"/>
              </a:rPr>
              <a:t>pyc</a:t>
            </a:r>
            <a:r>
              <a:rPr lang="en-IN" sz="1800" b="0" strike="noStrike" spc="-1" dirty="0">
                <a:solidFill>
                  <a:srgbClr val="000000"/>
                </a:solidFill>
                <a:latin typeface="Arial"/>
                <a:ea typeface="宋体"/>
              </a:rPr>
              <a:t> exists, if not it gets created. If exists, it will check if .</a:t>
            </a:r>
            <a:r>
              <a:rPr lang="en-IN" sz="1800" b="0" strike="noStrike" spc="-1" dirty="0" err="1">
                <a:solidFill>
                  <a:srgbClr val="000000"/>
                </a:solidFill>
                <a:latin typeface="Arial"/>
                <a:ea typeface="宋体"/>
              </a:rPr>
              <a:t>py</a:t>
            </a:r>
            <a:r>
              <a:rPr lang="en-IN" sz="1800" b="0" strike="noStrike" spc="-1" dirty="0">
                <a:solidFill>
                  <a:srgbClr val="000000"/>
                </a:solidFill>
                <a:latin typeface="Arial"/>
                <a:ea typeface="宋体"/>
              </a:rPr>
              <a:t> timestamp &gt; .</a:t>
            </a:r>
            <a:r>
              <a:rPr lang="en-IN" sz="1800" b="0" strike="noStrike" spc="-1" dirty="0" err="1">
                <a:solidFill>
                  <a:srgbClr val="000000"/>
                </a:solidFill>
                <a:latin typeface="Arial"/>
                <a:ea typeface="宋体"/>
              </a:rPr>
              <a:t>pyc</a:t>
            </a:r>
            <a:r>
              <a:rPr lang="en-IN" sz="1800" b="0" strike="noStrike" spc="-1" dirty="0">
                <a:solidFill>
                  <a:srgbClr val="000000"/>
                </a:solidFill>
                <a:latin typeface="Arial"/>
                <a:ea typeface="宋体"/>
              </a:rPr>
              <a:t> and reload into .</a:t>
            </a:r>
            <a:r>
              <a:rPr lang="en-IN" sz="1800" b="0" strike="noStrike" spc="-1" dirty="0" err="1">
                <a:solidFill>
                  <a:srgbClr val="000000"/>
                </a:solidFill>
                <a:latin typeface="Arial"/>
                <a:ea typeface="宋体"/>
              </a:rPr>
              <a:t>pyc</a:t>
            </a:r>
            <a:r>
              <a:rPr lang="en-IN" sz="1800" b="0" strike="noStrike" spc="-1" dirty="0">
                <a:solidFill>
                  <a:srgbClr val="000000"/>
                </a:solidFill>
                <a:latin typeface="Arial"/>
                <a:ea typeface="宋体"/>
              </a:rPr>
              <a:t>. Else ignore.</a:t>
            </a:r>
            <a:endParaRPr lang="en-IN"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1523880" y="115920"/>
            <a:ext cx="9143640" cy="883800"/>
          </a:xfrm>
          <a:prstGeom prst="rect">
            <a:avLst/>
          </a:prstGeom>
          <a:noFill/>
          <a:ln>
            <a:noFill/>
          </a:ln>
        </p:spPr>
        <p:txBody>
          <a:bodyPr anchor="b">
            <a:normAutofit lnSpcReduction="10000"/>
          </a:bodyPr>
          <a:lstStyle/>
          <a:p>
            <a:pPr algn="ctr">
              <a:lnSpc>
                <a:spcPct val="90000"/>
              </a:lnSpc>
            </a:pPr>
            <a:r>
              <a:rPr lang="en-US" sz="6000" b="0" strike="noStrike" spc="-1">
                <a:solidFill>
                  <a:srgbClr val="000000"/>
                </a:solidFill>
                <a:latin typeface="Calibri Light"/>
              </a:rPr>
              <a:t>Regular Expressions</a:t>
            </a:r>
            <a:endParaRPr lang="en-US" sz="6000" b="0" strike="noStrike" spc="-1">
              <a:solidFill>
                <a:srgbClr val="000000"/>
              </a:solidFill>
              <a:latin typeface="Calibri"/>
            </a:endParaRPr>
          </a:p>
        </p:txBody>
      </p:sp>
      <p:sp>
        <p:nvSpPr>
          <p:cNvPr id="126" name="CustomShape 2"/>
          <p:cNvSpPr/>
          <p:nvPr/>
        </p:nvSpPr>
        <p:spPr>
          <a:xfrm>
            <a:off x="1523880" y="1137960"/>
            <a:ext cx="7806240" cy="4927680"/>
          </a:xfrm>
          <a:prstGeom prst="rect">
            <a:avLst/>
          </a:prstGeom>
          <a:noFill/>
          <a:ln w="9360">
            <a:noFill/>
          </a:ln>
        </p:spPr>
        <p:style>
          <a:lnRef idx="0">
            <a:scrgbClr r="0" g="0" b="0"/>
          </a:lnRef>
          <a:fillRef idx="0">
            <a:scrgbClr r="0" g="0" b="0"/>
          </a:fillRef>
          <a:effectRef idx="0">
            <a:scrgbClr r="0" g="0" b="0"/>
          </a:effectRef>
          <a:fontRef idx="minor"/>
        </p:style>
        <p:txBody>
          <a:bodyPr lIns="90000" tIns="91440" rIns="90000" bIns="640080"/>
          <a:lstStyle/>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For generic search</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Used for data filtration, data cleaning and data transformation</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Regex is used for the complex searches..</a:t>
            </a:r>
            <a:endParaRPr lang="en-IN" sz="1800" b="0" strike="noStrike" spc="-1">
              <a:latin typeface="Arial"/>
            </a:endParaRPr>
          </a:p>
          <a:p>
            <a:pPr>
              <a:lnSpc>
                <a:spcPct val="170000"/>
              </a:lnSpc>
            </a:pPr>
            <a:r>
              <a:rPr lang="en-IN" sz="1800" b="0" strike="noStrike" spc="-1">
                <a:solidFill>
                  <a:srgbClr val="000000"/>
                </a:solidFill>
                <a:latin typeface="Arial"/>
                <a:ea typeface="宋体"/>
              </a:rPr>
              <a:t>	E.g. extracting the IP address from a web log, getting the</a:t>
            </a:r>
            <a:endParaRPr lang="en-IN" sz="1800" b="0" strike="noStrike" spc="-1">
              <a:latin typeface="Arial"/>
            </a:endParaRPr>
          </a:p>
          <a:p>
            <a:pPr>
              <a:lnSpc>
                <a:spcPct val="170000"/>
              </a:lnSpc>
            </a:pPr>
            <a:r>
              <a:rPr lang="en-IN" sz="1800" b="0" strike="noStrike" spc="-1">
                <a:solidFill>
                  <a:srgbClr val="000000"/>
                </a:solidFill>
                <a:latin typeface="Arial"/>
                <a:ea typeface="宋体"/>
              </a:rPr>
              <a:t>	timestamps from log files, email validations, phone number </a:t>
            </a:r>
            <a:endParaRPr lang="en-IN" sz="1800" b="0" strike="noStrike" spc="-1">
              <a:latin typeface="Arial"/>
            </a:endParaRPr>
          </a:p>
          <a:p>
            <a:pPr>
              <a:lnSpc>
                <a:spcPct val="170000"/>
              </a:lnSpc>
            </a:pPr>
            <a:r>
              <a:rPr lang="en-IN" sz="1800" b="0" strike="noStrike" spc="-1">
                <a:solidFill>
                  <a:srgbClr val="000000"/>
                </a:solidFill>
                <a:latin typeface="Arial"/>
                <a:ea typeface="宋体"/>
              </a:rPr>
              <a:t>	validations, etc.</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Mostly regex operates on string.. Identify the pattern first.</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Some characters are special metacharacters.. </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Calibri"/>
                <a:ea typeface="宋体"/>
              </a:rPr>
              <a:t>^ . $ * + ? { } [ ] \ | ( )</a:t>
            </a:r>
            <a:endParaRPr lang="en-IN"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1523880" y="115920"/>
            <a:ext cx="9143640" cy="883800"/>
          </a:xfrm>
          <a:prstGeom prst="rect">
            <a:avLst/>
          </a:prstGeom>
          <a:noFill/>
          <a:ln>
            <a:noFill/>
          </a:ln>
        </p:spPr>
        <p:txBody>
          <a:bodyPr anchor="b">
            <a:normAutofit lnSpcReduction="10000"/>
          </a:bodyPr>
          <a:lstStyle/>
          <a:p>
            <a:pPr algn="ctr">
              <a:lnSpc>
                <a:spcPct val="90000"/>
              </a:lnSpc>
            </a:pPr>
            <a:r>
              <a:rPr lang="en-US" sz="6000" b="0" strike="noStrike" spc="-1">
                <a:solidFill>
                  <a:srgbClr val="000000"/>
                </a:solidFill>
                <a:latin typeface="Calibri Light"/>
              </a:rPr>
              <a:t>Regular Expressions</a:t>
            </a:r>
            <a:endParaRPr lang="en-US" sz="6000" b="0" strike="noStrike" spc="-1">
              <a:solidFill>
                <a:srgbClr val="000000"/>
              </a:solidFill>
              <a:latin typeface="Calibri"/>
            </a:endParaRPr>
          </a:p>
        </p:txBody>
      </p:sp>
      <p:sp>
        <p:nvSpPr>
          <p:cNvPr id="128" name="CustomShape 2"/>
          <p:cNvSpPr/>
          <p:nvPr/>
        </p:nvSpPr>
        <p:spPr>
          <a:xfrm>
            <a:off x="1523880" y="1137960"/>
            <a:ext cx="7806240" cy="5860080"/>
          </a:xfrm>
          <a:prstGeom prst="rect">
            <a:avLst/>
          </a:prstGeom>
          <a:noFill/>
          <a:ln w="9360">
            <a:noFill/>
          </a:ln>
        </p:spPr>
        <p:style>
          <a:lnRef idx="0">
            <a:scrgbClr r="0" g="0" b="0"/>
          </a:lnRef>
          <a:fillRef idx="0">
            <a:scrgbClr r="0" g="0" b="0"/>
          </a:fillRef>
          <a:effectRef idx="0">
            <a:scrgbClr r="0" g="0" b="0"/>
          </a:effectRef>
          <a:fontRef idx="minor"/>
        </p:style>
        <p:txBody>
          <a:bodyPr lIns="90000" tIns="91440" rIns="90000" bIns="640080"/>
          <a:lstStyle/>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 (a period) matches any single character except newline.</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 ] </a:t>
            </a:r>
            <a:r>
              <a:rPr lang="en-IN" sz="1800" b="0" strike="noStrike" spc="-1">
                <a:solidFill>
                  <a:srgbClr val="000000"/>
                </a:solidFill>
                <a:latin typeface="Wingdings"/>
                <a:ea typeface="宋体"/>
              </a:rPr>
              <a:t></a:t>
            </a:r>
            <a:r>
              <a:rPr lang="en-IN" sz="1800" b="0" strike="noStrike" spc="-1">
                <a:solidFill>
                  <a:srgbClr val="000000"/>
                </a:solidFill>
                <a:latin typeface="Arial"/>
                <a:ea typeface="宋体"/>
              </a:rPr>
              <a:t> used to specify the character class. Other metacharacters are not active inside this.</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Backslash (\) – used to escape all the metacharacters so you can still match them in patterns</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 used for repeating things. Previous character can be matched zero or more times. E.g. ca*t match 0 or more ‘a’. ct, cat, caat, caaaat etc</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 means one or more times. E.g. ca+t will match 'cat' (1 'a'), 'caaat' (3 'a's), but won’t match 'ct'</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 matches zero or more times. so whatever’s being repeated may not be present at all, while + requires at least one occurrence.</a:t>
            </a:r>
            <a:endParaRPr lang="en-IN"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1523880" y="115920"/>
            <a:ext cx="9143640" cy="883800"/>
          </a:xfrm>
          <a:prstGeom prst="rect">
            <a:avLst/>
          </a:prstGeom>
          <a:noFill/>
          <a:ln>
            <a:noFill/>
          </a:ln>
        </p:spPr>
        <p:txBody>
          <a:bodyPr anchor="b">
            <a:normAutofit lnSpcReduction="10000"/>
          </a:bodyPr>
          <a:lstStyle/>
          <a:p>
            <a:pPr algn="ctr">
              <a:lnSpc>
                <a:spcPct val="90000"/>
              </a:lnSpc>
            </a:pPr>
            <a:r>
              <a:rPr lang="en-US" sz="6000" b="0" strike="noStrike" spc="-1">
                <a:solidFill>
                  <a:srgbClr val="000000"/>
                </a:solidFill>
                <a:latin typeface="Calibri Light"/>
              </a:rPr>
              <a:t>Regular Expressions</a:t>
            </a:r>
            <a:endParaRPr lang="en-US" sz="6000" b="0" strike="noStrike" spc="-1">
              <a:solidFill>
                <a:srgbClr val="000000"/>
              </a:solidFill>
              <a:latin typeface="Calibri"/>
            </a:endParaRPr>
          </a:p>
        </p:txBody>
      </p:sp>
      <p:sp>
        <p:nvSpPr>
          <p:cNvPr id="130" name="CustomShape 2"/>
          <p:cNvSpPr/>
          <p:nvPr/>
        </p:nvSpPr>
        <p:spPr>
          <a:xfrm>
            <a:off x="1523880" y="1137960"/>
            <a:ext cx="7806240" cy="5393880"/>
          </a:xfrm>
          <a:prstGeom prst="rect">
            <a:avLst/>
          </a:prstGeom>
          <a:noFill/>
          <a:ln w="9360">
            <a:noFill/>
          </a:ln>
        </p:spPr>
        <p:style>
          <a:lnRef idx="0">
            <a:scrgbClr r="0" g="0" b="0"/>
          </a:lnRef>
          <a:fillRef idx="0">
            <a:scrgbClr r="0" g="0" b="0"/>
          </a:fillRef>
          <a:effectRef idx="0">
            <a:scrgbClr r="0" g="0" b="0"/>
          </a:effectRef>
          <a:fontRef idx="minor"/>
        </p:style>
        <p:txBody>
          <a:bodyPr lIns="90000" tIns="91440" rIns="90000" bIns="640080"/>
          <a:lstStyle/>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 } </a:t>
            </a:r>
            <a:r>
              <a:rPr lang="en-IN" sz="1800" b="0" strike="noStrike" spc="-1">
                <a:solidFill>
                  <a:srgbClr val="000000"/>
                </a:solidFill>
                <a:latin typeface="Wingdings"/>
                <a:ea typeface="宋体"/>
              </a:rPr>
              <a:t></a:t>
            </a:r>
            <a:r>
              <a:rPr lang="en-IN" sz="1800" b="0" strike="noStrike" spc="-1">
                <a:solidFill>
                  <a:srgbClr val="000000"/>
                </a:solidFill>
                <a:latin typeface="Arial"/>
                <a:ea typeface="宋体"/>
              </a:rPr>
              <a:t> {m,n}. There must be at least m repetitions, and at most n.</a:t>
            </a:r>
            <a:endParaRPr lang="en-IN" sz="1800" b="0" strike="noStrike" spc="-1">
              <a:latin typeface="Arial"/>
            </a:endParaRPr>
          </a:p>
          <a:p>
            <a:pPr marL="457200">
              <a:lnSpc>
                <a:spcPct val="170000"/>
              </a:lnSpc>
            </a:pPr>
            <a:r>
              <a:rPr lang="en-IN" sz="1800" b="0" strike="noStrike" spc="-1">
                <a:solidFill>
                  <a:srgbClr val="000000"/>
                </a:solidFill>
                <a:latin typeface="Arial"/>
                <a:ea typeface="宋体"/>
              </a:rPr>
              <a:t>{x} - Repeat exactly x number of times.</a:t>
            </a:r>
            <a:endParaRPr lang="en-IN" sz="1800" b="0" strike="noStrike" spc="-1">
              <a:latin typeface="Arial"/>
            </a:endParaRPr>
          </a:p>
          <a:p>
            <a:pPr marL="457200">
              <a:lnSpc>
                <a:spcPct val="170000"/>
              </a:lnSpc>
            </a:pPr>
            <a:r>
              <a:rPr lang="en-IN" sz="1800" b="0" strike="noStrike" spc="-1">
                <a:solidFill>
                  <a:srgbClr val="000000"/>
                </a:solidFill>
                <a:latin typeface="Arial"/>
                <a:ea typeface="宋体"/>
              </a:rPr>
              <a:t>{x,} - Repeat at least x times or more.</a:t>
            </a:r>
            <a:endParaRPr lang="en-IN" sz="1800" b="0" strike="noStrike" spc="-1">
              <a:latin typeface="Arial"/>
            </a:endParaRPr>
          </a:p>
          <a:p>
            <a:pPr marL="457200">
              <a:lnSpc>
                <a:spcPct val="170000"/>
              </a:lnSpc>
            </a:pPr>
            <a:r>
              <a:rPr lang="en-IN" sz="1800" b="0" strike="noStrike" spc="-1">
                <a:solidFill>
                  <a:srgbClr val="000000"/>
                </a:solidFill>
                <a:latin typeface="Arial"/>
                <a:ea typeface="宋体"/>
              </a:rPr>
              <a:t>{x, y} - Repeat at least x times but no more than y times.</a:t>
            </a:r>
            <a:endParaRPr lang="en-IN" sz="1800" b="0" strike="noStrike" spc="-1">
              <a:latin typeface="Arial"/>
            </a:endParaRPr>
          </a:p>
          <a:p>
            <a:pPr marL="457200">
              <a:lnSpc>
                <a:spcPct val="170000"/>
              </a:lnSpc>
            </a:pPr>
            <a:r>
              <a:rPr lang="en-IN" sz="1800" b="0" strike="noStrike" spc="-1">
                <a:solidFill>
                  <a:srgbClr val="000000"/>
                </a:solidFill>
                <a:latin typeface="Arial"/>
                <a:ea typeface="宋体"/>
              </a:rPr>
              <a:t>e.g. a{6} will match exactly six 'a'</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E.g. For example, a/{1,3}b will match 'a/b', 'a//b', and 'a///b'. It won’t match 'ab', which has no slashes, or 'a////b', which has four</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\w </a:t>
            </a:r>
            <a:r>
              <a:rPr lang="en-IN" sz="1800" b="0" strike="noStrike" spc="-1">
                <a:solidFill>
                  <a:srgbClr val="000000"/>
                </a:solidFill>
                <a:latin typeface="Wingdings"/>
                <a:ea typeface="宋体"/>
              </a:rPr>
              <a:t></a:t>
            </a:r>
            <a:r>
              <a:rPr lang="en-IN" sz="1800" b="0" strike="noStrike" spc="-1">
                <a:solidFill>
                  <a:srgbClr val="000000"/>
                </a:solidFill>
                <a:latin typeface="Arial"/>
                <a:ea typeface="宋体"/>
              </a:rPr>
              <a:t> matches any single digit, letter or underscore.</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\t </a:t>
            </a:r>
            <a:r>
              <a:rPr lang="en-IN" sz="1800" b="0" strike="noStrike" spc="-1">
                <a:solidFill>
                  <a:srgbClr val="000000"/>
                </a:solidFill>
                <a:latin typeface="Wingdings"/>
                <a:ea typeface="宋体"/>
              </a:rPr>
              <a:t></a:t>
            </a:r>
            <a:r>
              <a:rPr lang="en-IN" sz="1800" b="0" strike="noStrike" spc="-1">
                <a:solidFill>
                  <a:srgbClr val="000000"/>
                </a:solidFill>
                <a:latin typeface="Arial"/>
                <a:ea typeface="宋体"/>
              </a:rPr>
              <a:t> matches tab. \n </a:t>
            </a:r>
            <a:r>
              <a:rPr lang="en-IN" sz="1800" b="0" strike="noStrike" spc="-1">
                <a:solidFill>
                  <a:srgbClr val="000000"/>
                </a:solidFill>
                <a:latin typeface="Wingdings"/>
                <a:ea typeface="宋体"/>
              </a:rPr>
              <a:t></a:t>
            </a:r>
            <a:r>
              <a:rPr lang="en-IN" sz="1800" b="0" strike="noStrike" spc="-1">
                <a:solidFill>
                  <a:srgbClr val="000000"/>
                </a:solidFill>
                <a:latin typeface="Arial"/>
                <a:ea typeface="宋体"/>
              </a:rPr>
              <a:t> matches new line</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\d </a:t>
            </a:r>
            <a:r>
              <a:rPr lang="en-IN" sz="1800" b="0" strike="noStrike" spc="-1">
                <a:solidFill>
                  <a:srgbClr val="000000"/>
                </a:solidFill>
                <a:latin typeface="Wingdings"/>
                <a:ea typeface="宋体"/>
              </a:rPr>
              <a:t></a:t>
            </a:r>
            <a:r>
              <a:rPr lang="en-IN" sz="1800" b="0" strike="noStrike" spc="-1">
                <a:solidFill>
                  <a:srgbClr val="000000"/>
                </a:solidFill>
                <a:latin typeface="Arial"/>
                <a:ea typeface="宋体"/>
              </a:rPr>
              <a:t> matches decimal digit 0-9</a:t>
            </a:r>
            <a:endParaRPr lang="en-IN"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1523880" y="115920"/>
            <a:ext cx="9143640" cy="883800"/>
          </a:xfrm>
          <a:prstGeom prst="rect">
            <a:avLst/>
          </a:prstGeom>
          <a:noFill/>
          <a:ln>
            <a:noFill/>
          </a:ln>
        </p:spPr>
        <p:txBody>
          <a:bodyPr anchor="b">
            <a:normAutofit lnSpcReduction="10000"/>
          </a:bodyPr>
          <a:lstStyle/>
          <a:p>
            <a:pPr algn="ctr">
              <a:lnSpc>
                <a:spcPct val="90000"/>
              </a:lnSpc>
            </a:pPr>
            <a:r>
              <a:rPr lang="en-US" sz="6000" b="0" strike="noStrike" spc="-1">
                <a:solidFill>
                  <a:srgbClr val="000000"/>
                </a:solidFill>
                <a:latin typeface="Calibri Light"/>
              </a:rPr>
              <a:t>RE Module</a:t>
            </a:r>
            <a:endParaRPr lang="en-US" sz="6000" b="0" strike="noStrike" spc="-1">
              <a:solidFill>
                <a:srgbClr val="000000"/>
              </a:solidFill>
              <a:latin typeface="Calibri"/>
            </a:endParaRPr>
          </a:p>
        </p:txBody>
      </p:sp>
      <p:sp>
        <p:nvSpPr>
          <p:cNvPr id="132" name="CustomShape 2"/>
          <p:cNvSpPr/>
          <p:nvPr/>
        </p:nvSpPr>
        <p:spPr>
          <a:xfrm>
            <a:off x="1523880" y="1137960"/>
            <a:ext cx="7806240" cy="5860080"/>
          </a:xfrm>
          <a:prstGeom prst="rect">
            <a:avLst/>
          </a:prstGeom>
          <a:noFill/>
          <a:ln w="9360">
            <a:noFill/>
          </a:ln>
        </p:spPr>
        <p:style>
          <a:lnRef idx="0">
            <a:scrgbClr r="0" g="0" b="0"/>
          </a:lnRef>
          <a:fillRef idx="0">
            <a:scrgbClr r="0" g="0" b="0"/>
          </a:fillRef>
          <a:effectRef idx="0">
            <a:scrgbClr r="0" g="0" b="0"/>
          </a:effectRef>
          <a:fontRef idx="minor"/>
        </p:style>
        <p:txBody>
          <a:bodyPr lIns="90000" tIns="91440" rIns="90000" bIns="640080"/>
          <a:lstStyle/>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re.match() – checks for a match only at the beginning of the string</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re.search() – scan and checks for a match anywhere in the string. Searches for first occurrence of pattern</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re.findall() – Finds all the possible matches in the entire sequence and returns them as a list of strings</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re.sub() – substitute function. Search and replace</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re.compile() – Compiles a regular expression pattern into a regular expression object. Efficient when u want to reuse a pattern.</a:t>
            </a:r>
            <a:endParaRPr lang="en-IN" sz="1800" b="0" strike="noStrike" spc="-1">
              <a:latin typeface="Arial"/>
            </a:endParaRPr>
          </a:p>
          <a:p>
            <a:pPr>
              <a:lnSpc>
                <a:spcPct val="170000"/>
              </a:lnSpc>
            </a:pPr>
            <a:endParaRPr lang="en-IN" sz="1800" b="0" strike="noStrike" spc="-1">
              <a:latin typeface="Arial"/>
            </a:endParaRPr>
          </a:p>
          <a:p>
            <a:pPr>
              <a:lnSpc>
                <a:spcPct val="170000"/>
              </a:lnSpc>
            </a:pPr>
            <a:r>
              <a:rPr lang="en-IN" sz="1800" b="1" strike="noStrike" spc="-1">
                <a:solidFill>
                  <a:srgbClr val="000000"/>
                </a:solidFill>
                <a:latin typeface="Arial"/>
                <a:ea typeface="宋体"/>
              </a:rPr>
              <a:t>match checks for a match only at the beginning of the string, while search checks for a match anywhere in the string</a:t>
            </a:r>
            <a:endParaRPr lang="en-IN"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1523880" y="115920"/>
            <a:ext cx="9143640" cy="883800"/>
          </a:xfrm>
          <a:prstGeom prst="rect">
            <a:avLst/>
          </a:prstGeom>
          <a:noFill/>
          <a:ln>
            <a:noFill/>
          </a:ln>
        </p:spPr>
        <p:txBody>
          <a:bodyPr anchor="b">
            <a:normAutofit lnSpcReduction="10000"/>
          </a:bodyPr>
          <a:lstStyle/>
          <a:p>
            <a:pPr algn="ctr">
              <a:lnSpc>
                <a:spcPct val="90000"/>
              </a:lnSpc>
            </a:pPr>
            <a:r>
              <a:rPr lang="en-US" sz="6000" b="0" strike="noStrike" spc="-1">
                <a:solidFill>
                  <a:srgbClr val="000000"/>
                </a:solidFill>
                <a:latin typeface="Calibri Light"/>
              </a:rPr>
              <a:t>Datatypes</a:t>
            </a:r>
            <a:endParaRPr lang="en-US" sz="6000" b="0" strike="noStrike" spc="-1">
              <a:solidFill>
                <a:srgbClr val="000000"/>
              </a:solidFill>
              <a:latin typeface="Calibri"/>
            </a:endParaRPr>
          </a:p>
        </p:txBody>
      </p:sp>
      <p:sp>
        <p:nvSpPr>
          <p:cNvPr id="51" name="CustomShape 2"/>
          <p:cNvSpPr/>
          <p:nvPr/>
        </p:nvSpPr>
        <p:spPr>
          <a:xfrm>
            <a:off x="1523880" y="1202040"/>
            <a:ext cx="7806240" cy="5393880"/>
          </a:xfrm>
          <a:prstGeom prst="rect">
            <a:avLst/>
          </a:prstGeom>
          <a:noFill/>
          <a:ln w="9360">
            <a:noFill/>
          </a:ln>
        </p:spPr>
        <p:style>
          <a:lnRef idx="0">
            <a:scrgbClr r="0" g="0" b="0"/>
          </a:lnRef>
          <a:fillRef idx="0">
            <a:scrgbClr r="0" g="0" b="0"/>
          </a:fillRef>
          <a:effectRef idx="0">
            <a:scrgbClr r="0" g="0" b="0"/>
          </a:effectRef>
          <a:fontRef idx="minor"/>
        </p:style>
        <p:txBody>
          <a:bodyPr lIns="90000" tIns="91440" rIns="90000" bIns="640080"/>
          <a:lstStyle/>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We do not need to declare data types of variables in Python. It works based on variables original assignment.</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Mutable – list, dict, set</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Immutable – string, number, tuple </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Important data types – booleans, numbers (int, float), strings, bytes, lists, tuples, sets, dicts, None.</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Since everything is an object in python so there are types like module, function, class, method, file, etc.</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Boolean – True, False. E.g. &gt;&gt;&gt; size &lt; 0. True is 1 and False is 0. </a:t>
            </a:r>
            <a:endParaRPr lang="en-IN" sz="1800" b="0" strike="noStrike" spc="-1">
              <a:latin typeface="Arial"/>
            </a:endParaRPr>
          </a:p>
          <a:p>
            <a:pPr>
              <a:lnSpc>
                <a:spcPct val="170000"/>
              </a:lnSpc>
            </a:pPr>
            <a:r>
              <a:rPr lang="en-IN" sz="1800" b="0" strike="noStrike" spc="-1">
                <a:solidFill>
                  <a:srgbClr val="000000"/>
                </a:solidFill>
                <a:latin typeface="Arial"/>
                <a:ea typeface="宋体"/>
              </a:rPr>
              <a:t>	&gt;&gt;&gt; True + False</a:t>
            </a:r>
            <a:endParaRPr lang="en-IN"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Shape 1"/>
          <p:cNvSpPr txBox="1"/>
          <p:nvPr/>
        </p:nvSpPr>
        <p:spPr>
          <a:xfrm>
            <a:off x="1523880" y="115920"/>
            <a:ext cx="9143640" cy="883800"/>
          </a:xfrm>
          <a:prstGeom prst="rect">
            <a:avLst/>
          </a:prstGeom>
          <a:noFill/>
          <a:ln>
            <a:noFill/>
          </a:ln>
        </p:spPr>
        <p:txBody>
          <a:bodyPr anchor="b">
            <a:normAutofit lnSpcReduction="10000"/>
          </a:bodyPr>
          <a:lstStyle/>
          <a:p>
            <a:pPr algn="ctr">
              <a:lnSpc>
                <a:spcPct val="90000"/>
              </a:lnSpc>
            </a:pPr>
            <a:r>
              <a:rPr lang="en-US" sz="6000" b="0" strike="noStrike" spc="-1">
                <a:solidFill>
                  <a:srgbClr val="000000"/>
                </a:solidFill>
                <a:latin typeface="Calibri Light"/>
              </a:rPr>
              <a:t>Datatypes</a:t>
            </a:r>
            <a:endParaRPr lang="en-US" sz="6000" b="0" strike="noStrike" spc="-1">
              <a:solidFill>
                <a:srgbClr val="000000"/>
              </a:solidFill>
              <a:latin typeface="Calibri"/>
            </a:endParaRPr>
          </a:p>
        </p:txBody>
      </p:sp>
      <p:sp>
        <p:nvSpPr>
          <p:cNvPr id="53" name="CustomShape 2"/>
          <p:cNvSpPr/>
          <p:nvPr/>
        </p:nvSpPr>
        <p:spPr>
          <a:xfrm>
            <a:off x="1523880" y="1217880"/>
            <a:ext cx="7806240" cy="5009760"/>
          </a:xfrm>
          <a:prstGeom prst="rect">
            <a:avLst/>
          </a:prstGeom>
          <a:noFill/>
          <a:ln w="9360">
            <a:noFill/>
          </a:ln>
        </p:spPr>
        <p:style>
          <a:lnRef idx="0">
            <a:scrgbClr r="0" g="0" b="0"/>
          </a:lnRef>
          <a:fillRef idx="0">
            <a:scrgbClr r="0" g="0" b="0"/>
          </a:fillRef>
          <a:effectRef idx="0">
            <a:scrgbClr r="0" g="0" b="0"/>
          </a:effectRef>
          <a:fontRef idx="minor"/>
        </p:style>
        <p:txBody>
          <a:bodyPr lIns="90000" tIns="91440" rIns="90000" bIns="640080"/>
          <a:lstStyle/>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Numbers – Python supports both integers and floating point numbers. There is no type declaration to distinguish them.</a:t>
            </a:r>
            <a:endParaRPr lang="en-IN" sz="1800" b="0" strike="noStrike" spc="-1">
              <a:latin typeface="Arial"/>
            </a:endParaRPr>
          </a:p>
          <a:p>
            <a:pPr>
              <a:lnSpc>
                <a:spcPct val="170000"/>
              </a:lnSpc>
            </a:pPr>
            <a:r>
              <a:rPr lang="en-IN" sz="1800" b="0" strike="noStrike" spc="-1">
                <a:solidFill>
                  <a:srgbClr val="000000"/>
                </a:solidFill>
                <a:latin typeface="Arial"/>
                <a:ea typeface="宋体"/>
              </a:rPr>
              <a:t>	&gt;&gt;&gt; type(size)	&gt;&gt;&gt; isinstance()</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Built-in Data types</a:t>
            </a:r>
            <a:endParaRPr lang="en-IN" sz="1800" b="0" strike="noStrike" spc="-1">
              <a:latin typeface="Arial"/>
            </a:endParaRPr>
          </a:p>
          <a:p>
            <a:pPr marL="743040" lvl="2" indent="-285480">
              <a:lnSpc>
                <a:spcPct val="100000"/>
              </a:lnSpc>
              <a:buClr>
                <a:srgbClr val="CC9900"/>
              </a:buClr>
              <a:buSzPct val="65000"/>
              <a:buFont typeface="Arial"/>
              <a:buChar char="•"/>
            </a:pPr>
            <a:r>
              <a:rPr lang="en-IN" sz="1600" b="0" strike="noStrike" spc="-1">
                <a:solidFill>
                  <a:srgbClr val="000000"/>
                </a:solidFill>
                <a:latin typeface="Arial"/>
                <a:ea typeface="宋体"/>
              </a:rPr>
              <a:t>Number (int, float, complex)</a:t>
            </a:r>
            <a:endParaRPr lang="en-IN" sz="1600" b="0" strike="noStrike" spc="-1">
              <a:latin typeface="Arial"/>
            </a:endParaRPr>
          </a:p>
          <a:p>
            <a:pPr marL="743040" lvl="2" indent="-285480">
              <a:lnSpc>
                <a:spcPct val="100000"/>
              </a:lnSpc>
              <a:buClr>
                <a:srgbClr val="CC9900"/>
              </a:buClr>
              <a:buSzPct val="65000"/>
              <a:buFont typeface="Arial"/>
              <a:buChar char="•"/>
            </a:pPr>
            <a:r>
              <a:rPr lang="en-IN" sz="1600" b="0" strike="noStrike" spc="-1">
                <a:solidFill>
                  <a:srgbClr val="000000"/>
                </a:solidFill>
                <a:latin typeface="Arial"/>
                <a:ea typeface="宋体"/>
              </a:rPr>
              <a:t>String</a:t>
            </a:r>
            <a:endParaRPr lang="en-IN" sz="1600" b="0" strike="noStrike" spc="-1">
              <a:latin typeface="Arial"/>
            </a:endParaRPr>
          </a:p>
          <a:p>
            <a:pPr marL="743040" lvl="2" indent="-285480">
              <a:lnSpc>
                <a:spcPct val="100000"/>
              </a:lnSpc>
              <a:buClr>
                <a:srgbClr val="CC9900"/>
              </a:buClr>
              <a:buSzPct val="65000"/>
              <a:buFont typeface="Arial"/>
              <a:buChar char="•"/>
            </a:pPr>
            <a:r>
              <a:rPr lang="en-IN" sz="1600" b="0" strike="noStrike" spc="-1">
                <a:solidFill>
                  <a:srgbClr val="000000"/>
                </a:solidFill>
                <a:latin typeface="Arial"/>
                <a:ea typeface="宋体"/>
              </a:rPr>
              <a:t>Tuple</a:t>
            </a:r>
            <a:endParaRPr lang="en-IN" sz="1600" b="0" strike="noStrike" spc="-1">
              <a:latin typeface="Arial"/>
            </a:endParaRPr>
          </a:p>
          <a:p>
            <a:pPr marL="743040" lvl="2" indent="-285480">
              <a:lnSpc>
                <a:spcPct val="100000"/>
              </a:lnSpc>
              <a:buClr>
                <a:srgbClr val="CC9900"/>
              </a:buClr>
              <a:buSzPct val="65000"/>
              <a:buFont typeface="Arial"/>
              <a:buChar char="•"/>
            </a:pPr>
            <a:r>
              <a:rPr lang="en-IN" sz="1600" b="0" strike="noStrike" spc="-1">
                <a:solidFill>
                  <a:srgbClr val="000000"/>
                </a:solidFill>
                <a:latin typeface="Arial"/>
                <a:ea typeface="宋体"/>
              </a:rPr>
              <a:t>List</a:t>
            </a:r>
            <a:endParaRPr lang="en-IN" sz="1600" b="0" strike="noStrike" spc="-1">
              <a:latin typeface="Arial"/>
            </a:endParaRPr>
          </a:p>
          <a:p>
            <a:pPr marL="743040" lvl="2" indent="-285480">
              <a:lnSpc>
                <a:spcPct val="100000"/>
              </a:lnSpc>
              <a:buClr>
                <a:srgbClr val="CC9900"/>
              </a:buClr>
              <a:buSzPct val="65000"/>
              <a:buFont typeface="Arial"/>
              <a:buChar char="•"/>
            </a:pPr>
            <a:r>
              <a:rPr lang="en-IN" sz="1600" b="0" strike="noStrike" spc="-1">
                <a:solidFill>
                  <a:srgbClr val="000000"/>
                </a:solidFill>
                <a:latin typeface="Arial"/>
                <a:ea typeface="宋体"/>
              </a:rPr>
              <a:t>Dict</a:t>
            </a:r>
            <a:endParaRPr lang="en-IN" sz="1600" b="0" strike="noStrike" spc="-1">
              <a:latin typeface="Arial"/>
            </a:endParaRPr>
          </a:p>
          <a:p>
            <a:pPr marL="743040" lvl="2" indent="-285480">
              <a:lnSpc>
                <a:spcPct val="100000"/>
              </a:lnSpc>
              <a:buClr>
                <a:srgbClr val="CC9900"/>
              </a:buClr>
              <a:buSzPct val="65000"/>
              <a:buFont typeface="Arial"/>
              <a:buChar char="•"/>
            </a:pPr>
            <a:r>
              <a:rPr lang="en-IN" sz="1600" b="0" strike="noStrike" spc="-1">
                <a:solidFill>
                  <a:srgbClr val="000000"/>
                </a:solidFill>
                <a:latin typeface="Arial"/>
                <a:ea typeface="宋体"/>
              </a:rPr>
              <a:t>Set</a:t>
            </a:r>
            <a:endParaRPr lang="en-IN" sz="1600" b="0" strike="noStrike" spc="-1">
              <a:latin typeface="Arial"/>
            </a:endParaRPr>
          </a:p>
          <a:p>
            <a:pPr marL="743040" lvl="2" indent="-285480">
              <a:lnSpc>
                <a:spcPct val="100000"/>
              </a:lnSpc>
              <a:buClr>
                <a:srgbClr val="CC9900"/>
              </a:buClr>
              <a:buSzPct val="65000"/>
              <a:buFont typeface="Arial"/>
              <a:buChar char="•"/>
            </a:pPr>
            <a:r>
              <a:rPr lang="en-IN" sz="1600" b="0" strike="noStrike" spc="-1">
                <a:solidFill>
                  <a:srgbClr val="000000"/>
                </a:solidFill>
                <a:latin typeface="Arial"/>
                <a:ea typeface="宋体"/>
              </a:rPr>
              <a:t>Boolean</a:t>
            </a:r>
            <a:endParaRPr lang="en-IN" sz="1600" b="0" strike="noStrike" spc="-1">
              <a:latin typeface="Arial"/>
            </a:endParaRPr>
          </a:p>
          <a:p>
            <a:pPr marL="743040" lvl="2" indent="-285480">
              <a:lnSpc>
                <a:spcPct val="100000"/>
              </a:lnSpc>
              <a:buClr>
                <a:srgbClr val="CC9900"/>
              </a:buClr>
              <a:buSzPct val="65000"/>
              <a:buFont typeface="Arial"/>
              <a:buChar char="•"/>
            </a:pPr>
            <a:r>
              <a:rPr lang="en-IN" sz="1600" b="0" strike="noStrike" spc="-1">
                <a:solidFill>
                  <a:srgbClr val="000000"/>
                </a:solidFill>
                <a:latin typeface="Arial"/>
                <a:ea typeface="宋体"/>
              </a:rPr>
              <a:t>None</a:t>
            </a:r>
            <a:endParaRPr lang="en-IN" sz="16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Custom Data Types (An Object)</a:t>
            </a:r>
            <a:endParaRPr lang="en-IN"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Shape 1"/>
          <p:cNvSpPr txBox="1"/>
          <p:nvPr/>
        </p:nvSpPr>
        <p:spPr>
          <a:xfrm>
            <a:off x="1523880" y="115920"/>
            <a:ext cx="9143640" cy="883800"/>
          </a:xfrm>
          <a:prstGeom prst="rect">
            <a:avLst/>
          </a:prstGeom>
          <a:noFill/>
          <a:ln>
            <a:noFill/>
          </a:ln>
        </p:spPr>
        <p:txBody>
          <a:bodyPr anchor="b">
            <a:normAutofit lnSpcReduction="10000"/>
          </a:bodyPr>
          <a:lstStyle/>
          <a:p>
            <a:pPr algn="ctr">
              <a:lnSpc>
                <a:spcPct val="90000"/>
              </a:lnSpc>
            </a:pPr>
            <a:r>
              <a:rPr lang="en-US" sz="6000" b="0" strike="noStrike" spc="-1">
                <a:solidFill>
                  <a:srgbClr val="000000"/>
                </a:solidFill>
                <a:latin typeface="Calibri Light"/>
              </a:rPr>
              <a:t>Documentation</a:t>
            </a:r>
            <a:endParaRPr lang="en-US" sz="6000" b="0" strike="noStrike" spc="-1">
              <a:solidFill>
                <a:srgbClr val="000000"/>
              </a:solidFill>
              <a:latin typeface="Calibri"/>
            </a:endParaRPr>
          </a:p>
        </p:txBody>
      </p:sp>
      <p:sp>
        <p:nvSpPr>
          <p:cNvPr id="55" name="CustomShape 2"/>
          <p:cNvSpPr/>
          <p:nvPr/>
        </p:nvSpPr>
        <p:spPr>
          <a:xfrm>
            <a:off x="1523880" y="1174320"/>
            <a:ext cx="7806240" cy="5517000"/>
          </a:xfrm>
          <a:prstGeom prst="rect">
            <a:avLst/>
          </a:prstGeom>
          <a:noFill/>
          <a:ln w="9360">
            <a:noFill/>
          </a:ln>
        </p:spPr>
        <p:style>
          <a:lnRef idx="0">
            <a:scrgbClr r="0" g="0" b="0"/>
          </a:lnRef>
          <a:fillRef idx="0">
            <a:scrgbClr r="0" g="0" b="0"/>
          </a:fillRef>
          <a:effectRef idx="0">
            <a:scrgbClr r="0" g="0" b="0"/>
          </a:effectRef>
          <a:fontRef idx="minor"/>
        </p:style>
        <p:txBody>
          <a:bodyPr lIns="90000" tIns="91440" rIns="90000" bIns="640080"/>
          <a:lstStyle/>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It is format to define the documentation of a program. </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A special variable __doc__ is used to print the documention of a function, class or program.</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600" b="0" strike="noStrike" spc="-1">
                <a:solidFill>
                  <a:srgbClr val="000000"/>
                </a:solidFill>
                <a:latin typeface="Courier New"/>
                <a:ea typeface="Courier New"/>
              </a:rPr>
              <a:t>def approximate_size(size, a_kb_is_1024=True):</a:t>
            </a:r>
            <a:endParaRPr lang="en-IN" sz="1600" b="0" strike="noStrike" spc="-1">
              <a:latin typeface="Arial"/>
            </a:endParaRPr>
          </a:p>
          <a:p>
            <a:pPr>
              <a:lnSpc>
                <a:spcPct val="100000"/>
              </a:lnSpc>
            </a:pPr>
            <a:r>
              <a:rPr lang="en-IN" sz="1600" b="0" strike="noStrike" spc="-1">
                <a:solidFill>
                  <a:srgbClr val="000000"/>
                </a:solidFill>
                <a:latin typeface="Courier New"/>
                <a:ea typeface="Courier New"/>
              </a:rPr>
              <a:t>    '''Convert a file size to human-readable form.</a:t>
            </a:r>
            <a:endParaRPr lang="en-IN" sz="1600" b="0" strike="noStrike" spc="-1">
              <a:latin typeface="Arial"/>
            </a:endParaRPr>
          </a:p>
          <a:p>
            <a:pPr>
              <a:lnSpc>
                <a:spcPct val="100000"/>
              </a:lnSpc>
            </a:pPr>
            <a:r>
              <a:rPr lang="en-IN" sz="1600" b="0" strike="noStrike" spc="-1">
                <a:solidFill>
                  <a:srgbClr val="000000"/>
                </a:solidFill>
                <a:latin typeface="Courier New"/>
                <a:ea typeface="Courier New"/>
              </a:rPr>
              <a:t>    </a:t>
            </a:r>
            <a:endParaRPr lang="en-IN" sz="1600" b="0" strike="noStrike" spc="-1">
              <a:latin typeface="Arial"/>
            </a:endParaRPr>
          </a:p>
          <a:p>
            <a:pPr>
              <a:lnSpc>
                <a:spcPct val="100000"/>
              </a:lnSpc>
            </a:pPr>
            <a:r>
              <a:rPr lang="en-IN" sz="1600" b="0" strike="noStrike" spc="-1">
                <a:solidFill>
                  <a:srgbClr val="000000"/>
                </a:solidFill>
                <a:latin typeface="Courier New"/>
                <a:ea typeface="Courier New"/>
              </a:rPr>
              <a:t>    Keyword arguments:</a:t>
            </a:r>
            <a:endParaRPr lang="en-IN" sz="1600" b="0" strike="noStrike" spc="-1">
              <a:latin typeface="Arial"/>
            </a:endParaRPr>
          </a:p>
          <a:p>
            <a:pPr>
              <a:lnSpc>
                <a:spcPct val="100000"/>
              </a:lnSpc>
            </a:pPr>
            <a:r>
              <a:rPr lang="en-IN" sz="1600" b="0" strike="noStrike" spc="-1">
                <a:solidFill>
                  <a:srgbClr val="000000"/>
                </a:solidFill>
                <a:latin typeface="Courier New"/>
                <a:ea typeface="Courier New"/>
              </a:rPr>
              <a:t>    size -- file size in bytes</a:t>
            </a:r>
            <a:endParaRPr lang="en-IN" sz="1600" b="0" strike="noStrike" spc="-1">
              <a:latin typeface="Arial"/>
            </a:endParaRPr>
          </a:p>
          <a:p>
            <a:pPr>
              <a:lnSpc>
                <a:spcPct val="100000"/>
              </a:lnSpc>
            </a:pPr>
            <a:r>
              <a:rPr lang="en-IN" sz="1600" b="0" strike="noStrike" spc="-1">
                <a:solidFill>
                  <a:srgbClr val="000000"/>
                </a:solidFill>
                <a:latin typeface="Courier New"/>
                <a:ea typeface="Courier New"/>
              </a:rPr>
              <a:t>    a_kb_is_1024 -- if True(default), use multiples of 1024</a:t>
            </a:r>
            <a:endParaRPr lang="en-IN" sz="1600" b="0" strike="noStrike" spc="-1">
              <a:latin typeface="Arial"/>
            </a:endParaRPr>
          </a:p>
          <a:p>
            <a:pPr>
              <a:lnSpc>
                <a:spcPct val="100000"/>
              </a:lnSpc>
            </a:pPr>
            <a:r>
              <a:rPr lang="en-IN" sz="1600" b="0" strike="noStrike" spc="-1">
                <a:solidFill>
                  <a:srgbClr val="000000"/>
                </a:solidFill>
                <a:latin typeface="Courier New"/>
                <a:ea typeface="Courier New"/>
              </a:rPr>
              <a:t>                    if False, use multiples of 1000</a:t>
            </a:r>
            <a:endParaRPr lang="en-IN" sz="1600" b="0" strike="noStrike" spc="-1">
              <a:latin typeface="Arial"/>
            </a:endParaRPr>
          </a:p>
          <a:p>
            <a:pPr>
              <a:lnSpc>
                <a:spcPct val="100000"/>
              </a:lnSpc>
            </a:pPr>
            <a:r>
              <a:rPr lang="en-IN" sz="1600" b="0" strike="noStrike" spc="-1">
                <a:solidFill>
                  <a:srgbClr val="000000"/>
                </a:solidFill>
                <a:latin typeface="Courier New"/>
                <a:ea typeface="Courier New"/>
              </a:rPr>
              <a:t>    </a:t>
            </a:r>
            <a:endParaRPr lang="en-IN" sz="1600" b="0" strike="noStrike" spc="-1">
              <a:latin typeface="Arial"/>
            </a:endParaRPr>
          </a:p>
          <a:p>
            <a:pPr>
              <a:lnSpc>
                <a:spcPct val="100000"/>
              </a:lnSpc>
            </a:pPr>
            <a:r>
              <a:rPr lang="en-IN" sz="1600" b="0" strike="noStrike" spc="-1">
                <a:solidFill>
                  <a:srgbClr val="000000"/>
                </a:solidFill>
                <a:latin typeface="Courier New"/>
                <a:ea typeface="Courier New"/>
              </a:rPr>
              <a:t>    Returns: string</a:t>
            </a:r>
            <a:endParaRPr lang="en-IN" sz="1600" b="0" strike="noStrike" spc="-1">
              <a:latin typeface="Arial"/>
            </a:endParaRPr>
          </a:p>
          <a:p>
            <a:pPr>
              <a:lnSpc>
                <a:spcPct val="100000"/>
              </a:lnSpc>
            </a:pPr>
            <a:r>
              <a:rPr lang="en-IN" sz="1600" b="0" strike="noStrike" spc="-1">
                <a:solidFill>
                  <a:srgbClr val="000000"/>
                </a:solidFill>
                <a:latin typeface="Courier New"/>
                <a:ea typeface="Courier New"/>
              </a:rPr>
              <a:t>    ''’</a:t>
            </a:r>
            <a:endParaRPr lang="en-IN" sz="1600" b="0" strike="noStrike" spc="-1">
              <a:latin typeface="Arial"/>
            </a:endParaRPr>
          </a:p>
          <a:p>
            <a:pPr>
              <a:lnSpc>
                <a:spcPct val="100000"/>
              </a:lnSpc>
            </a:pPr>
            <a:endParaRPr lang="en-IN" sz="16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It is valid only if written before the first executable command</a:t>
            </a:r>
            <a:endParaRPr lang="en-IN"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Shape 1"/>
          <p:cNvSpPr txBox="1"/>
          <p:nvPr/>
        </p:nvSpPr>
        <p:spPr>
          <a:xfrm>
            <a:off x="1523880" y="115920"/>
            <a:ext cx="9143640" cy="883800"/>
          </a:xfrm>
          <a:prstGeom prst="rect">
            <a:avLst/>
          </a:prstGeom>
          <a:noFill/>
          <a:ln>
            <a:noFill/>
          </a:ln>
        </p:spPr>
        <p:txBody>
          <a:bodyPr anchor="b">
            <a:normAutofit lnSpcReduction="10000"/>
          </a:bodyPr>
          <a:lstStyle/>
          <a:p>
            <a:pPr algn="ctr">
              <a:lnSpc>
                <a:spcPct val="90000"/>
              </a:lnSpc>
            </a:pPr>
            <a:r>
              <a:rPr lang="en-US" sz="6000" b="0" strike="noStrike" spc="-1">
                <a:solidFill>
                  <a:srgbClr val="000000"/>
                </a:solidFill>
                <a:latin typeface="Calibri Light"/>
              </a:rPr>
              <a:t>Core Objects</a:t>
            </a:r>
            <a:endParaRPr lang="en-US" sz="6000" b="0" strike="noStrike" spc="-1">
              <a:solidFill>
                <a:srgbClr val="000000"/>
              </a:solidFill>
              <a:latin typeface="Calibri"/>
            </a:endParaRPr>
          </a:p>
        </p:txBody>
      </p:sp>
      <p:sp>
        <p:nvSpPr>
          <p:cNvPr id="57" name="CustomShape 2"/>
          <p:cNvSpPr/>
          <p:nvPr/>
        </p:nvSpPr>
        <p:spPr>
          <a:xfrm>
            <a:off x="1523880" y="1250280"/>
            <a:ext cx="7806240" cy="4927680"/>
          </a:xfrm>
          <a:prstGeom prst="rect">
            <a:avLst/>
          </a:prstGeom>
          <a:noFill/>
          <a:ln w="9360">
            <a:noFill/>
          </a:ln>
        </p:spPr>
        <p:style>
          <a:lnRef idx="0">
            <a:scrgbClr r="0" g="0" b="0"/>
          </a:lnRef>
          <a:fillRef idx="0">
            <a:scrgbClr r="0" g="0" b="0"/>
          </a:fillRef>
          <a:effectRef idx="0">
            <a:scrgbClr r="0" g="0" b="0"/>
          </a:effectRef>
          <a:fontRef idx="minor"/>
        </p:style>
        <p:txBody>
          <a:bodyPr lIns="90000" tIns="91440" rIns="90000" bIns="640080"/>
          <a:lstStyle/>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Numbers</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Strings</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List</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Tuple</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Dictionary</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Set</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Files</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None</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Boolean</a:t>
            </a:r>
            <a:endParaRPr lang="en-IN"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Shape 1"/>
          <p:cNvSpPr txBox="1"/>
          <p:nvPr/>
        </p:nvSpPr>
        <p:spPr>
          <a:xfrm>
            <a:off x="1523880" y="115920"/>
            <a:ext cx="9143640" cy="883800"/>
          </a:xfrm>
          <a:prstGeom prst="rect">
            <a:avLst/>
          </a:prstGeom>
          <a:noFill/>
          <a:ln>
            <a:noFill/>
          </a:ln>
        </p:spPr>
        <p:txBody>
          <a:bodyPr anchor="b">
            <a:normAutofit lnSpcReduction="10000"/>
          </a:bodyPr>
          <a:lstStyle/>
          <a:p>
            <a:pPr algn="ctr">
              <a:lnSpc>
                <a:spcPct val="90000"/>
              </a:lnSpc>
            </a:pPr>
            <a:r>
              <a:rPr lang="en-US" sz="6000" b="0" strike="noStrike" spc="-1">
                <a:solidFill>
                  <a:srgbClr val="000000"/>
                </a:solidFill>
                <a:latin typeface="Calibri Light"/>
              </a:rPr>
              <a:t>Datatypes</a:t>
            </a:r>
            <a:endParaRPr lang="en-US" sz="6000" b="0" strike="noStrike" spc="-1">
              <a:solidFill>
                <a:srgbClr val="000000"/>
              </a:solidFill>
              <a:latin typeface="Calibri"/>
            </a:endParaRPr>
          </a:p>
        </p:txBody>
      </p:sp>
      <p:sp>
        <p:nvSpPr>
          <p:cNvPr id="59" name="CustomShape 2"/>
          <p:cNvSpPr/>
          <p:nvPr/>
        </p:nvSpPr>
        <p:spPr>
          <a:xfrm>
            <a:off x="1523880" y="1170000"/>
            <a:ext cx="7806240" cy="6069960"/>
          </a:xfrm>
          <a:prstGeom prst="rect">
            <a:avLst/>
          </a:prstGeom>
          <a:noFill/>
          <a:ln w="9360">
            <a:noFill/>
          </a:ln>
        </p:spPr>
        <p:style>
          <a:lnRef idx="0">
            <a:scrgbClr r="0" g="0" b="0"/>
          </a:lnRef>
          <a:fillRef idx="0">
            <a:scrgbClr r="0" g="0" b="0"/>
          </a:fillRef>
          <a:effectRef idx="0">
            <a:scrgbClr r="0" g="0" b="0"/>
          </a:effectRef>
          <a:fontRef idx="minor"/>
        </p:style>
        <p:txBody>
          <a:bodyPr lIns="90000" tIns="91440" rIns="90000" bIns="640080"/>
          <a:lstStyle/>
          <a:p>
            <a:pPr marL="343080" lvl="1" indent="-342720">
              <a:lnSpc>
                <a:spcPct val="100000"/>
              </a:lnSpc>
              <a:buClr>
                <a:srgbClr val="CC9900"/>
              </a:buClr>
              <a:buSzPct val="65000"/>
              <a:buFont typeface="Wingdings" charset="2"/>
              <a:buChar char=""/>
            </a:pPr>
            <a:r>
              <a:rPr lang="en-IN" sz="1400" b="0" strike="noStrike" spc="-1">
                <a:solidFill>
                  <a:srgbClr val="000000"/>
                </a:solidFill>
                <a:latin typeface="Courier New"/>
                <a:ea typeface="Courier New"/>
              </a:rPr>
              <a:t>&gt;&gt;&gt; 11 / 2</a:t>
            </a:r>
            <a:endParaRPr lang="en-IN" sz="1400" b="0" strike="noStrike" spc="-1">
              <a:latin typeface="Arial"/>
            </a:endParaRPr>
          </a:p>
          <a:p>
            <a:pPr marL="343080" lvl="1" indent="-342720">
              <a:lnSpc>
                <a:spcPct val="100000"/>
              </a:lnSpc>
              <a:buClr>
                <a:srgbClr val="CC9900"/>
              </a:buClr>
              <a:buSzPct val="65000"/>
              <a:buFont typeface="Wingdings" charset="2"/>
              <a:buChar char=""/>
            </a:pPr>
            <a:r>
              <a:rPr lang="en-IN" sz="1400" b="0" strike="noStrike" spc="-1">
                <a:solidFill>
                  <a:srgbClr val="000000"/>
                </a:solidFill>
                <a:latin typeface="Courier New"/>
                <a:ea typeface="Courier New"/>
              </a:rPr>
              <a:t>&gt;&gt;&gt; 11 // 2</a:t>
            </a:r>
            <a:endParaRPr lang="en-IN" sz="1400" b="0" strike="noStrike" spc="-1">
              <a:latin typeface="Arial"/>
            </a:endParaRPr>
          </a:p>
          <a:p>
            <a:pPr marL="343080" lvl="1" indent="-342720">
              <a:lnSpc>
                <a:spcPct val="100000"/>
              </a:lnSpc>
              <a:buClr>
                <a:srgbClr val="CC9900"/>
              </a:buClr>
              <a:buSzPct val="65000"/>
              <a:buFont typeface="Wingdings" charset="2"/>
              <a:buChar char=""/>
            </a:pPr>
            <a:r>
              <a:rPr lang="en-IN" sz="1400" b="0" strike="noStrike" spc="-1">
                <a:solidFill>
                  <a:srgbClr val="000000"/>
                </a:solidFill>
                <a:latin typeface="Courier New"/>
                <a:ea typeface="Courier New"/>
              </a:rPr>
              <a:t>&gt;&gt;&gt; -11 // 2</a:t>
            </a:r>
            <a:endParaRPr lang="en-IN" sz="1400" b="0" strike="noStrike" spc="-1">
              <a:latin typeface="Arial"/>
            </a:endParaRPr>
          </a:p>
          <a:p>
            <a:pPr marL="343080" lvl="1" indent="-342720">
              <a:lnSpc>
                <a:spcPct val="100000"/>
              </a:lnSpc>
              <a:buClr>
                <a:srgbClr val="CC9900"/>
              </a:buClr>
              <a:buSzPct val="65000"/>
              <a:buFont typeface="Wingdings" charset="2"/>
              <a:buChar char=""/>
            </a:pPr>
            <a:r>
              <a:rPr lang="en-IN" sz="1400" b="0" strike="noStrike" spc="-1">
                <a:solidFill>
                  <a:srgbClr val="000000"/>
                </a:solidFill>
                <a:latin typeface="Courier New"/>
                <a:ea typeface="Courier New"/>
              </a:rPr>
              <a:t>&gt;&gt;&gt; 11.0 // 2</a:t>
            </a:r>
            <a:endParaRPr lang="en-IN" sz="1400" b="0" strike="noStrike" spc="-1">
              <a:latin typeface="Arial"/>
            </a:endParaRPr>
          </a:p>
          <a:p>
            <a:pPr marL="343080" lvl="1" indent="-342720">
              <a:lnSpc>
                <a:spcPct val="100000"/>
              </a:lnSpc>
              <a:buClr>
                <a:srgbClr val="CC9900"/>
              </a:buClr>
              <a:buSzPct val="65000"/>
              <a:buFont typeface="Wingdings" charset="2"/>
              <a:buChar char=""/>
            </a:pPr>
            <a:r>
              <a:rPr lang="en-IN" sz="1400" b="0" strike="noStrike" spc="-1">
                <a:solidFill>
                  <a:srgbClr val="000000"/>
                </a:solidFill>
                <a:latin typeface="Courier New"/>
                <a:ea typeface="Courier New"/>
              </a:rPr>
              <a:t>&gt;&gt;&gt; 11 ** 2</a:t>
            </a:r>
            <a:endParaRPr lang="en-IN" sz="1400" b="0" strike="noStrike" spc="-1">
              <a:latin typeface="Arial"/>
            </a:endParaRPr>
          </a:p>
          <a:p>
            <a:pPr marL="343080" lvl="1" indent="-342720">
              <a:lnSpc>
                <a:spcPct val="100000"/>
              </a:lnSpc>
              <a:buClr>
                <a:srgbClr val="CC9900"/>
              </a:buClr>
              <a:buSzPct val="65000"/>
              <a:buFont typeface="Wingdings" charset="2"/>
              <a:buChar char=""/>
            </a:pPr>
            <a:r>
              <a:rPr lang="en-IN" sz="1400" b="0" strike="noStrike" spc="-1">
                <a:solidFill>
                  <a:srgbClr val="000000"/>
                </a:solidFill>
                <a:latin typeface="Courier New"/>
                <a:ea typeface="Courier New"/>
              </a:rPr>
              <a:t>&gt;&gt;&gt; 11 % 2</a:t>
            </a:r>
            <a:endParaRPr lang="en-IN" sz="14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 </a:t>
            </a:r>
            <a:r>
              <a:rPr lang="en-IN" sz="1800" b="0" strike="noStrike" spc="-1">
                <a:solidFill>
                  <a:srgbClr val="000000"/>
                </a:solidFill>
                <a:latin typeface="Wingdings"/>
                <a:ea typeface="宋体"/>
              </a:rPr>
              <a:t></a:t>
            </a:r>
            <a:r>
              <a:rPr lang="en-IN" sz="1800" b="0" strike="noStrike" spc="-1">
                <a:solidFill>
                  <a:srgbClr val="000000"/>
                </a:solidFill>
                <a:latin typeface="Arial"/>
                <a:ea typeface="宋体"/>
              </a:rPr>
              <a:t> performs floating point division.</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Lists – much more than array in java. Holds </a:t>
            </a:r>
            <a:r>
              <a:rPr lang="en-IN" sz="1800" b="0" strike="noStrike" spc="-1">
                <a:solidFill>
                  <a:srgbClr val="000000"/>
                </a:solidFill>
                <a:latin typeface="Calibri"/>
                <a:ea typeface="宋体"/>
              </a:rPr>
              <a:t>arbitrary objects and can expand dynamically as new items are added</a:t>
            </a:r>
            <a:endParaRPr lang="en-IN" sz="1800" b="0" strike="noStrike" spc="-1">
              <a:latin typeface="Arial"/>
            </a:endParaRPr>
          </a:p>
          <a:p>
            <a:pPr marL="457200">
              <a:lnSpc>
                <a:spcPct val="100000"/>
              </a:lnSpc>
            </a:pPr>
            <a:r>
              <a:rPr lang="en-IN" sz="1800" b="0" strike="noStrike" spc="-1">
                <a:solidFill>
                  <a:srgbClr val="000000"/>
                </a:solidFill>
                <a:latin typeface="Courier New"/>
                <a:ea typeface="Courier New"/>
              </a:rPr>
              <a:t>A_list = [1,4, ‘abc’, 2.5, ‘a’ ]</a:t>
            </a:r>
            <a:endParaRPr lang="en-IN" sz="1800" b="0" strike="noStrike" spc="-1">
              <a:latin typeface="Arial"/>
            </a:endParaRPr>
          </a:p>
          <a:p>
            <a:pPr marL="457200">
              <a:lnSpc>
                <a:spcPct val="100000"/>
              </a:lnSpc>
            </a:pPr>
            <a:r>
              <a:rPr lang="en-IN" sz="1800" b="0" strike="noStrike" spc="-1">
                <a:solidFill>
                  <a:srgbClr val="000000"/>
                </a:solidFill>
                <a:latin typeface="Courier New"/>
                <a:ea typeface="Courier New"/>
              </a:rPr>
              <a:t>Negative index accesses items from the end of the list counting backwards</a:t>
            </a:r>
            <a:endParaRPr lang="en-IN" sz="1800" b="0" strike="noStrike" spc="-1">
              <a:latin typeface="Arial"/>
            </a:endParaRPr>
          </a:p>
          <a:p>
            <a:pPr marL="457200">
              <a:lnSpc>
                <a:spcPct val="100000"/>
              </a:lnSpc>
            </a:pPr>
            <a:r>
              <a:rPr lang="en-IN" sz="1800" b="0" strike="noStrike" spc="-1">
                <a:solidFill>
                  <a:srgbClr val="000000"/>
                </a:solidFill>
                <a:latin typeface="Courier New"/>
                <a:ea typeface="Courier New"/>
              </a:rPr>
              <a:t>Slicing a list – a_list[1:3], a_list[:3], a_list[3:], a_list[:]</a:t>
            </a:r>
            <a:endParaRPr lang="en-IN" sz="1800" b="0" strike="noStrike" spc="-1">
              <a:latin typeface="Arial"/>
            </a:endParaRPr>
          </a:p>
          <a:p>
            <a:pPr marL="457200">
              <a:lnSpc>
                <a:spcPct val="100000"/>
              </a:lnSpc>
            </a:pPr>
            <a:r>
              <a:rPr lang="en-IN" sz="1800" b="0" strike="noStrike" spc="-1">
                <a:solidFill>
                  <a:srgbClr val="000000"/>
                </a:solidFill>
                <a:latin typeface="Courier New"/>
                <a:ea typeface="Courier New"/>
              </a:rPr>
              <a:t>A_list.append(True), a_list + [0,1,2,3], a_list.extend([4,5]). Value in a_list, a_list.count(4)</a:t>
            </a:r>
            <a:endParaRPr lang="en-IN" sz="1800" b="0" strike="noStrike" spc="-1">
              <a:latin typeface="Arial"/>
            </a:endParaRPr>
          </a:p>
          <a:p>
            <a:pPr marL="343080" lvl="1" indent="-342720">
              <a:lnSpc>
                <a:spcPct val="170000"/>
              </a:lnSpc>
              <a:buClr>
                <a:srgbClr val="CC9900"/>
              </a:buClr>
              <a:buSzPct val="65000"/>
              <a:buFont typeface="Wingdings" charset="2"/>
              <a:buChar char=""/>
            </a:pPr>
            <a:r>
              <a:rPr lang="en-IN" sz="1800" b="0" strike="noStrike" spc="-1">
                <a:solidFill>
                  <a:srgbClr val="000000"/>
                </a:solidFill>
                <a:latin typeface="Arial"/>
                <a:ea typeface="宋体"/>
              </a:rPr>
              <a:t>del – by index, remove() – by value.</a:t>
            </a:r>
            <a:endParaRPr lang="en-IN"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13789</TotalTime>
  <Words>2490</Words>
  <Application>Microsoft Macintosh PowerPoint</Application>
  <PresentationFormat>Widescreen</PresentationFormat>
  <Paragraphs>405</Paragraphs>
  <Slides>46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Calibri</vt:lpstr>
      <vt:lpstr>Calibri Light</vt:lpstr>
      <vt:lpstr>Courier New</vt:lpstr>
      <vt:lpstr>DejaVu Sans</vt:lpstr>
      <vt:lpstr>Symbol</vt:lpstr>
      <vt:lpstr>Times New Roman</vt:lpstr>
      <vt:lpstr>Wingdings</vt:lpstr>
      <vt:lpstr>宋体</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operators</vt:lpstr>
      <vt:lpstr>Conditional Statements</vt:lpstr>
      <vt:lpstr>For Loops</vt:lpstr>
      <vt:lpstr>While Loops</vt:lpstr>
      <vt:lpstr>break, continue, pass</vt:lpstr>
      <vt:lpstr>Strings</vt:lpstr>
      <vt:lpstr>Strings</vt:lpstr>
      <vt:lpstr>Indexes and Slicing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subject/>
  <dc:creator>Microsoft Office User</dc:creator>
  <dc:description/>
  <cp:lastModifiedBy>Microsoft Office User</cp:lastModifiedBy>
  <cp:revision>92</cp:revision>
  <cp:lastPrinted>2019-06-16T10:35:32Z</cp:lastPrinted>
  <dcterms:created xsi:type="dcterms:W3CDTF">2018-07-11T18:00:01Z</dcterms:created>
  <dcterms:modified xsi:type="dcterms:W3CDTF">2019-09-28T08:30:04Z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15.0028</vt:lpwstr>
  </property>
  <property fmtid="{D5CDD505-2E9C-101B-9397-08002B2CF9AE}" pid="3" name="HiddenSlides">
    <vt:i4>0</vt:i4>
  </property>
  <property fmtid="{D5CDD505-2E9C-101B-9397-08002B2CF9AE}" pid="4" name="HyperlinksChanged">
    <vt:bool>true</vt:bool>
  </property>
  <property fmtid="{D5CDD505-2E9C-101B-9397-08002B2CF9AE}" pid="5" name="LinksUpToDate">
    <vt:bool>true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true</vt:bool>
  </property>
  <property fmtid="{D5CDD505-2E9C-101B-9397-08002B2CF9AE}" pid="10" name="ShareDoc">
    <vt:bool>true</vt:bool>
  </property>
  <property fmtid="{D5CDD505-2E9C-101B-9397-08002B2CF9AE}" pid="11" name="Slides">
    <vt:i4>48</vt:i4>
  </property>
</Properties>
</file>