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D_2406F792.xml" ContentType="application/vnd.ms-powerpoint.comments+xml"/>
  <Override PartName="/ppt/comments/modernComment_118_2D72282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72" r:id="rId5"/>
    <p:sldId id="288" r:id="rId6"/>
    <p:sldId id="259" r:id="rId7"/>
    <p:sldId id="267" r:id="rId8"/>
    <p:sldId id="268" r:id="rId9"/>
    <p:sldId id="262" r:id="rId10"/>
    <p:sldId id="261" r:id="rId11"/>
    <p:sldId id="269" r:id="rId12"/>
    <p:sldId id="290" r:id="rId13"/>
    <p:sldId id="270" r:id="rId14"/>
    <p:sldId id="264" r:id="rId15"/>
    <p:sldId id="277" r:id="rId16"/>
    <p:sldId id="263" r:id="rId17"/>
    <p:sldId id="284" r:id="rId18"/>
    <p:sldId id="260" r:id="rId19"/>
    <p:sldId id="286" r:id="rId20"/>
    <p:sldId id="289" r:id="rId21"/>
    <p:sldId id="304" r:id="rId22"/>
    <p:sldId id="305" r:id="rId23"/>
    <p:sldId id="273" r:id="rId24"/>
    <p:sldId id="279" r:id="rId25"/>
    <p:sldId id="274" r:id="rId26"/>
    <p:sldId id="265" r:id="rId27"/>
    <p:sldId id="295" r:id="rId28"/>
    <p:sldId id="275" r:id="rId29"/>
    <p:sldId id="291" r:id="rId30"/>
    <p:sldId id="276" r:id="rId31"/>
    <p:sldId id="292" r:id="rId32"/>
    <p:sldId id="287" r:id="rId33"/>
    <p:sldId id="282" r:id="rId34"/>
    <p:sldId id="280" r:id="rId35"/>
    <p:sldId id="281" r:id="rId36"/>
    <p:sldId id="283" r:id="rId37"/>
    <p:sldId id="293" r:id="rId38"/>
    <p:sldId id="294" r:id="rId39"/>
    <p:sldId id="297" r:id="rId40"/>
    <p:sldId id="298" r:id="rId41"/>
    <p:sldId id="299" r:id="rId42"/>
    <p:sldId id="302" r:id="rId43"/>
    <p:sldId id="301" r:id="rId44"/>
    <p:sldId id="300" r:id="rId45"/>
    <p:sldId id="303" r:id="rId46"/>
    <p:sldId id="285" r:id="rId47"/>
    <p:sldId id="29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6FA7C2-26DA-5E3F-E230-282B1C49E9FC}" name="Chris Darken" initials="cd" userId="Chris Darken"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p:scale>
          <a:sx n="69" d="100"/>
          <a:sy n="69" d="100"/>
        </p:scale>
        <p:origin x="50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omments/modernComment_10D_2406F792.xml><?xml version="1.0" encoding="utf-8"?>
<p188:cmLst xmlns:a="http://schemas.openxmlformats.org/drawingml/2006/main" xmlns:r="http://schemas.openxmlformats.org/officeDocument/2006/relationships" xmlns:p188="http://schemas.microsoft.com/office/powerpoint/2018/8/main">
  <p188:cm id="{3F034B95-DC81-4665-B1F1-8DA8074E3B66}" authorId="{406FA7C2-26DA-5E3F-E230-282B1C49E9FC}" created="2022-02-18T19:24:11.005">
    <pc:sldMkLst xmlns:pc="http://schemas.microsoft.com/office/powerpoint/2013/main/command">
      <pc:docMk/>
      <pc:sldMk cId="604436370" sldId="269"/>
    </pc:sldMkLst>
    <p188:txBody>
      <a:bodyPr/>
      <a:lstStyle/>
      <a:p>
        <a:r>
          <a:rPr lang="en-US"/>
          <a:t>MechInf is currently just better armor. It might be more realistic to make mechinf's firepower vs infantry 0.75 (i.e. worse than infantry vs infantry but better than tanks) and its firepower vs armor 0.75 (better than infantry but worse than tanks).</a:t>
        </a:r>
      </a:p>
    </p188:txBody>
  </p188:cm>
</p188:cmLst>
</file>

<file path=ppt/comments/modernComment_118_2D722823.xml><?xml version="1.0" encoding="utf-8"?>
<p188:cmLst xmlns:a="http://schemas.openxmlformats.org/drawingml/2006/main" xmlns:r="http://schemas.openxmlformats.org/officeDocument/2006/relationships" xmlns:p188="http://schemas.microsoft.com/office/powerpoint/2018/8/main">
  <p188:cm id="{3E3CE6BA-27F7-493D-A8FD-0745D1095D01}" authorId="{406FA7C2-26DA-5E3F-E230-282B1C49E9FC}" created="2022-02-18T20:55:15.747">
    <ac:deMkLst xmlns:ac="http://schemas.microsoft.com/office/drawing/2013/main/command">
      <pc:docMk xmlns:pc="http://schemas.microsoft.com/office/powerpoint/2013/main/command"/>
      <pc:sldMk xmlns:pc="http://schemas.microsoft.com/office/powerpoint/2013/main/command" cId="762456099" sldId="280"/>
      <ac:spMk id="2" creationId="{57EA2E43-B82A-460E-91A9-235146709137}"/>
    </ac:deMkLst>
    <p188:txBody>
      <a:bodyPr/>
      <a:lstStyle/>
      <a:p>
        <a:r>
          <a:rPr lang="en-US"/>
          <a:t>Update with the most modern training script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A492-A44A-4731-A84C-E77BC693E1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E8EE6D-4943-4B3B-9401-79280A560F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FF0265-2BE3-437C-8D3F-A55BF336A9BE}"/>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5" name="Footer Placeholder 4">
            <a:extLst>
              <a:ext uri="{FF2B5EF4-FFF2-40B4-BE49-F238E27FC236}">
                <a16:creationId xmlns:a16="http://schemas.microsoft.com/office/drawing/2014/main" id="{E0FE272D-0D8A-4AF8-ADA3-51D84379E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5F87D-2186-4DA8-8CDB-77B5BD395EB1}"/>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303786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AEE7-2D28-49C6-A258-CA1EDB091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419DC-ADD4-4CC8-9169-F6BE4FC599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5B60C-FFE6-4611-BA8C-CF0CEE14EC35}"/>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5" name="Footer Placeholder 4">
            <a:extLst>
              <a:ext uri="{FF2B5EF4-FFF2-40B4-BE49-F238E27FC236}">
                <a16:creationId xmlns:a16="http://schemas.microsoft.com/office/drawing/2014/main" id="{CD7BA113-9CBE-4ADE-8B26-33CA76F4E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B93BA-5144-4697-A60F-F6F0898B44CB}"/>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269236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8A3A86-525C-4297-8D50-7170E85222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0CC30-81D7-4C71-88A3-0A0196A9A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73619-6665-4064-8D3A-E91D87DF7F87}"/>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5" name="Footer Placeholder 4">
            <a:extLst>
              <a:ext uri="{FF2B5EF4-FFF2-40B4-BE49-F238E27FC236}">
                <a16:creationId xmlns:a16="http://schemas.microsoft.com/office/drawing/2014/main" id="{87E66D57-A359-40C3-84F9-2F64608C2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DD4BF-EB57-4154-8649-8EF95B8F70CA}"/>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255183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A65-C937-4AD1-A04C-6457FFB46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3CBF6-039A-4B9C-9CE9-7D38F4517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71DA0-C040-42F8-AB6E-2596601FBCA4}"/>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5" name="Footer Placeholder 4">
            <a:extLst>
              <a:ext uri="{FF2B5EF4-FFF2-40B4-BE49-F238E27FC236}">
                <a16:creationId xmlns:a16="http://schemas.microsoft.com/office/drawing/2014/main" id="{91421B45-3205-4B1A-836B-357841462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45E2C-A877-49DA-95C3-36951F03F637}"/>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121356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443E-9923-4E0E-AA31-9FCD15D70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BC2BF0-2EF0-473E-9674-74C112E40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3B420D-D91A-4674-8969-673A3C83E817}"/>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5" name="Footer Placeholder 4">
            <a:extLst>
              <a:ext uri="{FF2B5EF4-FFF2-40B4-BE49-F238E27FC236}">
                <a16:creationId xmlns:a16="http://schemas.microsoft.com/office/drawing/2014/main" id="{CFEBC4BE-AD29-4DE7-81FF-2CF3A50DD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B14A8-F40D-4991-8E29-F1FA18A5576A}"/>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401070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5417B-6C5C-40F7-844B-6B85591AE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DD296-4834-4487-9F94-C589F89FF0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59BA52-2510-4578-A945-208B9F15CE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CAD723-8F3E-4082-897D-255242DD96B4}"/>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6" name="Footer Placeholder 5">
            <a:extLst>
              <a:ext uri="{FF2B5EF4-FFF2-40B4-BE49-F238E27FC236}">
                <a16:creationId xmlns:a16="http://schemas.microsoft.com/office/drawing/2014/main" id="{FEBC470A-37BE-410C-BAFB-4F2156029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03DF5-DD72-4EDA-AE05-B267878741F9}"/>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285571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9084-7643-4B37-A0A1-4B8F7F1490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1575F0-18C6-417E-B6B2-B56B03D6E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302675-B5A4-4F2F-9FFB-559CF56C85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B1154-1C5C-4661-BF15-03570AF20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21FCE9-5B2F-4E29-A581-0CD5508A72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EE5EAD-83DC-440C-AF29-7F9DF1B50BC8}"/>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8" name="Footer Placeholder 7">
            <a:extLst>
              <a:ext uri="{FF2B5EF4-FFF2-40B4-BE49-F238E27FC236}">
                <a16:creationId xmlns:a16="http://schemas.microsoft.com/office/drawing/2014/main" id="{564BE8A7-44CC-42F2-9AFA-DC1D4F3D46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E929C-C9BC-47C7-B534-1CADE6C29B87}"/>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11602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368B-4784-4252-AAEF-13E68D752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2CB109-DBEB-485F-B078-51929F237B2D}"/>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4" name="Footer Placeholder 3">
            <a:extLst>
              <a:ext uri="{FF2B5EF4-FFF2-40B4-BE49-F238E27FC236}">
                <a16:creationId xmlns:a16="http://schemas.microsoft.com/office/drawing/2014/main" id="{EA118D71-72E1-43A0-84DB-6136BB07A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EEFC2-FD23-475D-91CE-7775037B7E91}"/>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31217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49CC8-3277-4862-850B-E884F656DB97}"/>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3" name="Footer Placeholder 2">
            <a:extLst>
              <a:ext uri="{FF2B5EF4-FFF2-40B4-BE49-F238E27FC236}">
                <a16:creationId xmlns:a16="http://schemas.microsoft.com/office/drawing/2014/main" id="{6116A38F-7C77-4883-BBBF-68B6403C32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ACCC8-932A-48BE-BAF1-381016FD685E}"/>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133920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A606-13C3-4BF7-B6EE-DC4CC64E5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F2458-7C37-4172-BE9C-E5B572DE1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D3A14-8597-4047-8F00-35CE4EF39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6B6CC-A46E-485A-8395-D96A98A792D2}"/>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6" name="Footer Placeholder 5">
            <a:extLst>
              <a:ext uri="{FF2B5EF4-FFF2-40B4-BE49-F238E27FC236}">
                <a16:creationId xmlns:a16="http://schemas.microsoft.com/office/drawing/2014/main" id="{C679F0F3-803B-4A8B-94C3-954006B96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494-4533-4105-B413-D107493F6156}"/>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280241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C082-90B1-4713-B5CF-D39727EA7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82DDD1-E18D-462C-AD44-09AE2B0FFF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BB03E0-7BCF-48F3-995F-F59CDC21D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2BCCF-6547-40F7-A930-595D6B548E2A}"/>
              </a:ext>
            </a:extLst>
          </p:cNvPr>
          <p:cNvSpPr>
            <a:spLocks noGrp="1"/>
          </p:cNvSpPr>
          <p:nvPr>
            <p:ph type="dt" sz="half" idx="10"/>
          </p:nvPr>
        </p:nvSpPr>
        <p:spPr/>
        <p:txBody>
          <a:bodyPr/>
          <a:lstStyle/>
          <a:p>
            <a:fld id="{CC92C304-389E-42B0-BF4C-CE569AEEA42B}" type="datetimeFigureOut">
              <a:rPr lang="en-US" smtClean="0"/>
              <a:t>7/22/2022</a:t>
            </a:fld>
            <a:endParaRPr lang="en-US"/>
          </a:p>
        </p:txBody>
      </p:sp>
      <p:sp>
        <p:nvSpPr>
          <p:cNvPr id="6" name="Footer Placeholder 5">
            <a:extLst>
              <a:ext uri="{FF2B5EF4-FFF2-40B4-BE49-F238E27FC236}">
                <a16:creationId xmlns:a16="http://schemas.microsoft.com/office/drawing/2014/main" id="{8CFFA2B5-62F1-497E-91FC-D5F3C5850E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89F2D-6A03-4F26-8781-08DE81CCE30F}"/>
              </a:ext>
            </a:extLst>
          </p:cNvPr>
          <p:cNvSpPr>
            <a:spLocks noGrp="1"/>
          </p:cNvSpPr>
          <p:nvPr>
            <p:ph type="sldNum" sz="quarter" idx="12"/>
          </p:nvPr>
        </p:nvSpPr>
        <p:spPr/>
        <p:txBody>
          <a:bodyPr/>
          <a:lstStyle/>
          <a:p>
            <a:fld id="{37DFDCB3-292D-4793-ADA7-A6F38FC2C18F}" type="slidenum">
              <a:rPr lang="en-US" smtClean="0"/>
              <a:t>‹#›</a:t>
            </a:fld>
            <a:endParaRPr lang="en-US"/>
          </a:p>
        </p:txBody>
      </p:sp>
    </p:spTree>
    <p:extLst>
      <p:ext uri="{BB962C8B-B14F-4D97-AF65-F5344CB8AC3E}">
        <p14:creationId xmlns:p14="http://schemas.microsoft.com/office/powerpoint/2010/main" val="1055606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4C434-3DB6-47DC-8C58-7264832B7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047D6C-E246-4C81-8EE9-3A4A142C2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FDB1A-D6C2-45F2-9334-46E0D8B46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2C304-389E-42B0-BF4C-CE569AEEA42B}" type="datetimeFigureOut">
              <a:rPr lang="en-US" smtClean="0"/>
              <a:t>7/22/2022</a:t>
            </a:fld>
            <a:endParaRPr lang="en-US"/>
          </a:p>
        </p:txBody>
      </p:sp>
      <p:sp>
        <p:nvSpPr>
          <p:cNvPr id="5" name="Footer Placeholder 4">
            <a:extLst>
              <a:ext uri="{FF2B5EF4-FFF2-40B4-BE49-F238E27FC236}">
                <a16:creationId xmlns:a16="http://schemas.microsoft.com/office/drawing/2014/main" id="{823002AD-F2C4-4603-96A1-9505266BB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D4A61A-8FA1-4A6F-961D-CA0962C90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FDCB3-292D-4793-ADA7-A6F38FC2C18F}" type="slidenum">
              <a:rPr lang="en-US" smtClean="0"/>
              <a:t>‹#›</a:t>
            </a:fld>
            <a:endParaRPr lang="en-US"/>
          </a:p>
        </p:txBody>
      </p:sp>
    </p:spTree>
    <p:extLst>
      <p:ext uri="{BB962C8B-B14F-4D97-AF65-F5344CB8AC3E}">
        <p14:creationId xmlns:p14="http://schemas.microsoft.com/office/powerpoint/2010/main" val="472978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D_2406F79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jsonviewer.stack.h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table-baselines3.readthedocs.io/en/master/guide/custom_policy.html" TargetMode="External"/><Relationship Id="rId2" Type="http://schemas.microsoft.com/office/2018/10/relationships/comments" Target="../comments/modernComment_118_2D7228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dblobgames.com/grids/hexag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C816-AEB9-445A-903D-B36A8C4D9276}"/>
              </a:ext>
            </a:extLst>
          </p:cNvPr>
          <p:cNvSpPr>
            <a:spLocks noGrp="1"/>
          </p:cNvSpPr>
          <p:nvPr>
            <p:ph type="ctrTitle"/>
          </p:nvPr>
        </p:nvSpPr>
        <p:spPr/>
        <p:txBody>
          <a:bodyPr/>
          <a:lstStyle/>
          <a:p>
            <a:r>
              <a:rPr lang="en-US" dirty="0"/>
              <a:t>Atlatl</a:t>
            </a:r>
          </a:p>
        </p:txBody>
      </p:sp>
      <p:sp>
        <p:nvSpPr>
          <p:cNvPr id="3" name="Subtitle 2">
            <a:extLst>
              <a:ext uri="{FF2B5EF4-FFF2-40B4-BE49-F238E27FC236}">
                <a16:creationId xmlns:a16="http://schemas.microsoft.com/office/drawing/2014/main" id="{CA8B3543-D2C7-4ADC-91EB-29DF8265BC5A}"/>
              </a:ext>
            </a:extLst>
          </p:cNvPr>
          <p:cNvSpPr>
            <a:spLocks noGrp="1"/>
          </p:cNvSpPr>
          <p:nvPr>
            <p:ph type="subTitle" idx="1"/>
          </p:nvPr>
        </p:nvSpPr>
        <p:spPr/>
        <p:txBody>
          <a:bodyPr/>
          <a:lstStyle/>
          <a:p>
            <a:r>
              <a:rPr lang="en-US" dirty="0"/>
              <a:t>C. Darken</a:t>
            </a:r>
          </a:p>
        </p:txBody>
      </p:sp>
    </p:spTree>
    <p:extLst>
      <p:ext uri="{BB962C8B-B14F-4D97-AF65-F5344CB8AC3E}">
        <p14:creationId xmlns:p14="http://schemas.microsoft.com/office/powerpoint/2010/main" val="291213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ED01-D2D6-4AB5-9B5C-8884EA66AF2B}"/>
              </a:ext>
            </a:extLst>
          </p:cNvPr>
          <p:cNvSpPr>
            <a:spLocks noGrp="1"/>
          </p:cNvSpPr>
          <p:nvPr>
            <p:ph type="title"/>
          </p:nvPr>
        </p:nvSpPr>
        <p:spPr/>
        <p:txBody>
          <a:bodyPr/>
          <a:lstStyle/>
          <a:p>
            <a:r>
              <a:rPr lang="en-US" dirty="0"/>
              <a:t>Units</a:t>
            </a:r>
          </a:p>
        </p:txBody>
      </p:sp>
      <p:sp>
        <p:nvSpPr>
          <p:cNvPr id="3" name="Content Placeholder 2">
            <a:extLst>
              <a:ext uri="{FF2B5EF4-FFF2-40B4-BE49-F238E27FC236}">
                <a16:creationId xmlns:a16="http://schemas.microsoft.com/office/drawing/2014/main" id="{5554CEA2-4E7D-4B90-AE74-BD0BA9956B85}"/>
              </a:ext>
            </a:extLst>
          </p:cNvPr>
          <p:cNvSpPr>
            <a:spLocks noGrp="1"/>
          </p:cNvSpPr>
          <p:nvPr>
            <p:ph idx="1"/>
          </p:nvPr>
        </p:nvSpPr>
        <p:spPr/>
        <p:txBody>
          <a:bodyPr>
            <a:normAutofit fontScale="92500" lnSpcReduction="10000"/>
          </a:bodyPr>
          <a:lstStyle/>
          <a:p>
            <a:r>
              <a:rPr lang="en-US" dirty="0"/>
              <a:t>Four different types: (foot) infantry, motorized/mechanized infantry (“</a:t>
            </a:r>
            <a:r>
              <a:rPr lang="en-US" dirty="0" err="1"/>
              <a:t>mechinf</a:t>
            </a:r>
            <a:r>
              <a:rPr lang="en-US" dirty="0"/>
              <a:t>”), armor (tanks), and artillery</a:t>
            </a:r>
          </a:p>
          <a:p>
            <a:r>
              <a:rPr lang="en-US" dirty="0"/>
              <a:t>All units except for infantry are considered to have motorized transport, and thus move faster in clear terrain</a:t>
            </a:r>
          </a:p>
          <a:p>
            <a:r>
              <a:rPr lang="en-US" dirty="0"/>
              <a:t>All units have a range of one hex, except artillery which has two hexes</a:t>
            </a:r>
          </a:p>
          <a:p>
            <a:r>
              <a:rPr lang="en-US" dirty="0"/>
              <a:t>Entities are high echelon (roughly regimental in scale)</a:t>
            </a:r>
          </a:p>
          <a:p>
            <a:r>
              <a:rPr lang="en-US" dirty="0"/>
              <a:t>Fires </a:t>
            </a:r>
            <a:r>
              <a:rPr lang="en-US" dirty="0" err="1"/>
              <a:t>attrit</a:t>
            </a:r>
            <a:r>
              <a:rPr lang="en-US" dirty="0"/>
              <a:t> the target according to a deterministic </a:t>
            </a:r>
            <a:r>
              <a:rPr lang="en-US" dirty="0" err="1"/>
              <a:t>Lanchester</a:t>
            </a:r>
            <a:r>
              <a:rPr lang="en-US" dirty="0"/>
              <a:t> equation, with firepower being indexed to the shooter’s type, the target’s type, and the type of terrain occupied by the target</a:t>
            </a:r>
          </a:p>
          <a:p>
            <a:r>
              <a:rPr lang="en-US" dirty="0"/>
              <a:t>When an entity’s strength goes below 50%, it is considered combat ineffective and is immediately removed from the simulation</a:t>
            </a:r>
          </a:p>
        </p:txBody>
      </p:sp>
    </p:spTree>
    <p:extLst>
      <p:ext uri="{BB962C8B-B14F-4D97-AF65-F5344CB8AC3E}">
        <p14:creationId xmlns:p14="http://schemas.microsoft.com/office/powerpoint/2010/main" val="191436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6FBD-8CED-46AE-B03D-A4AA1D514191}"/>
              </a:ext>
            </a:extLst>
          </p:cNvPr>
          <p:cNvSpPr>
            <a:spLocks noGrp="1"/>
          </p:cNvSpPr>
          <p:nvPr>
            <p:ph type="title"/>
          </p:nvPr>
        </p:nvSpPr>
        <p:spPr/>
        <p:txBody>
          <a:bodyPr/>
          <a:lstStyle/>
          <a:p>
            <a:r>
              <a:rPr lang="en-US" dirty="0"/>
              <a:t>Firepower Tables (combat.py)</a:t>
            </a:r>
          </a:p>
        </p:txBody>
      </p:sp>
      <p:sp>
        <p:nvSpPr>
          <p:cNvPr id="8" name="TextBox 7">
            <a:extLst>
              <a:ext uri="{FF2B5EF4-FFF2-40B4-BE49-F238E27FC236}">
                <a16:creationId xmlns:a16="http://schemas.microsoft.com/office/drawing/2014/main" id="{52EA7EA1-B4A3-4403-9BAC-06A157328807}"/>
              </a:ext>
            </a:extLst>
          </p:cNvPr>
          <p:cNvSpPr txBox="1"/>
          <p:nvPr/>
        </p:nvSpPr>
        <p:spPr>
          <a:xfrm rot="16200000">
            <a:off x="554182" y="2687782"/>
            <a:ext cx="925959" cy="369332"/>
          </a:xfrm>
          <a:prstGeom prst="rect">
            <a:avLst/>
          </a:prstGeom>
          <a:noFill/>
        </p:spPr>
        <p:txBody>
          <a:bodyPr wrap="none" rtlCol="0">
            <a:spAutoFit/>
          </a:bodyPr>
          <a:lstStyle/>
          <a:p>
            <a:r>
              <a:rPr lang="en-US" dirty="0"/>
              <a:t>Shooter</a:t>
            </a:r>
          </a:p>
        </p:txBody>
      </p:sp>
      <p:graphicFrame>
        <p:nvGraphicFramePr>
          <p:cNvPr id="9" name="Table 9">
            <a:extLst>
              <a:ext uri="{FF2B5EF4-FFF2-40B4-BE49-F238E27FC236}">
                <a16:creationId xmlns:a16="http://schemas.microsoft.com/office/drawing/2014/main" id="{F908544E-3D6D-45A7-8ACF-A4B3451F5B58}"/>
              </a:ext>
            </a:extLst>
          </p:cNvPr>
          <p:cNvGraphicFramePr>
            <a:graphicFrameLocks noGrp="1"/>
          </p:cNvGraphicFramePr>
          <p:nvPr>
            <p:extLst>
              <p:ext uri="{D42A27DB-BD31-4B8C-83A1-F6EECF244321}">
                <p14:modId xmlns:p14="http://schemas.microsoft.com/office/powerpoint/2010/main" val="4235627863"/>
              </p:ext>
            </p:extLst>
          </p:nvPr>
        </p:nvGraphicFramePr>
        <p:xfrm>
          <a:off x="1473203" y="2105120"/>
          <a:ext cx="5948215" cy="1854200"/>
        </p:xfrm>
        <a:graphic>
          <a:graphicData uri="http://schemas.openxmlformats.org/drawingml/2006/table">
            <a:tbl>
              <a:tblPr firstRow="1" bandRow="1">
                <a:tableStyleId>{5940675A-B579-460E-94D1-54222C63F5DA}</a:tableStyleId>
              </a:tblPr>
              <a:tblGrid>
                <a:gridCol w="1189643">
                  <a:extLst>
                    <a:ext uri="{9D8B030D-6E8A-4147-A177-3AD203B41FA5}">
                      <a16:colId xmlns:a16="http://schemas.microsoft.com/office/drawing/2014/main" val="2148028202"/>
                    </a:ext>
                  </a:extLst>
                </a:gridCol>
                <a:gridCol w="1189643">
                  <a:extLst>
                    <a:ext uri="{9D8B030D-6E8A-4147-A177-3AD203B41FA5}">
                      <a16:colId xmlns:a16="http://schemas.microsoft.com/office/drawing/2014/main" val="182696973"/>
                    </a:ext>
                  </a:extLst>
                </a:gridCol>
                <a:gridCol w="1189643">
                  <a:extLst>
                    <a:ext uri="{9D8B030D-6E8A-4147-A177-3AD203B41FA5}">
                      <a16:colId xmlns:a16="http://schemas.microsoft.com/office/drawing/2014/main" val="60941059"/>
                    </a:ext>
                  </a:extLst>
                </a:gridCol>
                <a:gridCol w="1189643">
                  <a:extLst>
                    <a:ext uri="{9D8B030D-6E8A-4147-A177-3AD203B41FA5}">
                      <a16:colId xmlns:a16="http://schemas.microsoft.com/office/drawing/2014/main" val="1608914106"/>
                    </a:ext>
                  </a:extLst>
                </a:gridCol>
                <a:gridCol w="1189643">
                  <a:extLst>
                    <a:ext uri="{9D8B030D-6E8A-4147-A177-3AD203B41FA5}">
                      <a16:colId xmlns:a16="http://schemas.microsoft.com/office/drawing/2014/main" val="2457277951"/>
                    </a:ext>
                  </a:extLst>
                </a:gridCol>
              </a:tblGrid>
              <a:tr h="370840">
                <a:tc>
                  <a:txBody>
                    <a:bodyPr/>
                    <a:lstStyle/>
                    <a:p>
                      <a:endParaRPr lang="en-US"/>
                    </a:p>
                  </a:txBody>
                  <a:tcPr/>
                </a:tc>
                <a:tc>
                  <a:txBody>
                    <a:bodyPr/>
                    <a:lstStyle/>
                    <a:p>
                      <a:pPr algn="ctr"/>
                      <a:r>
                        <a:rPr lang="en-US" dirty="0"/>
                        <a:t>Infantry</a:t>
                      </a:r>
                    </a:p>
                  </a:txBody>
                  <a:tcPr/>
                </a:tc>
                <a:tc>
                  <a:txBody>
                    <a:bodyPr/>
                    <a:lstStyle/>
                    <a:p>
                      <a:pPr algn="ctr"/>
                      <a:r>
                        <a:rPr lang="en-US" dirty="0" err="1"/>
                        <a:t>Mechinf</a:t>
                      </a:r>
                      <a:endParaRPr lang="en-US" dirty="0"/>
                    </a:p>
                  </a:txBody>
                  <a:tcPr/>
                </a:tc>
                <a:tc>
                  <a:txBody>
                    <a:bodyPr/>
                    <a:lstStyle/>
                    <a:p>
                      <a:pPr algn="ctr"/>
                      <a:r>
                        <a:rPr lang="en-US" dirty="0"/>
                        <a:t>Armor</a:t>
                      </a:r>
                    </a:p>
                  </a:txBody>
                  <a:tcPr/>
                </a:tc>
                <a:tc>
                  <a:txBody>
                    <a:bodyPr/>
                    <a:lstStyle/>
                    <a:p>
                      <a:pPr algn="ctr"/>
                      <a:r>
                        <a:rPr lang="en-US" dirty="0"/>
                        <a:t>Artillery</a:t>
                      </a:r>
                    </a:p>
                  </a:txBody>
                  <a:tcPr/>
                </a:tc>
                <a:extLst>
                  <a:ext uri="{0D108BD9-81ED-4DB2-BD59-A6C34878D82A}">
                    <a16:rowId xmlns:a16="http://schemas.microsoft.com/office/drawing/2014/main" val="4089631278"/>
                  </a:ext>
                </a:extLst>
              </a:tr>
              <a:tr h="370840">
                <a:tc>
                  <a:txBody>
                    <a:bodyPr/>
                    <a:lstStyle/>
                    <a:p>
                      <a:r>
                        <a:rPr lang="en-US" dirty="0"/>
                        <a:t>Infantry</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0.5</a:t>
                      </a:r>
                    </a:p>
                  </a:txBody>
                  <a:tcPr/>
                </a:tc>
                <a:tc>
                  <a:txBody>
                    <a:bodyPr/>
                    <a:lstStyle/>
                    <a:p>
                      <a:pPr algn="ctr"/>
                      <a:r>
                        <a:rPr lang="en-US" dirty="0"/>
                        <a:t>1.5</a:t>
                      </a:r>
                    </a:p>
                  </a:txBody>
                  <a:tcPr/>
                </a:tc>
                <a:extLst>
                  <a:ext uri="{0D108BD9-81ED-4DB2-BD59-A6C34878D82A}">
                    <a16:rowId xmlns:a16="http://schemas.microsoft.com/office/drawing/2014/main" val="782389617"/>
                  </a:ext>
                </a:extLst>
              </a:tr>
              <a:tr h="370840">
                <a:tc>
                  <a:txBody>
                    <a:bodyPr/>
                    <a:lstStyle/>
                    <a:p>
                      <a:r>
                        <a:rPr lang="en-US" dirty="0" err="1"/>
                        <a:t>MechInf</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1.5</a:t>
                      </a:r>
                    </a:p>
                  </a:txBody>
                  <a:tcPr/>
                </a:tc>
                <a:extLst>
                  <a:ext uri="{0D108BD9-81ED-4DB2-BD59-A6C34878D82A}">
                    <a16:rowId xmlns:a16="http://schemas.microsoft.com/office/drawing/2014/main" val="3253607591"/>
                  </a:ext>
                </a:extLst>
              </a:tr>
              <a:tr h="370840">
                <a:tc>
                  <a:txBody>
                    <a:bodyPr/>
                    <a:lstStyle/>
                    <a:p>
                      <a:r>
                        <a:rPr lang="en-US" dirty="0"/>
                        <a:t>Armor</a:t>
                      </a:r>
                    </a:p>
                  </a:txBody>
                  <a:tcPr/>
                </a:tc>
                <a:tc>
                  <a:txBody>
                    <a:bodyPr/>
                    <a:lstStyle/>
                    <a:p>
                      <a:pPr algn="ctr"/>
                      <a:r>
                        <a:rPr lang="en-US" dirty="0"/>
                        <a:t>0.5</a:t>
                      </a:r>
                    </a:p>
                  </a:txBody>
                  <a:tcPr/>
                </a:tc>
                <a:tc>
                  <a:txBody>
                    <a:bodyPr/>
                    <a:lstStyle/>
                    <a:p>
                      <a:pPr algn="ctr"/>
                      <a:r>
                        <a:rPr lang="en-US" dirty="0"/>
                        <a:t>0.75</a:t>
                      </a:r>
                    </a:p>
                  </a:txBody>
                  <a:tcPr/>
                </a:tc>
                <a:tc>
                  <a:txBody>
                    <a:bodyPr/>
                    <a:lstStyle/>
                    <a:p>
                      <a:pPr algn="ctr"/>
                      <a:r>
                        <a:rPr lang="en-US" dirty="0">
                          <a:solidFill>
                            <a:schemeClr val="tx1"/>
                          </a:solidFill>
                        </a:rPr>
                        <a:t>1.0</a:t>
                      </a:r>
                    </a:p>
                  </a:txBody>
                  <a:tcPr/>
                </a:tc>
                <a:tc>
                  <a:txBody>
                    <a:bodyPr/>
                    <a:lstStyle/>
                    <a:p>
                      <a:pPr algn="ctr"/>
                      <a:r>
                        <a:rPr lang="en-US" dirty="0"/>
                        <a:t>1.0</a:t>
                      </a:r>
                    </a:p>
                  </a:txBody>
                  <a:tcPr/>
                </a:tc>
                <a:extLst>
                  <a:ext uri="{0D108BD9-81ED-4DB2-BD59-A6C34878D82A}">
                    <a16:rowId xmlns:a16="http://schemas.microsoft.com/office/drawing/2014/main" val="3165876147"/>
                  </a:ext>
                </a:extLst>
              </a:tr>
              <a:tr h="370840">
                <a:tc>
                  <a:txBody>
                    <a:bodyPr/>
                    <a:lstStyle/>
                    <a:p>
                      <a:r>
                        <a:rPr lang="en-US" dirty="0"/>
                        <a:t>Artillery</a:t>
                      </a:r>
                    </a:p>
                  </a:txBody>
                  <a:tcPr/>
                </a:tc>
                <a:tc>
                  <a:txBody>
                    <a:bodyPr/>
                    <a:lstStyle/>
                    <a:p>
                      <a:pPr algn="ctr"/>
                      <a:r>
                        <a:rPr lang="en-US" dirty="0"/>
                        <a:t>1</a:t>
                      </a:r>
                    </a:p>
                  </a:txBody>
                  <a:tcPr/>
                </a:tc>
                <a:tc>
                  <a:txBody>
                    <a:bodyPr/>
                    <a:lstStyle/>
                    <a:p>
                      <a:pPr algn="ctr"/>
                      <a:r>
                        <a:rPr lang="en-US" dirty="0"/>
                        <a:t>0.75</a:t>
                      </a:r>
                    </a:p>
                  </a:txBody>
                  <a:tcPr/>
                </a:tc>
                <a:tc>
                  <a:txBody>
                    <a:bodyPr/>
                    <a:lstStyle/>
                    <a:p>
                      <a:pPr algn="ctr"/>
                      <a:r>
                        <a:rPr lang="en-US" dirty="0"/>
                        <a:t>0.5</a:t>
                      </a:r>
                    </a:p>
                  </a:txBody>
                  <a:tcPr/>
                </a:tc>
                <a:tc>
                  <a:txBody>
                    <a:bodyPr/>
                    <a:lstStyle/>
                    <a:p>
                      <a:pPr algn="ctr"/>
                      <a:r>
                        <a:rPr lang="en-US" dirty="0"/>
                        <a:t>1.5</a:t>
                      </a:r>
                    </a:p>
                  </a:txBody>
                  <a:tcPr/>
                </a:tc>
                <a:extLst>
                  <a:ext uri="{0D108BD9-81ED-4DB2-BD59-A6C34878D82A}">
                    <a16:rowId xmlns:a16="http://schemas.microsoft.com/office/drawing/2014/main" val="1230092953"/>
                  </a:ext>
                </a:extLst>
              </a:tr>
            </a:tbl>
          </a:graphicData>
        </a:graphic>
      </p:graphicFrame>
      <p:sp>
        <p:nvSpPr>
          <p:cNvPr id="11" name="TextBox 10">
            <a:extLst>
              <a:ext uri="{FF2B5EF4-FFF2-40B4-BE49-F238E27FC236}">
                <a16:creationId xmlns:a16="http://schemas.microsoft.com/office/drawing/2014/main" id="{7658C1FE-2F90-43F3-8020-2448A7B786FE}"/>
              </a:ext>
            </a:extLst>
          </p:cNvPr>
          <p:cNvSpPr txBox="1"/>
          <p:nvPr/>
        </p:nvSpPr>
        <p:spPr>
          <a:xfrm>
            <a:off x="3874654" y="1615552"/>
            <a:ext cx="764697" cy="369332"/>
          </a:xfrm>
          <a:prstGeom prst="rect">
            <a:avLst/>
          </a:prstGeom>
          <a:noFill/>
        </p:spPr>
        <p:txBody>
          <a:bodyPr wrap="none" rtlCol="0">
            <a:spAutoFit/>
          </a:bodyPr>
          <a:lstStyle/>
          <a:p>
            <a:r>
              <a:rPr lang="en-US" dirty="0"/>
              <a:t>Target</a:t>
            </a:r>
          </a:p>
        </p:txBody>
      </p:sp>
      <p:graphicFrame>
        <p:nvGraphicFramePr>
          <p:cNvPr id="14" name="Table 9">
            <a:extLst>
              <a:ext uri="{FF2B5EF4-FFF2-40B4-BE49-F238E27FC236}">
                <a16:creationId xmlns:a16="http://schemas.microsoft.com/office/drawing/2014/main" id="{C280067B-C27F-43B5-938C-ED4D97052BE3}"/>
              </a:ext>
            </a:extLst>
          </p:cNvPr>
          <p:cNvGraphicFramePr>
            <a:graphicFrameLocks noGrp="1"/>
          </p:cNvGraphicFramePr>
          <p:nvPr>
            <p:extLst>
              <p:ext uri="{D42A27DB-BD31-4B8C-83A1-F6EECF244321}">
                <p14:modId xmlns:p14="http://schemas.microsoft.com/office/powerpoint/2010/main" val="3686131449"/>
              </p:ext>
            </p:extLst>
          </p:nvPr>
        </p:nvGraphicFramePr>
        <p:xfrm>
          <a:off x="1560948" y="4728248"/>
          <a:ext cx="5948215" cy="1854200"/>
        </p:xfrm>
        <a:graphic>
          <a:graphicData uri="http://schemas.openxmlformats.org/drawingml/2006/table">
            <a:tbl>
              <a:tblPr firstRow="1" bandRow="1">
                <a:tableStyleId>{5940675A-B579-460E-94D1-54222C63F5DA}</a:tableStyleId>
              </a:tblPr>
              <a:tblGrid>
                <a:gridCol w="1189643">
                  <a:extLst>
                    <a:ext uri="{9D8B030D-6E8A-4147-A177-3AD203B41FA5}">
                      <a16:colId xmlns:a16="http://schemas.microsoft.com/office/drawing/2014/main" val="2148028202"/>
                    </a:ext>
                  </a:extLst>
                </a:gridCol>
                <a:gridCol w="1189643">
                  <a:extLst>
                    <a:ext uri="{9D8B030D-6E8A-4147-A177-3AD203B41FA5}">
                      <a16:colId xmlns:a16="http://schemas.microsoft.com/office/drawing/2014/main" val="182696973"/>
                    </a:ext>
                  </a:extLst>
                </a:gridCol>
                <a:gridCol w="1189643">
                  <a:extLst>
                    <a:ext uri="{9D8B030D-6E8A-4147-A177-3AD203B41FA5}">
                      <a16:colId xmlns:a16="http://schemas.microsoft.com/office/drawing/2014/main" val="60941059"/>
                    </a:ext>
                  </a:extLst>
                </a:gridCol>
                <a:gridCol w="1189643">
                  <a:extLst>
                    <a:ext uri="{9D8B030D-6E8A-4147-A177-3AD203B41FA5}">
                      <a16:colId xmlns:a16="http://schemas.microsoft.com/office/drawing/2014/main" val="1608914106"/>
                    </a:ext>
                  </a:extLst>
                </a:gridCol>
                <a:gridCol w="1189643">
                  <a:extLst>
                    <a:ext uri="{9D8B030D-6E8A-4147-A177-3AD203B41FA5}">
                      <a16:colId xmlns:a16="http://schemas.microsoft.com/office/drawing/2014/main" val="2457277951"/>
                    </a:ext>
                  </a:extLst>
                </a:gridCol>
              </a:tblGrid>
              <a:tr h="370840">
                <a:tc>
                  <a:txBody>
                    <a:bodyPr/>
                    <a:lstStyle/>
                    <a:p>
                      <a:endParaRPr lang="en-US"/>
                    </a:p>
                  </a:txBody>
                  <a:tcPr/>
                </a:tc>
                <a:tc>
                  <a:txBody>
                    <a:bodyPr/>
                    <a:lstStyle/>
                    <a:p>
                      <a:pPr algn="ctr"/>
                      <a:r>
                        <a:rPr lang="en-US" dirty="0"/>
                        <a:t>Clear</a:t>
                      </a:r>
                    </a:p>
                  </a:txBody>
                  <a:tcPr/>
                </a:tc>
                <a:tc>
                  <a:txBody>
                    <a:bodyPr/>
                    <a:lstStyle/>
                    <a:p>
                      <a:pPr algn="ctr"/>
                      <a:r>
                        <a:rPr lang="en-US" dirty="0"/>
                        <a:t>Rough</a:t>
                      </a:r>
                    </a:p>
                  </a:txBody>
                  <a:tcPr/>
                </a:tc>
                <a:tc>
                  <a:txBody>
                    <a:bodyPr/>
                    <a:lstStyle/>
                    <a:p>
                      <a:pPr algn="ctr"/>
                      <a:r>
                        <a:rPr lang="en-US" dirty="0"/>
                        <a:t>Marsh</a:t>
                      </a:r>
                    </a:p>
                  </a:txBody>
                  <a:tcPr/>
                </a:tc>
                <a:tc>
                  <a:txBody>
                    <a:bodyPr/>
                    <a:lstStyle/>
                    <a:p>
                      <a:pPr algn="ctr"/>
                      <a:r>
                        <a:rPr lang="en-US" dirty="0"/>
                        <a:t>Urban</a:t>
                      </a:r>
                    </a:p>
                  </a:txBody>
                  <a:tcPr/>
                </a:tc>
                <a:extLst>
                  <a:ext uri="{0D108BD9-81ED-4DB2-BD59-A6C34878D82A}">
                    <a16:rowId xmlns:a16="http://schemas.microsoft.com/office/drawing/2014/main" val="4089631278"/>
                  </a:ext>
                </a:extLst>
              </a:tr>
              <a:tr h="370840">
                <a:tc>
                  <a:txBody>
                    <a:bodyPr/>
                    <a:lstStyle/>
                    <a:p>
                      <a:r>
                        <a:rPr lang="en-US" dirty="0"/>
                        <a:t>Infantry</a:t>
                      </a:r>
                    </a:p>
                  </a:txBody>
                  <a:tcPr/>
                </a:tc>
                <a:tc>
                  <a:txBody>
                    <a:bodyPr/>
                    <a:lstStyle/>
                    <a:p>
                      <a:pPr algn="ctr"/>
                      <a:r>
                        <a:rPr lang="en-US" dirty="0"/>
                        <a:t>1</a:t>
                      </a:r>
                    </a:p>
                  </a:txBody>
                  <a:tcPr/>
                </a:tc>
                <a:tc>
                  <a:txBody>
                    <a:bodyPr/>
                    <a:lstStyle/>
                    <a:p>
                      <a:pPr algn="ctr"/>
                      <a:r>
                        <a:rPr lang="en-US" dirty="0"/>
                        <a:t>0.5</a:t>
                      </a:r>
                    </a:p>
                  </a:txBody>
                  <a:tcPr/>
                </a:tc>
                <a:tc>
                  <a:txBody>
                    <a:bodyPr/>
                    <a:lstStyle/>
                    <a:p>
                      <a:pPr algn="ctr"/>
                      <a:r>
                        <a:rPr lang="en-US" dirty="0"/>
                        <a:t>1</a:t>
                      </a:r>
                    </a:p>
                  </a:txBody>
                  <a:tcPr/>
                </a:tc>
                <a:tc>
                  <a:txBody>
                    <a:bodyPr/>
                    <a:lstStyle/>
                    <a:p>
                      <a:pPr algn="ctr"/>
                      <a:r>
                        <a:rPr lang="en-US" dirty="0"/>
                        <a:t>0.5</a:t>
                      </a:r>
                    </a:p>
                  </a:txBody>
                  <a:tcPr/>
                </a:tc>
                <a:extLst>
                  <a:ext uri="{0D108BD9-81ED-4DB2-BD59-A6C34878D82A}">
                    <a16:rowId xmlns:a16="http://schemas.microsoft.com/office/drawing/2014/main" val="782389617"/>
                  </a:ext>
                </a:extLst>
              </a:tr>
              <a:tr h="370840">
                <a:tc>
                  <a:txBody>
                    <a:bodyPr/>
                    <a:lstStyle/>
                    <a:p>
                      <a:r>
                        <a:rPr lang="en-US" dirty="0" err="1"/>
                        <a:t>MechInf</a:t>
                      </a:r>
                      <a:endParaRPr lang="en-US" dirty="0"/>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3253607591"/>
                  </a:ext>
                </a:extLst>
              </a:tr>
              <a:tr h="370840">
                <a:tc>
                  <a:txBody>
                    <a:bodyPr/>
                    <a:lstStyle/>
                    <a:p>
                      <a:r>
                        <a:rPr lang="en-US" dirty="0"/>
                        <a:t>Armor</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3165876147"/>
                  </a:ext>
                </a:extLst>
              </a:tr>
              <a:tr h="370840">
                <a:tc>
                  <a:txBody>
                    <a:bodyPr/>
                    <a:lstStyle/>
                    <a:p>
                      <a:r>
                        <a:rPr lang="en-US" dirty="0"/>
                        <a:t>Artillery</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b="0" dirty="0"/>
                        <a:t>1</a:t>
                      </a:r>
                    </a:p>
                  </a:txBody>
                  <a:tcPr/>
                </a:tc>
                <a:extLst>
                  <a:ext uri="{0D108BD9-81ED-4DB2-BD59-A6C34878D82A}">
                    <a16:rowId xmlns:a16="http://schemas.microsoft.com/office/drawing/2014/main" val="1230092953"/>
                  </a:ext>
                </a:extLst>
              </a:tr>
            </a:tbl>
          </a:graphicData>
        </a:graphic>
      </p:graphicFrame>
      <p:sp>
        <p:nvSpPr>
          <p:cNvPr id="16" name="TextBox 15">
            <a:extLst>
              <a:ext uri="{FF2B5EF4-FFF2-40B4-BE49-F238E27FC236}">
                <a16:creationId xmlns:a16="http://schemas.microsoft.com/office/drawing/2014/main" id="{7E2BAA35-301D-45EA-9A7A-9747D2EF599B}"/>
              </a:ext>
            </a:extLst>
          </p:cNvPr>
          <p:cNvSpPr txBox="1"/>
          <p:nvPr/>
        </p:nvSpPr>
        <p:spPr>
          <a:xfrm rot="16200000">
            <a:off x="450145" y="5357092"/>
            <a:ext cx="764697" cy="369332"/>
          </a:xfrm>
          <a:prstGeom prst="rect">
            <a:avLst/>
          </a:prstGeom>
          <a:noFill/>
        </p:spPr>
        <p:txBody>
          <a:bodyPr wrap="none" rtlCol="0">
            <a:spAutoFit/>
          </a:bodyPr>
          <a:lstStyle/>
          <a:p>
            <a:r>
              <a:rPr lang="en-US" dirty="0"/>
              <a:t>Target</a:t>
            </a:r>
          </a:p>
        </p:txBody>
      </p:sp>
      <p:sp>
        <p:nvSpPr>
          <p:cNvPr id="17" name="TextBox 16">
            <a:extLst>
              <a:ext uri="{FF2B5EF4-FFF2-40B4-BE49-F238E27FC236}">
                <a16:creationId xmlns:a16="http://schemas.microsoft.com/office/drawing/2014/main" id="{0A128B1F-8CDF-432F-B270-E96A7BC32C39}"/>
              </a:ext>
            </a:extLst>
          </p:cNvPr>
          <p:cNvSpPr txBox="1"/>
          <p:nvPr/>
        </p:nvSpPr>
        <p:spPr>
          <a:xfrm>
            <a:off x="3682613" y="4267200"/>
            <a:ext cx="1606978" cy="369332"/>
          </a:xfrm>
          <a:prstGeom prst="rect">
            <a:avLst/>
          </a:prstGeom>
          <a:noFill/>
        </p:spPr>
        <p:txBody>
          <a:bodyPr wrap="none" rtlCol="0">
            <a:spAutoFit/>
          </a:bodyPr>
          <a:lstStyle/>
          <a:p>
            <a:r>
              <a:rPr lang="en-US" dirty="0"/>
              <a:t>Target’s Terrain</a:t>
            </a:r>
          </a:p>
        </p:txBody>
      </p:sp>
      <p:sp>
        <p:nvSpPr>
          <p:cNvPr id="3" name="TextBox 2">
            <a:extLst>
              <a:ext uri="{FF2B5EF4-FFF2-40B4-BE49-F238E27FC236}">
                <a16:creationId xmlns:a16="http://schemas.microsoft.com/office/drawing/2014/main" id="{55590A27-02AF-4D55-857C-FD3E9DC0AECC}"/>
              </a:ext>
            </a:extLst>
          </p:cNvPr>
          <p:cNvSpPr txBox="1"/>
          <p:nvPr/>
        </p:nvSpPr>
        <p:spPr>
          <a:xfrm>
            <a:off x="8391237" y="3685309"/>
            <a:ext cx="3207032" cy="646331"/>
          </a:xfrm>
          <a:prstGeom prst="rect">
            <a:avLst/>
          </a:prstGeom>
          <a:noFill/>
        </p:spPr>
        <p:txBody>
          <a:bodyPr wrap="none" rtlCol="0">
            <a:spAutoFit/>
          </a:bodyPr>
          <a:lstStyle/>
          <a:p>
            <a:r>
              <a:rPr lang="en-US" dirty="0"/>
              <a:t>Note: A global modifier of 0.5 is </a:t>
            </a:r>
          </a:p>
          <a:p>
            <a:r>
              <a:rPr lang="en-US" dirty="0"/>
              <a:t>applied to all fires!</a:t>
            </a:r>
          </a:p>
        </p:txBody>
      </p:sp>
    </p:spTree>
    <p:extLst>
      <p:ext uri="{BB962C8B-B14F-4D97-AF65-F5344CB8AC3E}">
        <p14:creationId xmlns:p14="http://schemas.microsoft.com/office/powerpoint/2010/main" val="60443637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8D98-542B-44A6-82FB-BBE4405C69B2}"/>
              </a:ext>
            </a:extLst>
          </p:cNvPr>
          <p:cNvSpPr>
            <a:spLocks noGrp="1"/>
          </p:cNvSpPr>
          <p:nvPr>
            <p:ph type="title"/>
          </p:nvPr>
        </p:nvSpPr>
        <p:spPr/>
        <p:txBody>
          <a:bodyPr/>
          <a:lstStyle/>
          <a:p>
            <a:r>
              <a:rPr lang="en-US" dirty="0"/>
              <a:t>Shooting Example</a:t>
            </a:r>
          </a:p>
        </p:txBody>
      </p:sp>
      <p:sp>
        <p:nvSpPr>
          <p:cNvPr id="3" name="Content Placeholder 2">
            <a:extLst>
              <a:ext uri="{FF2B5EF4-FFF2-40B4-BE49-F238E27FC236}">
                <a16:creationId xmlns:a16="http://schemas.microsoft.com/office/drawing/2014/main" id="{23BF6212-56CB-40C2-A69E-F7CAD6291294}"/>
              </a:ext>
            </a:extLst>
          </p:cNvPr>
          <p:cNvSpPr>
            <a:spLocks noGrp="1"/>
          </p:cNvSpPr>
          <p:nvPr>
            <p:ph idx="1"/>
          </p:nvPr>
        </p:nvSpPr>
        <p:spPr/>
        <p:txBody>
          <a:bodyPr>
            <a:normAutofit fontScale="85000" lnSpcReduction="20000"/>
          </a:bodyPr>
          <a:lstStyle/>
          <a:p>
            <a:r>
              <a:rPr lang="en-US" dirty="0"/>
              <a:t>Armor at 100 strength shoots at mechanized infantry at 100 strength and standing in a marsh.</a:t>
            </a:r>
          </a:p>
          <a:p>
            <a:r>
              <a:rPr lang="en-US" dirty="0"/>
              <a:t>The raw firepower of the shooter is its strength, here 100</a:t>
            </a:r>
          </a:p>
          <a:p>
            <a:r>
              <a:rPr lang="en-US" dirty="0"/>
              <a:t>From the shooter/target table, we get a firepower multiplier of 0.75 for armor shooting at mechanized infantry</a:t>
            </a:r>
          </a:p>
          <a:p>
            <a:r>
              <a:rPr lang="en-US" dirty="0"/>
              <a:t>From the target/terrain table, we get a firepower multiplier of 2.0 for mechanized infantry on marsh terrain</a:t>
            </a:r>
          </a:p>
          <a:p>
            <a:r>
              <a:rPr lang="en-US" dirty="0"/>
              <a:t>There is a global multiplier of 0.5 that is always applied.</a:t>
            </a:r>
          </a:p>
          <a:p>
            <a:r>
              <a:rPr lang="en-US" dirty="0"/>
              <a:t>The damage done to the target is the product of the firepower and all multipliers, in this case (100)(0.75)(2.0)(0.5) = 75</a:t>
            </a:r>
          </a:p>
          <a:p>
            <a:r>
              <a:rPr lang="en-US" dirty="0"/>
              <a:t>Thus the mech infantry will lose 75 points of strength, leaving it with 25 strength. This is less than 50, so the mech infantry unit is destroyed and immediately removed from the simulation.</a:t>
            </a:r>
          </a:p>
          <a:p>
            <a:endParaRPr lang="en-US" dirty="0"/>
          </a:p>
          <a:p>
            <a:endParaRPr lang="en-US" dirty="0"/>
          </a:p>
        </p:txBody>
      </p:sp>
    </p:spTree>
    <p:extLst>
      <p:ext uri="{BB962C8B-B14F-4D97-AF65-F5344CB8AC3E}">
        <p14:creationId xmlns:p14="http://schemas.microsoft.com/office/powerpoint/2010/main" val="267070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6FBD-8CED-46AE-B03D-A4AA1D514191}"/>
              </a:ext>
            </a:extLst>
          </p:cNvPr>
          <p:cNvSpPr>
            <a:spLocks noGrp="1"/>
          </p:cNvSpPr>
          <p:nvPr>
            <p:ph type="title"/>
          </p:nvPr>
        </p:nvSpPr>
        <p:spPr/>
        <p:txBody>
          <a:bodyPr/>
          <a:lstStyle/>
          <a:p>
            <a:r>
              <a:rPr lang="en-US" dirty="0"/>
              <a:t>Mobility Table (mobility.py)</a:t>
            </a:r>
          </a:p>
        </p:txBody>
      </p:sp>
      <p:graphicFrame>
        <p:nvGraphicFramePr>
          <p:cNvPr id="14" name="Table 9">
            <a:extLst>
              <a:ext uri="{FF2B5EF4-FFF2-40B4-BE49-F238E27FC236}">
                <a16:creationId xmlns:a16="http://schemas.microsoft.com/office/drawing/2014/main" id="{C280067B-C27F-43B5-938C-ED4D97052BE3}"/>
              </a:ext>
            </a:extLst>
          </p:cNvPr>
          <p:cNvGraphicFramePr>
            <a:graphicFrameLocks noGrp="1"/>
          </p:cNvGraphicFramePr>
          <p:nvPr>
            <p:extLst>
              <p:ext uri="{D42A27DB-BD31-4B8C-83A1-F6EECF244321}">
                <p14:modId xmlns:p14="http://schemas.microsoft.com/office/powerpoint/2010/main" val="2136076202"/>
              </p:ext>
            </p:extLst>
          </p:nvPr>
        </p:nvGraphicFramePr>
        <p:xfrm>
          <a:off x="2378366" y="2446866"/>
          <a:ext cx="5948215" cy="1854200"/>
        </p:xfrm>
        <a:graphic>
          <a:graphicData uri="http://schemas.openxmlformats.org/drawingml/2006/table">
            <a:tbl>
              <a:tblPr firstRow="1" bandRow="1">
                <a:tableStyleId>{5940675A-B579-460E-94D1-54222C63F5DA}</a:tableStyleId>
              </a:tblPr>
              <a:tblGrid>
                <a:gridCol w="1189643">
                  <a:extLst>
                    <a:ext uri="{9D8B030D-6E8A-4147-A177-3AD203B41FA5}">
                      <a16:colId xmlns:a16="http://schemas.microsoft.com/office/drawing/2014/main" val="2148028202"/>
                    </a:ext>
                  </a:extLst>
                </a:gridCol>
                <a:gridCol w="1189643">
                  <a:extLst>
                    <a:ext uri="{9D8B030D-6E8A-4147-A177-3AD203B41FA5}">
                      <a16:colId xmlns:a16="http://schemas.microsoft.com/office/drawing/2014/main" val="182696973"/>
                    </a:ext>
                  </a:extLst>
                </a:gridCol>
                <a:gridCol w="1189643">
                  <a:extLst>
                    <a:ext uri="{9D8B030D-6E8A-4147-A177-3AD203B41FA5}">
                      <a16:colId xmlns:a16="http://schemas.microsoft.com/office/drawing/2014/main" val="60941059"/>
                    </a:ext>
                  </a:extLst>
                </a:gridCol>
                <a:gridCol w="1189643">
                  <a:extLst>
                    <a:ext uri="{9D8B030D-6E8A-4147-A177-3AD203B41FA5}">
                      <a16:colId xmlns:a16="http://schemas.microsoft.com/office/drawing/2014/main" val="1608914106"/>
                    </a:ext>
                  </a:extLst>
                </a:gridCol>
                <a:gridCol w="1189643">
                  <a:extLst>
                    <a:ext uri="{9D8B030D-6E8A-4147-A177-3AD203B41FA5}">
                      <a16:colId xmlns:a16="http://schemas.microsoft.com/office/drawing/2014/main" val="2457277951"/>
                    </a:ext>
                  </a:extLst>
                </a:gridCol>
              </a:tblGrid>
              <a:tr h="370840">
                <a:tc>
                  <a:txBody>
                    <a:bodyPr/>
                    <a:lstStyle/>
                    <a:p>
                      <a:endParaRPr lang="en-US"/>
                    </a:p>
                  </a:txBody>
                  <a:tcPr/>
                </a:tc>
                <a:tc>
                  <a:txBody>
                    <a:bodyPr/>
                    <a:lstStyle/>
                    <a:p>
                      <a:pPr algn="ctr"/>
                      <a:r>
                        <a:rPr lang="en-US" dirty="0"/>
                        <a:t>Clear</a:t>
                      </a:r>
                    </a:p>
                  </a:txBody>
                  <a:tcPr/>
                </a:tc>
                <a:tc>
                  <a:txBody>
                    <a:bodyPr/>
                    <a:lstStyle/>
                    <a:p>
                      <a:pPr algn="ctr"/>
                      <a:r>
                        <a:rPr lang="en-US" dirty="0"/>
                        <a:t>Rough</a:t>
                      </a:r>
                    </a:p>
                  </a:txBody>
                  <a:tcPr/>
                </a:tc>
                <a:tc>
                  <a:txBody>
                    <a:bodyPr/>
                    <a:lstStyle/>
                    <a:p>
                      <a:pPr algn="ctr"/>
                      <a:r>
                        <a:rPr lang="en-US" dirty="0"/>
                        <a:t>Marsh</a:t>
                      </a:r>
                    </a:p>
                  </a:txBody>
                  <a:tcPr/>
                </a:tc>
                <a:tc>
                  <a:txBody>
                    <a:bodyPr/>
                    <a:lstStyle/>
                    <a:p>
                      <a:pPr algn="ctr"/>
                      <a:r>
                        <a:rPr lang="en-US" dirty="0"/>
                        <a:t>Urban</a:t>
                      </a:r>
                    </a:p>
                  </a:txBody>
                  <a:tcPr/>
                </a:tc>
                <a:extLst>
                  <a:ext uri="{0D108BD9-81ED-4DB2-BD59-A6C34878D82A}">
                    <a16:rowId xmlns:a16="http://schemas.microsoft.com/office/drawing/2014/main" val="4089631278"/>
                  </a:ext>
                </a:extLst>
              </a:tr>
              <a:tr h="370840">
                <a:tc>
                  <a:txBody>
                    <a:bodyPr/>
                    <a:lstStyle/>
                    <a:p>
                      <a:r>
                        <a:rPr lang="en-US" dirty="0"/>
                        <a:t>Infantry</a:t>
                      </a:r>
                    </a:p>
                  </a:txBody>
                  <a:tcPr/>
                </a:tc>
                <a:tc>
                  <a:txBody>
                    <a:bodyPr/>
                    <a:lstStyle/>
                    <a:p>
                      <a:pPr algn="ctr"/>
                      <a:r>
                        <a:rPr lang="en-US" dirty="0"/>
                        <a:t>100</a:t>
                      </a:r>
                    </a:p>
                  </a:txBody>
                  <a:tcPr/>
                </a:tc>
                <a:tc>
                  <a:txBody>
                    <a:bodyPr/>
                    <a:lstStyle/>
                    <a:p>
                      <a:pPr algn="ctr"/>
                      <a:r>
                        <a:rPr lang="en-US" dirty="0"/>
                        <a:t>100</a:t>
                      </a:r>
                    </a:p>
                  </a:txBody>
                  <a:tcPr/>
                </a:tc>
                <a:tc>
                  <a:txBody>
                    <a:bodyPr/>
                    <a:lstStyle/>
                    <a:p>
                      <a:pPr algn="ctr"/>
                      <a:r>
                        <a:rPr lang="en-US" dirty="0"/>
                        <a:t>100</a:t>
                      </a:r>
                    </a:p>
                  </a:txBody>
                  <a:tcPr/>
                </a:tc>
                <a:tc>
                  <a:txBody>
                    <a:bodyPr/>
                    <a:lstStyle/>
                    <a:p>
                      <a:pPr algn="ctr"/>
                      <a:r>
                        <a:rPr lang="en-US" dirty="0"/>
                        <a:t>100</a:t>
                      </a:r>
                    </a:p>
                  </a:txBody>
                  <a:tcPr/>
                </a:tc>
                <a:extLst>
                  <a:ext uri="{0D108BD9-81ED-4DB2-BD59-A6C34878D82A}">
                    <a16:rowId xmlns:a16="http://schemas.microsoft.com/office/drawing/2014/main" val="782389617"/>
                  </a:ext>
                </a:extLst>
              </a:tr>
              <a:tr h="370840">
                <a:tc>
                  <a:txBody>
                    <a:bodyPr/>
                    <a:lstStyle/>
                    <a:p>
                      <a:r>
                        <a:rPr lang="en-US" dirty="0" err="1"/>
                        <a:t>MechInf</a:t>
                      </a:r>
                      <a:endParaRPr lang="en-US" dirty="0"/>
                    </a:p>
                  </a:txBody>
                  <a:tcPr/>
                </a:tc>
                <a:tc>
                  <a:txBody>
                    <a:bodyPr/>
                    <a:lstStyle/>
                    <a:p>
                      <a:pPr algn="ctr"/>
                      <a:r>
                        <a:rPr lang="en-US" dirty="0"/>
                        <a:t>50</a:t>
                      </a:r>
                    </a:p>
                  </a:txBody>
                  <a:tcPr/>
                </a:tc>
                <a:tc>
                  <a:txBody>
                    <a:bodyPr/>
                    <a:lstStyle/>
                    <a:p>
                      <a:pPr algn="ctr"/>
                      <a:r>
                        <a:rPr lang="en-US" dirty="0"/>
                        <a:t>100</a:t>
                      </a:r>
                    </a:p>
                  </a:txBody>
                  <a:tcPr/>
                </a:tc>
                <a:tc>
                  <a:txBody>
                    <a:bodyPr/>
                    <a:lstStyle/>
                    <a:p>
                      <a:pPr algn="ctr"/>
                      <a:r>
                        <a:rPr lang="en-US" dirty="0"/>
                        <a:t>100</a:t>
                      </a:r>
                    </a:p>
                  </a:txBody>
                  <a:tcPr/>
                </a:tc>
                <a:tc>
                  <a:txBody>
                    <a:bodyPr/>
                    <a:lstStyle/>
                    <a:p>
                      <a:pPr algn="ctr"/>
                      <a:r>
                        <a:rPr lang="en-US" dirty="0"/>
                        <a:t>100</a:t>
                      </a:r>
                    </a:p>
                  </a:txBody>
                  <a:tcPr/>
                </a:tc>
                <a:extLst>
                  <a:ext uri="{0D108BD9-81ED-4DB2-BD59-A6C34878D82A}">
                    <a16:rowId xmlns:a16="http://schemas.microsoft.com/office/drawing/2014/main" val="3253607591"/>
                  </a:ext>
                </a:extLst>
              </a:tr>
              <a:tr h="370840">
                <a:tc>
                  <a:txBody>
                    <a:bodyPr/>
                    <a:lstStyle/>
                    <a:p>
                      <a:r>
                        <a:rPr lang="en-US" dirty="0"/>
                        <a:t>Armor</a:t>
                      </a:r>
                    </a:p>
                  </a:txBody>
                  <a:tcPr/>
                </a:tc>
                <a:tc>
                  <a:txBody>
                    <a:bodyPr/>
                    <a:lstStyle/>
                    <a:p>
                      <a:pPr algn="ctr"/>
                      <a:r>
                        <a:rPr lang="en-US" dirty="0"/>
                        <a:t>50</a:t>
                      </a:r>
                    </a:p>
                  </a:txBody>
                  <a:tcPr/>
                </a:tc>
                <a:tc>
                  <a:txBody>
                    <a:bodyPr/>
                    <a:lstStyle/>
                    <a:p>
                      <a:pPr algn="ctr"/>
                      <a:r>
                        <a:rPr lang="en-US" dirty="0"/>
                        <a:t>100</a:t>
                      </a:r>
                    </a:p>
                  </a:txBody>
                  <a:tcPr/>
                </a:tc>
                <a:tc>
                  <a:txBody>
                    <a:bodyPr/>
                    <a:lstStyle/>
                    <a:p>
                      <a:pPr algn="ctr"/>
                      <a:r>
                        <a:rPr lang="en-US" dirty="0"/>
                        <a:t>100</a:t>
                      </a:r>
                    </a:p>
                  </a:txBody>
                  <a:tcPr/>
                </a:tc>
                <a:tc>
                  <a:txBody>
                    <a:bodyPr/>
                    <a:lstStyle/>
                    <a:p>
                      <a:pPr algn="ctr"/>
                      <a:r>
                        <a:rPr lang="en-US" dirty="0"/>
                        <a:t>100</a:t>
                      </a:r>
                    </a:p>
                  </a:txBody>
                  <a:tcPr/>
                </a:tc>
                <a:extLst>
                  <a:ext uri="{0D108BD9-81ED-4DB2-BD59-A6C34878D82A}">
                    <a16:rowId xmlns:a16="http://schemas.microsoft.com/office/drawing/2014/main" val="3165876147"/>
                  </a:ext>
                </a:extLst>
              </a:tr>
              <a:tr h="370840">
                <a:tc>
                  <a:txBody>
                    <a:bodyPr/>
                    <a:lstStyle/>
                    <a:p>
                      <a:r>
                        <a:rPr lang="en-US" dirty="0"/>
                        <a:t>Artillery</a:t>
                      </a:r>
                    </a:p>
                  </a:txBody>
                  <a:tcPr/>
                </a:tc>
                <a:tc>
                  <a:txBody>
                    <a:bodyPr/>
                    <a:lstStyle/>
                    <a:p>
                      <a:pPr algn="ctr"/>
                      <a:r>
                        <a:rPr lang="en-US" dirty="0"/>
                        <a:t>50</a:t>
                      </a:r>
                    </a:p>
                  </a:txBody>
                  <a:tcPr/>
                </a:tc>
                <a:tc>
                  <a:txBody>
                    <a:bodyPr/>
                    <a:lstStyle/>
                    <a:p>
                      <a:pPr algn="ctr"/>
                      <a:r>
                        <a:rPr lang="en-US" dirty="0"/>
                        <a:t>100</a:t>
                      </a:r>
                    </a:p>
                  </a:txBody>
                  <a:tcPr/>
                </a:tc>
                <a:tc>
                  <a:txBody>
                    <a:bodyPr/>
                    <a:lstStyle/>
                    <a:p>
                      <a:pPr algn="ctr"/>
                      <a:r>
                        <a:rPr lang="en-US" dirty="0"/>
                        <a:t>NA</a:t>
                      </a:r>
                    </a:p>
                  </a:txBody>
                  <a:tcPr/>
                </a:tc>
                <a:tc>
                  <a:txBody>
                    <a:bodyPr/>
                    <a:lstStyle/>
                    <a:p>
                      <a:pPr algn="ctr"/>
                      <a:r>
                        <a:rPr lang="en-US" dirty="0"/>
                        <a:t>100</a:t>
                      </a:r>
                    </a:p>
                  </a:txBody>
                  <a:tcPr/>
                </a:tc>
                <a:extLst>
                  <a:ext uri="{0D108BD9-81ED-4DB2-BD59-A6C34878D82A}">
                    <a16:rowId xmlns:a16="http://schemas.microsoft.com/office/drawing/2014/main" val="1230092953"/>
                  </a:ext>
                </a:extLst>
              </a:tr>
            </a:tbl>
          </a:graphicData>
        </a:graphic>
      </p:graphicFrame>
      <p:sp>
        <p:nvSpPr>
          <p:cNvPr id="16" name="TextBox 15">
            <a:extLst>
              <a:ext uri="{FF2B5EF4-FFF2-40B4-BE49-F238E27FC236}">
                <a16:creationId xmlns:a16="http://schemas.microsoft.com/office/drawing/2014/main" id="{7E2BAA35-301D-45EA-9A7A-9747D2EF599B}"/>
              </a:ext>
            </a:extLst>
          </p:cNvPr>
          <p:cNvSpPr txBox="1"/>
          <p:nvPr/>
        </p:nvSpPr>
        <p:spPr>
          <a:xfrm rot="16200000">
            <a:off x="1581184" y="3126510"/>
            <a:ext cx="800155" cy="369332"/>
          </a:xfrm>
          <a:prstGeom prst="rect">
            <a:avLst/>
          </a:prstGeom>
          <a:noFill/>
        </p:spPr>
        <p:txBody>
          <a:bodyPr wrap="none" rtlCol="0">
            <a:spAutoFit/>
          </a:bodyPr>
          <a:lstStyle/>
          <a:p>
            <a:r>
              <a:rPr lang="en-US" dirty="0"/>
              <a:t>Mover</a:t>
            </a:r>
          </a:p>
        </p:txBody>
      </p:sp>
      <p:sp>
        <p:nvSpPr>
          <p:cNvPr id="17" name="TextBox 16">
            <a:extLst>
              <a:ext uri="{FF2B5EF4-FFF2-40B4-BE49-F238E27FC236}">
                <a16:creationId xmlns:a16="http://schemas.microsoft.com/office/drawing/2014/main" id="{0A128B1F-8CDF-432F-B270-E96A7BC32C39}"/>
              </a:ext>
            </a:extLst>
          </p:cNvPr>
          <p:cNvSpPr txBox="1"/>
          <p:nvPr/>
        </p:nvSpPr>
        <p:spPr>
          <a:xfrm>
            <a:off x="4474274" y="1884111"/>
            <a:ext cx="1621726" cy="369332"/>
          </a:xfrm>
          <a:prstGeom prst="rect">
            <a:avLst/>
          </a:prstGeom>
          <a:noFill/>
        </p:spPr>
        <p:txBody>
          <a:bodyPr wrap="none" rtlCol="0">
            <a:spAutoFit/>
          </a:bodyPr>
          <a:lstStyle/>
          <a:p>
            <a:r>
              <a:rPr lang="en-US" dirty="0"/>
              <a:t>Terrain Entered</a:t>
            </a:r>
          </a:p>
        </p:txBody>
      </p:sp>
      <p:sp>
        <p:nvSpPr>
          <p:cNvPr id="3" name="TextBox 2">
            <a:extLst>
              <a:ext uri="{FF2B5EF4-FFF2-40B4-BE49-F238E27FC236}">
                <a16:creationId xmlns:a16="http://schemas.microsoft.com/office/drawing/2014/main" id="{56D538EB-1381-4AF0-AD65-AC97D8C37E37}"/>
              </a:ext>
            </a:extLst>
          </p:cNvPr>
          <p:cNvSpPr txBox="1"/>
          <p:nvPr/>
        </p:nvSpPr>
        <p:spPr>
          <a:xfrm>
            <a:off x="2429163" y="4636655"/>
            <a:ext cx="6279732" cy="369332"/>
          </a:xfrm>
          <a:prstGeom prst="rect">
            <a:avLst/>
          </a:prstGeom>
          <a:noFill/>
        </p:spPr>
        <p:txBody>
          <a:bodyPr wrap="none" rtlCol="0">
            <a:spAutoFit/>
          </a:bodyPr>
          <a:lstStyle/>
          <a:p>
            <a:r>
              <a:rPr lang="en-US" dirty="0"/>
              <a:t>Values are the percentage of the turn time used to enter one hex.</a:t>
            </a:r>
          </a:p>
        </p:txBody>
      </p:sp>
    </p:spTree>
    <p:extLst>
      <p:ext uri="{BB962C8B-B14F-4D97-AF65-F5344CB8AC3E}">
        <p14:creationId xmlns:p14="http://schemas.microsoft.com/office/powerpoint/2010/main" val="158576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7CC0-7D15-499F-8AEE-D8E0A7EAF256}"/>
              </a:ext>
            </a:extLst>
          </p:cNvPr>
          <p:cNvSpPr>
            <a:spLocks noGrp="1"/>
          </p:cNvSpPr>
          <p:nvPr>
            <p:ph type="title"/>
          </p:nvPr>
        </p:nvSpPr>
        <p:spPr/>
        <p:txBody>
          <a:bodyPr/>
          <a:lstStyle/>
          <a:p>
            <a:r>
              <a:rPr lang="en-US" dirty="0"/>
              <a:t>Model Omissions</a:t>
            </a:r>
          </a:p>
        </p:txBody>
      </p:sp>
      <p:sp>
        <p:nvSpPr>
          <p:cNvPr id="3" name="Content Placeholder 2">
            <a:extLst>
              <a:ext uri="{FF2B5EF4-FFF2-40B4-BE49-F238E27FC236}">
                <a16:creationId xmlns:a16="http://schemas.microsoft.com/office/drawing/2014/main" id="{BFF77491-3225-4589-85FA-7A4A2078C83B}"/>
              </a:ext>
            </a:extLst>
          </p:cNvPr>
          <p:cNvSpPr>
            <a:spLocks noGrp="1"/>
          </p:cNvSpPr>
          <p:nvPr>
            <p:ph idx="1"/>
          </p:nvPr>
        </p:nvSpPr>
        <p:spPr/>
        <p:txBody>
          <a:bodyPr>
            <a:normAutofit/>
          </a:bodyPr>
          <a:lstStyle/>
          <a:p>
            <a:r>
              <a:rPr lang="en-US" dirty="0"/>
              <a:t>Rivers, streams</a:t>
            </a:r>
          </a:p>
          <a:p>
            <a:r>
              <a:rPr lang="en-US" dirty="0"/>
              <a:t>Roads, paths</a:t>
            </a:r>
          </a:p>
          <a:p>
            <a:r>
              <a:rPr lang="en-US" dirty="0"/>
              <a:t>Engineering, minefields, fortifications</a:t>
            </a:r>
          </a:p>
          <a:p>
            <a:r>
              <a:rPr lang="en-US" dirty="0"/>
              <a:t>Supply</a:t>
            </a:r>
          </a:p>
          <a:p>
            <a:r>
              <a:rPr lang="en-US" dirty="0"/>
              <a:t>Non-trivial command and control</a:t>
            </a:r>
          </a:p>
          <a:p>
            <a:r>
              <a:rPr lang="en-US" dirty="0"/>
              <a:t>Air support</a:t>
            </a:r>
          </a:p>
        </p:txBody>
      </p:sp>
    </p:spTree>
    <p:extLst>
      <p:ext uri="{BB962C8B-B14F-4D97-AF65-F5344CB8AC3E}">
        <p14:creationId xmlns:p14="http://schemas.microsoft.com/office/powerpoint/2010/main" val="368804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144D-FBED-4A7B-A030-36B8AC8F81B9}"/>
              </a:ext>
            </a:extLst>
          </p:cNvPr>
          <p:cNvSpPr>
            <a:spLocks noGrp="1"/>
          </p:cNvSpPr>
          <p:nvPr>
            <p:ph type="title"/>
          </p:nvPr>
        </p:nvSpPr>
        <p:spPr/>
        <p:txBody>
          <a:bodyPr/>
          <a:lstStyle/>
          <a:p>
            <a:r>
              <a:rPr lang="en-US" dirty="0"/>
              <a:t>Scoring</a:t>
            </a:r>
          </a:p>
        </p:txBody>
      </p:sp>
      <p:sp>
        <p:nvSpPr>
          <p:cNvPr id="3" name="Content Placeholder 2">
            <a:extLst>
              <a:ext uri="{FF2B5EF4-FFF2-40B4-BE49-F238E27FC236}">
                <a16:creationId xmlns:a16="http://schemas.microsoft.com/office/drawing/2014/main" id="{D52E2B49-B972-4758-B92A-EB061184EC94}"/>
              </a:ext>
            </a:extLst>
          </p:cNvPr>
          <p:cNvSpPr>
            <a:spLocks noGrp="1"/>
          </p:cNvSpPr>
          <p:nvPr>
            <p:ph idx="1"/>
          </p:nvPr>
        </p:nvSpPr>
        <p:spPr/>
        <p:txBody>
          <a:bodyPr>
            <a:normAutofit lnSpcReduction="10000"/>
          </a:bodyPr>
          <a:lstStyle/>
          <a:p>
            <a:r>
              <a:rPr lang="en-US" dirty="0"/>
              <a:t>From the perspective of blue</a:t>
            </a:r>
          </a:p>
          <a:p>
            <a:r>
              <a:rPr lang="en-US" dirty="0"/>
              <a:t>Parameters are adjustable during scenario creation</a:t>
            </a:r>
          </a:p>
          <a:p>
            <a:r>
              <a:rPr lang="en-US" dirty="0"/>
              <a:t>Default values below</a:t>
            </a:r>
          </a:p>
          <a:p>
            <a:pPr lvl="1"/>
            <a:r>
              <a:rPr lang="en-US" dirty="0"/>
              <a:t>+1 point per red strength point* killed or made combat ineffective</a:t>
            </a:r>
          </a:p>
          <a:p>
            <a:pPr lvl="1"/>
            <a:r>
              <a:rPr lang="en-US" dirty="0"/>
              <a:t>-2 points per point of blue strength point* killed or made combat ineffective</a:t>
            </a:r>
          </a:p>
          <a:p>
            <a:pPr lvl="1"/>
            <a:r>
              <a:rPr lang="en-US" dirty="0"/>
              <a:t>24/</a:t>
            </a:r>
            <a:r>
              <a:rPr lang="en-US" dirty="0" err="1"/>
              <a:t>num_cities</a:t>
            </a:r>
            <a:r>
              <a:rPr lang="en-US" dirty="0"/>
              <a:t> points per city controlled** per phase</a:t>
            </a:r>
          </a:p>
          <a:p>
            <a:pPr lvl="1"/>
            <a:endParaRPr lang="en-US" dirty="0"/>
          </a:p>
          <a:p>
            <a:pPr marL="0" indent="0">
              <a:buNone/>
            </a:pPr>
            <a:r>
              <a:rPr lang="en-US" dirty="0"/>
              <a:t>*</a:t>
            </a:r>
            <a:r>
              <a:rPr lang="en-US" sz="2000" dirty="0"/>
              <a:t>Units start with 100 strength points and if they ever drop below 50 strength points, the unit is removed with the loss of all remaining strength points</a:t>
            </a:r>
            <a:br>
              <a:rPr lang="en-US" sz="2000" dirty="0"/>
            </a:br>
            <a:r>
              <a:rPr lang="en-US" sz="2000" dirty="0"/>
              <a:t>**Cities start under neither faction’s control. Control switches sides only when a unit from the opposite faction enters the city. Exiting the city does not itself cause loss of control.</a:t>
            </a:r>
          </a:p>
        </p:txBody>
      </p:sp>
    </p:spTree>
    <p:extLst>
      <p:ext uri="{BB962C8B-B14F-4D97-AF65-F5344CB8AC3E}">
        <p14:creationId xmlns:p14="http://schemas.microsoft.com/office/powerpoint/2010/main" val="1065789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C2B7-1F6D-40FF-9C33-5BE12700D55D}"/>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06AC14B1-00F9-4B03-8FA6-EA52E48D1E80}"/>
              </a:ext>
            </a:extLst>
          </p:cNvPr>
          <p:cNvSpPr>
            <a:spLocks noGrp="1"/>
          </p:cNvSpPr>
          <p:nvPr>
            <p:ph idx="1"/>
          </p:nvPr>
        </p:nvSpPr>
        <p:spPr/>
        <p:txBody>
          <a:bodyPr/>
          <a:lstStyle/>
          <a:p>
            <a:r>
              <a:rPr lang="en-US" dirty="0"/>
              <a:t>Python simulation engine</a:t>
            </a:r>
          </a:p>
          <a:p>
            <a:pPr lvl="1"/>
            <a:r>
              <a:rPr lang="en-US" dirty="0"/>
              <a:t>Can run as a single process for testing or training (if using machine learning)</a:t>
            </a:r>
          </a:p>
          <a:p>
            <a:r>
              <a:rPr lang="en-US" dirty="0"/>
              <a:t>JavaScript GUI</a:t>
            </a:r>
          </a:p>
          <a:p>
            <a:pPr lvl="1"/>
            <a:r>
              <a:rPr lang="en-US" dirty="0"/>
              <a:t>Runs on browsers</a:t>
            </a:r>
          </a:p>
          <a:p>
            <a:pPr lvl="1"/>
            <a:r>
              <a:rPr lang="en-US" dirty="0"/>
              <a:t>Has tools for map creation and placement of forces on the map</a:t>
            </a:r>
          </a:p>
          <a:p>
            <a:pPr lvl="1"/>
            <a:r>
              <a:rPr lang="en-US" dirty="0"/>
              <a:t>Supports human players</a:t>
            </a:r>
          </a:p>
          <a:p>
            <a:r>
              <a:rPr lang="en-US" dirty="0"/>
              <a:t>AI can run in its own process or communicate via sockets</a:t>
            </a:r>
          </a:p>
          <a:p>
            <a:r>
              <a:rPr lang="en-US" dirty="0"/>
              <a:t>The simulation talks to the AIs via JSON format messages (or the corresponding JavaScript objects or Python </a:t>
            </a:r>
            <a:r>
              <a:rPr lang="en-US" dirty="0" err="1"/>
              <a:t>dicts</a:t>
            </a:r>
            <a:r>
              <a:rPr lang="en-US" dirty="0"/>
              <a:t> that you get by direct conversion from JSON)</a:t>
            </a:r>
          </a:p>
        </p:txBody>
      </p:sp>
    </p:spTree>
    <p:extLst>
      <p:ext uri="{BB962C8B-B14F-4D97-AF65-F5344CB8AC3E}">
        <p14:creationId xmlns:p14="http://schemas.microsoft.com/office/powerpoint/2010/main" val="356571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24E2-A5CD-42F2-ADC0-1C52A2B90306}"/>
              </a:ext>
            </a:extLst>
          </p:cNvPr>
          <p:cNvSpPr>
            <a:spLocks noGrp="1"/>
          </p:cNvSpPr>
          <p:nvPr>
            <p:ph type="title"/>
          </p:nvPr>
        </p:nvSpPr>
        <p:spPr/>
        <p:txBody>
          <a:bodyPr/>
          <a:lstStyle/>
          <a:p>
            <a:r>
              <a:rPr lang="en-US" dirty="0"/>
              <a:t>Architectural Diagram</a:t>
            </a:r>
          </a:p>
        </p:txBody>
      </p:sp>
      <p:grpSp>
        <p:nvGrpSpPr>
          <p:cNvPr id="15" name="Group 14">
            <a:extLst>
              <a:ext uri="{FF2B5EF4-FFF2-40B4-BE49-F238E27FC236}">
                <a16:creationId xmlns:a16="http://schemas.microsoft.com/office/drawing/2014/main" id="{E7DB24CB-5381-42A1-AC41-1D5DC2DCFFBF}"/>
              </a:ext>
            </a:extLst>
          </p:cNvPr>
          <p:cNvGrpSpPr/>
          <p:nvPr/>
        </p:nvGrpSpPr>
        <p:grpSpPr>
          <a:xfrm>
            <a:off x="2815933" y="4628674"/>
            <a:ext cx="6553202" cy="1323296"/>
            <a:chOff x="1506582" y="1512755"/>
            <a:chExt cx="6553202" cy="1323296"/>
          </a:xfrm>
        </p:grpSpPr>
        <p:sp>
          <p:nvSpPr>
            <p:cNvPr id="4" name="Rectangle 3">
              <a:extLst>
                <a:ext uri="{FF2B5EF4-FFF2-40B4-BE49-F238E27FC236}">
                  <a16:creationId xmlns:a16="http://schemas.microsoft.com/office/drawing/2014/main" id="{46B71677-95EE-4094-940E-1E255B71ED1B}"/>
                </a:ext>
              </a:extLst>
            </p:cNvPr>
            <p:cNvSpPr/>
            <p:nvPr/>
          </p:nvSpPr>
          <p:spPr>
            <a:xfrm>
              <a:off x="1506582" y="1775992"/>
              <a:ext cx="1473200" cy="1052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atlatl</a:t>
              </a:r>
            </a:p>
          </p:txBody>
        </p:sp>
        <p:sp>
          <p:nvSpPr>
            <p:cNvPr id="5" name="Rectangle 4">
              <a:extLst>
                <a:ext uri="{FF2B5EF4-FFF2-40B4-BE49-F238E27FC236}">
                  <a16:creationId xmlns:a16="http://schemas.microsoft.com/office/drawing/2014/main" id="{462F0F65-10D4-450A-BB7E-C45BD3B292AC}"/>
                </a:ext>
              </a:extLst>
            </p:cNvPr>
            <p:cNvSpPr/>
            <p:nvPr/>
          </p:nvSpPr>
          <p:spPr>
            <a:xfrm>
              <a:off x="2979782" y="1775992"/>
              <a:ext cx="1076036" cy="1052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interface</a:t>
              </a:r>
            </a:p>
          </p:txBody>
        </p:sp>
        <p:sp>
          <p:nvSpPr>
            <p:cNvPr id="6" name="Rectangle 5">
              <a:extLst>
                <a:ext uri="{FF2B5EF4-FFF2-40B4-BE49-F238E27FC236}">
                  <a16:creationId xmlns:a16="http://schemas.microsoft.com/office/drawing/2014/main" id="{349F45DF-E890-45AB-BFA3-DEE1FC9A9FEF}"/>
                </a:ext>
              </a:extLst>
            </p:cNvPr>
            <p:cNvSpPr/>
            <p:nvPr/>
          </p:nvSpPr>
          <p:spPr>
            <a:xfrm>
              <a:off x="4055818" y="1775992"/>
              <a:ext cx="1911927"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socket server</a:t>
              </a:r>
            </a:p>
          </p:txBody>
        </p:sp>
        <p:sp>
          <p:nvSpPr>
            <p:cNvPr id="7" name="Rectangle 6">
              <a:extLst>
                <a:ext uri="{FF2B5EF4-FFF2-40B4-BE49-F238E27FC236}">
                  <a16:creationId xmlns:a16="http://schemas.microsoft.com/office/drawing/2014/main" id="{B97B3D56-690E-4A85-9DB8-0385838FBD62}"/>
                </a:ext>
              </a:extLst>
            </p:cNvPr>
            <p:cNvSpPr/>
            <p:nvPr/>
          </p:nvSpPr>
          <p:spPr>
            <a:xfrm>
              <a:off x="4055818" y="2302465"/>
              <a:ext cx="1911927"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AI function server</a:t>
              </a:r>
            </a:p>
          </p:txBody>
        </p:sp>
        <p:sp>
          <p:nvSpPr>
            <p:cNvPr id="8" name="Rectangle 7">
              <a:extLst>
                <a:ext uri="{FF2B5EF4-FFF2-40B4-BE49-F238E27FC236}">
                  <a16:creationId xmlns:a16="http://schemas.microsoft.com/office/drawing/2014/main" id="{5C443952-47EB-4FED-B617-C803D8F905DC}"/>
                </a:ext>
              </a:extLst>
            </p:cNvPr>
            <p:cNvSpPr/>
            <p:nvPr/>
          </p:nvSpPr>
          <p:spPr>
            <a:xfrm>
              <a:off x="6628147" y="1512755"/>
              <a:ext cx="1431636"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client</a:t>
              </a:r>
            </a:p>
          </p:txBody>
        </p:sp>
        <p:sp>
          <p:nvSpPr>
            <p:cNvPr id="9" name="Rectangle 8">
              <a:extLst>
                <a:ext uri="{FF2B5EF4-FFF2-40B4-BE49-F238E27FC236}">
                  <a16:creationId xmlns:a16="http://schemas.microsoft.com/office/drawing/2014/main" id="{D0240CB7-F37C-46B2-8999-3235BF138C87}"/>
                </a:ext>
              </a:extLst>
            </p:cNvPr>
            <p:cNvSpPr/>
            <p:nvPr/>
          </p:nvSpPr>
          <p:spPr>
            <a:xfrm>
              <a:off x="6628148" y="2309578"/>
              <a:ext cx="1431636"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AI</a:t>
              </a:r>
            </a:p>
          </p:txBody>
        </p:sp>
        <p:cxnSp>
          <p:nvCxnSpPr>
            <p:cNvPr id="11" name="Straight Connector 10">
              <a:extLst>
                <a:ext uri="{FF2B5EF4-FFF2-40B4-BE49-F238E27FC236}">
                  <a16:creationId xmlns:a16="http://schemas.microsoft.com/office/drawing/2014/main" id="{37105377-88F5-4494-AE05-20E917C46717}"/>
                </a:ext>
              </a:extLst>
            </p:cNvPr>
            <p:cNvCxnSpPr/>
            <p:nvPr/>
          </p:nvCxnSpPr>
          <p:spPr>
            <a:xfrm>
              <a:off x="5967745" y="1859119"/>
              <a:ext cx="66040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18723D-3657-470E-B17E-504F482A788A}"/>
                </a:ext>
              </a:extLst>
            </p:cNvPr>
            <p:cNvCxnSpPr>
              <a:cxnSpLocks/>
            </p:cNvCxnSpPr>
            <p:nvPr/>
          </p:nvCxnSpPr>
          <p:spPr>
            <a:xfrm flipV="1">
              <a:off x="5967745" y="2546795"/>
              <a:ext cx="660402" cy="74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E6005117-CF1D-4C1C-A8E3-AECB773E6195}"/>
              </a:ext>
            </a:extLst>
          </p:cNvPr>
          <p:cNvSpPr txBox="1"/>
          <p:nvPr/>
        </p:nvSpPr>
        <p:spPr>
          <a:xfrm>
            <a:off x="952530" y="5145208"/>
            <a:ext cx="1409938" cy="369332"/>
          </a:xfrm>
          <a:prstGeom prst="rect">
            <a:avLst/>
          </a:prstGeom>
          <a:noFill/>
        </p:spPr>
        <p:txBody>
          <a:bodyPr wrap="none" rtlCol="0">
            <a:spAutoFit/>
          </a:bodyPr>
          <a:lstStyle/>
          <a:p>
            <a:r>
              <a:rPr lang="en-US" dirty="0"/>
              <a:t>Human vs AI</a:t>
            </a:r>
          </a:p>
        </p:txBody>
      </p:sp>
      <p:sp>
        <p:nvSpPr>
          <p:cNvPr id="18" name="Rectangle 17">
            <a:extLst>
              <a:ext uri="{FF2B5EF4-FFF2-40B4-BE49-F238E27FC236}">
                <a16:creationId xmlns:a16="http://schemas.microsoft.com/office/drawing/2014/main" id="{0E404308-16B7-4E93-889C-63749A240E12}"/>
              </a:ext>
            </a:extLst>
          </p:cNvPr>
          <p:cNvSpPr/>
          <p:nvPr/>
        </p:nvSpPr>
        <p:spPr>
          <a:xfrm>
            <a:off x="4590577" y="2094259"/>
            <a:ext cx="1473200" cy="1052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atlatl</a:t>
            </a:r>
          </a:p>
        </p:txBody>
      </p:sp>
      <p:sp>
        <p:nvSpPr>
          <p:cNvPr id="19" name="Rectangle 18">
            <a:extLst>
              <a:ext uri="{FF2B5EF4-FFF2-40B4-BE49-F238E27FC236}">
                <a16:creationId xmlns:a16="http://schemas.microsoft.com/office/drawing/2014/main" id="{1FD184E0-188A-4FFE-80A9-DACBD52125E9}"/>
              </a:ext>
            </a:extLst>
          </p:cNvPr>
          <p:cNvSpPr/>
          <p:nvPr/>
        </p:nvSpPr>
        <p:spPr>
          <a:xfrm>
            <a:off x="6063777" y="2094259"/>
            <a:ext cx="1076036" cy="10529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 interface</a:t>
            </a:r>
          </a:p>
        </p:txBody>
      </p:sp>
      <p:sp>
        <p:nvSpPr>
          <p:cNvPr id="20" name="Rectangle 19">
            <a:extLst>
              <a:ext uri="{FF2B5EF4-FFF2-40B4-BE49-F238E27FC236}">
                <a16:creationId xmlns:a16="http://schemas.microsoft.com/office/drawing/2014/main" id="{F2196A63-624F-400B-9FBE-9418BCF603DE}"/>
              </a:ext>
            </a:extLst>
          </p:cNvPr>
          <p:cNvSpPr/>
          <p:nvPr/>
        </p:nvSpPr>
        <p:spPr>
          <a:xfrm>
            <a:off x="7139813" y="2094259"/>
            <a:ext cx="1911927"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socket server</a:t>
            </a:r>
          </a:p>
        </p:txBody>
      </p:sp>
      <p:sp>
        <p:nvSpPr>
          <p:cNvPr id="21" name="Rectangle 20">
            <a:extLst>
              <a:ext uri="{FF2B5EF4-FFF2-40B4-BE49-F238E27FC236}">
                <a16:creationId xmlns:a16="http://schemas.microsoft.com/office/drawing/2014/main" id="{7825B31C-2830-48F6-B75B-8630B58D63BC}"/>
              </a:ext>
            </a:extLst>
          </p:cNvPr>
          <p:cNvSpPr/>
          <p:nvPr/>
        </p:nvSpPr>
        <p:spPr>
          <a:xfrm>
            <a:off x="7139813" y="2620732"/>
            <a:ext cx="1911927"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AI function server</a:t>
            </a:r>
          </a:p>
        </p:txBody>
      </p:sp>
      <p:sp>
        <p:nvSpPr>
          <p:cNvPr id="23" name="Rectangle 22">
            <a:extLst>
              <a:ext uri="{FF2B5EF4-FFF2-40B4-BE49-F238E27FC236}">
                <a16:creationId xmlns:a16="http://schemas.microsoft.com/office/drawing/2014/main" id="{4571466A-AB63-4370-BF6A-06D4FD17C469}"/>
              </a:ext>
            </a:extLst>
          </p:cNvPr>
          <p:cNvSpPr/>
          <p:nvPr/>
        </p:nvSpPr>
        <p:spPr>
          <a:xfrm>
            <a:off x="9712143" y="2357495"/>
            <a:ext cx="1431636"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fixed AI</a:t>
            </a:r>
          </a:p>
        </p:txBody>
      </p:sp>
      <p:cxnSp>
        <p:nvCxnSpPr>
          <p:cNvPr id="25" name="Straight Connector 24">
            <a:extLst>
              <a:ext uri="{FF2B5EF4-FFF2-40B4-BE49-F238E27FC236}">
                <a16:creationId xmlns:a16="http://schemas.microsoft.com/office/drawing/2014/main" id="{3C9C3B33-D697-40D9-8BCA-4FC3B9E3AFBA}"/>
              </a:ext>
            </a:extLst>
          </p:cNvPr>
          <p:cNvCxnSpPr>
            <a:cxnSpLocks/>
          </p:cNvCxnSpPr>
          <p:nvPr/>
        </p:nvCxnSpPr>
        <p:spPr>
          <a:xfrm flipV="1">
            <a:off x="9051740" y="2715975"/>
            <a:ext cx="660402" cy="74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5C15181-0E23-4053-BF48-F4F9A2A592DC}"/>
              </a:ext>
            </a:extLst>
          </p:cNvPr>
          <p:cNvSpPr/>
          <p:nvPr/>
        </p:nvSpPr>
        <p:spPr>
          <a:xfrm>
            <a:off x="9712141" y="2979211"/>
            <a:ext cx="2167985" cy="526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Gym surrogate AI</a:t>
            </a:r>
          </a:p>
        </p:txBody>
      </p:sp>
      <p:cxnSp>
        <p:nvCxnSpPr>
          <p:cNvPr id="27" name="Straight Connector 26">
            <a:extLst>
              <a:ext uri="{FF2B5EF4-FFF2-40B4-BE49-F238E27FC236}">
                <a16:creationId xmlns:a16="http://schemas.microsoft.com/office/drawing/2014/main" id="{E79C9566-5FC3-45D3-9EF5-EDD4D5FCA7EF}"/>
              </a:ext>
            </a:extLst>
          </p:cNvPr>
          <p:cNvCxnSpPr>
            <a:cxnSpLocks/>
          </p:cNvCxnSpPr>
          <p:nvPr/>
        </p:nvCxnSpPr>
        <p:spPr>
          <a:xfrm flipV="1">
            <a:off x="9051739" y="3074455"/>
            <a:ext cx="660402" cy="74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0FA1C49-C4E3-4499-A435-DEF9A274F4E0}"/>
              </a:ext>
            </a:extLst>
          </p:cNvPr>
          <p:cNvSpPr/>
          <p:nvPr/>
        </p:nvSpPr>
        <p:spPr>
          <a:xfrm>
            <a:off x="3514540" y="2094258"/>
            <a:ext cx="1117851" cy="13744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gym surrogate</a:t>
            </a:r>
          </a:p>
        </p:txBody>
      </p:sp>
      <p:sp>
        <p:nvSpPr>
          <p:cNvPr id="29" name="Rectangle 28">
            <a:extLst>
              <a:ext uri="{FF2B5EF4-FFF2-40B4-BE49-F238E27FC236}">
                <a16:creationId xmlns:a16="http://schemas.microsoft.com/office/drawing/2014/main" id="{235BCF17-8C8B-4F7D-941A-301BCAD69A17}"/>
              </a:ext>
            </a:extLst>
          </p:cNvPr>
          <p:cNvSpPr/>
          <p:nvPr/>
        </p:nvSpPr>
        <p:spPr>
          <a:xfrm>
            <a:off x="2417597" y="2094257"/>
            <a:ext cx="1117851" cy="13744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script</a:t>
            </a:r>
          </a:p>
        </p:txBody>
      </p:sp>
      <p:cxnSp>
        <p:nvCxnSpPr>
          <p:cNvPr id="30" name="Straight Connector 29">
            <a:extLst>
              <a:ext uri="{FF2B5EF4-FFF2-40B4-BE49-F238E27FC236}">
                <a16:creationId xmlns:a16="http://schemas.microsoft.com/office/drawing/2014/main" id="{184DAD45-FC07-482C-8B09-E6343170B301}"/>
              </a:ext>
            </a:extLst>
          </p:cNvPr>
          <p:cNvCxnSpPr>
            <a:cxnSpLocks/>
          </p:cNvCxnSpPr>
          <p:nvPr/>
        </p:nvCxnSpPr>
        <p:spPr>
          <a:xfrm>
            <a:off x="4632391" y="3355415"/>
            <a:ext cx="50797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6EDC0B-8B36-4BE1-9E88-B1BC246ACC11}"/>
              </a:ext>
            </a:extLst>
          </p:cNvPr>
          <p:cNvSpPr txBox="1"/>
          <p:nvPr/>
        </p:nvSpPr>
        <p:spPr>
          <a:xfrm>
            <a:off x="952530" y="2531309"/>
            <a:ext cx="927049" cy="369332"/>
          </a:xfrm>
          <a:prstGeom prst="rect">
            <a:avLst/>
          </a:prstGeom>
          <a:noFill/>
        </p:spPr>
        <p:txBody>
          <a:bodyPr wrap="none" rtlCol="0">
            <a:spAutoFit/>
          </a:bodyPr>
          <a:lstStyle/>
          <a:p>
            <a:r>
              <a:rPr lang="en-US" dirty="0"/>
              <a:t>Training</a:t>
            </a:r>
          </a:p>
        </p:txBody>
      </p:sp>
    </p:spTree>
    <p:extLst>
      <p:ext uri="{BB962C8B-B14F-4D97-AF65-F5344CB8AC3E}">
        <p14:creationId xmlns:p14="http://schemas.microsoft.com/office/powerpoint/2010/main" val="221036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A33B-7D0C-4853-9178-6791801083C4}"/>
              </a:ext>
            </a:extLst>
          </p:cNvPr>
          <p:cNvSpPr>
            <a:spLocks noGrp="1"/>
          </p:cNvSpPr>
          <p:nvPr>
            <p:ph type="title"/>
          </p:nvPr>
        </p:nvSpPr>
        <p:spPr/>
        <p:txBody>
          <a:bodyPr/>
          <a:lstStyle/>
          <a:p>
            <a:r>
              <a:rPr lang="en-US" dirty="0"/>
              <a:t>Browser Graphics</a:t>
            </a:r>
          </a:p>
        </p:txBody>
      </p:sp>
      <p:sp>
        <p:nvSpPr>
          <p:cNvPr id="3" name="Content Placeholder 2">
            <a:extLst>
              <a:ext uri="{FF2B5EF4-FFF2-40B4-BE49-F238E27FC236}">
                <a16:creationId xmlns:a16="http://schemas.microsoft.com/office/drawing/2014/main" id="{C43F0881-EFFE-4CA9-87D4-582AEB7A91EB}"/>
              </a:ext>
            </a:extLst>
          </p:cNvPr>
          <p:cNvSpPr>
            <a:spLocks noGrp="1"/>
          </p:cNvSpPr>
          <p:nvPr>
            <p:ph idx="1"/>
          </p:nvPr>
        </p:nvSpPr>
        <p:spPr/>
        <p:txBody>
          <a:bodyPr/>
          <a:lstStyle/>
          <a:p>
            <a:r>
              <a:rPr lang="en-US" dirty="0"/>
              <a:t>Use SVG (Scalable Vector Graphics)</a:t>
            </a:r>
          </a:p>
          <a:p>
            <a:r>
              <a:rPr lang="en-US" dirty="0"/>
              <a:t>SVG is the web standard for vector graphics</a:t>
            </a:r>
          </a:p>
          <a:p>
            <a:r>
              <a:rPr lang="en-US" dirty="0"/>
              <a:t>Vector graphics keep exact coordinates for each part of each object, which is what allows them to be scaled</a:t>
            </a:r>
          </a:p>
          <a:p>
            <a:r>
              <a:rPr lang="en-US" dirty="0"/>
              <a:t>Often look much crisper than bit graphics</a:t>
            </a:r>
          </a:p>
        </p:txBody>
      </p:sp>
    </p:spTree>
    <p:extLst>
      <p:ext uri="{BB962C8B-B14F-4D97-AF65-F5344CB8AC3E}">
        <p14:creationId xmlns:p14="http://schemas.microsoft.com/office/powerpoint/2010/main" val="491541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8214-8B8C-477C-837C-25F3AD95CBE6}"/>
              </a:ext>
            </a:extLst>
          </p:cNvPr>
          <p:cNvSpPr>
            <a:spLocks noGrp="1"/>
          </p:cNvSpPr>
          <p:nvPr>
            <p:ph type="title"/>
          </p:nvPr>
        </p:nvSpPr>
        <p:spPr>
          <a:xfrm>
            <a:off x="838200" y="55706"/>
            <a:ext cx="10515600" cy="1158875"/>
          </a:xfrm>
        </p:spPr>
        <p:txBody>
          <a:bodyPr/>
          <a:lstStyle/>
          <a:p>
            <a:r>
              <a:rPr lang="en-US" dirty="0"/>
              <a:t>Message Sequence for Blue</a:t>
            </a:r>
          </a:p>
        </p:txBody>
      </p:sp>
      <p:sp>
        <p:nvSpPr>
          <p:cNvPr id="4" name="Content Placeholder 3">
            <a:extLst>
              <a:ext uri="{FF2B5EF4-FFF2-40B4-BE49-F238E27FC236}">
                <a16:creationId xmlns:a16="http://schemas.microsoft.com/office/drawing/2014/main" id="{CD7125BD-B319-4F2C-A95E-3C8EBE0EB914}"/>
              </a:ext>
            </a:extLst>
          </p:cNvPr>
          <p:cNvSpPr>
            <a:spLocks noGrp="1"/>
          </p:cNvSpPr>
          <p:nvPr>
            <p:ph sz="half" idx="1"/>
          </p:nvPr>
        </p:nvSpPr>
        <p:spPr>
          <a:xfrm>
            <a:off x="838200" y="1177636"/>
            <a:ext cx="5181600" cy="5454073"/>
          </a:xfrm>
        </p:spPr>
        <p:txBody>
          <a:bodyPr>
            <a:normAutofit fontScale="55000" lnSpcReduction="20000"/>
          </a:bodyPr>
          <a:lstStyle/>
          <a:p>
            <a:pPr marL="0" indent="0">
              <a:buNone/>
            </a:pPr>
            <a:r>
              <a:rPr lang="en-US" dirty="0"/>
              <a:t>parameters &lt;- S</a:t>
            </a:r>
          </a:p>
          <a:p>
            <a:pPr marL="0" indent="0">
              <a:buNone/>
            </a:pPr>
            <a:r>
              <a:rPr lang="en-US" dirty="0"/>
              <a:t>role-request -&gt; S</a:t>
            </a:r>
          </a:p>
          <a:p>
            <a:pPr marL="0" indent="0">
              <a:buNone/>
            </a:pPr>
            <a:endParaRPr lang="en-US" dirty="0"/>
          </a:p>
          <a:p>
            <a:pPr marL="0" indent="0">
              <a:buNone/>
            </a:pPr>
            <a:r>
              <a:rPr lang="en-US" dirty="0"/>
              <a:t>Repeat indefinitely:</a:t>
            </a:r>
          </a:p>
          <a:p>
            <a:pPr marL="0" indent="0">
              <a:buNone/>
            </a:pPr>
            <a:r>
              <a:rPr lang="en-US" dirty="0"/>
              <a:t>observation &lt;- S</a:t>
            </a:r>
          </a:p>
          <a:p>
            <a:pPr marL="0" indent="0">
              <a:buNone/>
            </a:pPr>
            <a:r>
              <a:rPr lang="en-US" dirty="0"/>
              <a:t>action -&gt; S (if blue is on move and state is non-terminal)</a:t>
            </a:r>
          </a:p>
          <a:p>
            <a:pPr marL="0" indent="0">
              <a:buNone/>
            </a:pPr>
            <a:endParaRPr lang="en-US" dirty="0"/>
          </a:p>
          <a:p>
            <a:pPr marL="0" indent="0">
              <a:buNone/>
            </a:pPr>
            <a:r>
              <a:rPr lang="en-US" dirty="0"/>
              <a:t>At any time, any player may:</a:t>
            </a:r>
          </a:p>
          <a:p>
            <a:pPr marL="0" indent="0">
              <a:buNone/>
            </a:pPr>
            <a:r>
              <a:rPr lang="en-US" dirty="0"/>
              <a:t>reset-request -&gt; S</a:t>
            </a:r>
          </a:p>
          <a:p>
            <a:pPr marL="0" indent="0">
              <a:buNone/>
            </a:pPr>
            <a:r>
              <a:rPr lang="en-US" dirty="0"/>
              <a:t>S -&gt; reset</a:t>
            </a:r>
          </a:p>
          <a:p>
            <a:pPr marL="0" indent="0">
              <a:buNone/>
            </a:pPr>
            <a:endParaRPr lang="en-US" dirty="0"/>
          </a:p>
          <a:p>
            <a:pPr marL="0" indent="0">
              <a:buNone/>
            </a:pPr>
            <a:r>
              <a:rPr lang="en-US" dirty="0"/>
              <a:t>At any time, any player may:</a:t>
            </a:r>
          </a:p>
          <a:p>
            <a:pPr marL="0" indent="0">
              <a:buNone/>
            </a:pPr>
            <a:r>
              <a:rPr lang="en-US" dirty="0"/>
              <a:t>next-game-request -&gt; S </a:t>
            </a:r>
          </a:p>
          <a:p>
            <a:pPr marL="0" indent="0">
              <a:buNone/>
            </a:pPr>
            <a:r>
              <a:rPr lang="en-US" dirty="0"/>
              <a:t>Followed by, for all players:</a:t>
            </a:r>
          </a:p>
          <a:p>
            <a:pPr marL="0" indent="0">
              <a:buNone/>
            </a:pPr>
            <a:r>
              <a:rPr lang="en-US" dirty="0"/>
              <a:t>parameters &lt;- S</a:t>
            </a:r>
          </a:p>
          <a:p>
            <a:pPr marL="0" indent="0">
              <a:buNone/>
            </a:pPr>
            <a:r>
              <a:rPr lang="en-US" dirty="0"/>
              <a:t>role-request -&gt; S</a:t>
            </a:r>
          </a:p>
          <a:p>
            <a:pPr marL="0" indent="0">
              <a:buNone/>
            </a:pPr>
            <a:endParaRPr lang="en-US" dirty="0"/>
          </a:p>
          <a:p>
            <a:pPr marL="0" indent="0">
              <a:buNone/>
            </a:pPr>
            <a:r>
              <a:rPr lang="en-US" dirty="0"/>
              <a:t>When on move and emulating a Gym environment:</a:t>
            </a:r>
          </a:p>
          <a:p>
            <a:pPr marL="0" indent="0">
              <a:buNone/>
            </a:pPr>
            <a:r>
              <a:rPr lang="en-US" dirty="0"/>
              <a:t>gym-pause -&gt; S</a:t>
            </a:r>
          </a:p>
        </p:txBody>
      </p:sp>
    </p:spTree>
    <p:extLst>
      <p:ext uri="{BB962C8B-B14F-4D97-AF65-F5344CB8AC3E}">
        <p14:creationId xmlns:p14="http://schemas.microsoft.com/office/powerpoint/2010/main" val="276506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1E5D-A5FE-4C56-AF37-455FB88CEEF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E2446D0-BB1E-4F73-BC0F-AE6F3356F612}"/>
              </a:ext>
            </a:extLst>
          </p:cNvPr>
          <p:cNvSpPr>
            <a:spLocks noGrp="1"/>
          </p:cNvSpPr>
          <p:nvPr>
            <p:ph idx="1"/>
          </p:nvPr>
        </p:nvSpPr>
        <p:spPr/>
        <p:txBody>
          <a:bodyPr>
            <a:normAutofit fontScale="85000" lnSpcReduction="20000"/>
          </a:bodyPr>
          <a:lstStyle/>
          <a:p>
            <a:r>
              <a:rPr lang="en-US" dirty="0"/>
              <a:t>Introduction</a:t>
            </a:r>
          </a:p>
          <a:p>
            <a:r>
              <a:rPr lang="en-US" dirty="0"/>
              <a:t>Combat model</a:t>
            </a:r>
          </a:p>
          <a:p>
            <a:r>
              <a:rPr lang="en-US" dirty="0"/>
              <a:t>Performance scoring</a:t>
            </a:r>
          </a:p>
          <a:p>
            <a:r>
              <a:rPr lang="en-US" dirty="0"/>
              <a:t>AI observations and actions</a:t>
            </a:r>
          </a:p>
          <a:p>
            <a:r>
              <a:rPr lang="en-US" dirty="0"/>
              <a:t>Software architecture</a:t>
            </a:r>
          </a:p>
          <a:p>
            <a:r>
              <a:rPr lang="en-US" dirty="0"/>
              <a:t>Installation</a:t>
            </a:r>
          </a:p>
          <a:p>
            <a:r>
              <a:rPr lang="en-US" dirty="0"/>
              <a:t>Software use by task</a:t>
            </a:r>
          </a:p>
          <a:p>
            <a:pPr lvl="1"/>
            <a:r>
              <a:rPr lang="en-US" dirty="0"/>
              <a:t>Create scenario</a:t>
            </a:r>
          </a:p>
          <a:p>
            <a:pPr lvl="1"/>
            <a:r>
              <a:rPr lang="en-US" dirty="0"/>
              <a:t>Human vs human battle</a:t>
            </a:r>
          </a:p>
          <a:p>
            <a:pPr lvl="1"/>
            <a:r>
              <a:rPr lang="en-US" dirty="0"/>
              <a:t>Train policy network with reinforcement learning</a:t>
            </a:r>
          </a:p>
          <a:p>
            <a:pPr lvl="1"/>
            <a:r>
              <a:rPr lang="en-US" dirty="0"/>
              <a:t>Test trained network against human opponent</a:t>
            </a:r>
          </a:p>
          <a:p>
            <a:pPr lvl="1"/>
            <a:r>
              <a:rPr lang="en-US" dirty="0"/>
              <a:t>Test trained network against AI</a:t>
            </a:r>
          </a:p>
          <a:p>
            <a:pPr lvl="1"/>
            <a:r>
              <a:rPr lang="en-US" dirty="0"/>
              <a:t>Replay test results</a:t>
            </a:r>
          </a:p>
          <a:p>
            <a:pPr lvl="1"/>
            <a:endParaRPr lang="en-US" dirty="0"/>
          </a:p>
          <a:p>
            <a:endParaRPr lang="en-US" dirty="0"/>
          </a:p>
        </p:txBody>
      </p:sp>
      <p:pic>
        <p:nvPicPr>
          <p:cNvPr id="4" name="Picture 3" descr="A picture containing text, book&#10;&#10;Description automatically generated">
            <a:extLst>
              <a:ext uri="{FF2B5EF4-FFF2-40B4-BE49-F238E27FC236}">
                <a16:creationId xmlns:a16="http://schemas.microsoft.com/office/drawing/2014/main" id="{99ED8355-6063-0A38-9DC4-97CDAECB0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048" y="907865"/>
            <a:ext cx="4048333" cy="5324749"/>
          </a:xfrm>
          <a:prstGeom prst="rect">
            <a:avLst/>
          </a:prstGeom>
        </p:spPr>
      </p:pic>
    </p:spTree>
    <p:extLst>
      <p:ext uri="{BB962C8B-B14F-4D97-AF65-F5344CB8AC3E}">
        <p14:creationId xmlns:p14="http://schemas.microsoft.com/office/powerpoint/2010/main" val="3647703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FB6B-FEFD-4576-9052-9A7A8B341C35}"/>
              </a:ext>
            </a:extLst>
          </p:cNvPr>
          <p:cNvSpPr>
            <a:spLocks noGrp="1"/>
          </p:cNvSpPr>
          <p:nvPr>
            <p:ph type="title"/>
          </p:nvPr>
        </p:nvSpPr>
        <p:spPr/>
        <p:txBody>
          <a:bodyPr/>
          <a:lstStyle/>
          <a:p>
            <a:r>
              <a:rPr lang="en-US" dirty="0"/>
              <a:t>Message Structure (JSON format)</a:t>
            </a:r>
          </a:p>
        </p:txBody>
      </p:sp>
      <p:sp>
        <p:nvSpPr>
          <p:cNvPr id="3" name="Content Placeholder 2">
            <a:extLst>
              <a:ext uri="{FF2B5EF4-FFF2-40B4-BE49-F238E27FC236}">
                <a16:creationId xmlns:a16="http://schemas.microsoft.com/office/drawing/2014/main" id="{2FCD5E08-ED2E-4761-A07E-C683DA18B3CF}"/>
              </a:ext>
            </a:extLst>
          </p:cNvPr>
          <p:cNvSpPr>
            <a:spLocks noGrp="1"/>
          </p:cNvSpPr>
          <p:nvPr>
            <p:ph sz="half" idx="1"/>
          </p:nvPr>
        </p:nvSpPr>
        <p:spPr/>
        <p:txBody>
          <a:bodyPr>
            <a:normAutofit fontScale="92500" lnSpcReduction="10000"/>
          </a:bodyPr>
          <a:lstStyle/>
          <a:p>
            <a:r>
              <a:rPr lang="en-US" dirty="0"/>
              <a:t>parameters</a:t>
            </a:r>
          </a:p>
          <a:p>
            <a:pPr lvl="1"/>
            <a:r>
              <a:rPr lang="en-US" dirty="0"/>
              <a:t>map</a:t>
            </a:r>
          </a:p>
          <a:p>
            <a:pPr lvl="2"/>
            <a:r>
              <a:rPr lang="en-US" dirty="0"/>
              <a:t>hexes</a:t>
            </a:r>
          </a:p>
          <a:p>
            <a:pPr lvl="2"/>
            <a:r>
              <a:rPr lang="en-US" dirty="0"/>
              <a:t>edges</a:t>
            </a:r>
          </a:p>
          <a:p>
            <a:pPr lvl="2"/>
            <a:r>
              <a:rPr lang="en-US" dirty="0"/>
              <a:t>paths (unused)</a:t>
            </a:r>
          </a:p>
          <a:p>
            <a:pPr lvl="1"/>
            <a:r>
              <a:rPr lang="en-US" dirty="0"/>
              <a:t>units</a:t>
            </a:r>
          </a:p>
          <a:p>
            <a:r>
              <a:rPr lang="en-US" dirty="0"/>
              <a:t>role-request</a:t>
            </a:r>
          </a:p>
          <a:p>
            <a:pPr lvl="1"/>
            <a:r>
              <a:rPr lang="en-US" dirty="0"/>
              <a:t>role</a:t>
            </a:r>
          </a:p>
          <a:p>
            <a:r>
              <a:rPr lang="en-US" dirty="0"/>
              <a:t>observation</a:t>
            </a:r>
          </a:p>
          <a:p>
            <a:pPr lvl="1"/>
            <a:r>
              <a:rPr lang="en-US" dirty="0"/>
              <a:t>units</a:t>
            </a:r>
          </a:p>
          <a:p>
            <a:pPr lvl="1"/>
            <a:r>
              <a:rPr lang="en-US" dirty="0"/>
              <a:t>status </a:t>
            </a:r>
            <a:r>
              <a:rPr lang="en-US" i="1" dirty="0"/>
              <a:t>(score, phase, etc.)</a:t>
            </a:r>
          </a:p>
          <a:p>
            <a:endParaRPr lang="en-US" dirty="0"/>
          </a:p>
          <a:p>
            <a:endParaRPr lang="en-US" dirty="0"/>
          </a:p>
          <a:p>
            <a:pPr lvl="1"/>
            <a:endParaRPr lang="en-US" dirty="0"/>
          </a:p>
        </p:txBody>
      </p:sp>
      <p:sp>
        <p:nvSpPr>
          <p:cNvPr id="4" name="Content Placeholder 3">
            <a:extLst>
              <a:ext uri="{FF2B5EF4-FFF2-40B4-BE49-F238E27FC236}">
                <a16:creationId xmlns:a16="http://schemas.microsoft.com/office/drawing/2014/main" id="{96C2477A-5CA3-4B35-BD92-2AC7DE9E2304}"/>
              </a:ext>
            </a:extLst>
          </p:cNvPr>
          <p:cNvSpPr>
            <a:spLocks noGrp="1"/>
          </p:cNvSpPr>
          <p:nvPr>
            <p:ph sz="half" idx="2"/>
          </p:nvPr>
        </p:nvSpPr>
        <p:spPr/>
        <p:txBody>
          <a:bodyPr>
            <a:normAutofit fontScale="92500" lnSpcReduction="10000"/>
          </a:bodyPr>
          <a:lstStyle/>
          <a:p>
            <a:r>
              <a:rPr lang="en-US" dirty="0"/>
              <a:t>action (type)</a:t>
            </a:r>
          </a:p>
          <a:p>
            <a:pPr lvl="1"/>
            <a:r>
              <a:rPr lang="en-US" dirty="0"/>
              <a:t>action (internal property) </a:t>
            </a:r>
          </a:p>
          <a:p>
            <a:pPr lvl="2"/>
            <a:r>
              <a:rPr lang="en-US" dirty="0"/>
              <a:t>type: move</a:t>
            </a:r>
          </a:p>
          <a:p>
            <a:pPr lvl="2"/>
            <a:r>
              <a:rPr lang="en-US" dirty="0"/>
              <a:t>mover: mover ID</a:t>
            </a:r>
          </a:p>
          <a:p>
            <a:pPr lvl="2"/>
            <a:r>
              <a:rPr lang="en-US" dirty="0"/>
              <a:t>destination: hex ID</a:t>
            </a:r>
          </a:p>
          <a:p>
            <a:pPr lvl="2"/>
            <a:r>
              <a:rPr lang="en-US" dirty="0"/>
              <a:t>OR</a:t>
            </a:r>
          </a:p>
          <a:p>
            <a:pPr lvl="2"/>
            <a:r>
              <a:rPr lang="en-US" dirty="0"/>
              <a:t>type: fire</a:t>
            </a:r>
          </a:p>
          <a:p>
            <a:pPr lvl="2"/>
            <a:r>
              <a:rPr lang="en-US" dirty="0"/>
              <a:t>source: shooter ID</a:t>
            </a:r>
          </a:p>
          <a:p>
            <a:pPr lvl="2"/>
            <a:r>
              <a:rPr lang="en-US" dirty="0"/>
              <a:t>target: target ID</a:t>
            </a:r>
          </a:p>
          <a:p>
            <a:r>
              <a:rPr lang="en-US" dirty="0"/>
              <a:t>reset-request </a:t>
            </a:r>
            <a:r>
              <a:rPr lang="en-US" i="1" dirty="0"/>
              <a:t>(no content)</a:t>
            </a:r>
          </a:p>
          <a:p>
            <a:r>
              <a:rPr lang="en-US" dirty="0"/>
              <a:t>next-game </a:t>
            </a:r>
            <a:r>
              <a:rPr lang="en-US" i="1" dirty="0"/>
              <a:t>(no content)</a:t>
            </a:r>
          </a:p>
          <a:p>
            <a:r>
              <a:rPr lang="en-US" dirty="0"/>
              <a:t>gym-pause </a:t>
            </a:r>
            <a:r>
              <a:rPr lang="en-US" i="1" dirty="0"/>
              <a:t>(no content)</a:t>
            </a:r>
            <a:endParaRPr lang="en-US" dirty="0"/>
          </a:p>
          <a:p>
            <a:endParaRPr lang="en-US" dirty="0"/>
          </a:p>
        </p:txBody>
      </p:sp>
    </p:spTree>
    <p:extLst>
      <p:ext uri="{BB962C8B-B14F-4D97-AF65-F5344CB8AC3E}">
        <p14:creationId xmlns:p14="http://schemas.microsoft.com/office/powerpoint/2010/main" val="247965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9AFF1-E9E0-F7DC-232D-CB2A8361D848}"/>
              </a:ext>
            </a:extLst>
          </p:cNvPr>
          <p:cNvSpPr>
            <a:spLocks noGrp="1"/>
          </p:cNvSpPr>
          <p:nvPr>
            <p:ph type="title"/>
          </p:nvPr>
        </p:nvSpPr>
        <p:spPr/>
        <p:txBody>
          <a:bodyPr/>
          <a:lstStyle/>
          <a:p>
            <a:r>
              <a:rPr lang="en-US" dirty="0"/>
              <a:t>Example parameters message</a:t>
            </a:r>
          </a:p>
        </p:txBody>
      </p:sp>
      <p:sp>
        <p:nvSpPr>
          <p:cNvPr id="6" name="Content Placeholder 5">
            <a:extLst>
              <a:ext uri="{FF2B5EF4-FFF2-40B4-BE49-F238E27FC236}">
                <a16:creationId xmlns:a16="http://schemas.microsoft.com/office/drawing/2014/main" id="{543BBB5A-2440-9BDD-07C6-A6CD4629B71A}"/>
              </a:ext>
            </a:extLst>
          </p:cNvPr>
          <p:cNvSpPr>
            <a:spLocks noGrp="1"/>
          </p:cNvSpPr>
          <p:nvPr>
            <p:ph idx="1"/>
          </p:nvPr>
        </p:nvSpPr>
        <p:spPr/>
        <p:txBody>
          <a:bodyPr>
            <a:normAutofit fontScale="62500" lnSpcReduction="20000"/>
          </a:bodyPr>
          <a:lstStyle/>
          <a:p>
            <a:pPr marL="0" indent="0">
              <a:buNone/>
            </a:pPr>
            <a:r>
              <a:rPr lang="en-US" dirty="0"/>
              <a:t>{"type": "parameters", "parameters": {"map": {"hexes": [{"</a:t>
            </a:r>
            <a:r>
              <a:rPr lang="en-US" dirty="0" err="1"/>
              <a:t>x_offset</a:t>
            </a:r>
            <a:r>
              <a:rPr lang="en-US" dirty="0"/>
              <a:t>": 0, "</a:t>
            </a:r>
            <a:r>
              <a:rPr lang="en-US" dirty="0" err="1"/>
              <a:t>y_offset</a:t>
            </a:r>
            <a:r>
              <a:rPr lang="en-US" dirty="0"/>
              <a:t>": 0, "terrain": "clear", "</a:t>
            </a:r>
            <a:r>
              <a:rPr lang="en-US" dirty="0" err="1"/>
              <a:t>x_grid</a:t>
            </a:r>
            <a:r>
              <a:rPr lang="en-US" dirty="0"/>
              <a:t>": 2, "</a:t>
            </a:r>
            <a:r>
              <a:rPr lang="en-US" dirty="0" err="1"/>
              <a:t>y_grid</a:t>
            </a:r>
            <a:r>
              <a:rPr lang="en-US" dirty="0"/>
              <a:t>": 2, "setup": "setup-type-blue", "edges": ["edge-1-1-3-1", "edge-3-1-4-2", "edge-4-2-3-3", "edge-3-3-1-3", "edge-1-3-0-2", "edge-0-2-1-1"]}, {"</a:t>
            </a:r>
            <a:r>
              <a:rPr lang="en-US" dirty="0" err="1"/>
              <a:t>x_offset</a:t>
            </a:r>
            <a:r>
              <a:rPr lang="en-US" dirty="0"/>
              <a:t>": 0, "</a:t>
            </a:r>
            <a:r>
              <a:rPr lang="en-US" dirty="0" err="1"/>
              <a:t>y_offset</a:t>
            </a:r>
            <a:r>
              <a:rPr lang="en-US" dirty="0"/>
              <a:t>": 1, "terrain": "clear", "</a:t>
            </a:r>
            <a:r>
              <a:rPr lang="en-US" dirty="0" err="1"/>
              <a:t>x_grid</a:t>
            </a:r>
            <a:r>
              <a:rPr lang="en-US" dirty="0"/>
              <a:t>": 2, "</a:t>
            </a:r>
            <a:r>
              <a:rPr lang="en-US" dirty="0" err="1"/>
              <a:t>y_grid</a:t>
            </a:r>
            <a:r>
              <a:rPr lang="en-US" dirty="0"/>
              <a:t>": 4, "setup": "setup-type-red", "edges": ["edge-1-3-3-3", "edge-3-3-4-4", "edge-4-4-3-5", "edge-3-5-1-5", "edge-1-5-0-4", "edge-0-4-1-3"]}], "edges": [{"id": "edge-1-1-3-1", "</a:t>
            </a:r>
            <a:r>
              <a:rPr lang="en-US" dirty="0" err="1"/>
              <a:t>xa_grid</a:t>
            </a:r>
            <a:r>
              <a:rPr lang="en-US" dirty="0"/>
              <a:t>": 1, "</a:t>
            </a:r>
            <a:r>
              <a:rPr lang="en-US" dirty="0" err="1"/>
              <a:t>xb_grid</a:t>
            </a:r>
            <a:r>
              <a:rPr lang="en-US" dirty="0"/>
              <a:t>": 3, "</a:t>
            </a:r>
            <a:r>
              <a:rPr lang="en-US" dirty="0" err="1"/>
              <a:t>ya_grid</a:t>
            </a:r>
            <a:r>
              <a:rPr lang="en-US" dirty="0"/>
              <a:t>": 1, "</a:t>
            </a:r>
            <a:r>
              <a:rPr lang="en-US" dirty="0" err="1"/>
              <a:t>yb_grid</a:t>
            </a:r>
            <a:r>
              <a:rPr lang="en-US" dirty="0"/>
              <a:t>": 1, "type": "normal"}, {"id": "edge-3-1-4-2", "</a:t>
            </a:r>
            <a:r>
              <a:rPr lang="en-US" dirty="0" err="1"/>
              <a:t>xa_grid</a:t>
            </a:r>
            <a:r>
              <a:rPr lang="en-US" dirty="0"/>
              <a:t>": 3, "</a:t>
            </a:r>
            <a:r>
              <a:rPr lang="en-US" dirty="0" err="1"/>
              <a:t>xb_grid</a:t>
            </a:r>
            <a:r>
              <a:rPr lang="en-US" dirty="0"/>
              <a:t>": 4, "</a:t>
            </a:r>
            <a:r>
              <a:rPr lang="en-US" dirty="0" err="1"/>
              <a:t>ya_grid</a:t>
            </a:r>
            <a:r>
              <a:rPr lang="en-US" dirty="0"/>
              <a:t>": 1, "</a:t>
            </a:r>
            <a:r>
              <a:rPr lang="en-US" dirty="0" err="1"/>
              <a:t>yb_grid</a:t>
            </a:r>
            <a:r>
              <a:rPr lang="en-US" dirty="0"/>
              <a:t>": 2, "type": "normal"}, {"id": "edge-4-2-3-3", "</a:t>
            </a:r>
            <a:r>
              <a:rPr lang="en-US" dirty="0" err="1"/>
              <a:t>xa_grid</a:t>
            </a:r>
            <a:r>
              <a:rPr lang="en-US" dirty="0"/>
              <a:t>": 4, "</a:t>
            </a:r>
            <a:r>
              <a:rPr lang="en-US" dirty="0" err="1"/>
              <a:t>xb_grid</a:t>
            </a:r>
            <a:r>
              <a:rPr lang="en-US" dirty="0"/>
              <a:t>": 3, "</a:t>
            </a:r>
            <a:r>
              <a:rPr lang="en-US" dirty="0" err="1"/>
              <a:t>ya_grid</a:t>
            </a:r>
            <a:r>
              <a:rPr lang="en-US" dirty="0"/>
              <a:t>": 2, "</a:t>
            </a:r>
            <a:r>
              <a:rPr lang="en-US" dirty="0" err="1"/>
              <a:t>yb_grid</a:t>
            </a:r>
            <a:r>
              <a:rPr lang="en-US" dirty="0"/>
              <a:t>": 3, "type": "normal"}, {"id": "edge-3-3-1-3", "</a:t>
            </a:r>
            <a:r>
              <a:rPr lang="en-US" dirty="0" err="1"/>
              <a:t>xa_grid</a:t>
            </a:r>
            <a:r>
              <a:rPr lang="en-US" dirty="0"/>
              <a:t>": 3, "</a:t>
            </a:r>
            <a:r>
              <a:rPr lang="en-US" dirty="0" err="1"/>
              <a:t>xb_grid</a:t>
            </a:r>
            <a:r>
              <a:rPr lang="en-US" dirty="0"/>
              <a:t>": 1, "</a:t>
            </a:r>
            <a:r>
              <a:rPr lang="en-US" dirty="0" err="1"/>
              <a:t>ya_grid</a:t>
            </a:r>
            <a:r>
              <a:rPr lang="en-US" dirty="0"/>
              <a:t>": 3, "</a:t>
            </a:r>
            <a:r>
              <a:rPr lang="en-US" dirty="0" err="1"/>
              <a:t>yb_grid</a:t>
            </a:r>
            <a:r>
              <a:rPr lang="en-US" dirty="0"/>
              <a:t>": 3, "type": "normal"}, {"id": "edge-1-3-0-2", "</a:t>
            </a:r>
            <a:r>
              <a:rPr lang="en-US" dirty="0" err="1"/>
              <a:t>xa_grid</a:t>
            </a:r>
            <a:r>
              <a:rPr lang="en-US" dirty="0"/>
              <a:t>": 1, "</a:t>
            </a:r>
            <a:r>
              <a:rPr lang="en-US" dirty="0" err="1"/>
              <a:t>xb_grid</a:t>
            </a:r>
            <a:r>
              <a:rPr lang="en-US" dirty="0"/>
              <a:t>": 0, "</a:t>
            </a:r>
            <a:r>
              <a:rPr lang="en-US" dirty="0" err="1"/>
              <a:t>ya_grid</a:t>
            </a:r>
            <a:r>
              <a:rPr lang="en-US" dirty="0"/>
              <a:t>": 3, "</a:t>
            </a:r>
            <a:r>
              <a:rPr lang="en-US" dirty="0" err="1"/>
              <a:t>yb_grid</a:t>
            </a:r>
            <a:r>
              <a:rPr lang="en-US" dirty="0"/>
              <a:t>": 2, "type": "normal"}, {"id": "edge-0-2-1-1", "</a:t>
            </a:r>
            <a:r>
              <a:rPr lang="en-US" dirty="0" err="1"/>
              <a:t>xa_grid</a:t>
            </a:r>
            <a:r>
              <a:rPr lang="en-US" dirty="0"/>
              <a:t>": 0, "</a:t>
            </a:r>
            <a:r>
              <a:rPr lang="en-US" dirty="0" err="1"/>
              <a:t>xb_grid</a:t>
            </a:r>
            <a:r>
              <a:rPr lang="en-US" dirty="0"/>
              <a:t>": 1, "</a:t>
            </a:r>
            <a:r>
              <a:rPr lang="en-US" dirty="0" err="1"/>
              <a:t>ya_grid</a:t>
            </a:r>
            <a:r>
              <a:rPr lang="en-US" dirty="0"/>
              <a:t>": 2, "</a:t>
            </a:r>
            <a:r>
              <a:rPr lang="en-US" dirty="0" err="1"/>
              <a:t>yb_grid</a:t>
            </a:r>
            <a:r>
              <a:rPr lang="en-US" dirty="0"/>
              <a:t>": 1, "type": "normal"}, {"id": "edge-1-3-3-3", "</a:t>
            </a:r>
            <a:r>
              <a:rPr lang="en-US" dirty="0" err="1"/>
              <a:t>xa_grid</a:t>
            </a:r>
            <a:r>
              <a:rPr lang="en-US" dirty="0"/>
              <a:t>": 1, "</a:t>
            </a:r>
            <a:r>
              <a:rPr lang="en-US" dirty="0" err="1"/>
              <a:t>xb_grid</a:t>
            </a:r>
            <a:r>
              <a:rPr lang="en-US" dirty="0"/>
              <a:t>": 3, "</a:t>
            </a:r>
            <a:r>
              <a:rPr lang="en-US" dirty="0" err="1"/>
              <a:t>ya_grid</a:t>
            </a:r>
            <a:r>
              <a:rPr lang="en-US" dirty="0"/>
              <a:t>": 3, "</a:t>
            </a:r>
            <a:r>
              <a:rPr lang="en-US" dirty="0" err="1"/>
              <a:t>yb_grid</a:t>
            </a:r>
            <a:r>
              <a:rPr lang="en-US" dirty="0"/>
              <a:t>": 3, "type": "normal"}, {"id": "edge-3-3-4-4", "</a:t>
            </a:r>
            <a:r>
              <a:rPr lang="en-US" dirty="0" err="1"/>
              <a:t>xa_grid</a:t>
            </a:r>
            <a:r>
              <a:rPr lang="en-US" dirty="0"/>
              <a:t>": 3, "</a:t>
            </a:r>
            <a:r>
              <a:rPr lang="en-US" dirty="0" err="1"/>
              <a:t>xb_grid</a:t>
            </a:r>
            <a:r>
              <a:rPr lang="en-US" dirty="0"/>
              <a:t>": 4, "</a:t>
            </a:r>
            <a:r>
              <a:rPr lang="en-US" dirty="0" err="1"/>
              <a:t>ya_grid</a:t>
            </a:r>
            <a:r>
              <a:rPr lang="en-US" dirty="0"/>
              <a:t>": 3, "</a:t>
            </a:r>
            <a:r>
              <a:rPr lang="en-US" dirty="0" err="1"/>
              <a:t>yb_grid</a:t>
            </a:r>
            <a:r>
              <a:rPr lang="en-US" dirty="0"/>
              <a:t>": 4, "type": "normal"}, {"id": "edge-4-4-3-5", "</a:t>
            </a:r>
            <a:r>
              <a:rPr lang="en-US" dirty="0" err="1"/>
              <a:t>xa_grid</a:t>
            </a:r>
            <a:r>
              <a:rPr lang="en-US" dirty="0"/>
              <a:t>": 4, "</a:t>
            </a:r>
            <a:r>
              <a:rPr lang="en-US" dirty="0" err="1"/>
              <a:t>xb_grid</a:t>
            </a:r>
            <a:r>
              <a:rPr lang="en-US" dirty="0"/>
              <a:t>": 3, "</a:t>
            </a:r>
            <a:r>
              <a:rPr lang="en-US" dirty="0" err="1"/>
              <a:t>ya_grid</a:t>
            </a:r>
            <a:r>
              <a:rPr lang="en-US" dirty="0"/>
              <a:t>": 4, "</a:t>
            </a:r>
            <a:r>
              <a:rPr lang="en-US" dirty="0" err="1"/>
              <a:t>yb_grid</a:t>
            </a:r>
            <a:r>
              <a:rPr lang="en-US" dirty="0"/>
              <a:t>": 5, "type": "normal"}, {"id": "edge-3-5-1-5", "</a:t>
            </a:r>
            <a:r>
              <a:rPr lang="en-US" dirty="0" err="1"/>
              <a:t>xa_grid</a:t>
            </a:r>
            <a:r>
              <a:rPr lang="en-US" dirty="0"/>
              <a:t>": 3, "</a:t>
            </a:r>
            <a:r>
              <a:rPr lang="en-US" dirty="0" err="1"/>
              <a:t>xb_grid</a:t>
            </a:r>
            <a:r>
              <a:rPr lang="en-US" dirty="0"/>
              <a:t>": 1, "</a:t>
            </a:r>
            <a:r>
              <a:rPr lang="en-US" dirty="0" err="1"/>
              <a:t>ya_grid</a:t>
            </a:r>
            <a:r>
              <a:rPr lang="en-US" dirty="0"/>
              <a:t>": 5, "</a:t>
            </a:r>
            <a:r>
              <a:rPr lang="en-US" dirty="0" err="1"/>
              <a:t>yb_grid</a:t>
            </a:r>
            <a:r>
              <a:rPr lang="en-US" dirty="0"/>
              <a:t>": 5, "type": "normal"}, {"id": "edge-1-5-0-4", "</a:t>
            </a:r>
            <a:r>
              <a:rPr lang="en-US" dirty="0" err="1"/>
              <a:t>xa_grid</a:t>
            </a:r>
            <a:r>
              <a:rPr lang="en-US" dirty="0"/>
              <a:t>": 1, "</a:t>
            </a:r>
            <a:r>
              <a:rPr lang="en-US" dirty="0" err="1"/>
              <a:t>xb_grid</a:t>
            </a:r>
            <a:r>
              <a:rPr lang="en-US" dirty="0"/>
              <a:t>": 0, "</a:t>
            </a:r>
            <a:r>
              <a:rPr lang="en-US" dirty="0" err="1"/>
              <a:t>ya_grid</a:t>
            </a:r>
            <a:r>
              <a:rPr lang="en-US" dirty="0"/>
              <a:t>": 5, "</a:t>
            </a:r>
            <a:r>
              <a:rPr lang="en-US" dirty="0" err="1"/>
              <a:t>yb_grid</a:t>
            </a:r>
            <a:r>
              <a:rPr lang="en-US" dirty="0"/>
              <a:t>": 4, "type": "normal"}, {"id": "edge-0-4-1-3", "</a:t>
            </a:r>
            <a:r>
              <a:rPr lang="en-US" dirty="0" err="1"/>
              <a:t>xa_grid</a:t>
            </a:r>
            <a:r>
              <a:rPr lang="en-US" dirty="0"/>
              <a:t>": 0, "</a:t>
            </a:r>
            <a:r>
              <a:rPr lang="en-US" dirty="0" err="1"/>
              <a:t>xb_grid</a:t>
            </a:r>
            <a:r>
              <a:rPr lang="en-US" dirty="0"/>
              <a:t>": 1, "</a:t>
            </a:r>
            <a:r>
              <a:rPr lang="en-US" dirty="0" err="1"/>
              <a:t>ya_grid</a:t>
            </a:r>
            <a:r>
              <a:rPr lang="en-US" dirty="0"/>
              <a:t>": 4, "</a:t>
            </a:r>
            <a:r>
              <a:rPr lang="en-US" dirty="0" err="1"/>
              <a:t>yb_grid</a:t>
            </a:r>
            <a:r>
              <a:rPr lang="en-US" dirty="0"/>
              <a:t>": 3, "type": "normal"}], "paths": []}, "units": [{"type": "infantry", "echelon": "regiment", "name": "1", "</a:t>
            </a:r>
            <a:r>
              <a:rPr lang="en-US" dirty="0" err="1"/>
              <a:t>longName</a:t>
            </a:r>
            <a:r>
              <a:rPr lang="en-US" dirty="0"/>
              <a:t>": "1/1/1", "</a:t>
            </a:r>
            <a:r>
              <a:rPr lang="en-US" dirty="0" err="1"/>
              <a:t>uniqueId</a:t>
            </a:r>
            <a:r>
              <a:rPr lang="en-US" dirty="0"/>
              <a:t>": "blue 1/1/1", "faction": "blue", "</a:t>
            </a:r>
            <a:r>
              <a:rPr lang="en-US" dirty="0" err="1"/>
              <a:t>currentStrength</a:t>
            </a:r>
            <a:r>
              <a:rPr lang="en-US" dirty="0"/>
              <a:t>": 100, "</a:t>
            </a:r>
            <a:r>
              <a:rPr lang="en-US" dirty="0" err="1"/>
              <a:t>fullStrength</a:t>
            </a:r>
            <a:r>
              <a:rPr lang="en-US" dirty="0"/>
              <a:t>": 100, "</a:t>
            </a:r>
            <a:r>
              <a:rPr lang="en-US" dirty="0" err="1"/>
              <a:t>homeOrgId</a:t>
            </a:r>
            <a:r>
              <a:rPr lang="en-US" dirty="0"/>
              <a:t>": null, "</a:t>
            </a:r>
            <a:r>
              <a:rPr lang="en-US" dirty="0" err="1"/>
              <a:t>taskOrgId</a:t>
            </a:r>
            <a:r>
              <a:rPr lang="en-US" dirty="0"/>
              <a:t>": null, "hex": "hex-0-0", "</a:t>
            </a:r>
            <a:r>
              <a:rPr lang="en-US" dirty="0" err="1"/>
              <a:t>canMove</a:t>
            </a:r>
            <a:r>
              <a:rPr lang="en-US" dirty="0"/>
              <a:t>": false, "ineffective": false}, {"type": "infantry", "echelon": "regiment", "name": "10", "</a:t>
            </a:r>
            <a:r>
              <a:rPr lang="en-US" dirty="0" err="1"/>
              <a:t>longName</a:t>
            </a:r>
            <a:r>
              <a:rPr lang="en-US" dirty="0"/>
              <a:t>": "10/1/5", "</a:t>
            </a:r>
            <a:r>
              <a:rPr lang="en-US" dirty="0" err="1"/>
              <a:t>uniqueId</a:t>
            </a:r>
            <a:r>
              <a:rPr lang="en-US" dirty="0"/>
              <a:t>": "red 10/1/5", "faction": "red", "</a:t>
            </a:r>
            <a:r>
              <a:rPr lang="en-US" dirty="0" err="1"/>
              <a:t>currentStrength</a:t>
            </a:r>
            <a:r>
              <a:rPr lang="en-US" dirty="0"/>
              <a:t>": 100, "</a:t>
            </a:r>
            <a:r>
              <a:rPr lang="en-US" dirty="0" err="1"/>
              <a:t>fullStrength</a:t>
            </a:r>
            <a:r>
              <a:rPr lang="en-US" dirty="0"/>
              <a:t>": 100, "</a:t>
            </a:r>
            <a:r>
              <a:rPr lang="en-US" dirty="0" err="1"/>
              <a:t>homeOrgId</a:t>
            </a:r>
            <a:r>
              <a:rPr lang="en-US" dirty="0"/>
              <a:t>": null, "</a:t>
            </a:r>
            <a:r>
              <a:rPr lang="en-US" dirty="0" err="1"/>
              <a:t>taskOrgId</a:t>
            </a:r>
            <a:r>
              <a:rPr lang="en-US" dirty="0"/>
              <a:t>": null, "hex": "hex-0-1", "</a:t>
            </a:r>
            <a:r>
              <a:rPr lang="en-US" dirty="0" err="1"/>
              <a:t>canMove</a:t>
            </a:r>
            <a:r>
              <a:rPr lang="en-US" dirty="0"/>
              <a:t>": false, "ineffective": false}], "score": {"</a:t>
            </a:r>
            <a:r>
              <a:rPr lang="en-US" dirty="0" err="1"/>
              <a:t>maxPhases</a:t>
            </a:r>
            <a:r>
              <a:rPr lang="en-US" dirty="0"/>
              <a:t>": 4, "</a:t>
            </a:r>
            <a:r>
              <a:rPr lang="en-US" dirty="0" err="1"/>
              <a:t>lossPenalty</a:t>
            </a:r>
            <a:r>
              <a:rPr lang="en-US" dirty="0"/>
              <a:t>": -2, "</a:t>
            </a:r>
            <a:r>
              <a:rPr lang="en-US" dirty="0" err="1"/>
              <a:t>cityScore</a:t>
            </a:r>
            <a:r>
              <a:rPr lang="en-US" dirty="0"/>
              <a:t>": 24}}}</a:t>
            </a:r>
          </a:p>
        </p:txBody>
      </p:sp>
      <p:sp>
        <p:nvSpPr>
          <p:cNvPr id="7" name="TextBox 6">
            <a:extLst>
              <a:ext uri="{FF2B5EF4-FFF2-40B4-BE49-F238E27FC236}">
                <a16:creationId xmlns:a16="http://schemas.microsoft.com/office/drawing/2014/main" id="{7AE926E1-2CE1-2CAB-F383-2DB9B943B7C8}"/>
              </a:ext>
            </a:extLst>
          </p:cNvPr>
          <p:cNvSpPr txBox="1"/>
          <p:nvPr/>
        </p:nvSpPr>
        <p:spPr>
          <a:xfrm>
            <a:off x="937491" y="6423891"/>
            <a:ext cx="6114623" cy="369332"/>
          </a:xfrm>
          <a:prstGeom prst="rect">
            <a:avLst/>
          </a:prstGeom>
          <a:noFill/>
        </p:spPr>
        <p:txBody>
          <a:bodyPr wrap="none" rtlCol="0">
            <a:spAutoFit/>
          </a:bodyPr>
          <a:lstStyle/>
          <a:p>
            <a:r>
              <a:rPr lang="en-US" dirty="0"/>
              <a:t>Hint: For better reading, copy this and paste into a </a:t>
            </a:r>
            <a:r>
              <a:rPr lang="en-US" dirty="0">
                <a:hlinkClick r:id="rId2"/>
              </a:rPr>
              <a:t>JSON viewer</a:t>
            </a:r>
            <a:endParaRPr lang="en-US" dirty="0"/>
          </a:p>
        </p:txBody>
      </p:sp>
    </p:spTree>
    <p:extLst>
      <p:ext uri="{BB962C8B-B14F-4D97-AF65-F5344CB8AC3E}">
        <p14:creationId xmlns:p14="http://schemas.microsoft.com/office/powerpoint/2010/main" val="1636318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9AFF1-E9E0-F7DC-232D-CB2A8361D848}"/>
              </a:ext>
            </a:extLst>
          </p:cNvPr>
          <p:cNvSpPr>
            <a:spLocks noGrp="1"/>
          </p:cNvSpPr>
          <p:nvPr>
            <p:ph type="title"/>
          </p:nvPr>
        </p:nvSpPr>
        <p:spPr/>
        <p:txBody>
          <a:bodyPr/>
          <a:lstStyle/>
          <a:p>
            <a:r>
              <a:rPr lang="en-US" dirty="0"/>
              <a:t>Example observation message</a:t>
            </a:r>
          </a:p>
        </p:txBody>
      </p:sp>
      <p:sp>
        <p:nvSpPr>
          <p:cNvPr id="6" name="Content Placeholder 5">
            <a:extLst>
              <a:ext uri="{FF2B5EF4-FFF2-40B4-BE49-F238E27FC236}">
                <a16:creationId xmlns:a16="http://schemas.microsoft.com/office/drawing/2014/main" id="{543BBB5A-2440-9BDD-07C6-A6CD4629B71A}"/>
              </a:ext>
            </a:extLst>
          </p:cNvPr>
          <p:cNvSpPr>
            <a:spLocks noGrp="1"/>
          </p:cNvSpPr>
          <p:nvPr>
            <p:ph idx="1"/>
          </p:nvPr>
        </p:nvSpPr>
        <p:spPr/>
        <p:txBody>
          <a:bodyPr>
            <a:normAutofit/>
          </a:bodyPr>
          <a:lstStyle/>
          <a:p>
            <a:pPr marL="0" indent="0">
              <a:buNone/>
            </a:pPr>
            <a:r>
              <a:rPr lang="en-US" dirty="0"/>
              <a:t>{"type": "observation", "observation": {"units": [{"type": "infantry", "faction": "blue", "</a:t>
            </a:r>
            <a:r>
              <a:rPr lang="en-US" dirty="0" err="1"/>
              <a:t>longName</a:t>
            </a:r>
            <a:r>
              <a:rPr lang="en-US" dirty="0"/>
              <a:t>": "1/1/1", "</a:t>
            </a:r>
            <a:r>
              <a:rPr lang="en-US" dirty="0" err="1"/>
              <a:t>currentStrength</a:t>
            </a:r>
            <a:r>
              <a:rPr lang="en-US" dirty="0"/>
              <a:t>": 100, "hex": "hex-0-0", "</a:t>
            </a:r>
            <a:r>
              <a:rPr lang="en-US" dirty="0" err="1"/>
              <a:t>canMove</a:t>
            </a:r>
            <a:r>
              <a:rPr lang="en-US" dirty="0"/>
              <a:t>": true, "ineffective": false, "detected": true}, {"type": "infantry", "faction": "red", "</a:t>
            </a:r>
            <a:r>
              <a:rPr lang="en-US" dirty="0" err="1"/>
              <a:t>longName</a:t>
            </a:r>
            <a:r>
              <a:rPr lang="en-US" dirty="0"/>
              <a:t>": "10/1/5", "</a:t>
            </a:r>
            <a:r>
              <a:rPr lang="en-US" dirty="0" err="1"/>
              <a:t>currentStrength</a:t>
            </a:r>
            <a:r>
              <a:rPr lang="en-US" dirty="0"/>
              <a:t>": 100, "hex": "hex-0-1", "</a:t>
            </a:r>
            <a:r>
              <a:rPr lang="en-US" dirty="0" err="1"/>
              <a:t>canMove</a:t>
            </a:r>
            <a:r>
              <a:rPr lang="en-US" dirty="0"/>
              <a:t>": false, "ineffective": false, "detected": true}], "status": {"</a:t>
            </a:r>
            <a:r>
              <a:rPr lang="en-US" dirty="0" err="1"/>
              <a:t>cityOwner</a:t>
            </a:r>
            <a:r>
              <a:rPr lang="en-US" dirty="0"/>
              <a:t>": {}, "score": 0, "</a:t>
            </a:r>
            <a:r>
              <a:rPr lang="en-US" dirty="0" err="1"/>
              <a:t>phaseCount</a:t>
            </a:r>
            <a:r>
              <a:rPr lang="en-US" dirty="0"/>
              <a:t>": 0, "</a:t>
            </a:r>
            <a:r>
              <a:rPr lang="en-US" dirty="0" err="1"/>
              <a:t>isTerminal</a:t>
            </a:r>
            <a:r>
              <a:rPr lang="en-US" dirty="0"/>
              <a:t>": false, "</a:t>
            </a:r>
            <a:r>
              <a:rPr lang="en-US" dirty="0" err="1"/>
              <a:t>onMove</a:t>
            </a:r>
            <a:r>
              <a:rPr lang="en-US" dirty="0"/>
              <a:t>": "blue", "</a:t>
            </a:r>
            <a:r>
              <a:rPr lang="en-US" dirty="0" err="1"/>
              <a:t>setupMode</a:t>
            </a:r>
            <a:r>
              <a:rPr lang="en-US" dirty="0"/>
              <a:t>": true}}}</a:t>
            </a:r>
          </a:p>
        </p:txBody>
      </p:sp>
    </p:spTree>
    <p:extLst>
      <p:ext uri="{BB962C8B-B14F-4D97-AF65-F5344CB8AC3E}">
        <p14:creationId xmlns:p14="http://schemas.microsoft.com/office/powerpoint/2010/main" val="1953113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98D9-D265-4F7C-8CD0-49B1B13C6831}"/>
              </a:ext>
            </a:extLst>
          </p:cNvPr>
          <p:cNvSpPr>
            <a:spLocks noGrp="1"/>
          </p:cNvSpPr>
          <p:nvPr>
            <p:ph type="title"/>
          </p:nvPr>
        </p:nvSpPr>
        <p:spPr/>
        <p:txBody>
          <a:bodyPr/>
          <a:lstStyle/>
          <a:p>
            <a:r>
              <a:rPr lang="en-US" dirty="0"/>
              <a:t>Gym Compatibility Layer Details </a:t>
            </a:r>
          </a:p>
        </p:txBody>
      </p:sp>
      <p:sp>
        <p:nvSpPr>
          <p:cNvPr id="3" name="Content Placeholder 2">
            <a:extLst>
              <a:ext uri="{FF2B5EF4-FFF2-40B4-BE49-F238E27FC236}">
                <a16:creationId xmlns:a16="http://schemas.microsoft.com/office/drawing/2014/main" id="{BB24D423-6E8B-46FD-8A80-F64F490053C3}"/>
              </a:ext>
            </a:extLst>
          </p:cNvPr>
          <p:cNvSpPr>
            <a:spLocks noGrp="1"/>
          </p:cNvSpPr>
          <p:nvPr>
            <p:ph idx="1"/>
          </p:nvPr>
        </p:nvSpPr>
        <p:spPr/>
        <p:txBody>
          <a:bodyPr>
            <a:normAutofit fontScale="92500" lnSpcReduction="10000"/>
          </a:bodyPr>
          <a:lstStyle/>
          <a:p>
            <a:r>
              <a:rPr lang="en-US" dirty="0"/>
              <a:t>Reinforcement learners repeatedly pick “actions” based on an “observation” from the environment</a:t>
            </a:r>
          </a:p>
          <a:p>
            <a:r>
              <a:rPr lang="en-US" dirty="0" err="1"/>
              <a:t>Altatl</a:t>
            </a:r>
            <a:r>
              <a:rPr lang="en-US" dirty="0"/>
              <a:t> defines an action as an order of a </a:t>
            </a:r>
            <a:r>
              <a:rPr lang="en-US" i="1" dirty="0"/>
              <a:t>single unit </a:t>
            </a:r>
            <a:r>
              <a:rPr lang="en-US" dirty="0"/>
              <a:t>to a </a:t>
            </a:r>
            <a:r>
              <a:rPr lang="en-US" i="1" dirty="0"/>
              <a:t>target unit </a:t>
            </a:r>
            <a:r>
              <a:rPr lang="en-US" dirty="0"/>
              <a:t>(attack) </a:t>
            </a:r>
            <a:r>
              <a:rPr lang="en-US" i="1" dirty="0"/>
              <a:t>or hex </a:t>
            </a:r>
            <a:r>
              <a:rPr lang="en-US" dirty="0"/>
              <a:t>(move)</a:t>
            </a:r>
          </a:p>
          <a:p>
            <a:r>
              <a:rPr lang="en-US" dirty="0"/>
              <a:t>The next unit moved is fixed by the scenario (this is a limitation of the current Gym compatibility layer)</a:t>
            </a:r>
          </a:p>
          <a:p>
            <a:r>
              <a:rPr lang="en-US" dirty="0"/>
              <a:t>Actions are integers from 0 to 18, representing all target hexes within a range of two, including the unit’s current hex (for a “do nothing” action)</a:t>
            </a:r>
          </a:p>
          <a:p>
            <a:r>
              <a:rPr lang="en-US" dirty="0"/>
              <a:t>If dismounted infantry are ordered to move to a hex a distance of two away by a neural net, the move is suppressed and turned into a “hold position” order to Atlatl. </a:t>
            </a:r>
          </a:p>
        </p:txBody>
      </p:sp>
    </p:spTree>
    <p:extLst>
      <p:ext uri="{BB962C8B-B14F-4D97-AF65-F5344CB8AC3E}">
        <p14:creationId xmlns:p14="http://schemas.microsoft.com/office/powerpoint/2010/main" val="284924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5464-0DA9-4B5C-B8DC-45C30AC2D187}"/>
              </a:ext>
            </a:extLst>
          </p:cNvPr>
          <p:cNvSpPr>
            <a:spLocks noGrp="1"/>
          </p:cNvSpPr>
          <p:nvPr>
            <p:ph type="title"/>
          </p:nvPr>
        </p:nvSpPr>
        <p:spPr/>
        <p:txBody>
          <a:bodyPr/>
          <a:lstStyle/>
          <a:p>
            <a:r>
              <a:rPr lang="en-US" dirty="0"/>
              <a:t>Peculiarity of Y Coordinate Doubling</a:t>
            </a:r>
          </a:p>
        </p:txBody>
      </p:sp>
      <p:sp>
        <p:nvSpPr>
          <p:cNvPr id="3" name="Content Placeholder 2">
            <a:extLst>
              <a:ext uri="{FF2B5EF4-FFF2-40B4-BE49-F238E27FC236}">
                <a16:creationId xmlns:a16="http://schemas.microsoft.com/office/drawing/2014/main" id="{C2F4CB34-239A-4C4D-8B15-06E240657A8A}"/>
              </a:ext>
            </a:extLst>
          </p:cNvPr>
          <p:cNvSpPr>
            <a:spLocks noGrp="1"/>
          </p:cNvSpPr>
          <p:nvPr>
            <p:ph idx="1"/>
          </p:nvPr>
        </p:nvSpPr>
        <p:spPr>
          <a:xfrm>
            <a:off x="838200" y="1562389"/>
            <a:ext cx="6640996" cy="4667250"/>
          </a:xfrm>
        </p:spPr>
        <p:txBody>
          <a:bodyPr>
            <a:normAutofit fontScale="70000" lnSpcReduction="20000"/>
          </a:bodyPr>
          <a:lstStyle/>
          <a:p>
            <a:r>
              <a:rPr lang="en-US" dirty="0"/>
              <a:t>When rectangular convolution kernels are used, the y coordinates of the hexes are doubled to ensure that the kernels cover the same set of hexes regardless of the hex they are centered on.</a:t>
            </a:r>
          </a:p>
          <a:p>
            <a:r>
              <a:rPr lang="en-US" dirty="0"/>
              <a:t>A 3x5 convolution kernel centered on the green hex captures data from all grey hexes as well as the green hex (the “</a:t>
            </a:r>
            <a:r>
              <a:rPr lang="en-US" dirty="0" err="1"/>
              <a:t>megahex</a:t>
            </a:r>
            <a:r>
              <a:rPr lang="en-US" dirty="0"/>
              <a:t>” centered on the green hex)</a:t>
            </a:r>
          </a:p>
          <a:p>
            <a:r>
              <a:rPr lang="en-US" dirty="0"/>
              <a:t>A 5x7 convolution kernel centered on the green hex captures data from all non-white hexes. </a:t>
            </a:r>
          </a:p>
          <a:p>
            <a:r>
              <a:rPr lang="en-US" dirty="0"/>
              <a:t>Note that the hexes two above and below the green hex are not captured by the 5x7 kernel. A 7x7 kernel would capture those two hexes, but would capture some additional ones as well.</a:t>
            </a:r>
          </a:p>
          <a:p>
            <a:r>
              <a:rPr lang="en-US" dirty="0"/>
              <a:t>For this reason, 3x5 kernels are recommended for convolutional neural networks with this representation</a:t>
            </a:r>
          </a:p>
          <a:p>
            <a:r>
              <a:rPr lang="en-US" dirty="0"/>
              <a:t>Even better, </a:t>
            </a:r>
            <a:r>
              <a:rPr lang="en-US" b="1" dirty="0"/>
              <a:t>use </a:t>
            </a:r>
            <a:r>
              <a:rPr lang="en-US" b="1" dirty="0" err="1"/>
              <a:t>Hexagdly</a:t>
            </a:r>
            <a:r>
              <a:rPr lang="en-US" b="1" dirty="0"/>
              <a:t> convolution kernels for exact hexagonal convolution</a:t>
            </a:r>
          </a:p>
          <a:p>
            <a:pPr marL="0" indent="0">
              <a:buNone/>
            </a:pPr>
            <a:endParaRPr lang="en-US" dirty="0"/>
          </a:p>
        </p:txBody>
      </p:sp>
      <p:pic>
        <p:nvPicPr>
          <p:cNvPr id="4" name="Content Placeholder 4" descr="A picture containing tennis, racket, person, indoor&#10;&#10;Description automatically generated">
            <a:extLst>
              <a:ext uri="{FF2B5EF4-FFF2-40B4-BE49-F238E27FC236}">
                <a16:creationId xmlns:a16="http://schemas.microsoft.com/office/drawing/2014/main" id="{B982DBE5-DB4A-4C02-9AAF-4C69821C3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43" y="2711924"/>
            <a:ext cx="2473452" cy="3003704"/>
          </a:xfrm>
          <a:prstGeom prst="rect">
            <a:avLst/>
          </a:prstGeom>
        </p:spPr>
      </p:pic>
    </p:spTree>
    <p:extLst>
      <p:ext uri="{BB962C8B-B14F-4D97-AF65-F5344CB8AC3E}">
        <p14:creationId xmlns:p14="http://schemas.microsoft.com/office/powerpoint/2010/main" val="910780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28F1-BCDD-4344-9FDC-03D7FE264DB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BE88BA9C-4166-471F-8A08-326C4F31654C}"/>
              </a:ext>
            </a:extLst>
          </p:cNvPr>
          <p:cNvSpPr>
            <a:spLocks noGrp="1"/>
          </p:cNvSpPr>
          <p:nvPr>
            <p:ph idx="1"/>
          </p:nvPr>
        </p:nvSpPr>
        <p:spPr/>
        <p:txBody>
          <a:bodyPr>
            <a:normAutofit fontScale="85000" lnSpcReduction="20000"/>
          </a:bodyPr>
          <a:lstStyle/>
          <a:p>
            <a:r>
              <a:rPr lang="en-US" dirty="0"/>
              <a:t>The base code is pure Python 3 without additional dependencies</a:t>
            </a:r>
          </a:p>
          <a:p>
            <a:r>
              <a:rPr lang="en-US" dirty="0"/>
              <a:t>For development, a setup such as the below is recommended</a:t>
            </a:r>
          </a:p>
          <a:p>
            <a:pPr lvl="1"/>
            <a:r>
              <a:rPr lang="en-US" dirty="0"/>
              <a:t>WSL=Windows Subsystem for Linux (for Windows only, optional)</a:t>
            </a:r>
          </a:p>
          <a:p>
            <a:pPr lvl="1"/>
            <a:r>
              <a:rPr lang="en-US" dirty="0"/>
              <a:t>Visual Studio Code (optional, may require configuration)</a:t>
            </a:r>
          </a:p>
          <a:p>
            <a:pPr lvl="1"/>
            <a:r>
              <a:rPr lang="en-US" dirty="0"/>
              <a:t>Anaconda (strongly recommended)</a:t>
            </a:r>
          </a:p>
          <a:p>
            <a:pPr lvl="2"/>
            <a:r>
              <a:rPr lang="en-US" dirty="0"/>
              <a:t>Start a Bash shell to type commands into (for WSL/Linux only)</a:t>
            </a:r>
          </a:p>
          <a:p>
            <a:pPr lvl="2"/>
            <a:r>
              <a:rPr lang="en-US" dirty="0"/>
              <a:t>Run “Anaconda Prompt” from Windows menu at lower left (for Windows only)</a:t>
            </a:r>
          </a:p>
          <a:p>
            <a:pPr lvl="2"/>
            <a:r>
              <a:rPr lang="en-US" dirty="0"/>
              <a:t>Create environment with “</a:t>
            </a:r>
            <a:r>
              <a:rPr lang="en-US" dirty="0" err="1"/>
              <a:t>conda</a:t>
            </a:r>
            <a:r>
              <a:rPr lang="en-US" dirty="0"/>
              <a:t> create --name MV4025”</a:t>
            </a:r>
          </a:p>
          <a:p>
            <a:pPr lvl="2"/>
            <a:r>
              <a:rPr lang="en-US" dirty="0"/>
              <a:t>Then (once per session) “</a:t>
            </a:r>
            <a:r>
              <a:rPr lang="en-US" dirty="0" err="1"/>
              <a:t>conda</a:t>
            </a:r>
            <a:r>
              <a:rPr lang="en-US" dirty="0"/>
              <a:t> activate MV4025”</a:t>
            </a:r>
          </a:p>
          <a:p>
            <a:pPr lvl="1"/>
            <a:r>
              <a:rPr lang="en-US" dirty="0"/>
              <a:t>pip (required): “</a:t>
            </a:r>
            <a:r>
              <a:rPr lang="en-US" dirty="0" err="1"/>
              <a:t>conda</a:t>
            </a:r>
            <a:r>
              <a:rPr lang="en-US" dirty="0"/>
              <a:t> install pip”</a:t>
            </a:r>
          </a:p>
          <a:p>
            <a:pPr lvl="1"/>
            <a:r>
              <a:rPr lang="en-US" dirty="0"/>
              <a:t>Stable Baselines 3 (required): “pip install stable-baselines3”</a:t>
            </a:r>
          </a:p>
          <a:p>
            <a:pPr lvl="1"/>
            <a:r>
              <a:rPr lang="en-US" dirty="0" err="1"/>
              <a:t>scipy</a:t>
            </a:r>
            <a:r>
              <a:rPr lang="en-US" dirty="0"/>
              <a:t> (required): “pip install </a:t>
            </a:r>
            <a:r>
              <a:rPr lang="en-US" dirty="0" err="1"/>
              <a:t>scipy</a:t>
            </a:r>
            <a:r>
              <a:rPr lang="en-US" dirty="0"/>
              <a:t>”</a:t>
            </a:r>
          </a:p>
          <a:p>
            <a:pPr lvl="1"/>
            <a:r>
              <a:rPr lang="en-US" dirty="0" err="1"/>
              <a:t>websockets</a:t>
            </a:r>
            <a:r>
              <a:rPr lang="en-US" dirty="0"/>
              <a:t> (required): “pip install </a:t>
            </a:r>
            <a:r>
              <a:rPr lang="en-US" dirty="0" err="1"/>
              <a:t>websockets</a:t>
            </a:r>
            <a:r>
              <a:rPr lang="en-US" dirty="0"/>
              <a:t>”</a:t>
            </a:r>
          </a:p>
          <a:p>
            <a:pPr lvl="1"/>
            <a:r>
              <a:rPr lang="en-US" dirty="0" err="1"/>
              <a:t>hexagdly</a:t>
            </a:r>
            <a:r>
              <a:rPr lang="en-US" dirty="0"/>
              <a:t> (required): “pip install </a:t>
            </a:r>
            <a:r>
              <a:rPr lang="en-US" dirty="0" err="1"/>
              <a:t>hexagdly</a:t>
            </a:r>
            <a:r>
              <a:rPr lang="en-US" dirty="0"/>
              <a:t>”</a:t>
            </a:r>
          </a:p>
          <a:p>
            <a:pPr lvl="1"/>
            <a:r>
              <a:rPr lang="en-US" dirty="0" err="1"/>
              <a:t>psutil</a:t>
            </a:r>
            <a:r>
              <a:rPr lang="en-US" dirty="0"/>
              <a:t> (required): “pip install </a:t>
            </a:r>
            <a:r>
              <a:rPr lang="en-US" dirty="0" err="1"/>
              <a:t>psutil</a:t>
            </a:r>
            <a:r>
              <a:rPr lang="en-US" dirty="0"/>
              <a:t>”</a:t>
            </a:r>
          </a:p>
        </p:txBody>
      </p:sp>
    </p:spTree>
    <p:extLst>
      <p:ext uri="{BB962C8B-B14F-4D97-AF65-F5344CB8AC3E}">
        <p14:creationId xmlns:p14="http://schemas.microsoft.com/office/powerpoint/2010/main" val="87390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1346-B850-4475-8FAD-775A24B8572C}"/>
              </a:ext>
            </a:extLst>
          </p:cNvPr>
          <p:cNvSpPr>
            <a:spLocks noGrp="1"/>
          </p:cNvSpPr>
          <p:nvPr>
            <p:ph type="title"/>
          </p:nvPr>
        </p:nvSpPr>
        <p:spPr/>
        <p:txBody>
          <a:bodyPr/>
          <a:lstStyle/>
          <a:p>
            <a:r>
              <a:rPr lang="en-US" dirty="0"/>
              <a:t>Running Atlatl with a Pre-Existing AI</a:t>
            </a:r>
          </a:p>
        </p:txBody>
      </p:sp>
      <p:sp>
        <p:nvSpPr>
          <p:cNvPr id="3" name="Content Placeholder 2">
            <a:extLst>
              <a:ext uri="{FF2B5EF4-FFF2-40B4-BE49-F238E27FC236}">
                <a16:creationId xmlns:a16="http://schemas.microsoft.com/office/drawing/2014/main" id="{9C8D1A90-8225-4394-9F8B-05EB5E4E206E}"/>
              </a:ext>
            </a:extLst>
          </p:cNvPr>
          <p:cNvSpPr>
            <a:spLocks noGrp="1"/>
          </p:cNvSpPr>
          <p:nvPr>
            <p:ph idx="1"/>
          </p:nvPr>
        </p:nvSpPr>
        <p:spPr/>
        <p:txBody>
          <a:bodyPr>
            <a:normAutofit fontScale="92500" lnSpcReduction="20000"/>
          </a:bodyPr>
          <a:lstStyle/>
          <a:p>
            <a:r>
              <a:rPr lang="en-US" dirty="0"/>
              <a:t>Start server via e.g. </a:t>
            </a:r>
            <a:br>
              <a:rPr lang="en-US" dirty="0"/>
            </a:br>
            <a:r>
              <a:rPr lang="en-US" dirty="0"/>
              <a:t>“python server.py test4.scn --</a:t>
            </a:r>
            <a:r>
              <a:rPr lang="en-US" dirty="0" err="1"/>
              <a:t>redAI</a:t>
            </a:r>
            <a:r>
              <a:rPr lang="en-US" dirty="0"/>
              <a:t> passive --</a:t>
            </a:r>
            <a:r>
              <a:rPr lang="en-US" dirty="0" err="1"/>
              <a:t>openSocket</a:t>
            </a:r>
            <a:r>
              <a:rPr lang="en-US" dirty="0"/>
              <a:t>”</a:t>
            </a:r>
          </a:p>
          <a:p>
            <a:r>
              <a:rPr lang="en-US" dirty="0"/>
              <a:t>If running any AIs as separate processes, start via e.g. “python passive.py red”. </a:t>
            </a:r>
          </a:p>
          <a:p>
            <a:r>
              <a:rPr lang="en-US" dirty="0"/>
              <a:t>Start play.html in browser</a:t>
            </a:r>
          </a:p>
          <a:p>
            <a:r>
              <a:rPr lang="en-US" dirty="0"/>
              <a:t>Click button to request playing red or blue, e.g. if the AI is red, click blue.</a:t>
            </a:r>
          </a:p>
          <a:p>
            <a:r>
              <a:rPr lang="en-US" dirty="0"/>
              <a:t>Blue now can adjust (“set up”) his forces to be on any hex marked with a blue square</a:t>
            </a:r>
          </a:p>
          <a:p>
            <a:r>
              <a:rPr lang="en-US" dirty="0"/>
              <a:t>Red does the same</a:t>
            </a:r>
          </a:p>
          <a:p>
            <a:r>
              <a:rPr lang="en-US" dirty="0"/>
              <a:t>Blue now moves its units (Blue always get the first turn)</a:t>
            </a:r>
          </a:p>
          <a:p>
            <a:r>
              <a:rPr lang="en-US" dirty="0"/>
              <a:t>Red and blue alternate turns thereafter</a:t>
            </a:r>
          </a:p>
        </p:txBody>
      </p:sp>
    </p:spTree>
    <p:extLst>
      <p:ext uri="{BB962C8B-B14F-4D97-AF65-F5344CB8AC3E}">
        <p14:creationId xmlns:p14="http://schemas.microsoft.com/office/powerpoint/2010/main" val="260572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2EAD-B0C4-8536-EBF3-C00C9D9B0E7C}"/>
              </a:ext>
            </a:extLst>
          </p:cNvPr>
          <p:cNvSpPr>
            <a:spLocks noGrp="1"/>
          </p:cNvSpPr>
          <p:nvPr>
            <p:ph type="title"/>
          </p:nvPr>
        </p:nvSpPr>
        <p:spPr/>
        <p:txBody>
          <a:bodyPr/>
          <a:lstStyle/>
          <a:p>
            <a:r>
              <a:rPr lang="en-US" dirty="0"/>
              <a:t>GUI Notes</a:t>
            </a:r>
          </a:p>
        </p:txBody>
      </p:sp>
      <p:sp>
        <p:nvSpPr>
          <p:cNvPr id="3" name="Content Placeholder 2">
            <a:extLst>
              <a:ext uri="{FF2B5EF4-FFF2-40B4-BE49-F238E27FC236}">
                <a16:creationId xmlns:a16="http://schemas.microsoft.com/office/drawing/2014/main" id="{8C1D2605-8464-1A4D-AFD8-7BBF87994CFC}"/>
              </a:ext>
            </a:extLst>
          </p:cNvPr>
          <p:cNvSpPr>
            <a:spLocks noGrp="1"/>
          </p:cNvSpPr>
          <p:nvPr>
            <p:ph idx="1"/>
          </p:nvPr>
        </p:nvSpPr>
        <p:spPr/>
        <p:txBody>
          <a:bodyPr>
            <a:normAutofit fontScale="92500" lnSpcReduction="20000"/>
          </a:bodyPr>
          <a:lstStyle/>
          <a:p>
            <a:r>
              <a:rPr lang="en-US" dirty="0"/>
              <a:t>For large maps, shift left clicking zooms the map out, and a second shift left click will zoom in at the mouse’s current location</a:t>
            </a:r>
          </a:p>
          <a:p>
            <a:r>
              <a:rPr lang="en-US" dirty="0"/>
              <a:t>Attempting GUI inputs on the opponent’s move results in an error being raised, and the simulation exiting immediately. This draconian response is to ensure that AIs are never able to move their opponent’s units</a:t>
            </a:r>
          </a:p>
          <a:p>
            <a:r>
              <a:rPr lang="en-US" dirty="0"/>
              <a:t>By default, Atlatl currently resets the game automatically as soon as it is complete. This is great for </a:t>
            </a:r>
            <a:r>
              <a:rPr lang="en-US"/>
              <a:t>running many AI </a:t>
            </a:r>
            <a:r>
              <a:rPr lang="en-US" dirty="0"/>
              <a:t>vs AI battles, but can be a bit frustrating to a human user, who may not get to see the final disposition of the battlefield due to the reset. The final score is visible on the console, however. To avoid this problem, run with –</a:t>
            </a:r>
            <a:r>
              <a:rPr lang="en-US" dirty="0" err="1"/>
              <a:t>nReps</a:t>
            </a:r>
            <a:r>
              <a:rPr lang="en-US" dirty="0"/>
              <a:t> 1</a:t>
            </a:r>
          </a:p>
          <a:p>
            <a:r>
              <a:rPr lang="en-US" dirty="0"/>
              <a:t>Note that a faction’s phase ends automatically if all units have taken an action. Otherwise the phase must be ended manually with the “End Phase” button.</a:t>
            </a:r>
          </a:p>
        </p:txBody>
      </p:sp>
    </p:spTree>
    <p:extLst>
      <p:ext uri="{BB962C8B-B14F-4D97-AF65-F5344CB8AC3E}">
        <p14:creationId xmlns:p14="http://schemas.microsoft.com/office/powerpoint/2010/main" val="215974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957C4-1D69-4F86-9A79-AAF8C99916B2}"/>
              </a:ext>
            </a:extLst>
          </p:cNvPr>
          <p:cNvSpPr>
            <a:spLocks noGrp="1"/>
          </p:cNvSpPr>
          <p:nvPr>
            <p:ph type="title"/>
          </p:nvPr>
        </p:nvSpPr>
        <p:spPr>
          <a:xfrm>
            <a:off x="838200" y="74180"/>
            <a:ext cx="10515600" cy="1325563"/>
          </a:xfrm>
        </p:spPr>
        <p:txBody>
          <a:bodyPr/>
          <a:lstStyle/>
          <a:p>
            <a:r>
              <a:rPr lang="en-US" dirty="0"/>
              <a:t>Create scenario</a:t>
            </a:r>
          </a:p>
        </p:txBody>
      </p:sp>
      <p:sp>
        <p:nvSpPr>
          <p:cNvPr id="3" name="Content Placeholder 2">
            <a:extLst>
              <a:ext uri="{FF2B5EF4-FFF2-40B4-BE49-F238E27FC236}">
                <a16:creationId xmlns:a16="http://schemas.microsoft.com/office/drawing/2014/main" id="{AB989443-9236-45C2-90F4-14B66BFA9EE3}"/>
              </a:ext>
            </a:extLst>
          </p:cNvPr>
          <p:cNvSpPr>
            <a:spLocks noGrp="1"/>
          </p:cNvSpPr>
          <p:nvPr>
            <p:ph idx="1"/>
          </p:nvPr>
        </p:nvSpPr>
        <p:spPr>
          <a:xfrm>
            <a:off x="838200" y="1330033"/>
            <a:ext cx="10515600" cy="5361710"/>
          </a:xfrm>
        </p:spPr>
        <p:txBody>
          <a:bodyPr>
            <a:normAutofit fontScale="62500" lnSpcReduction="20000"/>
          </a:bodyPr>
          <a:lstStyle/>
          <a:p>
            <a:r>
              <a:rPr lang="en-US" dirty="0"/>
              <a:t>Run </a:t>
            </a:r>
            <a:r>
              <a:rPr lang="en-US" dirty="0" err="1"/>
              <a:t>src</a:t>
            </a:r>
            <a:r>
              <a:rPr lang="en-US" dirty="0"/>
              <a:t>/browser/map-editor.html in browser</a:t>
            </a:r>
          </a:p>
          <a:p>
            <a:r>
              <a:rPr lang="en-US" dirty="0"/>
              <a:t>If starting from an existing map, copy into clipboard*, click Load JSON, and paste into window</a:t>
            </a:r>
          </a:p>
          <a:p>
            <a:r>
              <a:rPr lang="en-US" dirty="0"/>
              <a:t>Otherwise, pick the width and height (rows) of your map</a:t>
            </a:r>
          </a:p>
          <a:p>
            <a:r>
              <a:rPr lang="en-US" dirty="0"/>
              <a:t>Experiment with clicking “Random” if you like</a:t>
            </a:r>
          </a:p>
          <a:p>
            <a:r>
              <a:rPr lang="en-US" dirty="0"/>
              <a:t>Use the tool palette at left to paint on terrain and setup zones (initial positions) for the units to be added later</a:t>
            </a:r>
          </a:p>
          <a:p>
            <a:r>
              <a:rPr lang="en-US" dirty="0"/>
              <a:t>After creating map, click “Copy JSON to Clipboard”</a:t>
            </a:r>
          </a:p>
          <a:p>
            <a:r>
              <a:rPr lang="en-US" dirty="0"/>
              <a:t>Run </a:t>
            </a:r>
            <a:r>
              <a:rPr lang="en-US" dirty="0" err="1"/>
              <a:t>src</a:t>
            </a:r>
            <a:r>
              <a:rPr lang="en-US" dirty="0"/>
              <a:t>/browser/unit-placement.html in browser</a:t>
            </a:r>
          </a:p>
          <a:p>
            <a:r>
              <a:rPr lang="en-US" dirty="0"/>
              <a:t>Click “Load Map JSON” and paste in your map</a:t>
            </a:r>
          </a:p>
          <a:p>
            <a:r>
              <a:rPr lang="en-US" dirty="0"/>
              <a:t>Create order of battle JSON in a text editor, possibly starting from one of the examples in </a:t>
            </a:r>
            <a:r>
              <a:rPr lang="en-US" dirty="0" err="1"/>
              <a:t>src</a:t>
            </a:r>
            <a:r>
              <a:rPr lang="en-US" dirty="0"/>
              <a:t>/doc</a:t>
            </a:r>
          </a:p>
          <a:p>
            <a:r>
              <a:rPr lang="en-US" dirty="0"/>
              <a:t>Click “Load </a:t>
            </a:r>
            <a:r>
              <a:rPr lang="en-US" dirty="0" err="1"/>
              <a:t>OoB</a:t>
            </a:r>
            <a:r>
              <a:rPr lang="en-US" dirty="0"/>
              <a:t> JSON” and paste in your order of battle*</a:t>
            </a:r>
          </a:p>
          <a:p>
            <a:r>
              <a:rPr lang="en-US" dirty="0"/>
              <a:t>Place units in their default initial positions by clicking units and hexes</a:t>
            </a:r>
          </a:p>
          <a:p>
            <a:r>
              <a:rPr lang="en-US" dirty="0"/>
              <a:t>Set time limits and scoring parameters for the scenario by typing in the text boxes at top</a:t>
            </a:r>
          </a:p>
          <a:p>
            <a:r>
              <a:rPr lang="en-US" dirty="0"/>
              <a:t>Click “Copy Placement JSON to Clipboard”</a:t>
            </a:r>
          </a:p>
          <a:p>
            <a:r>
              <a:rPr lang="en-US" dirty="0"/>
              <a:t>Paste into </a:t>
            </a:r>
            <a:r>
              <a:rPr lang="en-US" dirty="0" err="1"/>
              <a:t>yourfilename.scn</a:t>
            </a:r>
            <a:r>
              <a:rPr lang="en-US" dirty="0"/>
              <a:t> in </a:t>
            </a:r>
            <a:r>
              <a:rPr lang="en-US" dirty="0" err="1"/>
              <a:t>src</a:t>
            </a:r>
            <a:r>
              <a:rPr lang="en-US" dirty="0"/>
              <a:t>/server/scenarios</a:t>
            </a:r>
          </a:p>
          <a:p>
            <a:pPr marL="0" indent="0">
              <a:buNone/>
            </a:pPr>
            <a:br>
              <a:rPr lang="en-US" dirty="0"/>
            </a:br>
            <a:r>
              <a:rPr lang="en-US" dirty="0"/>
              <a:t>*Note that JSON in *.</a:t>
            </a:r>
            <a:r>
              <a:rPr lang="en-US" dirty="0" err="1"/>
              <a:t>scn</a:t>
            </a:r>
            <a:r>
              <a:rPr lang="en-US" dirty="0"/>
              <a:t> files have map and unit fields in the proper format for use as maps and orders of battle</a:t>
            </a:r>
          </a:p>
        </p:txBody>
      </p:sp>
    </p:spTree>
    <p:extLst>
      <p:ext uri="{BB962C8B-B14F-4D97-AF65-F5344CB8AC3E}">
        <p14:creationId xmlns:p14="http://schemas.microsoft.com/office/powerpoint/2010/main" val="4136456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62A1-0518-4378-9FC4-9923AFF76E7E}"/>
              </a:ext>
            </a:extLst>
          </p:cNvPr>
          <p:cNvSpPr>
            <a:spLocks noGrp="1"/>
          </p:cNvSpPr>
          <p:nvPr>
            <p:ph type="title"/>
          </p:nvPr>
        </p:nvSpPr>
        <p:spPr/>
        <p:txBody>
          <a:bodyPr/>
          <a:lstStyle/>
          <a:p>
            <a:r>
              <a:rPr lang="en-US" dirty="0"/>
              <a:t>Running the model: server.py</a:t>
            </a:r>
          </a:p>
        </p:txBody>
      </p:sp>
      <p:sp>
        <p:nvSpPr>
          <p:cNvPr id="3" name="Content Placeholder 2">
            <a:extLst>
              <a:ext uri="{FF2B5EF4-FFF2-40B4-BE49-F238E27FC236}">
                <a16:creationId xmlns:a16="http://schemas.microsoft.com/office/drawing/2014/main" id="{3BDF81E2-FFE7-47D3-AA76-A8C5C33B79FE}"/>
              </a:ext>
            </a:extLst>
          </p:cNvPr>
          <p:cNvSpPr>
            <a:spLocks noGrp="1"/>
          </p:cNvSpPr>
          <p:nvPr>
            <p:ph idx="1"/>
          </p:nvPr>
        </p:nvSpPr>
        <p:spPr/>
        <p:txBody>
          <a:bodyPr>
            <a:normAutofit fontScale="77500" lnSpcReduction="20000"/>
          </a:bodyPr>
          <a:lstStyle/>
          <a:p>
            <a:r>
              <a:rPr lang="en-US" dirty="0"/>
              <a:t>python server.py scenario-generator-or-file optional-arguments</a:t>
            </a:r>
          </a:p>
          <a:p>
            <a:r>
              <a:rPr lang="en-US" dirty="0"/>
              <a:t>Scenario files end in *.</a:t>
            </a:r>
            <a:r>
              <a:rPr lang="en-US" dirty="0" err="1"/>
              <a:t>scn</a:t>
            </a:r>
            <a:r>
              <a:rPr lang="en-US" dirty="0"/>
              <a:t> and are located in the scenarios subdirectory</a:t>
            </a:r>
          </a:p>
          <a:p>
            <a:r>
              <a:rPr lang="en-US" dirty="0"/>
              <a:t>Optional arguments:</a:t>
            </a:r>
          </a:p>
          <a:p>
            <a:pPr lvl="1"/>
            <a:r>
              <a:rPr lang="en-US" dirty="0"/>
              <a:t>-v : verbose mode, prints message traffic</a:t>
            </a:r>
          </a:p>
          <a:p>
            <a:pPr lvl="1"/>
            <a:r>
              <a:rPr lang="en-US" dirty="0"/>
              <a:t>--</a:t>
            </a:r>
            <a:r>
              <a:rPr lang="en-US" dirty="0" err="1"/>
              <a:t>redAI</a:t>
            </a:r>
            <a:r>
              <a:rPr lang="en-US" dirty="0"/>
              <a:t> REDAI : AI for red, or omit for human to play via </a:t>
            </a:r>
            <a:r>
              <a:rPr lang="en-US" dirty="0" err="1"/>
              <a:t>websocket</a:t>
            </a:r>
            <a:endParaRPr lang="en-US" dirty="0"/>
          </a:p>
          <a:p>
            <a:pPr lvl="1"/>
            <a:r>
              <a:rPr lang="en-US" dirty="0"/>
              <a:t>--</a:t>
            </a:r>
            <a:r>
              <a:rPr lang="en-US" dirty="0" err="1"/>
              <a:t>blueAI</a:t>
            </a:r>
            <a:r>
              <a:rPr lang="en-US" dirty="0"/>
              <a:t> BLUEAI : as above</a:t>
            </a:r>
          </a:p>
          <a:p>
            <a:pPr lvl="1"/>
            <a:r>
              <a:rPr lang="en-US" dirty="0"/>
              <a:t>--</a:t>
            </a:r>
            <a:r>
              <a:rPr lang="en-US" dirty="0" err="1"/>
              <a:t>blueReplay</a:t>
            </a:r>
            <a:r>
              <a:rPr lang="en-US" dirty="0"/>
              <a:t> BLUEREPLAY : capture blue replay to file BLUEREPLAY</a:t>
            </a:r>
          </a:p>
          <a:p>
            <a:pPr lvl="1"/>
            <a:r>
              <a:rPr lang="en-US" dirty="0"/>
              <a:t>--</a:t>
            </a:r>
            <a:r>
              <a:rPr lang="en-US" dirty="0" err="1"/>
              <a:t>redReplay</a:t>
            </a:r>
            <a:r>
              <a:rPr lang="en-US" dirty="0"/>
              <a:t> REDREPLAY : as above</a:t>
            </a:r>
          </a:p>
          <a:p>
            <a:pPr lvl="1"/>
            <a:r>
              <a:rPr lang="en-US" dirty="0"/>
              <a:t>--</a:t>
            </a:r>
            <a:r>
              <a:rPr lang="en-US" dirty="0" err="1"/>
              <a:t>openSocket</a:t>
            </a:r>
            <a:r>
              <a:rPr lang="en-US" dirty="0"/>
              <a:t> : needed to allow humans to play via </a:t>
            </a:r>
            <a:r>
              <a:rPr lang="en-US" dirty="0" err="1"/>
              <a:t>websocket</a:t>
            </a:r>
            <a:endParaRPr lang="en-US" dirty="0"/>
          </a:p>
          <a:p>
            <a:pPr lvl="1"/>
            <a:r>
              <a:rPr lang="en-US" dirty="0"/>
              <a:t>--</a:t>
            </a:r>
            <a:r>
              <a:rPr lang="en-US" dirty="0" err="1"/>
              <a:t>exitWhenTerminal</a:t>
            </a:r>
            <a:r>
              <a:rPr lang="en-US" dirty="0"/>
              <a:t> : exit and print score when game is complete</a:t>
            </a:r>
          </a:p>
          <a:p>
            <a:pPr lvl="1"/>
            <a:r>
              <a:rPr lang="en-US" dirty="0"/>
              <a:t>--</a:t>
            </a:r>
            <a:r>
              <a:rPr lang="en-US" dirty="0" err="1"/>
              <a:t>scenarioSeed</a:t>
            </a:r>
            <a:r>
              <a:rPr lang="en-US" dirty="0"/>
              <a:t> SCENARIOSEED: random seed used by scenario generators</a:t>
            </a:r>
          </a:p>
          <a:p>
            <a:pPr lvl="1"/>
            <a:r>
              <a:rPr lang="en-US" dirty="0"/>
              <a:t>--</a:t>
            </a:r>
            <a:r>
              <a:rPr lang="en-US" dirty="0" err="1"/>
              <a:t>scenarioCycle</a:t>
            </a:r>
            <a:r>
              <a:rPr lang="en-US" dirty="0"/>
              <a:t> SCENARIOCYCLE: number of scenarios to generate </a:t>
            </a:r>
          </a:p>
          <a:p>
            <a:pPr lvl="1"/>
            <a:r>
              <a:rPr lang="en-US" dirty="0"/>
              <a:t>--</a:t>
            </a:r>
            <a:r>
              <a:rPr lang="en-US" dirty="0" err="1"/>
              <a:t>nReps</a:t>
            </a:r>
            <a:r>
              <a:rPr lang="en-US" dirty="0"/>
              <a:t> NREPS: number of runs </a:t>
            </a:r>
          </a:p>
          <a:p>
            <a:pPr lvl="1"/>
            <a:r>
              <a:rPr lang="en-US" dirty="0"/>
              <a:t>--</a:t>
            </a:r>
            <a:r>
              <a:rPr lang="en-US" dirty="0" err="1"/>
              <a:t>redNeuralNet</a:t>
            </a:r>
            <a:r>
              <a:rPr lang="en-US" dirty="0"/>
              <a:t> REDNEURALNET: neural net to be used by red AI (if it requires a net)</a:t>
            </a:r>
          </a:p>
          <a:p>
            <a:pPr lvl="1"/>
            <a:r>
              <a:rPr lang="en-US" dirty="0"/>
              <a:t>--</a:t>
            </a:r>
            <a:r>
              <a:rPr lang="en-US" dirty="0" err="1"/>
              <a:t>blueNeuralNet</a:t>
            </a:r>
            <a:r>
              <a:rPr lang="en-US" dirty="0"/>
              <a:t> BLUENEURALNET: neural net to be used by blue AI (if it requires a net)</a:t>
            </a:r>
          </a:p>
          <a:p>
            <a:pPr lvl="1"/>
            <a:endParaRPr lang="en-US" dirty="0"/>
          </a:p>
        </p:txBody>
      </p:sp>
    </p:spTree>
    <p:extLst>
      <p:ext uri="{BB962C8B-B14F-4D97-AF65-F5344CB8AC3E}">
        <p14:creationId xmlns:p14="http://schemas.microsoft.com/office/powerpoint/2010/main" val="3230271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DEBE-1066-4640-90DB-F8FF54BA1C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00EF0DB-1D94-4E9F-84D0-D4D810B31DA3}"/>
              </a:ext>
            </a:extLst>
          </p:cNvPr>
          <p:cNvSpPr>
            <a:spLocks noGrp="1"/>
          </p:cNvSpPr>
          <p:nvPr>
            <p:ph idx="1"/>
          </p:nvPr>
        </p:nvSpPr>
        <p:spPr/>
        <p:txBody>
          <a:bodyPr>
            <a:normAutofit fontScale="92500"/>
          </a:bodyPr>
          <a:lstStyle/>
          <a:p>
            <a:r>
              <a:rPr lang="en-US" dirty="0"/>
              <a:t>Atlatl is a ultra-simple combat model and surrounding infrastructure to support experimentation on controlling the sides with AI</a:t>
            </a:r>
          </a:p>
          <a:p>
            <a:r>
              <a:rPr lang="en-US" dirty="0"/>
              <a:t>The combat model is deterministic and relatively crude. The simplicity is intentional and meant to facilitate experimentation.</a:t>
            </a:r>
          </a:p>
          <a:p>
            <a:r>
              <a:rPr lang="en-US" dirty="0"/>
              <a:t>Performance is scored based on kills, losses, and holding urban areas (as a surrogate for all seize and hold operations)</a:t>
            </a:r>
          </a:p>
          <a:p>
            <a:r>
              <a:rPr lang="en-US" dirty="0"/>
              <a:t>Hooks to interface with a standard reinforcement learning codebase (Stable Baselines 3) are also provided</a:t>
            </a:r>
          </a:p>
          <a:p>
            <a:r>
              <a:rPr lang="en-US" dirty="0"/>
              <a:t>Human users can play against the AI via a web browser</a:t>
            </a:r>
          </a:p>
          <a:p>
            <a:r>
              <a:rPr lang="en-US" dirty="0"/>
              <a:t>A browser-based replay capability to view AI vs AI matches is also provided</a:t>
            </a:r>
          </a:p>
        </p:txBody>
      </p:sp>
    </p:spTree>
    <p:extLst>
      <p:ext uri="{BB962C8B-B14F-4D97-AF65-F5344CB8AC3E}">
        <p14:creationId xmlns:p14="http://schemas.microsoft.com/office/powerpoint/2010/main" val="2439039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8EB7-EE55-472B-81E4-1DE725EF6B99}"/>
              </a:ext>
            </a:extLst>
          </p:cNvPr>
          <p:cNvSpPr>
            <a:spLocks noGrp="1"/>
          </p:cNvSpPr>
          <p:nvPr>
            <p:ph type="title"/>
          </p:nvPr>
        </p:nvSpPr>
        <p:spPr/>
        <p:txBody>
          <a:bodyPr/>
          <a:lstStyle/>
          <a:p>
            <a:r>
              <a:rPr lang="en-US" dirty="0"/>
              <a:t>Human vs human battle</a:t>
            </a:r>
          </a:p>
        </p:txBody>
      </p:sp>
      <p:sp>
        <p:nvSpPr>
          <p:cNvPr id="3" name="Content Placeholder 2">
            <a:extLst>
              <a:ext uri="{FF2B5EF4-FFF2-40B4-BE49-F238E27FC236}">
                <a16:creationId xmlns:a16="http://schemas.microsoft.com/office/drawing/2014/main" id="{0A850081-860B-491D-AB31-B59AFCA19510}"/>
              </a:ext>
            </a:extLst>
          </p:cNvPr>
          <p:cNvSpPr>
            <a:spLocks noGrp="1"/>
          </p:cNvSpPr>
          <p:nvPr>
            <p:ph idx="1"/>
          </p:nvPr>
        </p:nvSpPr>
        <p:spPr/>
        <p:txBody>
          <a:bodyPr/>
          <a:lstStyle/>
          <a:p>
            <a:r>
              <a:rPr lang="en-US" dirty="0"/>
              <a:t>In </a:t>
            </a:r>
            <a:r>
              <a:rPr lang="en-US" dirty="0" err="1"/>
              <a:t>src</a:t>
            </a:r>
            <a:r>
              <a:rPr lang="en-US" dirty="0"/>
              <a:t>/server, run </a:t>
            </a:r>
            <a:br>
              <a:rPr lang="en-US" dirty="0"/>
            </a:br>
            <a:r>
              <a:rPr lang="en-US" dirty="0"/>
              <a:t>“python server.py </a:t>
            </a:r>
            <a:r>
              <a:rPr lang="en-US" dirty="0" err="1"/>
              <a:t>YourScenarioName.scn</a:t>
            </a:r>
            <a:r>
              <a:rPr lang="en-US" dirty="0"/>
              <a:t> --</a:t>
            </a:r>
            <a:r>
              <a:rPr lang="en-US" dirty="0" err="1"/>
              <a:t>openSocket</a:t>
            </a:r>
            <a:r>
              <a:rPr lang="en-US" dirty="0"/>
              <a:t>”</a:t>
            </a:r>
          </a:p>
          <a:p>
            <a:r>
              <a:rPr lang="en-US" dirty="0"/>
              <a:t>With the “</a:t>
            </a:r>
            <a:r>
              <a:rPr lang="en-US" dirty="0" err="1"/>
              <a:t>openSocket</a:t>
            </a:r>
            <a:r>
              <a:rPr lang="en-US" dirty="0"/>
              <a:t>” argument, any missing players (blue, red, or both) can connect and play over a </a:t>
            </a:r>
            <a:r>
              <a:rPr lang="en-US" dirty="0" err="1"/>
              <a:t>websocket</a:t>
            </a:r>
            <a:r>
              <a:rPr lang="en-US" dirty="0"/>
              <a:t>.</a:t>
            </a:r>
          </a:p>
          <a:p>
            <a:r>
              <a:rPr lang="en-US" dirty="0"/>
              <a:t>Run “play.html” in the browser</a:t>
            </a:r>
          </a:p>
          <a:p>
            <a:r>
              <a:rPr lang="en-US" dirty="0"/>
              <a:t>Press the “Blue” button</a:t>
            </a:r>
          </a:p>
          <a:p>
            <a:r>
              <a:rPr lang="en-US" dirty="0"/>
              <a:t>Run “play.html” on another browser tab</a:t>
            </a:r>
          </a:p>
          <a:p>
            <a:r>
              <a:rPr lang="en-US" dirty="0"/>
              <a:t>Press the “Red” button</a:t>
            </a:r>
          </a:p>
          <a:p>
            <a:r>
              <a:rPr lang="en-US" dirty="0"/>
              <a:t>Begin play</a:t>
            </a:r>
          </a:p>
        </p:txBody>
      </p:sp>
    </p:spTree>
    <p:extLst>
      <p:ext uri="{BB962C8B-B14F-4D97-AF65-F5344CB8AC3E}">
        <p14:creationId xmlns:p14="http://schemas.microsoft.com/office/powerpoint/2010/main" val="1416146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8EB7-EE55-472B-81E4-1DE725EF6B99}"/>
              </a:ext>
            </a:extLst>
          </p:cNvPr>
          <p:cNvSpPr>
            <a:spLocks noGrp="1"/>
          </p:cNvSpPr>
          <p:nvPr>
            <p:ph type="title"/>
          </p:nvPr>
        </p:nvSpPr>
        <p:spPr/>
        <p:txBody>
          <a:bodyPr/>
          <a:lstStyle/>
          <a:p>
            <a:r>
              <a:rPr lang="en-US" dirty="0"/>
              <a:t>AI vs human battle</a:t>
            </a:r>
          </a:p>
        </p:txBody>
      </p:sp>
      <p:sp>
        <p:nvSpPr>
          <p:cNvPr id="3" name="Content Placeholder 2">
            <a:extLst>
              <a:ext uri="{FF2B5EF4-FFF2-40B4-BE49-F238E27FC236}">
                <a16:creationId xmlns:a16="http://schemas.microsoft.com/office/drawing/2014/main" id="{0A850081-860B-491D-AB31-B59AFCA19510}"/>
              </a:ext>
            </a:extLst>
          </p:cNvPr>
          <p:cNvSpPr>
            <a:spLocks noGrp="1"/>
          </p:cNvSpPr>
          <p:nvPr>
            <p:ph idx="1"/>
          </p:nvPr>
        </p:nvSpPr>
        <p:spPr/>
        <p:txBody>
          <a:bodyPr>
            <a:normAutofit/>
          </a:bodyPr>
          <a:lstStyle/>
          <a:p>
            <a:r>
              <a:rPr lang="en-US" dirty="0"/>
              <a:t>In </a:t>
            </a:r>
            <a:r>
              <a:rPr lang="en-US" dirty="0" err="1"/>
              <a:t>src</a:t>
            </a:r>
            <a:r>
              <a:rPr lang="en-US" dirty="0"/>
              <a:t>/server, run </a:t>
            </a:r>
            <a:br>
              <a:rPr lang="en-US" dirty="0"/>
            </a:br>
            <a:r>
              <a:rPr lang="en-US" dirty="0"/>
              <a:t>“python server.py </a:t>
            </a:r>
            <a:r>
              <a:rPr lang="en-US" dirty="0" err="1"/>
              <a:t>YourScenarioName.scn</a:t>
            </a:r>
            <a:r>
              <a:rPr lang="en-US" dirty="0"/>
              <a:t> –</a:t>
            </a:r>
            <a:r>
              <a:rPr lang="en-US" dirty="0" err="1"/>
              <a:t>blueAI</a:t>
            </a:r>
            <a:r>
              <a:rPr lang="en-US" dirty="0"/>
              <a:t> BLUE_AI_NAME --</a:t>
            </a:r>
            <a:r>
              <a:rPr lang="en-US" dirty="0" err="1"/>
              <a:t>openSocket</a:t>
            </a:r>
            <a:r>
              <a:rPr lang="en-US" dirty="0"/>
              <a:t>” Run “play.html” in the browser</a:t>
            </a:r>
          </a:p>
          <a:p>
            <a:r>
              <a:rPr lang="en-US" dirty="0"/>
              <a:t>Run “play.html” on a browser tab</a:t>
            </a:r>
          </a:p>
          <a:p>
            <a:r>
              <a:rPr lang="en-US" dirty="0"/>
              <a:t>Press the “Red” button</a:t>
            </a:r>
          </a:p>
          <a:p>
            <a:r>
              <a:rPr lang="en-US" dirty="0"/>
              <a:t>Begin play</a:t>
            </a:r>
          </a:p>
          <a:p>
            <a:r>
              <a:rPr lang="en-US" dirty="0"/>
              <a:t>AI can also play red with human playing blue.</a:t>
            </a:r>
          </a:p>
        </p:txBody>
      </p:sp>
    </p:spTree>
    <p:extLst>
      <p:ext uri="{BB962C8B-B14F-4D97-AF65-F5344CB8AC3E}">
        <p14:creationId xmlns:p14="http://schemas.microsoft.com/office/powerpoint/2010/main" val="3744104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7418-DAE9-4001-A098-20A600202C98}"/>
              </a:ext>
            </a:extLst>
          </p:cNvPr>
          <p:cNvSpPr>
            <a:spLocks noGrp="1"/>
          </p:cNvSpPr>
          <p:nvPr>
            <p:ph type="title"/>
          </p:nvPr>
        </p:nvSpPr>
        <p:spPr/>
        <p:txBody>
          <a:bodyPr/>
          <a:lstStyle/>
          <a:p>
            <a:r>
              <a:rPr lang="en-US" dirty="0"/>
              <a:t>Useful Stock AIs</a:t>
            </a:r>
          </a:p>
        </p:txBody>
      </p:sp>
      <p:sp>
        <p:nvSpPr>
          <p:cNvPr id="3" name="Content Placeholder 2">
            <a:extLst>
              <a:ext uri="{FF2B5EF4-FFF2-40B4-BE49-F238E27FC236}">
                <a16:creationId xmlns:a16="http://schemas.microsoft.com/office/drawing/2014/main" id="{38D32C84-8731-4D1A-8C88-C5251DD00CB6}"/>
              </a:ext>
            </a:extLst>
          </p:cNvPr>
          <p:cNvSpPr>
            <a:spLocks noGrp="1"/>
          </p:cNvSpPr>
          <p:nvPr>
            <p:ph idx="1"/>
          </p:nvPr>
        </p:nvSpPr>
        <p:spPr/>
        <p:txBody>
          <a:bodyPr>
            <a:normAutofit fontScale="77500" lnSpcReduction="20000"/>
          </a:bodyPr>
          <a:lstStyle/>
          <a:p>
            <a:r>
              <a:rPr lang="en-US" dirty="0"/>
              <a:t>passive: does nothing</a:t>
            </a:r>
          </a:p>
          <a:p>
            <a:r>
              <a:rPr lang="en-US" dirty="0" err="1"/>
              <a:t>shootback</a:t>
            </a:r>
            <a:r>
              <a:rPr lang="en-US" dirty="0"/>
              <a:t>: does not move, but shoots at random targets in range</a:t>
            </a:r>
          </a:p>
          <a:p>
            <a:r>
              <a:rPr lang="en-US" dirty="0"/>
              <a:t>random: takes a random legal action</a:t>
            </a:r>
          </a:p>
          <a:p>
            <a:r>
              <a:rPr lang="en-US" dirty="0"/>
              <a:t>field: if no targets in range, moves via potential field algorithm towards opposing forces and cities**</a:t>
            </a:r>
          </a:p>
          <a:p>
            <a:r>
              <a:rPr lang="en-US" dirty="0" err="1"/>
              <a:t>dijkstra</a:t>
            </a:r>
            <a:r>
              <a:rPr lang="en-US" dirty="0"/>
              <a:t>: acts as random above, but the code demonstrates shortest path planning via the Dijkstra algorithm**</a:t>
            </a:r>
          </a:p>
          <a:p>
            <a:r>
              <a:rPr lang="en-US" dirty="0"/>
              <a:t>pass-</a:t>
            </a:r>
            <a:r>
              <a:rPr lang="en-US" dirty="0" err="1"/>
              <a:t>agg</a:t>
            </a:r>
            <a:r>
              <a:rPr lang="en-US" dirty="0"/>
              <a:t>: hand-built AI that is aggressive if it has more strength than its opponent and defensive otherwise. Intended for use with the city-inf-5 scenario generator</a:t>
            </a:r>
          </a:p>
          <a:p>
            <a:r>
              <a:rPr lang="en-US" dirty="0"/>
              <a:t>burt_reynolds_lab2: best hand-built AI vs pass-</a:t>
            </a:r>
            <a:r>
              <a:rPr lang="en-US" dirty="0" err="1"/>
              <a:t>agg</a:t>
            </a:r>
            <a:r>
              <a:rPr lang="en-US" dirty="0"/>
              <a:t> with city-inf-5 scenario</a:t>
            </a:r>
          </a:p>
          <a:p>
            <a:r>
              <a:rPr lang="en-US" dirty="0"/>
              <a:t>mandofun_c0: best reinforcement learning AI vs pass-</a:t>
            </a:r>
            <a:r>
              <a:rPr lang="en-US" dirty="0" err="1"/>
              <a:t>agg</a:t>
            </a:r>
            <a:r>
              <a:rPr lang="en-US" dirty="0"/>
              <a:t> with city-inf-5 scenario</a:t>
            </a:r>
            <a:br>
              <a:rPr lang="en-US" dirty="0"/>
            </a:br>
            <a:br>
              <a:rPr lang="en-US" dirty="0"/>
            </a:br>
            <a:r>
              <a:rPr lang="en-US" dirty="0"/>
              <a:t>**Demonstrates use of false terrain coloring as a tool for understanding the AI (visible in replay mode only via playback.html)</a:t>
            </a:r>
          </a:p>
        </p:txBody>
      </p:sp>
    </p:spTree>
    <p:extLst>
      <p:ext uri="{BB962C8B-B14F-4D97-AF65-F5344CB8AC3E}">
        <p14:creationId xmlns:p14="http://schemas.microsoft.com/office/powerpoint/2010/main" val="426729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9844-B4CF-46EC-AB10-B236F6D7AB32}"/>
              </a:ext>
            </a:extLst>
          </p:cNvPr>
          <p:cNvSpPr>
            <a:spLocks noGrp="1"/>
          </p:cNvSpPr>
          <p:nvPr>
            <p:ph type="title"/>
          </p:nvPr>
        </p:nvSpPr>
        <p:spPr/>
        <p:txBody>
          <a:bodyPr/>
          <a:lstStyle/>
          <a:p>
            <a:r>
              <a:rPr lang="en-US" dirty="0"/>
              <a:t>Test trained network against AI</a:t>
            </a:r>
          </a:p>
        </p:txBody>
      </p:sp>
      <p:sp>
        <p:nvSpPr>
          <p:cNvPr id="3" name="Content Placeholder 2">
            <a:extLst>
              <a:ext uri="{FF2B5EF4-FFF2-40B4-BE49-F238E27FC236}">
                <a16:creationId xmlns:a16="http://schemas.microsoft.com/office/drawing/2014/main" id="{0C5B1F7E-E789-4994-B1AA-052D95F68909}"/>
              </a:ext>
            </a:extLst>
          </p:cNvPr>
          <p:cNvSpPr>
            <a:spLocks noGrp="1"/>
          </p:cNvSpPr>
          <p:nvPr>
            <p:ph idx="1"/>
          </p:nvPr>
        </p:nvSpPr>
        <p:spPr/>
        <p:txBody>
          <a:bodyPr/>
          <a:lstStyle/>
          <a:p>
            <a:r>
              <a:rPr lang="en-US" dirty="0"/>
              <a:t>Example, assuming policy network was trained to play red on scenario test4.scn and we want to test against “passive” (do nothing) AI over three runs</a:t>
            </a:r>
            <a:br>
              <a:rPr lang="en-US" dirty="0"/>
            </a:br>
            <a:endParaRPr lang="en-US" dirty="0"/>
          </a:p>
          <a:p>
            <a:pPr marL="0" indent="0">
              <a:buNone/>
            </a:pPr>
            <a:r>
              <a:rPr lang="en-US" dirty="0"/>
              <a:t>	python server.py test4.scn --</a:t>
            </a:r>
            <a:r>
              <a:rPr lang="en-US" dirty="0" err="1"/>
              <a:t>blueAI</a:t>
            </a:r>
            <a:r>
              <a:rPr lang="en-US" dirty="0"/>
              <a:t> neural --</a:t>
            </a:r>
            <a:r>
              <a:rPr lang="en-US" dirty="0" err="1"/>
              <a:t>redAI</a:t>
            </a:r>
            <a:r>
              <a:rPr lang="en-US" dirty="0"/>
              <a:t> passive –reps 3</a:t>
            </a:r>
          </a:p>
        </p:txBody>
      </p:sp>
    </p:spTree>
    <p:extLst>
      <p:ext uri="{BB962C8B-B14F-4D97-AF65-F5344CB8AC3E}">
        <p14:creationId xmlns:p14="http://schemas.microsoft.com/office/powerpoint/2010/main" val="2131752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2E43-B82A-460E-91A9-235146709137}"/>
              </a:ext>
            </a:extLst>
          </p:cNvPr>
          <p:cNvSpPr>
            <a:spLocks noGrp="1"/>
          </p:cNvSpPr>
          <p:nvPr>
            <p:ph type="title"/>
          </p:nvPr>
        </p:nvSpPr>
        <p:spPr/>
        <p:txBody>
          <a:bodyPr>
            <a:normAutofit/>
          </a:bodyPr>
          <a:lstStyle/>
          <a:p>
            <a:r>
              <a:rPr lang="en-US" dirty="0"/>
              <a:t>Train policy network with reinforcement learning</a:t>
            </a:r>
          </a:p>
        </p:txBody>
      </p:sp>
      <p:sp>
        <p:nvSpPr>
          <p:cNvPr id="3" name="Content Placeholder 2">
            <a:extLst>
              <a:ext uri="{FF2B5EF4-FFF2-40B4-BE49-F238E27FC236}">
                <a16:creationId xmlns:a16="http://schemas.microsoft.com/office/drawing/2014/main" id="{781F2ED5-DD58-4935-9117-6B33F0DA16A6}"/>
              </a:ext>
            </a:extLst>
          </p:cNvPr>
          <p:cNvSpPr>
            <a:spLocks noGrp="1"/>
          </p:cNvSpPr>
          <p:nvPr>
            <p:ph idx="1"/>
          </p:nvPr>
        </p:nvSpPr>
        <p:spPr/>
        <p:txBody>
          <a:bodyPr>
            <a:normAutofit fontScale="92500" lnSpcReduction="10000"/>
          </a:bodyPr>
          <a:lstStyle/>
          <a:p>
            <a:r>
              <a:rPr lang="en-US" dirty="0"/>
              <a:t>server/train_lab4.py provides an example of how to train a multilayer perceptron network using the Deep Q Network (DQN) reinforcement learning algorithm.</a:t>
            </a:r>
          </a:p>
          <a:p>
            <a:r>
              <a:rPr lang="en-US" dirty="0"/>
              <a:t>Note that the details of the network architecture can be specified via the </a:t>
            </a:r>
            <a:r>
              <a:rPr lang="en-US" dirty="0" err="1"/>
              <a:t>net_arch</a:t>
            </a:r>
            <a:r>
              <a:rPr lang="en-US" dirty="0"/>
              <a:t> keyword argument passed to the DQN function. See </a:t>
            </a:r>
            <a:r>
              <a:rPr lang="en-US" dirty="0">
                <a:hlinkClick r:id="rId3"/>
              </a:rPr>
              <a:t>this SBL3 documentation page</a:t>
            </a:r>
            <a:endParaRPr lang="en-US" dirty="0"/>
          </a:p>
          <a:p>
            <a:r>
              <a:rPr lang="en-US" dirty="0"/>
              <a:t>Other server/train_*.py files demonstrate the use of </a:t>
            </a:r>
            <a:r>
              <a:rPr lang="en-US"/>
              <a:t>other techniques</a:t>
            </a:r>
            <a:endParaRPr lang="en-US" dirty="0"/>
          </a:p>
          <a:p>
            <a:r>
              <a:rPr lang="en-US" dirty="0"/>
              <a:t>The role (blue or red), </a:t>
            </a:r>
            <a:r>
              <a:rPr lang="en-US" dirty="0" err="1"/>
              <a:t>versusAI</a:t>
            </a:r>
            <a:r>
              <a:rPr lang="en-US" dirty="0"/>
              <a:t> (other force’s AI) and scenario to be trained on is hardcoded in the Python files</a:t>
            </a:r>
          </a:p>
          <a:p>
            <a:r>
              <a:rPr lang="en-US" dirty="0"/>
              <a:t>After training, the resulting network will be automatically saved to server/model_save.zip</a:t>
            </a:r>
          </a:p>
        </p:txBody>
      </p:sp>
    </p:spTree>
    <p:extLst>
      <p:ext uri="{BB962C8B-B14F-4D97-AF65-F5344CB8AC3E}">
        <p14:creationId xmlns:p14="http://schemas.microsoft.com/office/powerpoint/2010/main" val="762456099"/>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9BAF-D61F-42DD-BEAE-23A8976B8CC0}"/>
              </a:ext>
            </a:extLst>
          </p:cNvPr>
          <p:cNvSpPr>
            <a:spLocks noGrp="1"/>
          </p:cNvSpPr>
          <p:nvPr>
            <p:ph type="title"/>
          </p:nvPr>
        </p:nvSpPr>
        <p:spPr/>
        <p:txBody>
          <a:bodyPr>
            <a:normAutofit/>
          </a:bodyPr>
          <a:lstStyle/>
          <a:p>
            <a:r>
              <a:rPr lang="en-US" dirty="0"/>
              <a:t>Test trained network against human opponent</a:t>
            </a:r>
          </a:p>
        </p:txBody>
      </p:sp>
      <p:sp>
        <p:nvSpPr>
          <p:cNvPr id="3" name="Content Placeholder 2">
            <a:extLst>
              <a:ext uri="{FF2B5EF4-FFF2-40B4-BE49-F238E27FC236}">
                <a16:creationId xmlns:a16="http://schemas.microsoft.com/office/drawing/2014/main" id="{DD71FD58-5FBB-441A-A327-989138FF0006}"/>
              </a:ext>
            </a:extLst>
          </p:cNvPr>
          <p:cNvSpPr>
            <a:spLocks noGrp="1"/>
          </p:cNvSpPr>
          <p:nvPr>
            <p:ph idx="1"/>
          </p:nvPr>
        </p:nvSpPr>
        <p:spPr/>
        <p:txBody>
          <a:bodyPr/>
          <a:lstStyle/>
          <a:p>
            <a:r>
              <a:rPr lang="en-US" dirty="0"/>
              <a:t>Example, assuming policy network was trained to play red on scenario test4.scn</a:t>
            </a:r>
          </a:p>
          <a:p>
            <a:pPr lvl="1"/>
            <a:r>
              <a:rPr lang="en-US" dirty="0"/>
              <a:t>Start server </a:t>
            </a:r>
            <a:br>
              <a:rPr lang="en-US" dirty="0"/>
            </a:br>
            <a:r>
              <a:rPr lang="en-US" dirty="0"/>
              <a:t>python server.py test4.scn --</a:t>
            </a:r>
            <a:r>
              <a:rPr lang="en-US" dirty="0" err="1"/>
              <a:t>blueAI</a:t>
            </a:r>
            <a:r>
              <a:rPr lang="en-US" dirty="0"/>
              <a:t> neural --</a:t>
            </a:r>
            <a:r>
              <a:rPr lang="en-US" dirty="0" err="1"/>
              <a:t>openSocket</a:t>
            </a:r>
            <a:endParaRPr lang="en-US" dirty="0"/>
          </a:p>
          <a:p>
            <a:pPr lvl="1"/>
            <a:r>
              <a:rPr lang="en-US" dirty="0"/>
              <a:t>Start client by running </a:t>
            </a:r>
            <a:r>
              <a:rPr lang="en-US" dirty="0" err="1"/>
              <a:t>src</a:t>
            </a:r>
            <a:r>
              <a:rPr lang="en-US" dirty="0"/>
              <a:t>/browser/play.html in the browser and selecting Red</a:t>
            </a:r>
          </a:p>
        </p:txBody>
      </p:sp>
    </p:spTree>
    <p:extLst>
      <p:ext uri="{BB962C8B-B14F-4D97-AF65-F5344CB8AC3E}">
        <p14:creationId xmlns:p14="http://schemas.microsoft.com/office/powerpoint/2010/main" val="1722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505D-8BE8-4200-8CEC-19CAC2350915}"/>
              </a:ext>
            </a:extLst>
          </p:cNvPr>
          <p:cNvSpPr>
            <a:spLocks noGrp="1"/>
          </p:cNvSpPr>
          <p:nvPr>
            <p:ph type="title"/>
          </p:nvPr>
        </p:nvSpPr>
        <p:spPr/>
        <p:txBody>
          <a:bodyPr/>
          <a:lstStyle/>
          <a:p>
            <a:r>
              <a:rPr lang="en-US" dirty="0"/>
              <a:t>Save and replay games</a:t>
            </a:r>
          </a:p>
        </p:txBody>
      </p:sp>
      <p:sp>
        <p:nvSpPr>
          <p:cNvPr id="3" name="Content Placeholder 2">
            <a:extLst>
              <a:ext uri="{FF2B5EF4-FFF2-40B4-BE49-F238E27FC236}">
                <a16:creationId xmlns:a16="http://schemas.microsoft.com/office/drawing/2014/main" id="{AA2CDC07-24F1-463F-9C8C-0E8BBB34E653}"/>
              </a:ext>
            </a:extLst>
          </p:cNvPr>
          <p:cNvSpPr>
            <a:spLocks noGrp="1"/>
          </p:cNvSpPr>
          <p:nvPr>
            <p:ph idx="1"/>
          </p:nvPr>
        </p:nvSpPr>
        <p:spPr/>
        <p:txBody>
          <a:bodyPr/>
          <a:lstStyle/>
          <a:p>
            <a:r>
              <a:rPr lang="en-US" dirty="0"/>
              <a:t>If we wanted to be able to view the results of the test described above, we would use the -</a:t>
            </a:r>
            <a:r>
              <a:rPr lang="en-US" dirty="0" err="1"/>
              <a:t>saveReplay</a:t>
            </a:r>
            <a:r>
              <a:rPr lang="en-US" dirty="0"/>
              <a:t> flag, i.e.</a:t>
            </a:r>
            <a:br>
              <a:rPr lang="en-US" dirty="0"/>
            </a:br>
            <a:br>
              <a:rPr lang="en-US" dirty="0"/>
            </a:br>
            <a:r>
              <a:rPr lang="en-US" sz="2400" dirty="0"/>
              <a:t>python server.py test4.scn --</a:t>
            </a:r>
            <a:r>
              <a:rPr lang="en-US" sz="2400" dirty="0" err="1"/>
              <a:t>blueAI</a:t>
            </a:r>
            <a:r>
              <a:rPr lang="en-US" sz="2400" dirty="0"/>
              <a:t> neural --</a:t>
            </a:r>
            <a:r>
              <a:rPr lang="en-US" sz="2400" dirty="0" err="1"/>
              <a:t>redAI</a:t>
            </a:r>
            <a:r>
              <a:rPr lang="en-US" sz="2400" dirty="0"/>
              <a:t> passive --</a:t>
            </a:r>
            <a:r>
              <a:rPr lang="en-US" sz="2400" dirty="0" err="1"/>
              <a:t>nReps</a:t>
            </a:r>
            <a:r>
              <a:rPr lang="en-US" sz="2400" dirty="0"/>
              <a:t> 3 --</a:t>
            </a:r>
            <a:r>
              <a:rPr lang="en-US" sz="2400" dirty="0" err="1"/>
              <a:t>blueReplay</a:t>
            </a:r>
            <a:r>
              <a:rPr lang="en-US" sz="2400" dirty="0"/>
              <a:t> replay.js</a:t>
            </a:r>
          </a:p>
          <a:p>
            <a:endParaRPr lang="en-US" sz="2400" dirty="0"/>
          </a:p>
          <a:p>
            <a:r>
              <a:rPr lang="en-US" dirty="0"/>
              <a:t>This would result in the creation of a file </a:t>
            </a:r>
            <a:r>
              <a:rPr lang="en-US" dirty="0" err="1"/>
              <a:t>src</a:t>
            </a:r>
            <a:r>
              <a:rPr lang="en-US" dirty="0"/>
              <a:t>/server/replay.js</a:t>
            </a:r>
          </a:p>
          <a:p>
            <a:r>
              <a:rPr lang="en-US" dirty="0"/>
              <a:t>To view, move replay.js to the </a:t>
            </a:r>
            <a:r>
              <a:rPr lang="en-US" dirty="0" err="1"/>
              <a:t>src</a:t>
            </a:r>
            <a:r>
              <a:rPr lang="en-US" dirty="0"/>
              <a:t>/browser directory, and run playback.html</a:t>
            </a:r>
          </a:p>
        </p:txBody>
      </p:sp>
    </p:spTree>
    <p:extLst>
      <p:ext uri="{BB962C8B-B14F-4D97-AF65-F5344CB8AC3E}">
        <p14:creationId xmlns:p14="http://schemas.microsoft.com/office/powerpoint/2010/main" val="2699407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8E718-DFB6-4F05-953A-9A3838BDDAC5}"/>
              </a:ext>
            </a:extLst>
          </p:cNvPr>
          <p:cNvSpPr>
            <a:spLocks noGrp="1"/>
          </p:cNvSpPr>
          <p:nvPr>
            <p:ph type="title"/>
          </p:nvPr>
        </p:nvSpPr>
        <p:spPr/>
        <p:txBody>
          <a:bodyPr/>
          <a:lstStyle/>
          <a:p>
            <a:r>
              <a:rPr lang="en-US" dirty="0"/>
              <a:t>RL AI: Recommended Observations</a:t>
            </a:r>
          </a:p>
        </p:txBody>
      </p:sp>
      <p:sp>
        <p:nvSpPr>
          <p:cNvPr id="3" name="Content Placeholder 2">
            <a:extLst>
              <a:ext uri="{FF2B5EF4-FFF2-40B4-BE49-F238E27FC236}">
                <a16:creationId xmlns:a16="http://schemas.microsoft.com/office/drawing/2014/main" id="{5CF86035-950C-49AF-B627-A79344263874}"/>
              </a:ext>
            </a:extLst>
          </p:cNvPr>
          <p:cNvSpPr>
            <a:spLocks noGrp="1"/>
          </p:cNvSpPr>
          <p:nvPr>
            <p:ph idx="1"/>
          </p:nvPr>
        </p:nvSpPr>
        <p:spPr/>
        <p:txBody>
          <a:bodyPr>
            <a:normAutofit lnSpcReduction="10000"/>
          </a:bodyPr>
          <a:lstStyle/>
          <a:p>
            <a:r>
              <a:rPr lang="en-US" dirty="0"/>
              <a:t>14 image channels matching the map size</a:t>
            </a:r>
          </a:p>
          <a:p>
            <a:pPr lvl="1"/>
            <a:r>
              <a:rPr lang="en-US" dirty="0"/>
              <a:t>Next move (1 on unit whose turn it is to act)</a:t>
            </a:r>
          </a:p>
          <a:p>
            <a:pPr lvl="1"/>
            <a:r>
              <a:rPr lang="en-US" dirty="0"/>
              <a:t>Can move (1 on units still able to move this round)</a:t>
            </a:r>
          </a:p>
          <a:p>
            <a:pPr lvl="1"/>
            <a:r>
              <a:rPr lang="en-US" dirty="0"/>
              <a:t>Legal move (1 on hexes that the unit can move to/fire on)</a:t>
            </a:r>
          </a:p>
          <a:p>
            <a:pPr lvl="1"/>
            <a:r>
              <a:rPr lang="en-US" dirty="0"/>
              <a:t>Blue strength (fractional unit strength between 0.5 and 1) </a:t>
            </a:r>
          </a:p>
          <a:p>
            <a:pPr lvl="1"/>
            <a:r>
              <a:rPr lang="en-US" dirty="0"/>
              <a:t>Red strength (as for blue)</a:t>
            </a:r>
          </a:p>
          <a:p>
            <a:pPr lvl="1"/>
            <a:r>
              <a:rPr lang="en-US" dirty="0"/>
              <a:t>4 unit type features (1 on units of type infantry/</a:t>
            </a:r>
            <a:r>
              <a:rPr lang="en-US" dirty="0" err="1"/>
              <a:t>mechinf</a:t>
            </a:r>
            <a:r>
              <a:rPr lang="en-US" dirty="0"/>
              <a:t>/armor/artillery)</a:t>
            </a:r>
          </a:p>
          <a:p>
            <a:pPr lvl="1"/>
            <a:r>
              <a:rPr lang="en-US" dirty="0"/>
              <a:t>4 terrain type features (1 on hexes of type clear/water/rough/urban)</a:t>
            </a:r>
          </a:p>
          <a:p>
            <a:pPr lvl="1"/>
            <a:r>
              <a:rPr lang="en-US" dirty="0"/>
              <a:t>Phase (constant value over map of 0.9^phase_number)</a:t>
            </a:r>
          </a:p>
          <a:p>
            <a:r>
              <a:rPr lang="en-US" dirty="0"/>
              <a:t>Implemented as the AI14 class in gym_ai_surrogate.py</a:t>
            </a:r>
          </a:p>
          <a:p>
            <a:r>
              <a:rPr lang="en-US" dirty="0"/>
              <a:t>Note: no marsh feature as yet, otherwise complete</a:t>
            </a:r>
          </a:p>
        </p:txBody>
      </p:sp>
    </p:spTree>
    <p:extLst>
      <p:ext uri="{BB962C8B-B14F-4D97-AF65-F5344CB8AC3E}">
        <p14:creationId xmlns:p14="http://schemas.microsoft.com/office/powerpoint/2010/main" val="1290533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25EC-B80E-40CC-9D20-4DE3A75444A7}"/>
              </a:ext>
            </a:extLst>
          </p:cNvPr>
          <p:cNvSpPr>
            <a:spLocks noGrp="1"/>
          </p:cNvSpPr>
          <p:nvPr>
            <p:ph type="title"/>
          </p:nvPr>
        </p:nvSpPr>
        <p:spPr/>
        <p:txBody>
          <a:bodyPr/>
          <a:lstStyle/>
          <a:p>
            <a:r>
              <a:rPr lang="en-US" dirty="0"/>
              <a:t>RL AI: Recommended Reward</a:t>
            </a:r>
          </a:p>
        </p:txBody>
      </p:sp>
      <p:sp>
        <p:nvSpPr>
          <p:cNvPr id="3" name="Content Placeholder 2">
            <a:extLst>
              <a:ext uri="{FF2B5EF4-FFF2-40B4-BE49-F238E27FC236}">
                <a16:creationId xmlns:a16="http://schemas.microsoft.com/office/drawing/2014/main" id="{F500DF06-46E8-4BC6-8A5E-75C4F587712C}"/>
              </a:ext>
            </a:extLst>
          </p:cNvPr>
          <p:cNvSpPr>
            <a:spLocks noGrp="1"/>
          </p:cNvSpPr>
          <p:nvPr>
            <p:ph idx="1"/>
          </p:nvPr>
        </p:nvSpPr>
        <p:spPr/>
        <p:txBody>
          <a:bodyPr>
            <a:normAutofit fontScale="77500" lnSpcReduction="20000"/>
          </a:bodyPr>
          <a:lstStyle/>
          <a:p>
            <a:r>
              <a:rPr lang="en-US" dirty="0"/>
              <a:t>Reward structure assumes blue is being trained</a:t>
            </a:r>
          </a:p>
          <a:p>
            <a:r>
              <a:rPr lang="en-US" dirty="0"/>
              <a:t>Simple increment in score is problematic</a:t>
            </a:r>
          </a:p>
          <a:p>
            <a:pPr lvl="1"/>
            <a:r>
              <a:rPr lang="en-US" dirty="0"/>
              <a:t>Attacking units are always attacked by the defender first</a:t>
            </a:r>
          </a:p>
          <a:p>
            <a:pPr lvl="1"/>
            <a:r>
              <a:rPr lang="en-US" dirty="0"/>
              <a:t>This causes a punishing reward</a:t>
            </a:r>
          </a:p>
          <a:p>
            <a:pPr lvl="1"/>
            <a:r>
              <a:rPr lang="en-US" dirty="0"/>
              <a:t>RL then typically learns to avoid fighting!</a:t>
            </a:r>
          </a:p>
          <a:p>
            <a:r>
              <a:rPr lang="en-US" dirty="0"/>
              <a:t>Therefore, we instead use an engineered reward or “</a:t>
            </a:r>
            <a:r>
              <a:rPr lang="en-US" dirty="0" err="1"/>
              <a:t>rewArt</a:t>
            </a:r>
            <a:r>
              <a:rPr lang="en-US" dirty="0"/>
              <a:t>” chosen to produce more desirable behavior</a:t>
            </a:r>
          </a:p>
          <a:p>
            <a:r>
              <a:rPr lang="en-US" dirty="0"/>
              <a:t>Default is the increment in score scaled by the fraction of the original friendly force strength that remains</a:t>
            </a:r>
          </a:p>
          <a:p>
            <a:pPr lvl="1"/>
            <a:r>
              <a:rPr lang="en-US" dirty="0"/>
              <a:t>But if the increment is negative, the reward is zero</a:t>
            </a:r>
          </a:p>
          <a:p>
            <a:pPr lvl="1"/>
            <a:r>
              <a:rPr lang="en-US" dirty="0"/>
              <a:t>A bonus of 25 points scaled by remaining strength is given when state is terminal</a:t>
            </a:r>
          </a:p>
          <a:p>
            <a:pPr lvl="2"/>
            <a:r>
              <a:rPr lang="en-US" dirty="0"/>
              <a:t>Meant to keep RL from moving into opposing unit fires on its very last move</a:t>
            </a:r>
          </a:p>
          <a:p>
            <a:pPr lvl="2"/>
            <a:r>
              <a:rPr lang="en-US" dirty="0"/>
              <a:t>If RL does so anyway, it will take damage and thus receive less bonus</a:t>
            </a:r>
          </a:p>
          <a:p>
            <a:pPr lvl="2"/>
            <a:r>
              <a:rPr lang="en-US" dirty="0"/>
              <a:t>This feature is new! Set </a:t>
            </a:r>
            <a:r>
              <a:rPr lang="en-US" dirty="0" err="1"/>
              <a:t>terminal_bonus</a:t>
            </a:r>
            <a:r>
              <a:rPr lang="en-US" dirty="0"/>
              <a:t> to 0 if it seems to be misbehaving</a:t>
            </a:r>
          </a:p>
          <a:p>
            <a:r>
              <a:rPr lang="en-US" dirty="0"/>
              <a:t>Implemented in class gym_ai_surrogate.py/</a:t>
            </a:r>
            <a:r>
              <a:rPr lang="en-US" dirty="0" err="1"/>
              <a:t>BoronReWart</a:t>
            </a:r>
            <a:endParaRPr lang="en-US" dirty="0"/>
          </a:p>
        </p:txBody>
      </p:sp>
    </p:spTree>
    <p:extLst>
      <p:ext uri="{BB962C8B-B14F-4D97-AF65-F5344CB8AC3E}">
        <p14:creationId xmlns:p14="http://schemas.microsoft.com/office/powerpoint/2010/main" val="3062779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67F7-43BE-7184-4E84-40BA8DB832C2}"/>
              </a:ext>
            </a:extLst>
          </p:cNvPr>
          <p:cNvSpPr>
            <a:spLocks noGrp="1"/>
          </p:cNvSpPr>
          <p:nvPr>
            <p:ph type="title"/>
          </p:nvPr>
        </p:nvSpPr>
        <p:spPr/>
        <p:txBody>
          <a:bodyPr/>
          <a:lstStyle/>
          <a:p>
            <a:r>
              <a:rPr lang="en-US" dirty="0"/>
              <a:t>Structure of AIs in Atlatl</a:t>
            </a:r>
          </a:p>
        </p:txBody>
      </p:sp>
      <p:sp>
        <p:nvSpPr>
          <p:cNvPr id="3" name="Content Placeholder 2">
            <a:extLst>
              <a:ext uri="{FF2B5EF4-FFF2-40B4-BE49-F238E27FC236}">
                <a16:creationId xmlns:a16="http://schemas.microsoft.com/office/drawing/2014/main" id="{6E482BCF-211D-EE7E-9ED5-C618CE5F2E1A}"/>
              </a:ext>
            </a:extLst>
          </p:cNvPr>
          <p:cNvSpPr>
            <a:spLocks noGrp="1"/>
          </p:cNvSpPr>
          <p:nvPr>
            <p:ph idx="1"/>
          </p:nvPr>
        </p:nvSpPr>
        <p:spPr/>
        <p:txBody>
          <a:bodyPr>
            <a:normAutofit fontScale="92500" lnSpcReduction="20000"/>
          </a:bodyPr>
          <a:lstStyle/>
          <a:p>
            <a:r>
              <a:rPr lang="en-US" dirty="0"/>
              <a:t>Python file contains an object of type AI, which must have this method:</a:t>
            </a:r>
          </a:p>
          <a:p>
            <a:pPr lvl="1"/>
            <a:r>
              <a:rPr lang="en-US" i="1" dirty="0"/>
              <a:t>process(message, </a:t>
            </a:r>
            <a:r>
              <a:rPr lang="en-US" i="1" dirty="0" err="1"/>
              <a:t>response_fn</a:t>
            </a:r>
            <a:r>
              <a:rPr lang="en-US" i="1" dirty="0"/>
              <a:t>=None)</a:t>
            </a:r>
            <a:br>
              <a:rPr lang="en-US" i="1" dirty="0"/>
            </a:br>
            <a:r>
              <a:rPr lang="en-US" i="1" dirty="0"/>
              <a:t>message</a:t>
            </a:r>
            <a:r>
              <a:rPr lang="en-US" dirty="0"/>
              <a:t> is a JSON message from the server</a:t>
            </a:r>
            <a:br>
              <a:rPr lang="en-US" dirty="0"/>
            </a:br>
            <a:r>
              <a:rPr lang="en-US" i="1" dirty="0" err="1"/>
              <a:t>response_fn</a:t>
            </a:r>
            <a:r>
              <a:rPr lang="en-US" dirty="0"/>
              <a:t> is only used by one specialized AI to emulate a Gym environment</a:t>
            </a:r>
          </a:p>
          <a:p>
            <a:r>
              <a:rPr lang="en-US" dirty="0"/>
              <a:t>The message will be turned into a Python </a:t>
            </a:r>
            <a:r>
              <a:rPr lang="en-US" dirty="0" err="1"/>
              <a:t>dict</a:t>
            </a:r>
            <a:r>
              <a:rPr lang="en-US" dirty="0"/>
              <a:t> using </a:t>
            </a:r>
            <a:r>
              <a:rPr lang="en-US" dirty="0" err="1"/>
              <a:t>json.loads</a:t>
            </a:r>
            <a:r>
              <a:rPr lang="en-US" dirty="0"/>
              <a:t>()</a:t>
            </a:r>
          </a:p>
          <a:p>
            <a:r>
              <a:rPr lang="en-US" dirty="0"/>
              <a:t>The type value of the </a:t>
            </a:r>
            <a:r>
              <a:rPr lang="en-US" dirty="0" err="1"/>
              <a:t>dict</a:t>
            </a:r>
            <a:r>
              <a:rPr lang="en-US" dirty="0"/>
              <a:t> indicates whether the message is a:</a:t>
            </a:r>
          </a:p>
          <a:p>
            <a:pPr lvl="1"/>
            <a:r>
              <a:rPr lang="en-US" dirty="0"/>
              <a:t>“parameters”, which gives the game map, initial disposition of forces, and scoring information</a:t>
            </a:r>
          </a:p>
          <a:p>
            <a:pPr lvl="1"/>
            <a:r>
              <a:rPr lang="en-US" dirty="0"/>
              <a:t>“observation”, which is the most common type and gives an update on the positions and strengths of all units that are in view</a:t>
            </a:r>
          </a:p>
          <a:p>
            <a:pPr lvl="1"/>
            <a:r>
              <a:rPr lang="en-US" dirty="0"/>
              <a:t>“reset”, which indicates that the game will now restart</a:t>
            </a:r>
          </a:p>
          <a:p>
            <a:r>
              <a:rPr lang="en-US" dirty="0"/>
              <a:t>Note that AIs must be given a name to be selected on the server.py command line. This is done in airegistry.py</a:t>
            </a:r>
          </a:p>
        </p:txBody>
      </p:sp>
    </p:spTree>
    <p:extLst>
      <p:ext uri="{BB962C8B-B14F-4D97-AF65-F5344CB8AC3E}">
        <p14:creationId xmlns:p14="http://schemas.microsoft.com/office/powerpoint/2010/main" val="426440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6AAF-E5EA-41CD-A068-3F9933D374C0}"/>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353EF44-99A7-47B5-93C5-62394CCED2DA}"/>
              </a:ext>
            </a:extLst>
          </p:cNvPr>
          <p:cNvSpPr>
            <a:spLocks noGrp="1"/>
          </p:cNvSpPr>
          <p:nvPr>
            <p:ph idx="1"/>
          </p:nvPr>
        </p:nvSpPr>
        <p:spPr/>
        <p:txBody>
          <a:bodyPr>
            <a:normAutofit fontScale="92500" lnSpcReduction="20000"/>
          </a:bodyPr>
          <a:lstStyle/>
          <a:p>
            <a:r>
              <a:rPr lang="en-US" dirty="0"/>
              <a:t>Building experience applying cutting edge AI to tactical problems to learn its strengths and weaknesses</a:t>
            </a:r>
          </a:p>
          <a:p>
            <a:r>
              <a:rPr lang="en-US" dirty="0"/>
              <a:t>Research questions</a:t>
            </a:r>
          </a:p>
          <a:p>
            <a:pPr lvl="1"/>
            <a:r>
              <a:rPr lang="en-US" dirty="0"/>
              <a:t>To what extent can reinforcement learning and related game theoretic algorithms learn basic military tactics (maneuver and fires)?</a:t>
            </a:r>
          </a:p>
          <a:p>
            <a:pPr lvl="1"/>
            <a:r>
              <a:rPr lang="en-US" dirty="0"/>
              <a:t>What algorithms are best?</a:t>
            </a:r>
          </a:p>
          <a:p>
            <a:pPr lvl="1"/>
            <a:r>
              <a:rPr lang="en-US" dirty="0"/>
              <a:t>What parameters make each algorithm perform at its best?</a:t>
            </a:r>
          </a:p>
          <a:p>
            <a:pPr lvl="1"/>
            <a:r>
              <a:rPr lang="en-US" dirty="0"/>
              <a:t>How much computation is required? I.e. what is the required wall clock time on what type of computer?</a:t>
            </a:r>
          </a:p>
          <a:p>
            <a:pPr lvl="1"/>
            <a:r>
              <a:rPr lang="en-US" dirty="0"/>
              <a:t>Can the algorithms find globally optimal solutions?</a:t>
            </a:r>
          </a:p>
          <a:p>
            <a:pPr lvl="1"/>
            <a:r>
              <a:rPr lang="en-US" dirty="0"/>
              <a:t>How do the algorithms perform against human players?</a:t>
            </a:r>
          </a:p>
          <a:p>
            <a:pPr lvl="1"/>
            <a:r>
              <a:rPr lang="en-US" dirty="0"/>
              <a:t>To what extent are the solutions spatially invariant?</a:t>
            </a:r>
          </a:p>
          <a:p>
            <a:pPr lvl="1"/>
            <a:r>
              <a:rPr lang="en-US" dirty="0"/>
              <a:t>To what extent do results on simple models transfer to DoD workhorse sims?</a:t>
            </a:r>
          </a:p>
        </p:txBody>
      </p:sp>
    </p:spTree>
    <p:extLst>
      <p:ext uri="{BB962C8B-B14F-4D97-AF65-F5344CB8AC3E}">
        <p14:creationId xmlns:p14="http://schemas.microsoft.com/office/powerpoint/2010/main" val="2672471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7F9A-F278-D175-0CB0-41B69F1AF4B5}"/>
              </a:ext>
            </a:extLst>
          </p:cNvPr>
          <p:cNvSpPr>
            <a:spLocks noGrp="1"/>
          </p:cNvSpPr>
          <p:nvPr>
            <p:ph type="title"/>
          </p:nvPr>
        </p:nvSpPr>
        <p:spPr/>
        <p:txBody>
          <a:bodyPr/>
          <a:lstStyle/>
          <a:p>
            <a:r>
              <a:rPr lang="en-US" dirty="0"/>
              <a:t>Parameters messages</a:t>
            </a:r>
          </a:p>
        </p:txBody>
      </p:sp>
      <p:sp>
        <p:nvSpPr>
          <p:cNvPr id="3" name="Content Placeholder 2">
            <a:extLst>
              <a:ext uri="{FF2B5EF4-FFF2-40B4-BE49-F238E27FC236}">
                <a16:creationId xmlns:a16="http://schemas.microsoft.com/office/drawing/2014/main" id="{96701D29-5285-AB46-6735-473C770F358D}"/>
              </a:ext>
            </a:extLst>
          </p:cNvPr>
          <p:cNvSpPr>
            <a:spLocks noGrp="1"/>
          </p:cNvSpPr>
          <p:nvPr>
            <p:ph idx="1"/>
          </p:nvPr>
        </p:nvSpPr>
        <p:spPr/>
        <p:txBody>
          <a:bodyPr>
            <a:normAutofit fontScale="92500" lnSpcReduction="20000"/>
          </a:bodyPr>
          <a:lstStyle/>
          <a:p>
            <a:r>
              <a:rPr lang="en-US" dirty="0"/>
              <a:t>How to extract map and unit information from the message</a:t>
            </a:r>
          </a:p>
          <a:p>
            <a:pPr lvl="1"/>
            <a:r>
              <a:rPr lang="en-US" dirty="0"/>
              <a:t>Create empty map and unit objects with</a:t>
            </a:r>
            <a:br>
              <a:rPr lang="en-US" dirty="0"/>
            </a:br>
            <a:br>
              <a:rPr lang="en-US" dirty="0"/>
            </a:br>
            <a:r>
              <a:rPr lang="en-US" dirty="0" err="1"/>
              <a:t>self.mapData</a:t>
            </a:r>
            <a:r>
              <a:rPr lang="en-US" dirty="0"/>
              <a:t> = </a:t>
            </a:r>
            <a:r>
              <a:rPr lang="en-US" dirty="0" err="1"/>
              <a:t>map.MapData</a:t>
            </a:r>
            <a:r>
              <a:rPr lang="en-US" dirty="0"/>
              <a:t>() </a:t>
            </a:r>
            <a:br>
              <a:rPr lang="en-US" dirty="0"/>
            </a:br>
            <a:r>
              <a:rPr lang="en-US" dirty="0" err="1"/>
              <a:t>self.unitData</a:t>
            </a:r>
            <a:r>
              <a:rPr lang="en-US" dirty="0"/>
              <a:t> = </a:t>
            </a:r>
            <a:r>
              <a:rPr lang="en-US" dirty="0" err="1"/>
              <a:t>unit.UnitData</a:t>
            </a:r>
            <a:r>
              <a:rPr lang="en-US" dirty="0"/>
              <a:t>()</a:t>
            </a:r>
            <a:br>
              <a:rPr lang="en-US" dirty="0"/>
            </a:br>
            <a:endParaRPr lang="en-US" dirty="0"/>
          </a:p>
          <a:p>
            <a:pPr lvl="1"/>
            <a:r>
              <a:rPr lang="en-US" dirty="0"/>
              <a:t>Extract the data from the message into those objects with</a:t>
            </a:r>
            <a:br>
              <a:rPr lang="en-US" dirty="0"/>
            </a:br>
            <a:br>
              <a:rPr lang="en-US" dirty="0"/>
            </a:br>
            <a:r>
              <a:rPr lang="en-US" dirty="0"/>
              <a:t>param = </a:t>
            </a:r>
            <a:r>
              <a:rPr lang="en-US" dirty="0" err="1"/>
              <a:t>msgD</a:t>
            </a:r>
            <a:r>
              <a:rPr lang="en-US" dirty="0"/>
              <a:t>['parameters’]</a:t>
            </a:r>
            <a:br>
              <a:rPr lang="en-US" dirty="0"/>
            </a:br>
            <a:r>
              <a:rPr lang="en-US" dirty="0" err="1"/>
              <a:t>map.fromPortable</a:t>
            </a:r>
            <a:r>
              <a:rPr lang="en-US" dirty="0"/>
              <a:t>(param['map'], </a:t>
            </a:r>
            <a:r>
              <a:rPr lang="en-US" dirty="0" err="1"/>
              <a:t>self.mapData</a:t>
            </a:r>
            <a:r>
              <a:rPr lang="en-US" dirty="0"/>
              <a:t>) </a:t>
            </a:r>
            <a:br>
              <a:rPr lang="en-US" dirty="0"/>
            </a:br>
            <a:r>
              <a:rPr lang="en-US" dirty="0" err="1"/>
              <a:t>unit.fromPortable</a:t>
            </a:r>
            <a:r>
              <a:rPr lang="en-US" dirty="0"/>
              <a:t>(param['units'], </a:t>
            </a:r>
            <a:r>
              <a:rPr lang="en-US" dirty="0" err="1"/>
              <a:t>self.unitData</a:t>
            </a:r>
            <a:r>
              <a:rPr lang="en-US" dirty="0"/>
              <a:t>, </a:t>
            </a:r>
            <a:r>
              <a:rPr lang="en-US" dirty="0" err="1"/>
              <a:t>self.mapData</a:t>
            </a:r>
            <a:r>
              <a:rPr lang="en-US" dirty="0"/>
              <a:t>)</a:t>
            </a:r>
            <a:br>
              <a:rPr lang="en-US" dirty="0"/>
            </a:br>
            <a:endParaRPr lang="en-US" dirty="0"/>
          </a:p>
          <a:p>
            <a:r>
              <a:rPr lang="en-US" dirty="0"/>
              <a:t>Lastly, a message selecting the role the AI would like to play is sent back to the server. This should be the one requested by the user in the server.py command line</a:t>
            </a:r>
          </a:p>
        </p:txBody>
      </p:sp>
    </p:spTree>
    <p:extLst>
      <p:ext uri="{BB962C8B-B14F-4D97-AF65-F5344CB8AC3E}">
        <p14:creationId xmlns:p14="http://schemas.microsoft.com/office/powerpoint/2010/main" val="2789354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7F9A-F278-D175-0CB0-41B69F1AF4B5}"/>
              </a:ext>
            </a:extLst>
          </p:cNvPr>
          <p:cNvSpPr>
            <a:spLocks noGrp="1"/>
          </p:cNvSpPr>
          <p:nvPr>
            <p:ph type="title"/>
          </p:nvPr>
        </p:nvSpPr>
        <p:spPr/>
        <p:txBody>
          <a:bodyPr/>
          <a:lstStyle/>
          <a:p>
            <a:r>
              <a:rPr lang="en-US" dirty="0"/>
              <a:t>Observation messages</a:t>
            </a:r>
          </a:p>
        </p:txBody>
      </p:sp>
      <p:sp>
        <p:nvSpPr>
          <p:cNvPr id="3" name="Content Placeholder 2">
            <a:extLst>
              <a:ext uri="{FF2B5EF4-FFF2-40B4-BE49-F238E27FC236}">
                <a16:creationId xmlns:a16="http://schemas.microsoft.com/office/drawing/2014/main" id="{96701D29-5285-AB46-6735-473C770F358D}"/>
              </a:ext>
            </a:extLst>
          </p:cNvPr>
          <p:cNvSpPr>
            <a:spLocks noGrp="1"/>
          </p:cNvSpPr>
          <p:nvPr>
            <p:ph idx="1"/>
          </p:nvPr>
        </p:nvSpPr>
        <p:spPr/>
        <p:txBody>
          <a:bodyPr>
            <a:normAutofit/>
          </a:bodyPr>
          <a:lstStyle/>
          <a:p>
            <a:r>
              <a:rPr lang="en-US" dirty="0"/>
              <a:t>The content of the message is the value of “observation”, i.e. message[“observation”]</a:t>
            </a:r>
          </a:p>
          <a:p>
            <a:r>
              <a:rPr lang="en-US" dirty="0"/>
              <a:t>Here is how to update the AIs knowledge of each unit that is currently visible:</a:t>
            </a:r>
            <a:br>
              <a:rPr lang="en-US" dirty="0"/>
            </a:br>
            <a:br>
              <a:rPr lang="en-US" dirty="0"/>
            </a:br>
            <a:r>
              <a:rPr lang="en-US" dirty="0"/>
              <a:t> 	for </a:t>
            </a:r>
            <a:r>
              <a:rPr lang="en-US" dirty="0" err="1"/>
              <a:t>unitObs</a:t>
            </a:r>
            <a:r>
              <a:rPr lang="en-US" dirty="0"/>
              <a:t> in </a:t>
            </a:r>
            <a:r>
              <a:rPr lang="en-US" dirty="0" err="1"/>
              <a:t>obs</a:t>
            </a:r>
            <a:r>
              <a:rPr lang="en-US" dirty="0"/>
              <a:t>['units’]:</a:t>
            </a:r>
            <a:br>
              <a:rPr lang="en-US" dirty="0"/>
            </a:br>
            <a:r>
              <a:rPr lang="en-US" dirty="0"/>
              <a:t>	   </a:t>
            </a:r>
            <a:r>
              <a:rPr lang="en-US" dirty="0" err="1"/>
              <a:t>uniqueId</a:t>
            </a:r>
            <a:r>
              <a:rPr lang="en-US" dirty="0"/>
              <a:t> = </a:t>
            </a:r>
            <a:r>
              <a:rPr lang="en-US" dirty="0" err="1"/>
              <a:t>unitObs</a:t>
            </a:r>
            <a:r>
              <a:rPr lang="en-US" dirty="0"/>
              <a:t>['faction'] + " " + </a:t>
            </a:r>
            <a:r>
              <a:rPr lang="en-US" dirty="0" err="1"/>
              <a:t>unitObs</a:t>
            </a:r>
            <a:r>
              <a:rPr lang="en-US" dirty="0"/>
              <a:t>['</a:t>
            </a:r>
            <a:r>
              <a:rPr lang="en-US" dirty="0" err="1"/>
              <a:t>longName</a:t>
            </a:r>
            <a:r>
              <a:rPr lang="en-US" dirty="0"/>
              <a:t>’</a:t>
            </a:r>
            <a:br>
              <a:rPr lang="en-US" dirty="0"/>
            </a:br>
            <a:r>
              <a:rPr lang="en-US" dirty="0"/>
              <a:t>	   un = </a:t>
            </a:r>
            <a:r>
              <a:rPr lang="en-US" dirty="0" err="1"/>
              <a:t>self.unitData.unitIndex</a:t>
            </a:r>
            <a:r>
              <a:rPr lang="en-US" dirty="0"/>
              <a:t>[ </a:t>
            </a:r>
            <a:r>
              <a:rPr lang="en-US" dirty="0" err="1"/>
              <a:t>uniqueId</a:t>
            </a:r>
            <a:r>
              <a:rPr lang="en-US" dirty="0"/>
              <a:t> ] </a:t>
            </a:r>
            <a:br>
              <a:rPr lang="en-US" dirty="0"/>
            </a:br>
            <a:r>
              <a:rPr lang="en-US" dirty="0"/>
              <a:t>	   </a:t>
            </a:r>
            <a:r>
              <a:rPr lang="en-US" dirty="0" err="1"/>
              <a:t>un.partialObsUpdate</a:t>
            </a:r>
            <a:r>
              <a:rPr lang="en-US" dirty="0"/>
              <a:t>( </a:t>
            </a:r>
            <a:r>
              <a:rPr lang="en-US" dirty="0" err="1"/>
              <a:t>unitObs</a:t>
            </a:r>
            <a:r>
              <a:rPr lang="en-US" dirty="0"/>
              <a:t>, </a:t>
            </a:r>
            <a:r>
              <a:rPr lang="en-US" dirty="0" err="1"/>
              <a:t>self.unitData</a:t>
            </a:r>
            <a:r>
              <a:rPr lang="en-US" dirty="0"/>
              <a:t>, </a:t>
            </a:r>
            <a:r>
              <a:rPr lang="en-US" dirty="0" err="1"/>
              <a:t>self.mapData</a:t>
            </a:r>
            <a:r>
              <a:rPr lang="en-US" dirty="0"/>
              <a:t> )</a:t>
            </a:r>
          </a:p>
        </p:txBody>
      </p:sp>
    </p:spTree>
    <p:extLst>
      <p:ext uri="{BB962C8B-B14F-4D97-AF65-F5344CB8AC3E}">
        <p14:creationId xmlns:p14="http://schemas.microsoft.com/office/powerpoint/2010/main" val="1094739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535C-CB8F-A6F7-5574-320B149C44C5}"/>
              </a:ext>
            </a:extLst>
          </p:cNvPr>
          <p:cNvSpPr>
            <a:spLocks noGrp="1"/>
          </p:cNvSpPr>
          <p:nvPr>
            <p:ph type="title"/>
          </p:nvPr>
        </p:nvSpPr>
        <p:spPr/>
        <p:txBody>
          <a:bodyPr/>
          <a:lstStyle/>
          <a:p>
            <a:r>
              <a:rPr lang="en-US" dirty="0"/>
              <a:t>unit.py Overview</a:t>
            </a:r>
          </a:p>
        </p:txBody>
      </p:sp>
      <p:sp>
        <p:nvSpPr>
          <p:cNvPr id="3" name="Content Placeholder 2">
            <a:extLst>
              <a:ext uri="{FF2B5EF4-FFF2-40B4-BE49-F238E27FC236}">
                <a16:creationId xmlns:a16="http://schemas.microsoft.com/office/drawing/2014/main" id="{D9ABD28B-C921-4FE0-0AAE-DD544B5C7C92}"/>
              </a:ext>
            </a:extLst>
          </p:cNvPr>
          <p:cNvSpPr>
            <a:spLocks noGrp="1"/>
          </p:cNvSpPr>
          <p:nvPr>
            <p:ph idx="1"/>
          </p:nvPr>
        </p:nvSpPr>
        <p:spPr/>
        <p:txBody>
          <a:bodyPr>
            <a:normAutofit/>
          </a:bodyPr>
          <a:lstStyle/>
          <a:p>
            <a:r>
              <a:rPr lang="en-US" dirty="0" err="1"/>
              <a:t>UnitData</a:t>
            </a:r>
            <a:endParaRPr lang="en-US" dirty="0"/>
          </a:p>
          <a:p>
            <a:pPr lvl="1"/>
            <a:r>
              <a:rPr lang="en-US" dirty="0"/>
              <a:t>Props: </a:t>
            </a:r>
            <a:r>
              <a:rPr lang="en-US" dirty="0" err="1"/>
              <a:t>unitIndex</a:t>
            </a:r>
            <a:r>
              <a:rPr lang="en-US" dirty="0"/>
              <a:t>={</a:t>
            </a:r>
            <a:r>
              <a:rPr lang="en-US" dirty="0" err="1"/>
              <a:t>unitId:unitObj</a:t>
            </a:r>
            <a:r>
              <a:rPr lang="en-US" dirty="0"/>
              <a:t>}</a:t>
            </a:r>
          </a:p>
          <a:p>
            <a:pPr lvl="1"/>
            <a:r>
              <a:rPr lang="en-US" dirty="0"/>
              <a:t>units()-&gt;[</a:t>
            </a:r>
            <a:r>
              <a:rPr lang="en-US" dirty="0" err="1"/>
              <a:t>unitObj</a:t>
            </a:r>
            <a:r>
              <a:rPr lang="en-US" dirty="0"/>
              <a:t>]</a:t>
            </a:r>
          </a:p>
          <a:p>
            <a:pPr lvl="1"/>
            <a:r>
              <a:rPr lang="en-US" dirty="0" err="1"/>
              <a:t>getFaction</a:t>
            </a:r>
            <a:r>
              <a:rPr lang="en-US" dirty="0"/>
              <a:t>(faction)-&gt;[</a:t>
            </a:r>
            <a:r>
              <a:rPr lang="en-US" dirty="0" err="1"/>
              <a:t>unitObj</a:t>
            </a:r>
            <a:r>
              <a:rPr lang="en-US" dirty="0"/>
              <a:t>]</a:t>
            </a:r>
          </a:p>
          <a:p>
            <a:r>
              <a:rPr lang="en-US" dirty="0"/>
              <a:t>Unit</a:t>
            </a:r>
          </a:p>
          <a:p>
            <a:pPr lvl="1"/>
            <a:r>
              <a:rPr lang="en-US" dirty="0"/>
              <a:t>type, </a:t>
            </a:r>
            <a:r>
              <a:rPr lang="en-US" dirty="0" err="1"/>
              <a:t>longName</a:t>
            </a:r>
            <a:r>
              <a:rPr lang="en-US" dirty="0"/>
              <a:t>, faction, </a:t>
            </a:r>
            <a:r>
              <a:rPr lang="en-US" dirty="0" err="1"/>
              <a:t>currentStrength</a:t>
            </a:r>
            <a:r>
              <a:rPr lang="en-US" dirty="0"/>
              <a:t>, detected, </a:t>
            </a:r>
            <a:r>
              <a:rPr lang="en-US" dirty="0" err="1"/>
              <a:t>uniqueId</a:t>
            </a:r>
            <a:r>
              <a:rPr lang="en-US" dirty="0"/>
              <a:t>, hex</a:t>
            </a:r>
          </a:p>
          <a:p>
            <a:pPr lvl="1"/>
            <a:r>
              <a:rPr lang="en-US" dirty="0" err="1"/>
              <a:t>setHex</a:t>
            </a:r>
            <a:r>
              <a:rPr lang="en-US" dirty="0"/>
              <a:t>(</a:t>
            </a:r>
            <a:r>
              <a:rPr lang="en-US" dirty="0" err="1"/>
              <a:t>hex,unit</a:t>
            </a:r>
            <a:r>
              <a:rPr lang="en-US" dirty="0"/>
              <a:t>)</a:t>
            </a:r>
          </a:p>
          <a:p>
            <a:pPr lvl="1"/>
            <a:r>
              <a:rPr lang="en-US" dirty="0"/>
              <a:t>remove(</a:t>
            </a:r>
            <a:r>
              <a:rPr lang="en-US" dirty="0" err="1"/>
              <a:t>unitData</a:t>
            </a:r>
            <a:r>
              <a:rPr lang="en-US" dirty="0"/>
              <a:t>) # removes self</a:t>
            </a:r>
          </a:p>
          <a:p>
            <a:pPr lvl="1"/>
            <a:r>
              <a:rPr lang="en-US" dirty="0" err="1"/>
              <a:t>findMoveTargets</a:t>
            </a:r>
            <a:r>
              <a:rPr lang="en-US" dirty="0"/>
              <a:t>(</a:t>
            </a:r>
            <a:r>
              <a:rPr lang="en-US" dirty="0" err="1"/>
              <a:t>mapData</a:t>
            </a:r>
            <a:r>
              <a:rPr lang="en-US" dirty="0"/>
              <a:t>, </a:t>
            </a:r>
            <a:r>
              <a:rPr lang="en-US" dirty="0" err="1"/>
              <a:t>unitData</a:t>
            </a:r>
            <a:r>
              <a:rPr lang="en-US" dirty="0"/>
              <a:t>)-&gt;[</a:t>
            </a:r>
            <a:r>
              <a:rPr lang="en-US" dirty="0" err="1"/>
              <a:t>hexObj</a:t>
            </a:r>
            <a:r>
              <a:rPr lang="en-US" dirty="0"/>
              <a:t>]</a:t>
            </a:r>
          </a:p>
          <a:p>
            <a:pPr lvl="1"/>
            <a:r>
              <a:rPr lang="en-US" dirty="0" err="1"/>
              <a:t>findFireTargets</a:t>
            </a:r>
            <a:r>
              <a:rPr lang="en-US" dirty="0"/>
              <a:t>(</a:t>
            </a:r>
            <a:r>
              <a:rPr lang="en-US" dirty="0" err="1"/>
              <a:t>unitData</a:t>
            </a:r>
            <a:r>
              <a:rPr lang="en-US" dirty="0"/>
              <a:t>)-&gt;[</a:t>
            </a:r>
            <a:r>
              <a:rPr lang="en-US" dirty="0" err="1"/>
              <a:t>unitObj</a:t>
            </a:r>
            <a:r>
              <a:rPr lang="en-US" dirty="0"/>
              <a:t>]</a:t>
            </a:r>
          </a:p>
        </p:txBody>
      </p:sp>
    </p:spTree>
    <p:extLst>
      <p:ext uri="{BB962C8B-B14F-4D97-AF65-F5344CB8AC3E}">
        <p14:creationId xmlns:p14="http://schemas.microsoft.com/office/powerpoint/2010/main" val="3865627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3F1B-F75B-EA56-AAC3-33B1677025D4}"/>
              </a:ext>
            </a:extLst>
          </p:cNvPr>
          <p:cNvSpPr>
            <a:spLocks noGrp="1"/>
          </p:cNvSpPr>
          <p:nvPr>
            <p:ph type="title"/>
          </p:nvPr>
        </p:nvSpPr>
        <p:spPr/>
        <p:txBody>
          <a:bodyPr/>
          <a:lstStyle/>
          <a:p>
            <a:r>
              <a:rPr lang="en-US" dirty="0"/>
              <a:t>map.py Overview</a:t>
            </a:r>
          </a:p>
        </p:txBody>
      </p:sp>
      <p:sp>
        <p:nvSpPr>
          <p:cNvPr id="3" name="Content Placeholder 2">
            <a:extLst>
              <a:ext uri="{FF2B5EF4-FFF2-40B4-BE49-F238E27FC236}">
                <a16:creationId xmlns:a16="http://schemas.microsoft.com/office/drawing/2014/main" id="{8A939768-2066-AC48-8311-61EEE519D4C3}"/>
              </a:ext>
            </a:extLst>
          </p:cNvPr>
          <p:cNvSpPr>
            <a:spLocks noGrp="1"/>
          </p:cNvSpPr>
          <p:nvPr>
            <p:ph sz="half" idx="1"/>
          </p:nvPr>
        </p:nvSpPr>
        <p:spPr/>
        <p:txBody>
          <a:bodyPr>
            <a:normAutofit fontScale="92500"/>
          </a:bodyPr>
          <a:lstStyle/>
          <a:p>
            <a:r>
              <a:rPr lang="en-US" dirty="0" err="1"/>
              <a:t>MapData</a:t>
            </a:r>
            <a:r>
              <a:rPr lang="en-US" dirty="0"/>
              <a:t> (selected methods)</a:t>
            </a:r>
          </a:p>
          <a:p>
            <a:pPr lvl="1"/>
            <a:r>
              <a:rPr lang="en-US" dirty="0"/>
              <a:t>Props: </a:t>
            </a:r>
            <a:r>
              <a:rPr lang="en-US" dirty="0" err="1"/>
              <a:t>hexIndex</a:t>
            </a:r>
            <a:r>
              <a:rPr lang="en-US" dirty="0"/>
              <a:t>={</a:t>
            </a:r>
            <a:r>
              <a:rPr lang="en-US" dirty="0" err="1"/>
              <a:t>hexId:hexObject</a:t>
            </a:r>
            <a:r>
              <a:rPr lang="en-US" dirty="0"/>
              <a:t>}</a:t>
            </a:r>
          </a:p>
          <a:p>
            <a:pPr lvl="1"/>
            <a:r>
              <a:rPr lang="en-US" dirty="0"/>
              <a:t>hexes()-&gt;[</a:t>
            </a:r>
            <a:r>
              <a:rPr lang="en-US" dirty="0" err="1"/>
              <a:t>hexObjects</a:t>
            </a:r>
            <a:r>
              <a:rPr lang="en-US" dirty="0"/>
              <a:t>]</a:t>
            </a:r>
          </a:p>
          <a:p>
            <a:pPr lvl="1"/>
            <a:r>
              <a:rPr lang="en-US" dirty="0" err="1"/>
              <a:t>getCityHexes</a:t>
            </a:r>
            <a:r>
              <a:rPr lang="en-US" dirty="0"/>
              <a:t>()-&gt;[</a:t>
            </a:r>
            <a:r>
              <a:rPr lang="en-US" dirty="0" err="1"/>
              <a:t>cityHexObjects</a:t>
            </a:r>
            <a:r>
              <a:rPr lang="en-US" dirty="0"/>
              <a:t>]</a:t>
            </a:r>
          </a:p>
          <a:p>
            <a:pPr lvl="1"/>
            <a:r>
              <a:rPr lang="en-US" dirty="0" err="1"/>
              <a:t>getDimensions</a:t>
            </a:r>
            <a:r>
              <a:rPr lang="en-US" dirty="0"/>
              <a:t>()-&gt;{width, height}</a:t>
            </a:r>
          </a:p>
          <a:p>
            <a:pPr lvl="1"/>
            <a:r>
              <a:rPr lang="en-US" dirty="0" err="1"/>
              <a:t>toString</a:t>
            </a:r>
            <a:r>
              <a:rPr lang="en-US" dirty="0"/>
              <a:t>()-&gt;JSON</a:t>
            </a:r>
          </a:p>
          <a:p>
            <a:pPr lvl="1"/>
            <a:r>
              <a:rPr lang="en-US" dirty="0" err="1"/>
              <a:t>toPortable</a:t>
            </a:r>
            <a:r>
              <a:rPr lang="en-US" dirty="0"/>
              <a:t>()-&gt;{...} # Converts native Python object into JSON-friendly one</a:t>
            </a:r>
          </a:p>
          <a:p>
            <a:r>
              <a:rPr lang="en-US" dirty="0"/>
              <a:t>Hex </a:t>
            </a:r>
          </a:p>
          <a:p>
            <a:pPr lvl="1"/>
            <a:r>
              <a:rPr lang="en-US" dirty="0"/>
              <a:t>Props: terrain, </a:t>
            </a:r>
            <a:r>
              <a:rPr lang="en-US" dirty="0" err="1"/>
              <a:t>x_offset</a:t>
            </a:r>
            <a:r>
              <a:rPr lang="en-US" dirty="0"/>
              <a:t>, </a:t>
            </a:r>
            <a:r>
              <a:rPr lang="en-US" dirty="0" err="1"/>
              <a:t>y_offset</a:t>
            </a:r>
            <a:r>
              <a:rPr lang="en-US" dirty="0"/>
              <a:t>, id</a:t>
            </a:r>
          </a:p>
          <a:p>
            <a:pPr lvl="1"/>
            <a:endParaRPr lang="en-US" dirty="0"/>
          </a:p>
          <a:p>
            <a:pPr lvl="1"/>
            <a:endParaRPr lang="en-US" dirty="0"/>
          </a:p>
        </p:txBody>
      </p:sp>
      <p:sp>
        <p:nvSpPr>
          <p:cNvPr id="4" name="Content Placeholder 3">
            <a:extLst>
              <a:ext uri="{FF2B5EF4-FFF2-40B4-BE49-F238E27FC236}">
                <a16:creationId xmlns:a16="http://schemas.microsoft.com/office/drawing/2014/main" id="{0F4D42CD-0B33-0CC0-17F4-D4DF8386DEC8}"/>
              </a:ext>
            </a:extLst>
          </p:cNvPr>
          <p:cNvSpPr>
            <a:spLocks noGrp="1"/>
          </p:cNvSpPr>
          <p:nvPr>
            <p:ph sz="half" idx="2"/>
          </p:nvPr>
        </p:nvSpPr>
        <p:spPr>
          <a:xfrm>
            <a:off x="6172199" y="1825625"/>
            <a:ext cx="5635487" cy="4351338"/>
          </a:xfrm>
        </p:spPr>
        <p:txBody>
          <a:bodyPr>
            <a:normAutofit fontScale="92500"/>
          </a:bodyPr>
          <a:lstStyle/>
          <a:p>
            <a:r>
              <a:rPr lang="en-US" dirty="0"/>
              <a:t>Functions</a:t>
            </a:r>
          </a:p>
          <a:p>
            <a:pPr lvl="1"/>
            <a:r>
              <a:rPr lang="en-US" dirty="0" err="1"/>
              <a:t>getNeighborHexes</a:t>
            </a:r>
            <a:r>
              <a:rPr lang="en-US" dirty="0"/>
              <a:t>(</a:t>
            </a:r>
            <a:r>
              <a:rPr lang="en-US" dirty="0" err="1"/>
              <a:t>hexObj,mapData</a:t>
            </a:r>
            <a:r>
              <a:rPr lang="en-US" dirty="0"/>
              <a:t>)</a:t>
            </a:r>
            <a:br>
              <a:rPr lang="en-US" dirty="0"/>
            </a:br>
            <a:r>
              <a:rPr lang="en-US" dirty="0"/>
              <a:t>-&gt;[neighbors]</a:t>
            </a:r>
          </a:p>
          <a:p>
            <a:pPr lvl="1"/>
            <a:r>
              <a:rPr lang="en-US" dirty="0" err="1"/>
              <a:t>directionFrom</a:t>
            </a:r>
            <a:r>
              <a:rPr lang="en-US" dirty="0"/>
              <a:t>(</a:t>
            </a:r>
            <a:r>
              <a:rPr lang="en-US" dirty="0" err="1"/>
              <a:t>hexObjA,hexObjB</a:t>
            </a:r>
            <a:r>
              <a:rPr lang="en-US" dirty="0"/>
              <a:t>)-&gt;</a:t>
            </a:r>
            <a:r>
              <a:rPr lang="en-US" dirty="0" err="1"/>
              <a:t>i</a:t>
            </a:r>
            <a:br>
              <a:rPr lang="en-US" dirty="0"/>
            </a:br>
            <a:r>
              <a:rPr lang="en-US" dirty="0"/>
              <a:t># </a:t>
            </a:r>
            <a:r>
              <a:rPr lang="en-US" dirty="0" err="1"/>
              <a:t>i</a:t>
            </a:r>
            <a:r>
              <a:rPr lang="en-US" dirty="0"/>
              <a:t> is 0 (north) to 5 (northwest) if neighbor</a:t>
            </a:r>
          </a:p>
          <a:p>
            <a:pPr lvl="1"/>
            <a:r>
              <a:rPr lang="en-US" dirty="0" err="1"/>
              <a:t>gridDistance</a:t>
            </a:r>
            <a:r>
              <a:rPr lang="en-US" dirty="0"/>
              <a:t>(</a:t>
            </a:r>
            <a:r>
              <a:rPr lang="en-US" dirty="0" err="1"/>
              <a:t>xA,yA,xB,yB</a:t>
            </a:r>
            <a:r>
              <a:rPr lang="en-US" dirty="0"/>
              <a:t>)-&gt;float</a:t>
            </a:r>
            <a:br>
              <a:rPr lang="en-US" dirty="0"/>
            </a:br>
            <a:r>
              <a:rPr lang="en-US" dirty="0"/>
              <a:t># Euclidean distance between hexes A&amp;B</a:t>
            </a:r>
          </a:p>
          <a:p>
            <a:endParaRPr lang="en-US" dirty="0"/>
          </a:p>
        </p:txBody>
      </p:sp>
    </p:spTree>
    <p:extLst>
      <p:ext uri="{BB962C8B-B14F-4D97-AF65-F5344CB8AC3E}">
        <p14:creationId xmlns:p14="http://schemas.microsoft.com/office/powerpoint/2010/main" val="3694830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0869-B537-AB86-A3C1-E05AB565EA1D}"/>
              </a:ext>
            </a:extLst>
          </p:cNvPr>
          <p:cNvSpPr>
            <a:spLocks noGrp="1"/>
          </p:cNvSpPr>
          <p:nvPr>
            <p:ph type="title"/>
          </p:nvPr>
        </p:nvSpPr>
        <p:spPr/>
        <p:txBody>
          <a:bodyPr/>
          <a:lstStyle/>
          <a:p>
            <a:r>
              <a:rPr lang="en-US" dirty="0"/>
              <a:t>How to...</a:t>
            </a:r>
          </a:p>
        </p:txBody>
      </p:sp>
      <p:sp>
        <p:nvSpPr>
          <p:cNvPr id="3" name="Content Placeholder 2">
            <a:extLst>
              <a:ext uri="{FF2B5EF4-FFF2-40B4-BE49-F238E27FC236}">
                <a16:creationId xmlns:a16="http://schemas.microsoft.com/office/drawing/2014/main" id="{4BA04B19-1C9E-77CE-A871-6292267A337B}"/>
              </a:ext>
            </a:extLst>
          </p:cNvPr>
          <p:cNvSpPr>
            <a:spLocks noGrp="1"/>
          </p:cNvSpPr>
          <p:nvPr>
            <p:ph idx="1"/>
          </p:nvPr>
        </p:nvSpPr>
        <p:spPr/>
        <p:txBody>
          <a:bodyPr>
            <a:normAutofit fontScale="70000" lnSpcReduction="20000"/>
          </a:bodyPr>
          <a:lstStyle/>
          <a:p>
            <a:r>
              <a:rPr lang="en-US" dirty="0"/>
              <a:t>Get a list of legal actions</a:t>
            </a:r>
          </a:p>
          <a:p>
            <a:pPr lvl="1"/>
            <a:r>
              <a:rPr lang="en-US" dirty="0"/>
              <a:t>See server/ai/</a:t>
            </a:r>
            <a:r>
              <a:rPr lang="en-US" dirty="0" err="1"/>
              <a:t>random_actor.py:AI.takeRandomAction</a:t>
            </a:r>
            <a:r>
              <a:rPr lang="en-US" dirty="0"/>
              <a:t>()</a:t>
            </a:r>
          </a:p>
          <a:p>
            <a:r>
              <a:rPr lang="en-US" dirty="0"/>
              <a:t>Determine the terrain in a hex at coordinates (</a:t>
            </a:r>
            <a:r>
              <a:rPr lang="en-US" dirty="0" err="1"/>
              <a:t>x,y</a:t>
            </a:r>
            <a:r>
              <a:rPr lang="en-US" dirty="0"/>
              <a:t>)</a:t>
            </a:r>
          </a:p>
          <a:p>
            <a:pPr lvl="1"/>
            <a:r>
              <a:rPr lang="en-US" dirty="0" err="1"/>
              <a:t>mapData.hexIndex</a:t>
            </a:r>
            <a:r>
              <a:rPr lang="en-US" dirty="0"/>
              <a:t>[</a:t>
            </a:r>
            <a:r>
              <a:rPr lang="en-US" dirty="0" err="1"/>
              <a:t>f“hex</a:t>
            </a:r>
            <a:r>
              <a:rPr lang="en-US" dirty="0"/>
              <a:t>-{x}-{y}”].terrain</a:t>
            </a:r>
          </a:p>
          <a:p>
            <a:r>
              <a:rPr lang="en-US" dirty="0"/>
              <a:t>Measure the shortest air path distance between two hexes</a:t>
            </a:r>
          </a:p>
          <a:p>
            <a:pPr lvl="1"/>
            <a:r>
              <a:rPr lang="en-US" dirty="0"/>
              <a:t>If hexes are at (</a:t>
            </a:r>
            <a:r>
              <a:rPr lang="en-US" dirty="0" err="1"/>
              <a:t>xA,yA</a:t>
            </a:r>
            <a:r>
              <a:rPr lang="en-US" dirty="0"/>
              <a:t>) and (</a:t>
            </a:r>
            <a:r>
              <a:rPr lang="en-US" dirty="0" err="1"/>
              <a:t>xB,yB</a:t>
            </a:r>
            <a:r>
              <a:rPr lang="en-US" dirty="0"/>
              <a:t>), use </a:t>
            </a:r>
            <a:r>
              <a:rPr lang="en-US" dirty="0" err="1"/>
              <a:t>map.gridDistance</a:t>
            </a:r>
            <a:r>
              <a:rPr lang="en-US" dirty="0"/>
              <a:t>(</a:t>
            </a:r>
            <a:r>
              <a:rPr lang="en-US" dirty="0" err="1"/>
              <a:t>xA,yA,xB,yB</a:t>
            </a:r>
            <a:r>
              <a:rPr lang="en-US" dirty="0"/>
              <a:t>)</a:t>
            </a:r>
          </a:p>
          <a:p>
            <a:r>
              <a:rPr lang="en-US" dirty="0"/>
              <a:t>Select an action</a:t>
            </a:r>
          </a:p>
          <a:p>
            <a:pPr lvl="1"/>
            <a:r>
              <a:rPr lang="en-US" dirty="0"/>
              <a:t>Create a </a:t>
            </a:r>
            <a:r>
              <a:rPr lang="en-US" dirty="0" err="1"/>
              <a:t>dict</a:t>
            </a:r>
            <a:r>
              <a:rPr lang="en-US" dirty="0"/>
              <a:t> with type “action” and appropriate action parameters, convert to JSON with </a:t>
            </a:r>
            <a:r>
              <a:rPr lang="en-US" dirty="0" err="1"/>
              <a:t>json.dumps</a:t>
            </a:r>
            <a:r>
              <a:rPr lang="en-US" dirty="0"/>
              <a:t>() and return the string from </a:t>
            </a:r>
            <a:r>
              <a:rPr lang="en-US" dirty="0" err="1"/>
              <a:t>AI.process</a:t>
            </a:r>
            <a:r>
              <a:rPr lang="en-US" dirty="0"/>
              <a:t>()</a:t>
            </a:r>
          </a:p>
          <a:p>
            <a:r>
              <a:rPr lang="en-US" dirty="0"/>
              <a:t>Iterate over all units</a:t>
            </a:r>
          </a:p>
          <a:p>
            <a:pPr lvl="1"/>
            <a:r>
              <a:rPr lang="en-US" dirty="0"/>
              <a:t>for unit in </a:t>
            </a:r>
            <a:r>
              <a:rPr lang="en-US" dirty="0" err="1"/>
              <a:t>unitData.units</a:t>
            </a:r>
            <a:r>
              <a:rPr lang="en-US" dirty="0"/>
              <a:t>():  # Note we’re invoking a function</a:t>
            </a:r>
          </a:p>
          <a:p>
            <a:r>
              <a:rPr lang="en-US" dirty="0"/>
              <a:t>Iterate over all hexes</a:t>
            </a:r>
          </a:p>
          <a:p>
            <a:pPr lvl="1"/>
            <a:r>
              <a:rPr lang="en-US" dirty="0"/>
              <a:t>for hex in </a:t>
            </a:r>
            <a:r>
              <a:rPr lang="en-US" dirty="0" err="1"/>
              <a:t>mapData.hexes</a:t>
            </a:r>
            <a:r>
              <a:rPr lang="en-US" dirty="0"/>
              <a:t>(): # Note we’re invoking a function</a:t>
            </a:r>
          </a:p>
          <a:p>
            <a:r>
              <a:rPr lang="en-US" dirty="0"/>
              <a:t>Determine the legal move distance to a given hex from all other hexes</a:t>
            </a:r>
          </a:p>
          <a:p>
            <a:pPr lvl="1"/>
            <a:r>
              <a:rPr lang="en-US" dirty="0"/>
              <a:t>See server/ai/</a:t>
            </a:r>
            <a:r>
              <a:rPr lang="en-US" dirty="0" err="1"/>
              <a:t>dijkstra_demo.py:AI.runDijkstra</a:t>
            </a:r>
            <a:r>
              <a:rPr lang="en-US" dirty="0"/>
              <a:t>()</a:t>
            </a:r>
          </a:p>
        </p:txBody>
      </p:sp>
    </p:spTree>
    <p:extLst>
      <p:ext uri="{BB962C8B-B14F-4D97-AF65-F5344CB8AC3E}">
        <p14:creationId xmlns:p14="http://schemas.microsoft.com/office/powerpoint/2010/main" val="962689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305B-8130-8F0D-253C-AF41E9953E6F}"/>
              </a:ext>
            </a:extLst>
          </p:cNvPr>
          <p:cNvSpPr>
            <a:spLocks noGrp="1"/>
          </p:cNvSpPr>
          <p:nvPr>
            <p:ph type="title"/>
          </p:nvPr>
        </p:nvSpPr>
        <p:spPr/>
        <p:txBody>
          <a:bodyPr/>
          <a:lstStyle/>
          <a:p>
            <a:r>
              <a:rPr lang="en-US" dirty="0"/>
              <a:t>pass-</a:t>
            </a:r>
            <a:r>
              <a:rPr lang="en-US" dirty="0" err="1"/>
              <a:t>agg</a:t>
            </a:r>
            <a:r>
              <a:rPr lang="en-US" dirty="0"/>
              <a:t> AI Overview</a:t>
            </a:r>
          </a:p>
        </p:txBody>
      </p:sp>
      <p:sp>
        <p:nvSpPr>
          <p:cNvPr id="3" name="Content Placeholder 2">
            <a:extLst>
              <a:ext uri="{FF2B5EF4-FFF2-40B4-BE49-F238E27FC236}">
                <a16:creationId xmlns:a16="http://schemas.microsoft.com/office/drawing/2014/main" id="{C7FC92A1-04DF-A738-13C9-D5B7B74F242A}"/>
              </a:ext>
            </a:extLst>
          </p:cNvPr>
          <p:cNvSpPr>
            <a:spLocks noGrp="1"/>
          </p:cNvSpPr>
          <p:nvPr>
            <p:ph idx="1"/>
          </p:nvPr>
        </p:nvSpPr>
        <p:spPr/>
        <p:txBody>
          <a:bodyPr/>
          <a:lstStyle/>
          <a:p>
            <a:r>
              <a:rPr lang="en-US" dirty="0"/>
              <a:t>Always shoots when possible. If stronger than the opponent, favors movement towards cities and opposing forces (“aggressive” movement). Otherwise favors movement towards cities only (“passive” movement)</a:t>
            </a:r>
          </a:p>
          <a:p>
            <a:r>
              <a:rPr lang="en-US" dirty="0"/>
              <a:t>Stronger or weaker is determined by the sum of the current strengths</a:t>
            </a:r>
          </a:p>
          <a:p>
            <a:r>
              <a:rPr lang="en-US" dirty="0"/>
              <a:t>The score of a hex is its</a:t>
            </a:r>
          </a:p>
          <a:p>
            <a:pPr lvl="1"/>
            <a:r>
              <a:rPr lang="en-US" dirty="0"/>
              <a:t>Euclidean distance to the nearest city (passive)</a:t>
            </a:r>
          </a:p>
          <a:p>
            <a:pPr lvl="1"/>
            <a:r>
              <a:rPr lang="en-US" dirty="0"/>
              <a:t>Above, plus the Euclidean distance to nearest OPFOR (aggressive)</a:t>
            </a:r>
          </a:p>
          <a:p>
            <a:r>
              <a:rPr lang="en-US" dirty="0"/>
              <a:t>The hex with the </a:t>
            </a:r>
            <a:r>
              <a:rPr lang="en-US" b="1" dirty="0"/>
              <a:t>minimum</a:t>
            </a:r>
            <a:r>
              <a:rPr lang="en-US" dirty="0"/>
              <a:t> score is chosen</a:t>
            </a:r>
          </a:p>
        </p:txBody>
      </p:sp>
    </p:spTree>
    <p:extLst>
      <p:ext uri="{BB962C8B-B14F-4D97-AF65-F5344CB8AC3E}">
        <p14:creationId xmlns:p14="http://schemas.microsoft.com/office/powerpoint/2010/main" val="124029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4EEE-F144-43E3-BDD1-8338F8FE4A19}"/>
              </a:ext>
            </a:extLst>
          </p:cNvPr>
          <p:cNvSpPr>
            <a:spLocks noGrp="1"/>
          </p:cNvSpPr>
          <p:nvPr>
            <p:ph type="title"/>
          </p:nvPr>
        </p:nvSpPr>
        <p:spPr/>
        <p:txBody>
          <a:bodyPr/>
          <a:lstStyle/>
          <a:p>
            <a:r>
              <a:rPr lang="en-US" dirty="0"/>
              <a:t>Changes in Version 3</a:t>
            </a:r>
          </a:p>
        </p:txBody>
      </p:sp>
      <p:sp>
        <p:nvSpPr>
          <p:cNvPr id="3" name="Content Placeholder 2">
            <a:extLst>
              <a:ext uri="{FF2B5EF4-FFF2-40B4-BE49-F238E27FC236}">
                <a16:creationId xmlns:a16="http://schemas.microsoft.com/office/drawing/2014/main" id="{29CDFE0C-6F02-47D4-ADEF-707ECD86D49B}"/>
              </a:ext>
            </a:extLst>
          </p:cNvPr>
          <p:cNvSpPr>
            <a:spLocks noGrp="1"/>
          </p:cNvSpPr>
          <p:nvPr>
            <p:ph idx="1"/>
          </p:nvPr>
        </p:nvSpPr>
        <p:spPr/>
        <p:txBody>
          <a:bodyPr/>
          <a:lstStyle/>
          <a:p>
            <a:r>
              <a:rPr lang="en-US" dirty="0"/>
              <a:t>Defensive fire (shooting down incoming missiles) as represented in the salvo model </a:t>
            </a:r>
          </a:p>
          <a:p>
            <a:r>
              <a:rPr lang="en-US" dirty="0"/>
              <a:t>Support for large maps via shift left click zoom in/zoom out</a:t>
            </a:r>
          </a:p>
        </p:txBody>
      </p:sp>
    </p:spTree>
    <p:extLst>
      <p:ext uri="{BB962C8B-B14F-4D97-AF65-F5344CB8AC3E}">
        <p14:creationId xmlns:p14="http://schemas.microsoft.com/office/powerpoint/2010/main" val="1248137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4EEE-F144-43E3-BDD1-8338F8FE4A19}"/>
              </a:ext>
            </a:extLst>
          </p:cNvPr>
          <p:cNvSpPr>
            <a:spLocks noGrp="1"/>
          </p:cNvSpPr>
          <p:nvPr>
            <p:ph type="title"/>
          </p:nvPr>
        </p:nvSpPr>
        <p:spPr/>
        <p:txBody>
          <a:bodyPr/>
          <a:lstStyle/>
          <a:p>
            <a:r>
              <a:rPr lang="en-US" dirty="0"/>
              <a:t>Changes in Version 2</a:t>
            </a:r>
          </a:p>
        </p:txBody>
      </p:sp>
      <p:sp>
        <p:nvSpPr>
          <p:cNvPr id="3" name="Content Placeholder 2">
            <a:extLst>
              <a:ext uri="{FF2B5EF4-FFF2-40B4-BE49-F238E27FC236}">
                <a16:creationId xmlns:a16="http://schemas.microsoft.com/office/drawing/2014/main" id="{29CDFE0C-6F02-47D4-ADEF-707ECD86D49B}"/>
              </a:ext>
            </a:extLst>
          </p:cNvPr>
          <p:cNvSpPr>
            <a:spLocks noGrp="1"/>
          </p:cNvSpPr>
          <p:nvPr>
            <p:ph idx="1"/>
          </p:nvPr>
        </p:nvSpPr>
        <p:spPr/>
        <p:txBody>
          <a:bodyPr/>
          <a:lstStyle/>
          <a:p>
            <a:r>
              <a:rPr lang="en-US" dirty="0"/>
              <a:t>Simplified messaging protocol</a:t>
            </a:r>
          </a:p>
          <a:p>
            <a:pPr lvl="1"/>
            <a:r>
              <a:rPr lang="en-US" dirty="0"/>
              <a:t>Simpler to understand and write message handlers</a:t>
            </a:r>
          </a:p>
          <a:p>
            <a:r>
              <a:rPr lang="en-US" dirty="0"/>
              <a:t>Messaging server, game server, and the game itself are explicit classes</a:t>
            </a:r>
          </a:p>
          <a:p>
            <a:pPr lvl="1"/>
            <a:r>
              <a:rPr lang="en-US" dirty="0"/>
              <a:t>Cleaner architecture, easier to use game with game theoretic algorithms</a:t>
            </a:r>
          </a:p>
          <a:p>
            <a:r>
              <a:rPr lang="en-US" dirty="0"/>
              <a:t>Exact hexagonal convolutions</a:t>
            </a:r>
          </a:p>
          <a:p>
            <a:pPr lvl="1"/>
            <a:r>
              <a:rPr lang="en-US" dirty="0"/>
              <a:t>Via the open source </a:t>
            </a:r>
            <a:r>
              <a:rPr lang="en-US" dirty="0" err="1"/>
              <a:t>Hexagdly</a:t>
            </a:r>
            <a:endParaRPr lang="en-US" dirty="0"/>
          </a:p>
          <a:p>
            <a:r>
              <a:rPr lang="en-US" dirty="0"/>
              <a:t>Removal of dead/unused code (including student code)</a:t>
            </a:r>
          </a:p>
          <a:p>
            <a:pPr lvl="1"/>
            <a:r>
              <a:rPr lang="en-US" dirty="0"/>
              <a:t>There was (and maybe still is) a lot!</a:t>
            </a:r>
          </a:p>
        </p:txBody>
      </p:sp>
    </p:spTree>
    <p:extLst>
      <p:ext uri="{BB962C8B-B14F-4D97-AF65-F5344CB8AC3E}">
        <p14:creationId xmlns:p14="http://schemas.microsoft.com/office/powerpoint/2010/main" val="837410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A09C-C039-407F-924F-02FB1653B096}"/>
              </a:ext>
            </a:extLst>
          </p:cNvPr>
          <p:cNvSpPr>
            <a:spLocks noGrp="1"/>
          </p:cNvSpPr>
          <p:nvPr>
            <p:ph type="title"/>
          </p:nvPr>
        </p:nvSpPr>
        <p:spPr/>
        <p:txBody>
          <a:bodyPr/>
          <a:lstStyle/>
          <a:p>
            <a:r>
              <a:rPr lang="en-US" dirty="0"/>
              <a:t>Where does the name “Atlatl” come from?</a:t>
            </a:r>
          </a:p>
        </p:txBody>
      </p:sp>
      <p:sp>
        <p:nvSpPr>
          <p:cNvPr id="3" name="Content Placeholder 2">
            <a:extLst>
              <a:ext uri="{FF2B5EF4-FFF2-40B4-BE49-F238E27FC236}">
                <a16:creationId xmlns:a16="http://schemas.microsoft.com/office/drawing/2014/main" id="{A2751A86-B68E-4AC2-8971-EA47A3F78C40}"/>
              </a:ext>
            </a:extLst>
          </p:cNvPr>
          <p:cNvSpPr>
            <a:spLocks noGrp="1"/>
          </p:cNvSpPr>
          <p:nvPr>
            <p:ph idx="1"/>
          </p:nvPr>
        </p:nvSpPr>
        <p:spPr>
          <a:xfrm>
            <a:off x="838200" y="1690688"/>
            <a:ext cx="10515600" cy="4351338"/>
          </a:xfrm>
        </p:spPr>
        <p:txBody>
          <a:bodyPr/>
          <a:lstStyle/>
          <a:p>
            <a:r>
              <a:rPr lang="en-US" dirty="0"/>
              <a:t>Atlatl is the Aztecan word for a simple, but highly effective, military tool that dates back to the stone ages. An atlatl can be used to greatly increase the power (and thus the penetration) of a spear or dart. Still in use for hunting today, atlatl competitions are held annually. Throws of nearly 260 m (850 ft) have been recorded.</a:t>
            </a:r>
          </a:p>
        </p:txBody>
      </p:sp>
      <p:pic>
        <p:nvPicPr>
          <p:cNvPr id="5" name="Picture 4" descr="A picture containing text, weapon&#10;&#10;Description automatically generated">
            <a:extLst>
              <a:ext uri="{FF2B5EF4-FFF2-40B4-BE49-F238E27FC236}">
                <a16:creationId xmlns:a16="http://schemas.microsoft.com/office/drawing/2014/main" id="{2688D1F6-FC56-4396-8F85-E0B7C6F9E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21" y="4001294"/>
            <a:ext cx="4143375" cy="1000125"/>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08EE5777-EF91-4A84-B954-81A3041CE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7262" y="4984786"/>
            <a:ext cx="3424306" cy="1690480"/>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6C28B16F-09B0-4F41-8F0D-72BE19A14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7649" y="3840538"/>
            <a:ext cx="2689363" cy="2043916"/>
          </a:xfrm>
          <a:prstGeom prst="rect">
            <a:avLst/>
          </a:prstGeom>
        </p:spPr>
      </p:pic>
      <p:pic>
        <p:nvPicPr>
          <p:cNvPr id="11" name="Picture 10">
            <a:extLst>
              <a:ext uri="{FF2B5EF4-FFF2-40B4-BE49-F238E27FC236}">
                <a16:creationId xmlns:a16="http://schemas.microsoft.com/office/drawing/2014/main" id="{DF0C1143-50DD-46CB-80E0-4531ACD41B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05823" y="5071501"/>
            <a:ext cx="6061957" cy="1517050"/>
          </a:xfrm>
          <a:prstGeom prst="rect">
            <a:avLst/>
          </a:prstGeom>
        </p:spPr>
      </p:pic>
    </p:spTree>
    <p:extLst>
      <p:ext uri="{BB962C8B-B14F-4D97-AF65-F5344CB8AC3E}">
        <p14:creationId xmlns:p14="http://schemas.microsoft.com/office/powerpoint/2010/main" val="182136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25EB-7D36-4C2B-A134-DAD242CF92C7}"/>
              </a:ext>
            </a:extLst>
          </p:cNvPr>
          <p:cNvSpPr>
            <a:spLocks noGrp="1"/>
          </p:cNvSpPr>
          <p:nvPr>
            <p:ph type="title"/>
          </p:nvPr>
        </p:nvSpPr>
        <p:spPr/>
        <p:txBody>
          <a:bodyPr/>
          <a:lstStyle/>
          <a:p>
            <a:r>
              <a:rPr lang="en-US" dirty="0"/>
              <a:t>Human Interface View</a:t>
            </a:r>
          </a:p>
        </p:txBody>
      </p:sp>
      <p:sp>
        <p:nvSpPr>
          <p:cNvPr id="3" name="Content Placeholder 2">
            <a:extLst>
              <a:ext uri="{FF2B5EF4-FFF2-40B4-BE49-F238E27FC236}">
                <a16:creationId xmlns:a16="http://schemas.microsoft.com/office/drawing/2014/main" id="{008FA117-F65A-45AE-8529-B19300DDBBAF}"/>
              </a:ext>
            </a:extLst>
          </p:cNvPr>
          <p:cNvSpPr>
            <a:spLocks noGrp="1"/>
          </p:cNvSpPr>
          <p:nvPr>
            <p:ph idx="1"/>
          </p:nvPr>
        </p:nvSpPr>
        <p:spPr/>
        <p:txBody>
          <a:bodyPr>
            <a:normAutofit/>
          </a:bodyPr>
          <a:lstStyle/>
          <a:p>
            <a:r>
              <a:rPr lang="en-US" dirty="0"/>
              <a:t>An Atlatl scenario as it appears in the browser-based human interface showing multiple unit and terrain types</a:t>
            </a:r>
          </a:p>
        </p:txBody>
      </p:sp>
      <p:pic>
        <p:nvPicPr>
          <p:cNvPr id="6" name="Picture 5" descr="A picture containing honeycomb, racket, ball, green&#10;&#10;Description automatically generated">
            <a:extLst>
              <a:ext uri="{FF2B5EF4-FFF2-40B4-BE49-F238E27FC236}">
                <a16:creationId xmlns:a16="http://schemas.microsoft.com/office/drawing/2014/main" id="{5D252F66-0D0F-4CD7-A747-F1B814523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915" y="3054619"/>
            <a:ext cx="4673840" cy="2975128"/>
          </a:xfrm>
          <a:prstGeom prst="rect">
            <a:avLst/>
          </a:prstGeom>
        </p:spPr>
      </p:pic>
    </p:spTree>
    <p:extLst>
      <p:ext uri="{BB962C8B-B14F-4D97-AF65-F5344CB8AC3E}">
        <p14:creationId xmlns:p14="http://schemas.microsoft.com/office/powerpoint/2010/main" val="2296414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25EB-7D36-4C2B-A134-DAD242CF92C7}"/>
              </a:ext>
            </a:extLst>
          </p:cNvPr>
          <p:cNvSpPr>
            <a:spLocks noGrp="1"/>
          </p:cNvSpPr>
          <p:nvPr>
            <p:ph type="title"/>
          </p:nvPr>
        </p:nvSpPr>
        <p:spPr/>
        <p:txBody>
          <a:bodyPr/>
          <a:lstStyle/>
          <a:p>
            <a:r>
              <a:rPr lang="en-US" dirty="0"/>
              <a:t>Space</a:t>
            </a:r>
          </a:p>
        </p:txBody>
      </p:sp>
      <p:sp>
        <p:nvSpPr>
          <p:cNvPr id="3" name="Content Placeholder 2">
            <a:extLst>
              <a:ext uri="{FF2B5EF4-FFF2-40B4-BE49-F238E27FC236}">
                <a16:creationId xmlns:a16="http://schemas.microsoft.com/office/drawing/2014/main" id="{008FA117-F65A-45AE-8529-B19300DDBBAF}"/>
              </a:ext>
            </a:extLst>
          </p:cNvPr>
          <p:cNvSpPr>
            <a:spLocks noGrp="1"/>
          </p:cNvSpPr>
          <p:nvPr>
            <p:ph idx="1"/>
          </p:nvPr>
        </p:nvSpPr>
        <p:spPr/>
        <p:txBody>
          <a:bodyPr>
            <a:normAutofit fontScale="92500" lnSpcReduction="20000"/>
          </a:bodyPr>
          <a:lstStyle/>
          <a:p>
            <a:r>
              <a:rPr lang="en-US" dirty="0"/>
              <a:t>Unit positions are centers of a hexagonal tiling of the plane. See </a:t>
            </a:r>
            <a:r>
              <a:rPr lang="en-US" dirty="0">
                <a:hlinkClick r:id="rId2"/>
              </a:rPr>
              <a:t>this link</a:t>
            </a:r>
            <a:r>
              <a:rPr lang="en-US" dirty="0"/>
              <a:t> for info regarding the use of such </a:t>
            </a:r>
            <a:r>
              <a:rPr lang="en-US" dirty="0" err="1"/>
              <a:t>tilings</a:t>
            </a:r>
            <a:r>
              <a:rPr lang="en-US" dirty="0"/>
              <a:t>.</a:t>
            </a:r>
          </a:p>
          <a:p>
            <a:r>
              <a:rPr lang="en-US" dirty="0"/>
              <a:t>Hexagonal grids are roughly rectangular (all columns are the same length)</a:t>
            </a:r>
          </a:p>
          <a:p>
            <a:r>
              <a:rPr lang="en-US" dirty="0"/>
              <a:t>Hexes are “flat side up”</a:t>
            </a:r>
          </a:p>
          <a:p>
            <a:r>
              <a:rPr lang="en-US" dirty="0"/>
              <a:t>Coordinates used in the project</a:t>
            </a:r>
          </a:p>
          <a:p>
            <a:pPr lvl="1"/>
            <a:r>
              <a:rPr lang="en-US" dirty="0"/>
              <a:t>Offset coordinates: the hex at the upper left is the (0,0) hex. The hex at the top of the second column of hexes would be the (1,0) hex, and the hex at the top of the third column the (2,0) hex etc. The hex below the (0,0) hex is the (0,1) hex, etc.</a:t>
            </a:r>
          </a:p>
          <a:p>
            <a:pPr lvl="1"/>
            <a:r>
              <a:rPr lang="en-US" dirty="0"/>
              <a:t>Grid coordinates: Integral coordinates corresponding to position on the plane, BUT the spacings in x and y are not the same. See under “Size and Spacing” at the link above</a:t>
            </a:r>
          </a:p>
          <a:p>
            <a:pPr lvl="1"/>
            <a:r>
              <a:rPr lang="en-US" dirty="0"/>
              <a:t>SVG coordinates: Floating point coordinates corresponding to position on the SVG element</a:t>
            </a:r>
          </a:p>
        </p:txBody>
      </p:sp>
    </p:spTree>
    <p:extLst>
      <p:ext uri="{BB962C8B-B14F-4D97-AF65-F5344CB8AC3E}">
        <p14:creationId xmlns:p14="http://schemas.microsoft.com/office/powerpoint/2010/main" val="189767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31B3-7FF0-475D-BD9B-908494A4C7E7}"/>
              </a:ext>
            </a:extLst>
          </p:cNvPr>
          <p:cNvSpPr>
            <a:spLocks noGrp="1"/>
          </p:cNvSpPr>
          <p:nvPr>
            <p:ph type="title"/>
          </p:nvPr>
        </p:nvSpPr>
        <p:spPr/>
        <p:txBody>
          <a:bodyPr/>
          <a:lstStyle/>
          <a:p>
            <a:r>
              <a:rPr lang="en-US" dirty="0"/>
              <a:t>Time</a:t>
            </a:r>
          </a:p>
        </p:txBody>
      </p:sp>
      <p:sp>
        <p:nvSpPr>
          <p:cNvPr id="3" name="Content Placeholder 2">
            <a:extLst>
              <a:ext uri="{FF2B5EF4-FFF2-40B4-BE49-F238E27FC236}">
                <a16:creationId xmlns:a16="http://schemas.microsoft.com/office/drawing/2014/main" id="{381C22F1-4044-45CD-9A20-FC58C7D2A64F}"/>
              </a:ext>
            </a:extLst>
          </p:cNvPr>
          <p:cNvSpPr>
            <a:spLocks noGrp="1"/>
          </p:cNvSpPr>
          <p:nvPr>
            <p:ph idx="1"/>
          </p:nvPr>
        </p:nvSpPr>
        <p:spPr/>
        <p:txBody>
          <a:bodyPr>
            <a:normAutofit lnSpcReduction="10000"/>
          </a:bodyPr>
          <a:lstStyle/>
          <a:p>
            <a:r>
              <a:rPr lang="en-US" dirty="0"/>
              <a:t>Model</a:t>
            </a:r>
          </a:p>
          <a:p>
            <a:pPr lvl="1"/>
            <a:r>
              <a:rPr lang="en-US" dirty="0"/>
              <a:t>Each faction (red or blue) takes successive turns</a:t>
            </a:r>
          </a:p>
          <a:p>
            <a:pPr lvl="1"/>
            <a:r>
              <a:rPr lang="en-US" dirty="0"/>
              <a:t>On its turn, a faction may take one action for each of its units</a:t>
            </a:r>
          </a:p>
          <a:p>
            <a:pPr lvl="1"/>
            <a:r>
              <a:rPr lang="en-US" dirty="0"/>
              <a:t>Actions are either moving or shooting</a:t>
            </a:r>
          </a:p>
          <a:p>
            <a:pPr lvl="1"/>
            <a:r>
              <a:rPr lang="en-US" dirty="0"/>
              <a:t>A “setup phase” is sometimes provided to allow forces to begin the game anywhere in a specified zone</a:t>
            </a:r>
          </a:p>
          <a:p>
            <a:r>
              <a:rPr lang="en-US" dirty="0"/>
              <a:t>Analysis</a:t>
            </a:r>
          </a:p>
          <a:p>
            <a:pPr lvl="1"/>
            <a:r>
              <a:rPr lang="en-US" dirty="0"/>
              <a:t>Defenders get an advantage, since the attacker typically has to move into range and be shot at before he can return fire</a:t>
            </a:r>
          </a:p>
          <a:p>
            <a:pPr lvl="1"/>
            <a:r>
              <a:rPr lang="en-US" dirty="0"/>
              <a:t>Artillery can currently move two hexes, so as things stand, it can “kite” foot-mobile infantry, i.e. shoot and scoot and never take damage (in the absence of other units or slowing terrain)</a:t>
            </a:r>
          </a:p>
        </p:txBody>
      </p:sp>
    </p:spTree>
    <p:extLst>
      <p:ext uri="{BB962C8B-B14F-4D97-AF65-F5344CB8AC3E}">
        <p14:creationId xmlns:p14="http://schemas.microsoft.com/office/powerpoint/2010/main" val="32533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28CD-CECE-4738-BF13-AFFED49BC783}"/>
              </a:ext>
            </a:extLst>
          </p:cNvPr>
          <p:cNvSpPr>
            <a:spLocks noGrp="1"/>
          </p:cNvSpPr>
          <p:nvPr>
            <p:ph type="title"/>
          </p:nvPr>
        </p:nvSpPr>
        <p:spPr/>
        <p:txBody>
          <a:bodyPr/>
          <a:lstStyle/>
          <a:p>
            <a:r>
              <a:rPr lang="en-US" dirty="0"/>
              <a:t>Terrain</a:t>
            </a:r>
          </a:p>
        </p:txBody>
      </p:sp>
      <p:sp>
        <p:nvSpPr>
          <p:cNvPr id="3" name="Content Placeholder 2">
            <a:extLst>
              <a:ext uri="{FF2B5EF4-FFF2-40B4-BE49-F238E27FC236}">
                <a16:creationId xmlns:a16="http://schemas.microsoft.com/office/drawing/2014/main" id="{B01A2E9F-F080-4AA7-B81F-80EBE6E3E594}"/>
              </a:ext>
            </a:extLst>
          </p:cNvPr>
          <p:cNvSpPr>
            <a:spLocks noGrp="1"/>
          </p:cNvSpPr>
          <p:nvPr>
            <p:ph idx="1"/>
          </p:nvPr>
        </p:nvSpPr>
        <p:spPr/>
        <p:txBody>
          <a:bodyPr/>
          <a:lstStyle/>
          <a:p>
            <a:r>
              <a:rPr lang="en-US" dirty="0"/>
              <a:t>Hexes are probably best conceived as being somewhat less than 10 km across.</a:t>
            </a:r>
          </a:p>
          <a:p>
            <a:r>
              <a:rPr lang="en-US" dirty="0"/>
              <a:t>Terrain types</a:t>
            </a:r>
          </a:p>
          <a:p>
            <a:pPr lvl="1"/>
            <a:r>
              <a:rPr lang="en-US" dirty="0"/>
              <a:t>Clear (white): good mobility for all unit types</a:t>
            </a:r>
          </a:p>
          <a:p>
            <a:pPr lvl="1"/>
            <a:r>
              <a:rPr lang="en-US" dirty="0"/>
              <a:t>Water (blue): impassible for all unit types</a:t>
            </a:r>
          </a:p>
          <a:p>
            <a:pPr lvl="1"/>
            <a:r>
              <a:rPr lang="en-US" dirty="0"/>
              <a:t>Rough (tan): slow go, good defense for infantry</a:t>
            </a:r>
          </a:p>
          <a:p>
            <a:pPr lvl="1"/>
            <a:r>
              <a:rPr lang="en-US" dirty="0"/>
              <a:t>Marsh (green): slow go, poor defense for most unit types</a:t>
            </a:r>
          </a:p>
          <a:p>
            <a:pPr lvl="1"/>
            <a:r>
              <a:rPr lang="en-US" dirty="0"/>
              <a:t>City (gray): good defense for infantry, may add to score if held</a:t>
            </a:r>
          </a:p>
          <a:p>
            <a:r>
              <a:rPr lang="en-US" dirty="0"/>
              <a:t>Roads and rivers are </a:t>
            </a:r>
            <a:r>
              <a:rPr lang="en-US" b="1" dirty="0"/>
              <a:t>not</a:t>
            </a:r>
            <a:r>
              <a:rPr lang="en-US" dirty="0"/>
              <a:t> in the simulation, and there is no immediate plan to add them</a:t>
            </a:r>
          </a:p>
        </p:txBody>
      </p:sp>
    </p:spTree>
    <p:extLst>
      <p:ext uri="{BB962C8B-B14F-4D97-AF65-F5344CB8AC3E}">
        <p14:creationId xmlns:p14="http://schemas.microsoft.com/office/powerpoint/2010/main" val="865391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12204</TotalTime>
  <Words>5485</Words>
  <Application>Microsoft Office PowerPoint</Application>
  <PresentationFormat>Widescreen</PresentationFormat>
  <Paragraphs>477</Paragraphs>
  <Slides>47</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Atlatl</vt:lpstr>
      <vt:lpstr>Outline</vt:lpstr>
      <vt:lpstr>Introduction</vt:lpstr>
      <vt:lpstr>Motivation</vt:lpstr>
      <vt:lpstr>Where does the name “Atlatl” come from?</vt:lpstr>
      <vt:lpstr>Human Interface View</vt:lpstr>
      <vt:lpstr>Space</vt:lpstr>
      <vt:lpstr>Time</vt:lpstr>
      <vt:lpstr>Terrain</vt:lpstr>
      <vt:lpstr>Units</vt:lpstr>
      <vt:lpstr>Firepower Tables (combat.py)</vt:lpstr>
      <vt:lpstr>Shooting Example</vt:lpstr>
      <vt:lpstr>Mobility Table (mobility.py)</vt:lpstr>
      <vt:lpstr>Model Omissions</vt:lpstr>
      <vt:lpstr>Scoring</vt:lpstr>
      <vt:lpstr>Software Architecture</vt:lpstr>
      <vt:lpstr>Architectural Diagram</vt:lpstr>
      <vt:lpstr>Browser Graphics</vt:lpstr>
      <vt:lpstr>Message Sequence for Blue</vt:lpstr>
      <vt:lpstr>Message Structure (JSON format)</vt:lpstr>
      <vt:lpstr>Example parameters message</vt:lpstr>
      <vt:lpstr>Example observation message</vt:lpstr>
      <vt:lpstr>Gym Compatibility Layer Details </vt:lpstr>
      <vt:lpstr>Peculiarity of Y Coordinate Doubling</vt:lpstr>
      <vt:lpstr>Installation</vt:lpstr>
      <vt:lpstr>Running Atlatl with a Pre-Existing AI</vt:lpstr>
      <vt:lpstr>GUI Notes</vt:lpstr>
      <vt:lpstr>Create scenario</vt:lpstr>
      <vt:lpstr>Running the model: server.py</vt:lpstr>
      <vt:lpstr>Human vs human battle</vt:lpstr>
      <vt:lpstr>AI vs human battle</vt:lpstr>
      <vt:lpstr>Useful Stock AIs</vt:lpstr>
      <vt:lpstr>Test trained network against AI</vt:lpstr>
      <vt:lpstr>Train policy network with reinforcement learning</vt:lpstr>
      <vt:lpstr>Test trained network against human opponent</vt:lpstr>
      <vt:lpstr>Save and replay games</vt:lpstr>
      <vt:lpstr>RL AI: Recommended Observations</vt:lpstr>
      <vt:lpstr>RL AI: Recommended Reward</vt:lpstr>
      <vt:lpstr>Structure of AIs in Atlatl</vt:lpstr>
      <vt:lpstr>Parameters messages</vt:lpstr>
      <vt:lpstr>Observation messages</vt:lpstr>
      <vt:lpstr>unit.py Overview</vt:lpstr>
      <vt:lpstr>map.py Overview</vt:lpstr>
      <vt:lpstr>How to...</vt:lpstr>
      <vt:lpstr>pass-agg AI Overview</vt:lpstr>
      <vt:lpstr>Changes in Version 3</vt:lpstr>
      <vt:lpstr>Changes in Version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MV4025 2020 Lab</dc:title>
  <dc:creator>Chris Darken</dc:creator>
  <cp:lastModifiedBy>Chris Darken</cp:lastModifiedBy>
  <cp:revision>236</cp:revision>
  <dcterms:created xsi:type="dcterms:W3CDTF">2020-07-16T14:49:30Z</dcterms:created>
  <dcterms:modified xsi:type="dcterms:W3CDTF">2022-07-24T12:49:40Z</dcterms:modified>
</cp:coreProperties>
</file>