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7772400" cy="100584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rtha Gergely" initials="FG" lastIdx="8" clrIdx="0">
    <p:extLst>
      <p:ext uri="{19B8F6BF-5375-455C-9EA6-DF929625EA0E}">
        <p15:presenceInfo xmlns:p15="http://schemas.microsoft.com/office/powerpoint/2012/main" userId="Firtha Gergely" providerId="None"/>
      </p:ext>
    </p:extLst>
  </p:cmAuthor>
  <p:cmAuthor id="2" name="Csepreghy Márton" initials="CM" lastIdx="3" clrIdx="1">
    <p:extLst>
      <p:ext uri="{19B8F6BF-5375-455C-9EA6-DF929625EA0E}">
        <p15:presenceInfo xmlns:p15="http://schemas.microsoft.com/office/powerpoint/2012/main" userId="S::csepy@sch.bme.hu::4b07e84d-b30b-472c-beeb-29ede45218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19:57.740" idx="1">
    <p:pos x="1065" y="2473"/>
    <p:text>Itt micsoda az ábra? Illetve élethű micsoda érhető el?</p:text>
    <p:extLst>
      <p:ext uri="{C676402C-5697-4E1C-873F-D02D1690AC5C}">
        <p15:threadingInfo xmlns:p15="http://schemas.microsoft.com/office/powerpoint/2012/main" timeZoneBias="-120"/>
      </p:ext>
    </p:extLst>
  </p:cm>
  <p:cm authorId="2" dt="2020-05-25T10:47:48.813" idx="3">
    <p:pos x="1065" y="2609"/>
    <p:text>az ábra a konstans energiájú amplitúdó-panorámázási görbéket jelöli, ezt gondoltam szóban említem inkább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20:30.205" idx="2">
    <p:pos x="10" y="10"/>
    <p:text>Helyesebben: Mi a binauralizáció célja?</p:text>
    <p:extLst>
      <p:ext uri="{C676402C-5697-4E1C-873F-D02D1690AC5C}">
        <p15:threadingInfo xmlns:p15="http://schemas.microsoft.com/office/powerpoint/2012/main" timeZoneBias="-120"/>
      </p:ext>
    </p:extLst>
  </p:cm>
  <p:cm authorId="1" dt="2020-05-25T10:21:11.470" idx="3">
    <p:pos x="10" y="146"/>
    <p:text>Vagy csak szimpla: A binauralizáció célja: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23:04.188" idx="4">
    <p:pos x="2554" y="1716"/>
    <p:text>Ezt nem értem teljesen</p:text>
    <p:extLst>
      <p:ext uri="{C676402C-5697-4E1C-873F-D02D1690AC5C}">
        <p15:threadingInfo xmlns:p15="http://schemas.microsoft.com/office/powerpoint/2012/main" timeZoneBias="-120"/>
      </p:ext>
    </p:extLst>
  </p:cm>
  <p:cm authorId="2" dt="2020-05-25T10:31:45.527" idx="1">
    <p:pos x="2554" y="1852"/>
    <p:text>sem a gerjesztés, sem a hallgató pozícióját nem lehet változtatni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24:47.004" idx="5">
    <p:pos x="10" y="10"/>
    <p:text>Itt majd meséld el, hogyan kell értelmezni az ábrákat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25:56.010" idx="6">
    <p:pos x="10" y="10"/>
    <p:text>A forrástényező az hogy értve számított? Itt úgy érted, milyen szűrőhatáson megy át a bemenő jel a visszaverődések miatt?</p:text>
    <p:extLst>
      <p:ext uri="{C676402C-5697-4E1C-873F-D02D1690AC5C}">
        <p15:threadingInfo xmlns:p15="http://schemas.microsoft.com/office/powerpoint/2012/main" timeZoneBias="-120"/>
      </p:ext>
    </p:extLst>
  </p:cm>
  <p:cm authorId="2" dt="2020-05-25T10:33:37.341" idx="2">
    <p:pos x="10" y="146"/>
    <p:text>Igen, igazából nem különösebben akartam részletezni, mert még nincs meg hogy ez milyen formában lesz megoldva, de elvi szinten mindenképp fontos, hogy milyen hatással volt a forrásra az egyes falakról történő visszaverődés</p:text>
    <p:extLst>
      <p:ext uri="{C676402C-5697-4E1C-873F-D02D1690AC5C}">
        <p15:threadingInfo xmlns:p15="http://schemas.microsoft.com/office/powerpoint/2012/main" timeZoneBias="-120">
          <p15:parentCm authorId="1" idx="6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27:33.661" idx="8">
    <p:pos x="10" y="10"/>
    <p:text>Eddig teljesen jó, de egy összefoglaló diát rátennék, amin leírod, hogy mi a következő cél. Értsd ténylegesen nagyon gyors binauralizáció megvalósítása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9042480" y="219240"/>
            <a:ext cx="111960" cy="743760"/>
          </a:xfrm>
          <a:prstGeom prst="rect">
            <a:avLst/>
          </a:prstGeom>
          <a:solidFill>
            <a:srgbClr val="871829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14280" y="6713640"/>
            <a:ext cx="1253520" cy="143640"/>
          </a:xfrm>
          <a:prstGeom prst="rect">
            <a:avLst/>
          </a:prstGeom>
          <a:solidFill>
            <a:srgbClr val="871829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1"/>
          <p:cNvPicPr/>
          <p:nvPr/>
        </p:nvPicPr>
        <p:blipFill>
          <a:blip r:embed="rId14"/>
          <a:stretch/>
        </p:blipFill>
        <p:spPr>
          <a:xfrm>
            <a:off x="314280" y="219240"/>
            <a:ext cx="1253520" cy="74376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5"/>
          <a:stretch/>
        </p:blipFill>
        <p:spPr>
          <a:xfrm>
            <a:off x="338040" y="6481800"/>
            <a:ext cx="1391400" cy="1836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918180" y="1835648"/>
            <a:ext cx="7307640" cy="1236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36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36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36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36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36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36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6AF63E7-8115-4937-823E-1E417800140E}"/>
              </a:ext>
            </a:extLst>
          </p:cNvPr>
          <p:cNvSpPr txBox="1"/>
          <p:nvPr/>
        </p:nvSpPr>
        <p:spPr>
          <a:xfrm>
            <a:off x="1790419" y="411923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Konzulens: </a:t>
            </a:r>
            <a:r>
              <a:rPr lang="hu-HU" dirty="0" err="1"/>
              <a:t>Firtha</a:t>
            </a:r>
            <a:r>
              <a:rPr lang="hu-HU" dirty="0"/>
              <a:t> Gergely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41E8429-51DC-4D3A-B5B4-CF393933A8A9}"/>
              </a:ext>
            </a:extLst>
          </p:cNvPr>
          <p:cNvSpPr txBox="1"/>
          <p:nvPr/>
        </p:nvSpPr>
        <p:spPr>
          <a:xfrm>
            <a:off x="1790419" y="330515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Önálló labor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</p:txBody>
      </p:sp>
      <p:pic>
        <p:nvPicPr>
          <p:cNvPr id="4" name="Kép 3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D3D77D64-F06A-403A-B6C5-49B83580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71" y="1117951"/>
            <a:ext cx="6004994" cy="463752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E9677EB-9AE4-4D75-9BBD-E7BF2012FC07}"/>
              </a:ext>
            </a:extLst>
          </p:cNvPr>
          <p:cNvSpPr txBox="1"/>
          <p:nvPr/>
        </p:nvSpPr>
        <p:spPr>
          <a:xfrm>
            <a:off x="1606583" y="5960763"/>
            <a:ext cx="60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Harmadrendű visszaverődések – több mint 7000 forrás</a:t>
            </a:r>
          </a:p>
        </p:txBody>
      </p:sp>
      <p:pic>
        <p:nvPicPr>
          <p:cNvPr id="6" name="Kép 5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DAB0590D-65D6-4522-99C2-B7AAE6CCD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83" y="1117951"/>
            <a:ext cx="6196462" cy="46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0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További célok a projektben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hallgató pozíciójától függően</a:t>
            </a:r>
          </a:p>
          <a:p>
            <a:pPr marL="1274760" lvl="2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Releváns tükörforrások meghatározása</a:t>
            </a:r>
          </a:p>
          <a:p>
            <a:pPr marL="1274760" lvl="2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szűrők (HRTF, a forrás iránykarakterisztikája, forrástényező) átvitelének meghatározása adott irányokba</a:t>
            </a:r>
          </a:p>
          <a:p>
            <a:pPr marL="1274760" lvl="2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bemeneti jel </a:t>
            </a:r>
            <a:r>
              <a:rPr lang="hu-HU" spc="-1" dirty="0" err="1">
                <a:latin typeface="Arial"/>
                <a:ea typeface="MS PGothic"/>
              </a:rPr>
              <a:t>realtime</a:t>
            </a:r>
            <a:r>
              <a:rPr lang="hu-HU" spc="-1" dirty="0">
                <a:latin typeface="Arial"/>
                <a:ea typeface="MS PGothic"/>
              </a:rPr>
              <a:t> szűrése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</a:t>
            </a:r>
            <a:r>
              <a:rPr lang="hu-HU" spc="-1" dirty="0" err="1">
                <a:latin typeface="Arial"/>
                <a:ea typeface="MS PGothic"/>
              </a:rPr>
              <a:t>binauralizáció</a:t>
            </a:r>
            <a:r>
              <a:rPr lang="hu-HU" spc="-1" dirty="0">
                <a:latin typeface="Arial"/>
                <a:ea typeface="MS PGothic"/>
              </a:rPr>
              <a:t> hatékonyságának növelése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hallgató pozíciójának követése</a:t>
            </a:r>
          </a:p>
        </p:txBody>
      </p:sp>
    </p:spTree>
    <p:extLst>
      <p:ext uri="{BB962C8B-B14F-4D97-AF65-F5344CB8AC3E}">
        <p14:creationId xmlns:p14="http://schemas.microsoft.com/office/powerpoint/2010/main" val="173477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Motiváció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fej/fülhallgató sokkal gyakrabban használt, elérhetőbb és univerzálisabb eszköz, mint a térhangzást reprodukáló hangrendszerek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Jelenleg legelterjedtebb módszer az amplitúdó-</a:t>
            </a:r>
            <a:r>
              <a:rPr lang="hu-HU" spc="-1" dirty="0" err="1">
                <a:latin typeface="Arial"/>
                <a:ea typeface="MS PGothic"/>
              </a:rPr>
              <a:t>panorámázás</a:t>
            </a:r>
            <a:r>
              <a:rPr lang="hu-HU" spc="-1" dirty="0">
                <a:latin typeface="Arial"/>
                <a:ea typeface="MS PGothic"/>
              </a:rPr>
              <a:t>, ennél sokkal élethűbb hangzás érhető már el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en-US" b="1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C7FE170-2F95-48EF-837C-7D72E2AA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74491"/>
            <a:ext cx="3730192" cy="24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9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A </a:t>
            </a:r>
            <a:r>
              <a:rPr lang="hu-HU" b="1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 célja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Dobhártyán „mérhető” jelek meghatározása és reprodukciója a forrás és hallgató geometriai elrendezésének figyelembevételével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 err="1">
                <a:latin typeface="Arial"/>
                <a:ea typeface="MS PGothic"/>
              </a:rPr>
              <a:t>Pl</a:t>
            </a:r>
            <a:r>
              <a:rPr lang="hu-HU" spc="-1" dirty="0">
                <a:latin typeface="Arial"/>
                <a:ea typeface="MS PGothic"/>
              </a:rPr>
              <a:t> a fej árnyékoló hatása, az úthossz-különbségből adódó fáziskülönbség, a fülkagyló hatása nagy frekvenciákon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Műfejes mérés – HRTF formátum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en-US" b="1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pic>
        <p:nvPicPr>
          <p:cNvPr id="4" name="Kép 3" descr="A képen zöld, színes, színezett, különböző látható&#10;&#10;Automatikusan generált leírás">
            <a:extLst>
              <a:ext uri="{FF2B5EF4-FFF2-40B4-BE49-F238E27FC236}">
                <a16:creationId xmlns:a16="http://schemas.microsoft.com/office/drawing/2014/main" id="{14D54D49-E4C1-4BCF-9A8A-F014868C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98" y="3564847"/>
            <a:ext cx="2343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5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Teremhangzások tipikus modellezése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Impulzusválasz modellezése – zengetők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Mérés – gerjesztési és mérési pont fix, a mérési pont ritkán rendelkezik a fej karakterisztikáival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solidFill>
                  <a:srgbClr val="FF0000"/>
                </a:solidFill>
                <a:latin typeface="Arial"/>
                <a:ea typeface="MS PGothic"/>
              </a:rPr>
              <a:t>Nem pozíció- és irányfüggő</a:t>
            </a:r>
            <a:endParaRPr lang="en-US" spc="-1" dirty="0">
              <a:solidFill>
                <a:srgbClr val="FF0000"/>
              </a:solidFill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134AB5A-1685-4642-9845-E45E9871C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37" y="3107183"/>
            <a:ext cx="3463202" cy="259161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1CAB34F-EF31-49A5-BEC9-34ABB4FEA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3272387"/>
            <a:ext cx="4412525" cy="25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2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Tükörforrások módszere (</a:t>
            </a:r>
            <a:r>
              <a:rPr lang="hu-HU" b="1" spc="-1" dirty="0" err="1">
                <a:solidFill>
                  <a:srgbClr val="871829"/>
                </a:solidFill>
                <a:latin typeface="Arial"/>
                <a:ea typeface="MS PGothic"/>
              </a:rPr>
              <a:t>Mirror</a:t>
            </a: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 Image </a:t>
            </a:r>
            <a:r>
              <a:rPr lang="hu-HU" b="1" spc="-1" dirty="0" err="1">
                <a:solidFill>
                  <a:srgbClr val="871829"/>
                </a:solidFill>
                <a:latin typeface="Arial"/>
                <a:ea typeface="MS PGothic"/>
              </a:rPr>
              <a:t>Method</a:t>
            </a: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 - MSM)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latin typeface="Arial"/>
                <a:ea typeface="MS PGothic"/>
              </a:rPr>
              <a:t>Reflexiók modellezésére használatos</a:t>
            </a:r>
            <a:endParaRPr lang="hu-HU" sz="1600" spc="-1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A szoba peremfeltételeit elégíti ki a </a:t>
            </a:r>
            <a:r>
              <a:rPr lang="hu-HU" sz="1600" b="1" spc="-1" dirty="0">
                <a:solidFill>
                  <a:srgbClr val="000000"/>
                </a:solidFill>
                <a:latin typeface="Arial"/>
                <a:ea typeface="MS PGothic"/>
              </a:rPr>
              <a:t>szobán kívülre</a:t>
            </a: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 tükrözött </a:t>
            </a:r>
            <a:r>
              <a:rPr lang="hu-HU" sz="1600" spc="-1" dirty="0" err="1">
                <a:solidFill>
                  <a:srgbClr val="000000"/>
                </a:solidFill>
                <a:latin typeface="Arial"/>
                <a:ea typeface="MS PGothic"/>
              </a:rPr>
              <a:t>pontforrásokal</a:t>
            </a:r>
            <a:endParaRPr lang="hu-HU" sz="1600" spc="-1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Többszörös visszaverődések számolásakor exponenciálisan nő a számítási igény, ezt a modell finomításával lehet elkerülni (kilépési feltételek)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Sarkok környékén pontatlan modell, konkáv belső terekre bonyolult a kiterjesztése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Kiterjeszthető a reflexió </a:t>
            </a:r>
            <a:r>
              <a:rPr lang="hu-HU" sz="1600" spc="-1" dirty="0" err="1">
                <a:solidFill>
                  <a:srgbClr val="000000"/>
                </a:solidFill>
                <a:latin typeface="Arial"/>
                <a:ea typeface="MS PGothic"/>
              </a:rPr>
              <a:t>aluláteresztő</a:t>
            </a: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 jellegével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Csak síklapokra működik</a:t>
            </a:r>
            <a:endParaRPr lang="en-US" sz="1600" spc="-1" dirty="0">
              <a:latin typeface="Arial"/>
              <a:ea typeface="MS PGothic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153F174-4682-45C5-883C-D134E6BC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4" y="4041349"/>
            <a:ext cx="2499625" cy="2264919"/>
          </a:xfrm>
          <a:prstGeom prst="rect">
            <a:avLst/>
          </a:prstGeom>
        </p:spPr>
      </p:pic>
      <p:pic>
        <p:nvPicPr>
          <p:cNvPr id="5" name="Kép 4" descr="A képen óra látható&#10;&#10;Automatikusan generált leírás">
            <a:extLst>
              <a:ext uri="{FF2B5EF4-FFF2-40B4-BE49-F238E27FC236}">
                <a16:creationId xmlns:a16="http://schemas.microsoft.com/office/drawing/2014/main" id="{BF687685-65BD-4A8B-8AE7-7520BB96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28" y="4083043"/>
            <a:ext cx="217200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9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Célom a félévben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Olyan adatstruktúra létrehozása, mely egy adott termet geometriai és akusztikai paramétereivel jellemez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paraméterek figyelembevételével tükörforrás elrendezés meghatározása és tárolása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Cél: a tükörforrás-elrendezés hatékony </a:t>
            </a:r>
            <a:r>
              <a:rPr lang="hu-HU" spc="-1" dirty="0" err="1">
                <a:latin typeface="Arial"/>
                <a:ea typeface="MS PGothic"/>
              </a:rPr>
              <a:t>binauralizálása</a:t>
            </a:r>
            <a:r>
              <a:rPr lang="hu-HU" spc="-1" dirty="0">
                <a:latin typeface="Arial"/>
                <a:ea typeface="MS PGothic"/>
              </a:rPr>
              <a:t> (HRTF-szűrése) a vevő pozíciójának figyelembevételével</a:t>
            </a:r>
            <a:endParaRPr lang="en-US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667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Adott paraméterek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Falak – legalább 3 sarokpont jobbsodrású rendszerben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falak reflexiós tényezője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forrás pozíciója, iránya, iránykarakterisztikája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(A hallgató pozíciója, iránya)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en-US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ea typeface="MS PGothic"/>
              </a:rPr>
              <a:t>Számított adatok</a:t>
            </a:r>
          </a:p>
          <a:p>
            <a:pPr marL="787320" lvl="1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strike="noStrike" spc="-1" dirty="0">
                <a:latin typeface="Arial"/>
                <a:ea typeface="MS PGothic"/>
              </a:rPr>
              <a:t>Tükörforrások helye</a:t>
            </a:r>
          </a:p>
          <a:p>
            <a:pPr marL="787320" lvl="1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strike="noStrike" spc="-1" dirty="0">
                <a:latin typeface="Arial"/>
                <a:ea typeface="MS PGothic"/>
              </a:rPr>
              <a:t>Irányultsága</a:t>
            </a:r>
          </a:p>
          <a:p>
            <a:pPr marL="787320" lvl="1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strike="noStrike" spc="-1" dirty="0">
                <a:latin typeface="Arial"/>
                <a:ea typeface="MS PGothic"/>
              </a:rPr>
              <a:t>Érvényessége</a:t>
            </a:r>
          </a:p>
          <a:p>
            <a:pPr marL="787320" lvl="1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strike="noStrike" spc="-1" dirty="0">
                <a:latin typeface="Arial"/>
                <a:ea typeface="MS PGothic"/>
              </a:rPr>
              <a:t>Forrástényezője</a:t>
            </a:r>
            <a:endParaRPr lang="en-US" strike="noStrike" spc="-1" dirty="0">
              <a:latin typeface="Arial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308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CD7E3B3-B51F-4940-9391-0993F3578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1" y="2011679"/>
            <a:ext cx="4585061" cy="34552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24E4C17-D191-4B21-B587-23F73C713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25" y="2011680"/>
            <a:ext cx="4574375" cy="3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9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</p:txBody>
      </p:sp>
      <p:pic>
        <p:nvPicPr>
          <p:cNvPr id="3" name="Kép 2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90E10F30-B912-4A50-8660-1FA2C396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372"/>
            <a:ext cx="5659776" cy="424483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E4E1D93-86D3-42E7-B2CB-500DEA386776}"/>
              </a:ext>
            </a:extLst>
          </p:cNvPr>
          <p:cNvSpPr txBox="1"/>
          <p:nvPr/>
        </p:nvSpPr>
        <p:spPr>
          <a:xfrm>
            <a:off x="1742112" y="5570806"/>
            <a:ext cx="56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Másodrendű visszaverődések – 381 forrás</a:t>
            </a:r>
          </a:p>
        </p:txBody>
      </p:sp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9C3E1C10-ADB9-4619-AB27-24E002093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18" y="1110371"/>
            <a:ext cx="5659775" cy="42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1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C46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 template 4 3tmpl</Template>
  <TotalTime>1158</TotalTime>
  <Words>342</Words>
  <Application>Microsoft Office PowerPoint</Application>
  <PresentationFormat>Diavetítés a képernyőre (4:3 oldalarány)</PresentationFormat>
  <Paragraphs>62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Symbol</vt:lpstr>
      <vt:lpstr>Wingdings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BME-HIT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TITLE 01</dc:title>
  <dc:subject/>
  <dc:creator>Horvath Gabor</dc:creator>
  <dc:description/>
  <cp:lastModifiedBy>Csepreghy Márton</cp:lastModifiedBy>
  <cp:revision>87</cp:revision>
  <dcterms:created xsi:type="dcterms:W3CDTF">2017-04-17T12:49:20Z</dcterms:created>
  <dcterms:modified xsi:type="dcterms:W3CDTF">2020-05-25T08:49:58Z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BME-HIT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