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7772400" cy="100584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9042480" y="219240"/>
            <a:ext cx="111960" cy="743760"/>
          </a:xfrm>
          <a:prstGeom prst="rect">
            <a:avLst/>
          </a:prstGeom>
          <a:solidFill>
            <a:srgbClr val="871829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14280" y="6713640"/>
            <a:ext cx="1253520" cy="143640"/>
          </a:xfrm>
          <a:prstGeom prst="rect">
            <a:avLst/>
          </a:prstGeom>
          <a:solidFill>
            <a:srgbClr val="871829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314280" y="219240"/>
            <a:ext cx="1253520" cy="74376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5"/>
          <a:stretch/>
        </p:blipFill>
        <p:spPr>
          <a:xfrm>
            <a:off x="338040" y="6481800"/>
            <a:ext cx="1391400" cy="183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918180" y="1835648"/>
            <a:ext cx="7307640" cy="1236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36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36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AF63E7-8115-4937-823E-1E417800140E}"/>
              </a:ext>
            </a:extLst>
          </p:cNvPr>
          <p:cNvSpPr txBox="1"/>
          <p:nvPr/>
        </p:nvSpPr>
        <p:spPr>
          <a:xfrm>
            <a:off x="1790419" y="411923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Konzulens: </a:t>
            </a:r>
            <a:r>
              <a:rPr lang="hu-HU" dirty="0" err="1"/>
              <a:t>Firtha</a:t>
            </a:r>
            <a:r>
              <a:rPr lang="hu-HU" dirty="0"/>
              <a:t> Gergely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41E8429-51DC-4D3A-B5B4-CF393933A8A9}"/>
              </a:ext>
            </a:extLst>
          </p:cNvPr>
          <p:cNvSpPr txBox="1"/>
          <p:nvPr/>
        </p:nvSpPr>
        <p:spPr>
          <a:xfrm>
            <a:off x="1790419" y="330515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Önálló labor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D3D77D64-F06A-403A-B6C5-49B83580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71" y="1117951"/>
            <a:ext cx="6004994" cy="463752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E9677EB-9AE4-4D75-9BBD-E7BF2012FC07}"/>
              </a:ext>
            </a:extLst>
          </p:cNvPr>
          <p:cNvSpPr txBox="1"/>
          <p:nvPr/>
        </p:nvSpPr>
        <p:spPr>
          <a:xfrm>
            <a:off x="1606583" y="5960763"/>
            <a:ext cx="60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Harmadrendű visszaverődések – több mint 7000 forrás</a:t>
            </a:r>
          </a:p>
        </p:txBody>
      </p:sp>
      <p:pic>
        <p:nvPicPr>
          <p:cNvPr id="6" name="Kép 5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DAB0590D-65D6-4522-99C2-B7AAE6CCD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83" y="1117951"/>
            <a:ext cx="6196462" cy="46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Motiváció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fej/fülhallgató sokkal gyakrabban használt, elérhetőbb és univerzálisabb eszköz, mint a térhangzást reprodukáló hangrendszerek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Jelenleg legelterjedtebb módszer az amplitúdó-</a:t>
            </a:r>
            <a:r>
              <a:rPr lang="hu-HU" spc="-1" dirty="0" err="1">
                <a:latin typeface="Arial"/>
                <a:ea typeface="MS PGothic"/>
              </a:rPr>
              <a:t>panorámázás</a:t>
            </a:r>
            <a:r>
              <a:rPr lang="hu-HU" spc="-1" dirty="0">
                <a:latin typeface="Arial"/>
                <a:ea typeface="MS PGothic"/>
              </a:rPr>
              <a:t>, ennél sokkal élethűbb érhető már 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b="1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7FE170-2F95-48EF-837C-7D72E2AA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14" y="3674491"/>
            <a:ext cx="270547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9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Mivel foglalkozik a 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?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Dobhártyán „mérhető” jelek meghatározása és reprodukciója a forrás és hallgató geometriai elrendezésének figyelembevételével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 err="1">
                <a:latin typeface="Arial"/>
                <a:ea typeface="MS PGothic"/>
              </a:rPr>
              <a:t>Pl</a:t>
            </a:r>
            <a:r>
              <a:rPr lang="hu-HU" spc="-1" dirty="0">
                <a:latin typeface="Arial"/>
                <a:ea typeface="MS PGothic"/>
              </a:rPr>
              <a:t> a fej árnyékoló hatása, az </a:t>
            </a:r>
            <a:r>
              <a:rPr lang="hu-HU" spc="-1" dirty="0" err="1">
                <a:latin typeface="Arial"/>
                <a:ea typeface="MS PGothic"/>
              </a:rPr>
              <a:t>úthosssz-különbségből</a:t>
            </a:r>
            <a:r>
              <a:rPr lang="hu-HU" spc="-1" dirty="0">
                <a:latin typeface="Arial"/>
                <a:ea typeface="MS PGothic"/>
              </a:rPr>
              <a:t> adódó fáziskülönbség, a fülkagyló hatása nagy frekvenciákon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Műfejes mérés – HRTF formátum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b="1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4" name="Kép 3" descr="A képen zöld, színes, színezett, különböző látható&#10;&#10;Automatikusan generált leírás">
            <a:extLst>
              <a:ext uri="{FF2B5EF4-FFF2-40B4-BE49-F238E27FC236}">
                <a16:creationId xmlns:a16="http://schemas.microsoft.com/office/drawing/2014/main" id="{14D54D49-E4C1-4BCF-9A8A-F014868C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98" y="3564847"/>
            <a:ext cx="2343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Teremhangzások tipikus modellezése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Impulzusválasz modellezése – zengetők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Mérés – gerjesztési és mérési pont fix, a mérési pont ritkán rendelkezik a fej karakterisztikáival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Nem pozíció- és irányfüggő</a:t>
            </a:r>
            <a:endParaRPr lang="en-US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34AB5A-1685-4642-9845-E45E9871C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37" y="3107183"/>
            <a:ext cx="3463202" cy="25916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1CAB34F-EF31-49A5-BEC9-34ABB4FEA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3272387"/>
            <a:ext cx="4412525" cy="2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Tükörforrások módszere (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Mirror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 Image 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Method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 - MSM)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latin typeface="Arial"/>
                <a:ea typeface="MS PGothic"/>
              </a:rPr>
              <a:t>Reflexiók modellezésére használatos</a:t>
            </a:r>
            <a:endParaRPr lang="hu-HU" sz="16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A szoba peremfeltételeit elégíti ki a </a:t>
            </a:r>
            <a:r>
              <a:rPr lang="hu-HU" sz="1600" b="1" spc="-1" dirty="0">
                <a:solidFill>
                  <a:srgbClr val="000000"/>
                </a:solidFill>
                <a:latin typeface="Arial"/>
                <a:ea typeface="MS PGothic"/>
              </a:rPr>
              <a:t>szobán kívülre</a:t>
            </a: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 tükrözött </a:t>
            </a:r>
            <a:r>
              <a:rPr lang="hu-HU" sz="1600" spc="-1" dirty="0" err="1">
                <a:solidFill>
                  <a:srgbClr val="000000"/>
                </a:solidFill>
                <a:latin typeface="Arial"/>
                <a:ea typeface="MS PGothic"/>
              </a:rPr>
              <a:t>pontforrásokal</a:t>
            </a:r>
            <a:endParaRPr lang="hu-HU" sz="16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Többszörös visszaverődések számolásakor exponenciálisan nő a számítási igény, ezt a modell finomításával lehet elkerülni (kilépési feltételek)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Sarkok környékén pontatlan modell, konkáv belső terekre bonyolult a kiterjesztése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Kiterjeszthető a reflexió </a:t>
            </a:r>
            <a:r>
              <a:rPr lang="hu-HU" sz="1600" spc="-1" dirty="0" err="1">
                <a:solidFill>
                  <a:srgbClr val="000000"/>
                </a:solidFill>
                <a:latin typeface="Arial"/>
                <a:ea typeface="MS PGothic"/>
              </a:rPr>
              <a:t>aluláteresztő</a:t>
            </a: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 jellegével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Csak síklapokra működik</a:t>
            </a:r>
            <a:endParaRPr lang="en-US" sz="1600" spc="-1" dirty="0">
              <a:latin typeface="Arial"/>
              <a:ea typeface="MS P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153F174-4682-45C5-883C-D134E6BC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4" y="4041349"/>
            <a:ext cx="2499625" cy="2264919"/>
          </a:xfrm>
          <a:prstGeom prst="rect">
            <a:avLst/>
          </a:prstGeom>
        </p:spPr>
      </p:pic>
      <p:pic>
        <p:nvPicPr>
          <p:cNvPr id="5" name="Kép 4" descr="A képen óra látható&#10;&#10;Automatikusan generált leírás">
            <a:extLst>
              <a:ext uri="{FF2B5EF4-FFF2-40B4-BE49-F238E27FC236}">
                <a16:creationId xmlns:a16="http://schemas.microsoft.com/office/drawing/2014/main" id="{BF687685-65BD-4A8B-8AE7-7520BB96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8" y="4083043"/>
            <a:ext cx="217200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Célom a félévben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Olyan adatstruktúra létrehozása, mely egy adott termet geometriai és akusztikai paramétereivel jellemez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paraméterek figyelembevételével tükörforrás elrendezés meghatározása és tárolása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Cél: a tükörforrás-elrendezés hatékony </a:t>
            </a:r>
            <a:r>
              <a:rPr lang="hu-HU" spc="-1" dirty="0" err="1">
                <a:latin typeface="Arial"/>
                <a:ea typeface="MS PGothic"/>
              </a:rPr>
              <a:t>binauralizálása</a:t>
            </a:r>
            <a:r>
              <a:rPr lang="hu-HU" spc="-1" dirty="0">
                <a:latin typeface="Arial"/>
                <a:ea typeface="MS PGothic"/>
              </a:rPr>
              <a:t> (HRTF-szűrése) a vevő pozíciójának figyelembevételével</a:t>
            </a:r>
            <a:endParaRPr lang="en-US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667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Adott paraméterek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Falak – legalább 3 sarokpont jobbsodrású rendszerben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falak reflexiós tényezője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forrás pozíciója, iránya, iránykarakterisztikája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(A hallgató pozíciója, iránya)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ea typeface="MS PGothic"/>
              </a:rPr>
              <a:t>Számított adatok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Tükörforrások helye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Irányultsága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Érvényessége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Forrástényezője</a:t>
            </a:r>
            <a:endParaRPr lang="en-US" strike="noStrike" spc="-1" dirty="0">
              <a:latin typeface="Arial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308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CD7E3B3-B51F-4940-9391-0993F357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1" y="2011679"/>
            <a:ext cx="4585061" cy="34552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24E4C17-D191-4B21-B587-23F73C713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25" y="2011680"/>
            <a:ext cx="4574375" cy="3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3" name="Kép 2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90E10F30-B912-4A50-8660-1FA2C396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372"/>
            <a:ext cx="5659776" cy="42448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E4E1D93-86D3-42E7-B2CB-500DEA386776}"/>
              </a:ext>
            </a:extLst>
          </p:cNvPr>
          <p:cNvSpPr txBox="1"/>
          <p:nvPr/>
        </p:nvSpPr>
        <p:spPr>
          <a:xfrm>
            <a:off x="1742112" y="5570806"/>
            <a:ext cx="56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Másodrendű visszaverődések – 381 forrás</a:t>
            </a:r>
          </a:p>
        </p:txBody>
      </p:sp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9C3E1C10-ADB9-4619-AB27-24E002093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18" y="1110371"/>
            <a:ext cx="5659775" cy="42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C46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 template 4 3tmpl</Template>
  <TotalTime>1131</TotalTime>
  <Words>299</Words>
  <Application>Microsoft Office PowerPoint</Application>
  <PresentationFormat>Diavetítés a képernyőre (4:3 oldalarány)</PresentationFormat>
  <Paragraphs>53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BME-HIT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TITLE 01</dc:title>
  <dc:subject/>
  <dc:creator>Horvath Gabor</dc:creator>
  <dc:description/>
  <cp:lastModifiedBy>Csepreghy Márton</cp:lastModifiedBy>
  <cp:revision>78</cp:revision>
  <dcterms:created xsi:type="dcterms:W3CDTF">2017-04-17T12:49:20Z</dcterms:created>
  <dcterms:modified xsi:type="dcterms:W3CDTF">2020-05-24T19:09:30Z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BME-HIT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