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9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89E22-8409-49D6-971C-20C6B424FF08}" v="11" dt="2020-07-25T11:22:4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Mark" userId="816b9cc1b8e7bb9c" providerId="LiveId" clId="{AC789E22-8409-49D6-971C-20C6B424FF08}"/>
    <pc:docChg chg="undo custSel addSld delSld modSld sldOrd">
      <pc:chgData name="Bruce Mark" userId="816b9cc1b8e7bb9c" providerId="LiveId" clId="{AC789E22-8409-49D6-971C-20C6B424FF08}" dt="2020-07-25T11:23:27.709" v="739" actId="21"/>
      <pc:docMkLst>
        <pc:docMk/>
      </pc:docMkLst>
      <pc:sldChg chg="modSp mod">
        <pc:chgData name="Bruce Mark" userId="816b9cc1b8e7bb9c" providerId="LiveId" clId="{AC789E22-8409-49D6-971C-20C6B424FF08}" dt="2020-07-25T01:28:57.209" v="731" actId="207"/>
        <pc:sldMkLst>
          <pc:docMk/>
          <pc:sldMk cId="3460352096" sldId="256"/>
        </pc:sldMkLst>
        <pc:spChg chg="mod">
          <ac:chgData name="Bruce Mark" userId="816b9cc1b8e7bb9c" providerId="LiveId" clId="{AC789E22-8409-49D6-971C-20C6B424FF08}" dt="2020-07-25T01:28:57.209" v="731" actId="207"/>
          <ac:spMkLst>
            <pc:docMk/>
            <pc:sldMk cId="3460352096" sldId="256"/>
            <ac:spMk id="2" creationId="{32F3E5AB-0BE6-4C7C-B2A6-F7A52266A43F}"/>
          </ac:spMkLst>
        </pc:spChg>
        <pc:spChg chg="mod">
          <ac:chgData name="Bruce Mark" userId="816b9cc1b8e7bb9c" providerId="LiveId" clId="{AC789E22-8409-49D6-971C-20C6B424FF08}" dt="2020-07-25T01:28:49.388" v="730" actId="207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ruce Mark" userId="816b9cc1b8e7bb9c" providerId="LiveId" clId="{AC789E22-8409-49D6-971C-20C6B424FF08}" dt="2020-07-24T21:54:40.649" v="1" actId="2696"/>
        <pc:sldMkLst>
          <pc:docMk/>
          <pc:sldMk cId="2222685479" sldId="257"/>
        </pc:sldMkLst>
      </pc:sldChg>
      <pc:sldChg chg="modSp mod">
        <pc:chgData name="Bruce Mark" userId="816b9cc1b8e7bb9c" providerId="LiveId" clId="{AC789E22-8409-49D6-971C-20C6B424FF08}" dt="2020-07-25T00:48:22.908" v="726" actId="20577"/>
        <pc:sldMkLst>
          <pc:docMk/>
          <pc:sldMk cId="1795393081" sldId="258"/>
        </pc:sldMkLst>
        <pc:spChg chg="mod">
          <ac:chgData name="Bruce Mark" userId="816b9cc1b8e7bb9c" providerId="LiveId" clId="{AC789E22-8409-49D6-971C-20C6B424FF08}" dt="2020-07-25T00:48:22.908" v="726" actId="20577"/>
          <ac:spMkLst>
            <pc:docMk/>
            <pc:sldMk cId="1795393081" sldId="258"/>
            <ac:spMk id="3" creationId="{BA97A59D-0438-4967-9BE0-E79EBDEFE4E2}"/>
          </ac:spMkLst>
        </pc:spChg>
      </pc:sldChg>
      <pc:sldChg chg="modSp mod">
        <pc:chgData name="Bruce Mark" userId="816b9cc1b8e7bb9c" providerId="LiveId" clId="{AC789E22-8409-49D6-971C-20C6B424FF08}" dt="2020-07-24T22:18:21.820" v="534" actId="6549"/>
        <pc:sldMkLst>
          <pc:docMk/>
          <pc:sldMk cId="697487512" sldId="259"/>
        </pc:sldMkLst>
        <pc:spChg chg="mod">
          <ac:chgData name="Bruce Mark" userId="816b9cc1b8e7bb9c" providerId="LiveId" clId="{AC789E22-8409-49D6-971C-20C6B424FF08}" dt="2020-07-24T22:18:21.820" v="534" actId="6549"/>
          <ac:spMkLst>
            <pc:docMk/>
            <pc:sldMk cId="697487512" sldId="259"/>
            <ac:spMk id="3" creationId="{8DECB8A1-D069-4608-874E-E50BCA73F02E}"/>
          </ac:spMkLst>
        </pc:spChg>
      </pc:sldChg>
      <pc:sldChg chg="modSp mod ord">
        <pc:chgData name="Bruce Mark" userId="816b9cc1b8e7bb9c" providerId="LiveId" clId="{AC789E22-8409-49D6-971C-20C6B424FF08}" dt="2020-07-24T22:16:49.323" v="302" actId="1076"/>
        <pc:sldMkLst>
          <pc:docMk/>
          <pc:sldMk cId="2677263522" sldId="261"/>
        </pc:sldMkLst>
        <pc:spChg chg="mod">
          <ac:chgData name="Bruce Mark" userId="816b9cc1b8e7bb9c" providerId="LiveId" clId="{AC789E22-8409-49D6-971C-20C6B424FF08}" dt="2020-07-24T22:16:45.061" v="301" actId="20577"/>
          <ac:spMkLst>
            <pc:docMk/>
            <pc:sldMk cId="2677263522" sldId="261"/>
            <ac:spMk id="3" creationId="{1C09666E-E2C2-429F-B952-E33CF1BF5F7D}"/>
          </ac:spMkLst>
        </pc:spChg>
        <pc:spChg chg="mod">
          <ac:chgData name="Bruce Mark" userId="816b9cc1b8e7bb9c" providerId="LiveId" clId="{AC789E22-8409-49D6-971C-20C6B424FF08}" dt="2020-07-24T22:16:49.323" v="302" actId="1076"/>
          <ac:spMkLst>
            <pc:docMk/>
            <pc:sldMk cId="2677263522" sldId="261"/>
            <ac:spMk id="7" creationId="{45098F4D-BD0A-4373-A965-647DC04AAEA8}"/>
          </ac:spMkLst>
        </pc:spChg>
      </pc:sldChg>
      <pc:sldChg chg="modSp mod ord">
        <pc:chgData name="Bruce Mark" userId="816b9cc1b8e7bb9c" providerId="LiveId" clId="{AC789E22-8409-49D6-971C-20C6B424FF08}" dt="2020-07-24T22:17:02.603" v="304" actId="6549"/>
        <pc:sldMkLst>
          <pc:docMk/>
          <pc:sldMk cId="4007801426" sldId="262"/>
        </pc:sldMkLst>
        <pc:spChg chg="mod">
          <ac:chgData name="Bruce Mark" userId="816b9cc1b8e7bb9c" providerId="LiveId" clId="{AC789E22-8409-49D6-971C-20C6B424FF08}" dt="2020-07-24T22:17:02.603" v="304" actId="6549"/>
          <ac:spMkLst>
            <pc:docMk/>
            <pc:sldMk cId="4007801426" sldId="262"/>
            <ac:spMk id="3" creationId="{8DA445A8-2540-489D-849A-511D664A07A3}"/>
          </ac:spMkLst>
        </pc:spChg>
      </pc:sldChg>
      <pc:sldChg chg="del">
        <pc:chgData name="Bruce Mark" userId="816b9cc1b8e7bb9c" providerId="LiveId" clId="{AC789E22-8409-49D6-971C-20C6B424FF08}" dt="2020-07-24T21:55:04.175" v="6" actId="2696"/>
        <pc:sldMkLst>
          <pc:docMk/>
          <pc:sldMk cId="404443690" sldId="263"/>
        </pc:sldMkLst>
      </pc:sldChg>
      <pc:sldChg chg="del">
        <pc:chgData name="Bruce Mark" userId="816b9cc1b8e7bb9c" providerId="LiveId" clId="{AC789E22-8409-49D6-971C-20C6B424FF08}" dt="2020-07-24T21:54:36.592" v="0" actId="2696"/>
        <pc:sldMkLst>
          <pc:docMk/>
          <pc:sldMk cId="1254904063" sldId="264"/>
        </pc:sldMkLst>
      </pc:sldChg>
      <pc:sldChg chg="del">
        <pc:chgData name="Bruce Mark" userId="816b9cc1b8e7bb9c" providerId="LiveId" clId="{AC789E22-8409-49D6-971C-20C6B424FF08}" dt="2020-07-24T22:05:21.840" v="240" actId="2696"/>
        <pc:sldMkLst>
          <pc:docMk/>
          <pc:sldMk cId="1459129706" sldId="265"/>
        </pc:sldMkLst>
      </pc:sldChg>
      <pc:sldChg chg="addSp delSp modSp mod">
        <pc:chgData name="Bruce Mark" userId="816b9cc1b8e7bb9c" providerId="LiveId" clId="{AC789E22-8409-49D6-971C-20C6B424FF08}" dt="2020-07-24T22:15:29.390" v="255" actId="1076"/>
        <pc:sldMkLst>
          <pc:docMk/>
          <pc:sldMk cId="3152759760" sldId="266"/>
        </pc:sldMkLst>
        <pc:picChg chg="add mod">
          <ac:chgData name="Bruce Mark" userId="816b9cc1b8e7bb9c" providerId="LiveId" clId="{AC789E22-8409-49D6-971C-20C6B424FF08}" dt="2020-07-24T22:14:30.327" v="249" actId="14100"/>
          <ac:picMkLst>
            <pc:docMk/>
            <pc:sldMk cId="3152759760" sldId="266"/>
            <ac:picMk id="8" creationId="{D757D175-8C48-4619-9C3C-CB131B24467D}"/>
          </ac:picMkLst>
        </pc:picChg>
        <pc:picChg chg="add del mod">
          <ac:chgData name="Bruce Mark" userId="816b9cc1b8e7bb9c" providerId="LiveId" clId="{AC789E22-8409-49D6-971C-20C6B424FF08}" dt="2020-07-24T22:15:03.244" v="253" actId="21"/>
          <ac:picMkLst>
            <pc:docMk/>
            <pc:sldMk cId="3152759760" sldId="266"/>
            <ac:picMk id="10" creationId="{508E934F-373E-4D62-93E9-AD0969C12485}"/>
          </ac:picMkLst>
        </pc:picChg>
        <pc:picChg chg="add mod">
          <ac:chgData name="Bruce Mark" userId="816b9cc1b8e7bb9c" providerId="LiveId" clId="{AC789E22-8409-49D6-971C-20C6B424FF08}" dt="2020-07-24T22:15:29.390" v="255" actId="1076"/>
          <ac:picMkLst>
            <pc:docMk/>
            <pc:sldMk cId="3152759760" sldId="266"/>
            <ac:picMk id="12" creationId="{C34642E9-A669-42B8-B944-D091734438B0}"/>
          </ac:picMkLst>
        </pc:picChg>
      </pc:sldChg>
      <pc:sldChg chg="del">
        <pc:chgData name="Bruce Mark" userId="816b9cc1b8e7bb9c" providerId="LiveId" clId="{AC789E22-8409-49D6-971C-20C6B424FF08}" dt="2020-07-24T22:05:13.008" v="239" actId="2696"/>
        <pc:sldMkLst>
          <pc:docMk/>
          <pc:sldMk cId="1535385619" sldId="267"/>
        </pc:sldMkLst>
      </pc:sldChg>
      <pc:sldChg chg="del">
        <pc:chgData name="Bruce Mark" userId="816b9cc1b8e7bb9c" providerId="LiveId" clId="{AC789E22-8409-49D6-971C-20C6B424FF08}" dt="2020-07-24T22:05:08.831" v="238" actId="2696"/>
        <pc:sldMkLst>
          <pc:docMk/>
          <pc:sldMk cId="3604890769" sldId="268"/>
        </pc:sldMkLst>
      </pc:sldChg>
      <pc:sldChg chg="addSp delSp modSp mod">
        <pc:chgData name="Bruce Mark" userId="816b9cc1b8e7bb9c" providerId="LiveId" clId="{AC789E22-8409-49D6-971C-20C6B424FF08}" dt="2020-07-25T11:23:27.709" v="739" actId="21"/>
        <pc:sldMkLst>
          <pc:docMk/>
          <pc:sldMk cId="1481805281" sldId="269"/>
        </pc:sldMkLst>
        <pc:spChg chg="mod">
          <ac:chgData name="Bruce Mark" userId="816b9cc1b8e7bb9c" providerId="LiveId" clId="{AC789E22-8409-49D6-971C-20C6B424FF08}" dt="2020-07-24T22:00:36.015" v="199" actId="20577"/>
          <ac:spMkLst>
            <pc:docMk/>
            <pc:sldMk cId="1481805281" sldId="269"/>
            <ac:spMk id="3" creationId="{F9373776-0793-4E8F-8A90-8AA6FCB16820}"/>
          </ac:spMkLst>
        </pc:spChg>
        <pc:spChg chg="mod">
          <ac:chgData name="Bruce Mark" userId="816b9cc1b8e7bb9c" providerId="LiveId" clId="{AC789E22-8409-49D6-971C-20C6B424FF08}" dt="2020-07-24T22:01:59.840" v="237" actId="20577"/>
          <ac:spMkLst>
            <pc:docMk/>
            <pc:sldMk cId="1481805281" sldId="269"/>
            <ac:spMk id="5" creationId="{78F8A06F-C846-4811-B309-D744A442F491}"/>
          </ac:spMkLst>
        </pc:spChg>
        <pc:spChg chg="mod">
          <ac:chgData name="Bruce Mark" userId="816b9cc1b8e7bb9c" providerId="LiveId" clId="{AC789E22-8409-49D6-971C-20C6B424FF08}" dt="2020-07-25T11:22:55.124" v="733" actId="1076"/>
          <ac:spMkLst>
            <pc:docMk/>
            <pc:sldMk cId="1481805281" sldId="269"/>
            <ac:spMk id="16" creationId="{8F8E062A-A0E6-4410-83DA-A58CB8A2C8E5}"/>
          </ac:spMkLst>
        </pc:spChg>
        <pc:picChg chg="add mod">
          <ac:chgData name="Bruce Mark" userId="816b9cc1b8e7bb9c" providerId="LiveId" clId="{AC789E22-8409-49D6-971C-20C6B424FF08}" dt="2020-07-24T22:08:28.952" v="244" actId="1076"/>
          <ac:picMkLst>
            <pc:docMk/>
            <pc:sldMk cId="1481805281" sldId="269"/>
            <ac:picMk id="4" creationId="{0ECB5741-1572-4280-8745-B84BB9426B49}"/>
          </ac:picMkLst>
        </pc:picChg>
        <pc:picChg chg="add mod">
          <ac:chgData name="Bruce Mark" userId="816b9cc1b8e7bb9c" providerId="LiveId" clId="{AC789E22-8409-49D6-971C-20C6B424FF08}" dt="2020-07-25T11:23:23.962" v="737" actId="1076"/>
          <ac:picMkLst>
            <pc:docMk/>
            <pc:sldMk cId="1481805281" sldId="269"/>
            <ac:picMk id="7" creationId="{A4436ED5-443F-415E-B964-6A8097BC595A}"/>
          </ac:picMkLst>
        </pc:picChg>
        <pc:picChg chg="del mod">
          <ac:chgData name="Bruce Mark" userId="816b9cc1b8e7bb9c" providerId="LiveId" clId="{AC789E22-8409-49D6-971C-20C6B424FF08}" dt="2020-07-25T11:23:27.709" v="739" actId="21"/>
          <ac:picMkLst>
            <pc:docMk/>
            <pc:sldMk cId="1481805281" sldId="269"/>
            <ac:picMk id="8" creationId="{7D2765E0-7D3D-4684-921E-3027B275708A}"/>
          </ac:picMkLst>
        </pc:picChg>
        <pc:picChg chg="mod">
          <ac:chgData name="Bruce Mark" userId="816b9cc1b8e7bb9c" providerId="LiveId" clId="{AC789E22-8409-49D6-971C-20C6B424FF08}" dt="2020-07-24T22:00:03.538" v="111" actId="14100"/>
          <ac:picMkLst>
            <pc:docMk/>
            <pc:sldMk cId="1481805281" sldId="269"/>
            <ac:picMk id="13" creationId="{727F80C3-928C-444B-BA90-788602B4FC8F}"/>
          </ac:picMkLst>
        </pc:picChg>
      </pc:sldChg>
      <pc:sldChg chg="delSp modSp new mod ord">
        <pc:chgData name="Bruce Mark" userId="816b9cc1b8e7bb9c" providerId="LiveId" clId="{AC789E22-8409-49D6-971C-20C6B424FF08}" dt="2020-07-24T22:16:22.735" v="269" actId="1076"/>
        <pc:sldMkLst>
          <pc:docMk/>
          <pc:sldMk cId="716918945" sldId="271"/>
        </pc:sldMkLst>
        <pc:spChg chg="mod">
          <ac:chgData name="Bruce Mark" userId="816b9cc1b8e7bb9c" providerId="LiveId" clId="{AC789E22-8409-49D6-971C-20C6B424FF08}" dt="2020-07-24T22:16:22.735" v="269" actId="1076"/>
          <ac:spMkLst>
            <pc:docMk/>
            <pc:sldMk cId="716918945" sldId="271"/>
            <ac:spMk id="2" creationId="{5C93DB77-6C7D-4574-A1A3-0161ECF1DAF1}"/>
          </ac:spMkLst>
        </pc:spChg>
        <pc:spChg chg="del">
          <ac:chgData name="Bruce Mark" userId="816b9cc1b8e7bb9c" providerId="LiveId" clId="{AC789E22-8409-49D6-971C-20C6B424FF08}" dt="2020-07-24T22:16:14.282" v="268" actId="21"/>
          <ac:spMkLst>
            <pc:docMk/>
            <pc:sldMk cId="716918945" sldId="271"/>
            <ac:spMk id="3" creationId="{5BEC22D8-FD21-4464-8B12-69185E25934F}"/>
          </ac:spMkLst>
        </pc:spChg>
      </pc:sldChg>
      <pc:sldChg chg="addSp delSp modSp new mod ord">
        <pc:chgData name="Bruce Mark" userId="816b9cc1b8e7bb9c" providerId="LiveId" clId="{AC789E22-8409-49D6-971C-20C6B424FF08}" dt="2020-07-24T22:25:14.249" v="679" actId="122"/>
        <pc:sldMkLst>
          <pc:docMk/>
          <pc:sldMk cId="1945836952" sldId="272"/>
        </pc:sldMkLst>
        <pc:spChg chg="add del mod">
          <ac:chgData name="Bruce Mark" userId="816b9cc1b8e7bb9c" providerId="LiveId" clId="{AC789E22-8409-49D6-971C-20C6B424FF08}" dt="2020-07-24T22:25:14.249" v="679" actId="122"/>
          <ac:spMkLst>
            <pc:docMk/>
            <pc:sldMk cId="1945836952" sldId="272"/>
            <ac:spMk id="2" creationId="{DC49D475-C652-48B1-B43E-8360013D3D05}"/>
          </ac:spMkLst>
        </pc:spChg>
        <pc:spChg chg="del">
          <ac:chgData name="Bruce Mark" userId="816b9cc1b8e7bb9c" providerId="LiveId" clId="{AC789E22-8409-49D6-971C-20C6B424FF08}" dt="2020-07-24T22:24:34.614" v="626"/>
          <ac:spMkLst>
            <pc:docMk/>
            <pc:sldMk cId="1945836952" sldId="272"/>
            <ac:spMk id="3" creationId="{49D97B82-7994-40E0-BF4D-3A158531C3CC}"/>
          </ac:spMkLst>
        </pc:spChg>
        <pc:picChg chg="add mod">
          <ac:chgData name="Bruce Mark" userId="816b9cc1b8e7bb9c" providerId="LiveId" clId="{AC789E22-8409-49D6-971C-20C6B424FF08}" dt="2020-07-24T22:24:53.462" v="629" actId="1076"/>
          <ac:picMkLst>
            <pc:docMk/>
            <pc:sldMk cId="1945836952" sldId="272"/>
            <ac:picMk id="4" creationId="{A8E3C23D-9CAE-49F6-9F12-D76FF391EB7B}"/>
          </ac:picMkLst>
        </pc:picChg>
      </pc:sldChg>
      <pc:sldChg chg="modSp new del mod">
        <pc:chgData name="Bruce Mark" userId="816b9cc1b8e7bb9c" providerId="LiveId" clId="{AC789E22-8409-49D6-971C-20C6B424FF08}" dt="2020-07-24T23:17:18.780" v="711" actId="2696"/>
        <pc:sldMkLst>
          <pc:docMk/>
          <pc:sldMk cId="2039337740" sldId="273"/>
        </pc:sldMkLst>
        <pc:spChg chg="mod">
          <ac:chgData name="Bruce Mark" userId="816b9cc1b8e7bb9c" providerId="LiveId" clId="{AC789E22-8409-49D6-971C-20C6B424FF08}" dt="2020-07-24T22:26:42.875" v="710" actId="122"/>
          <ac:spMkLst>
            <pc:docMk/>
            <pc:sldMk cId="2039337740" sldId="273"/>
            <ac:spMk id="2" creationId="{8F8B0FC7-11AB-4360-AF4E-7220075436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Can Machine Learning be used to predict S&amp;P returns  Using historical Commodity returns Data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6426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knn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classifaction</a:t>
            </a:r>
            <a:r>
              <a:rPr lang="en-US" sz="2400" dirty="0">
                <a:solidFill>
                  <a:srgbClr val="0070C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328-6688-4B0D-8C34-299C34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837"/>
            <a:ext cx="9905998" cy="899564"/>
          </a:xfrm>
        </p:spPr>
        <p:txBody>
          <a:bodyPr/>
          <a:lstStyle/>
          <a:p>
            <a:pPr algn="ctr"/>
            <a:r>
              <a:rPr lang="en-US" dirty="0"/>
              <a:t>Multi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666E-E2C2-429F-B952-E33CF1BF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2401"/>
            <a:ext cx="9905999" cy="553191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was quickly determined that Linear Regression was not the appropriate model given the data.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 that each line represents the return buckets that were used to categorize the returns: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has non-linear features.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Categorizing the returns (5 day forward daily returns):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60BCD-2314-4636-BBA2-25D7433A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05" y="2892594"/>
            <a:ext cx="36290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DB9A5-659E-4668-BFDC-A7B1993A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1" y="3595380"/>
            <a:ext cx="470535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98F4D-BD0A-4373-A965-647DC04AAEA8}"/>
              </a:ext>
            </a:extLst>
          </p:cNvPr>
          <p:cNvSpPr txBox="1"/>
          <p:nvPr/>
        </p:nvSpPr>
        <p:spPr>
          <a:xfrm>
            <a:off x="2432703" y="4154673"/>
            <a:ext cx="223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Return Buckets</a:t>
            </a:r>
            <a:r>
              <a:rPr lang="en-US" dirty="0"/>
              <a:t>:</a:t>
            </a:r>
          </a:p>
          <a:p>
            <a:r>
              <a:rPr lang="en-US" dirty="0"/>
              <a:t>1:   &lt; -.7%</a:t>
            </a:r>
          </a:p>
          <a:p>
            <a:r>
              <a:rPr lang="en-US" dirty="0"/>
              <a:t>2:    -.7% to 0</a:t>
            </a:r>
          </a:p>
          <a:p>
            <a:r>
              <a:rPr lang="en-US" dirty="0"/>
              <a:t>3:   0 to +.24%</a:t>
            </a:r>
          </a:p>
          <a:p>
            <a:r>
              <a:rPr lang="en-US" dirty="0"/>
              <a:t>4:   &gt; +.24%</a:t>
            </a:r>
          </a:p>
        </p:txBody>
      </p:sp>
    </p:spTree>
    <p:extLst>
      <p:ext uri="{BB962C8B-B14F-4D97-AF65-F5344CB8AC3E}">
        <p14:creationId xmlns:p14="http://schemas.microsoft.com/office/powerpoint/2010/main" val="2677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C6B-A83A-4E13-A6AD-79D9A18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2189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5A8-2540-489D-849A-511D664A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118"/>
            <a:ext cx="9905999" cy="45660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iterations of Random Forest resulted in this lackluster result: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CLF Score: .372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RF Score:  .509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DD78-70B5-4942-9F37-EBDB8CD43893}"/>
              </a:ext>
            </a:extLst>
          </p:cNvPr>
          <p:cNvSpPr txBox="1"/>
          <p:nvPr/>
        </p:nvSpPr>
        <p:spPr>
          <a:xfrm>
            <a:off x="5042516" y="1957630"/>
            <a:ext cx="4429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20 day, and 7 moving average return for gold, copper, crude, lean hogs, copper gold ratio, crude, soybeans, and corn</a:t>
            </a:r>
          </a:p>
          <a:p>
            <a:endParaRPr lang="en-US" dirty="0"/>
          </a:p>
          <a:p>
            <a:r>
              <a:rPr lang="en-US" dirty="0"/>
              <a:t>This model found the highest level of success with the least engineered data.</a:t>
            </a:r>
          </a:p>
          <a:p>
            <a:endParaRPr lang="en-US" dirty="0"/>
          </a:p>
          <a:p>
            <a:r>
              <a:rPr lang="en-US" dirty="0"/>
              <a:t>Most interesting result: model gave the most importance to Lean hogs, corn, and soybeans which are thought to have no relationship S&amp;P returns.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1B2C3-9DE2-4FEC-A70C-B66E09260EEC}"/>
              </a:ext>
            </a:extLst>
          </p:cNvPr>
          <p:cNvSpPr txBox="1"/>
          <p:nvPr/>
        </p:nvSpPr>
        <p:spPr>
          <a:xfrm>
            <a:off x="2086253" y="7461088"/>
            <a:ext cx="970715" cy="17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F8F3FD-1C30-4CDA-93F4-F96194F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3574621"/>
            <a:ext cx="344453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[(0.07601478176109237, 'soyb_MA_20'), (0.07590039490081453, 'corn_MA_20'), (0.07537996990618138, 'lnh_MA_20'), (0.07376575829999424, 'gold_MA_20'), (0.07329298281041949, 'crude_MA_20'), (0.0710382995325673, 'crude_MA_5'), (0.07069653142233312, 'corn_MA_5'), (0.0706743163623662, 'soyb_MA_5'), (0.07047566530951188, 'lnh_MA_5'), (0.07041900974103832, 'crg_MA_20'), (0.07033308707515099, 'copper_MA_20'), (0.06827028210033666, 'copper_MA_5'), (0.06727448516134751, 'gold_MA_5'), (0.06646443561684612, 'cgr_MA_5')]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Predicting S&amp;P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3086"/>
            <a:ext cx="10017819" cy="42879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Deep learning models were developed using commodity futures data and historical historical S&amp;P returns?</a:t>
            </a:r>
          </a:p>
          <a:p>
            <a:r>
              <a:rPr lang="en-US" b="1" u="sng" dirty="0"/>
              <a:t>Data sourced from </a:t>
            </a:r>
            <a:r>
              <a:rPr lang="en-US" b="1" u="sng" dirty="0" err="1"/>
              <a:t>Quandl</a:t>
            </a:r>
            <a:endParaRPr lang="en-US" dirty="0"/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Metals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Silver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Gold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Copper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Aluminum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 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Crude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Natural Gas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Coal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Soft/Livestock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Lean Hogs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Soybeans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Cotton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Corn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Equities: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Emini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-S&amp;P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CBOE VIX Index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70 different features used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Train had 3,641 rows and Testing had 1,027 rows.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u="sng" dirty="0"/>
              <a:t>Data calculations and analysis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Moving Averages (7, 20, and 55 day).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Rolling return correlations over different periods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Gold to S&amp;P).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Deviations of correlations.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62B-09EC-44A9-A89C-301BBA54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Cracking the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B8A1-D069-4608-874E-E50BCA7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4634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project built upon project 2 where I found mean reversion signals between the Copper Gold Ratio and S&amp;P 500.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models were run using different features and time horizons to see which performed best.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Features had varying levels of engineering.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Models were fine tuned to get the best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6"/>
            <a:ext cx="9905998" cy="753085"/>
          </a:xfrm>
        </p:spPr>
        <p:txBody>
          <a:bodyPr/>
          <a:lstStyle/>
          <a:p>
            <a:r>
              <a:rPr lang="en-US" dirty="0"/>
              <a:t>Starting Point: 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8C3-0DE1-4096-A5ED-8032E29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918841"/>
            <a:ext cx="9905999" cy="55973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Commodities return data is usually not correlated to S&amp;P returns.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2097-F6D4-466C-858F-1BBC23F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92" y="1495425"/>
            <a:ext cx="1040723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484-19B3-43D8-B16D-1948628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104471"/>
            <a:ext cx="9905998" cy="739285"/>
          </a:xfrm>
        </p:spPr>
        <p:txBody>
          <a:bodyPr/>
          <a:lstStyle/>
          <a:p>
            <a:pPr algn="ctr"/>
            <a:r>
              <a:rPr lang="en-US" dirty="0"/>
              <a:t>Final Feature 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772A-E3CC-42E2-89FE-79D1D19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48" y="746479"/>
            <a:ext cx="8192528" cy="57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55 day moving average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Soft Commodities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Hard Commodities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5037858" y="4966244"/>
            <a:ext cx="19710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</a:rPr>
              <a:t>1 Day return buckets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dirty="0"/>
              <a:t>     1</a:t>
            </a:r>
            <a:r>
              <a:rPr lang="en-US" sz="1400" dirty="0"/>
              <a:t>: &lt; (-.70 %)</a:t>
            </a:r>
          </a:p>
          <a:p>
            <a:pPr algn="just"/>
            <a:r>
              <a:rPr lang="en-US" sz="1400" dirty="0"/>
              <a:t>      2:  (-.70%) - 0%</a:t>
            </a:r>
          </a:p>
          <a:p>
            <a:pPr algn="just"/>
            <a:r>
              <a:rPr lang="en-US" sz="1400" dirty="0"/>
              <a:t>      3:  0% - .24%</a:t>
            </a:r>
          </a:p>
          <a:p>
            <a:pPr algn="just"/>
            <a:r>
              <a:rPr lang="en-US" sz="1400" dirty="0"/>
              <a:t> 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20622-CC5D-4259-A437-20BE5279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93" y="1759953"/>
            <a:ext cx="4819048" cy="30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26749-3400-4EB2-BBE5-3A75DB12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48" y="1759953"/>
            <a:ext cx="4916198" cy="3133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AF4D8-696F-4851-90E5-EE5AEE1F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3" y="4900162"/>
            <a:ext cx="176212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F1E79-86BF-4ACD-A874-DD1C6B57A875}"/>
              </a:ext>
            </a:extLst>
          </p:cNvPr>
          <p:cNvSpPr txBox="1"/>
          <p:nvPr/>
        </p:nvSpPr>
        <p:spPr>
          <a:xfrm>
            <a:off x="2690819" y="4903338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Corn 55 MA:    .177468</a:t>
            </a:r>
          </a:p>
          <a:p>
            <a:r>
              <a:rPr lang="en-US" sz="1400" dirty="0"/>
              <a:t>Lean Hogs 55:   .176039</a:t>
            </a:r>
          </a:p>
          <a:p>
            <a:r>
              <a:rPr lang="en-US" sz="1400" dirty="0"/>
              <a:t>Soybean 55:    .171866</a:t>
            </a:r>
          </a:p>
          <a:p>
            <a:r>
              <a:rPr lang="en-US" sz="1400" dirty="0"/>
              <a:t>Corn 5:            .158879</a:t>
            </a:r>
          </a:p>
          <a:p>
            <a:r>
              <a:rPr lang="en-US" sz="1400" dirty="0"/>
              <a:t>Lean Hogs 5:    .158879</a:t>
            </a:r>
          </a:p>
          <a:p>
            <a:r>
              <a:rPr lang="en-US" sz="1400" dirty="0"/>
              <a:t>Soybean 5:      .156417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4CA69-870A-4D04-A871-11E9BE0E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54" y="4984054"/>
            <a:ext cx="1639996" cy="1521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918907" y="4966244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Gold 55 MA:    . 1758106</a:t>
            </a:r>
          </a:p>
          <a:p>
            <a:r>
              <a:rPr lang="en-US" sz="1400" dirty="0"/>
              <a:t>Copper 55:       .1710099</a:t>
            </a:r>
          </a:p>
          <a:p>
            <a:r>
              <a:rPr lang="en-US" sz="1400" dirty="0"/>
              <a:t>Crude 55:         . 169868</a:t>
            </a:r>
          </a:p>
          <a:p>
            <a:r>
              <a:rPr lang="en-US" sz="1400" dirty="0"/>
              <a:t>Crude 5:           . 164174</a:t>
            </a:r>
          </a:p>
          <a:p>
            <a:r>
              <a:rPr lang="en-US" sz="1400" dirty="0"/>
              <a:t>Copper 5:         . 161498</a:t>
            </a:r>
          </a:p>
          <a:p>
            <a:r>
              <a:rPr lang="en-US" sz="1400" dirty="0"/>
              <a:t>Gold 5:            </a:t>
            </a:r>
            <a:r>
              <a:rPr lang="en-US" sz="1400"/>
              <a:t>. 157638</a:t>
            </a:r>
            <a:endParaRPr lang="en-US" sz="1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D175-8C48-4619-9C3C-CB131B24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387" y="2077235"/>
            <a:ext cx="168592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642E9-A669-42B8-B944-D09173443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95" y="2077235"/>
            <a:ext cx="1714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5s day moving average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 of Features: 12  Count of Rows (Train 3,641 &amp; Test 1,027)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6335738" y="1874384"/>
            <a:ext cx="1971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 Return Buckets:</a:t>
            </a:r>
          </a:p>
          <a:p>
            <a:r>
              <a:rPr lang="en-US" sz="1600" dirty="0"/>
              <a:t>    1</a:t>
            </a:r>
            <a:r>
              <a:rPr lang="en-US" sz="1400" dirty="0"/>
              <a:t>:  &lt; (-.70 %)</a:t>
            </a:r>
          </a:p>
          <a:p>
            <a:pPr algn="just"/>
            <a:r>
              <a:rPr lang="en-US" sz="1400" dirty="0"/>
              <a:t>     2:   (-.70%) - 0%</a:t>
            </a:r>
          </a:p>
          <a:p>
            <a:pPr algn="just"/>
            <a:r>
              <a:rPr lang="en-US" sz="1400" dirty="0"/>
              <a:t>     3:   0% - .24%</a:t>
            </a:r>
          </a:p>
          <a:p>
            <a:pPr algn="just"/>
            <a:r>
              <a:rPr lang="en-US" sz="1400" dirty="0"/>
              <a:t>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468075" y="1331960"/>
            <a:ext cx="2347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Lean Hog 55:    .09309</a:t>
            </a:r>
          </a:p>
          <a:p>
            <a:r>
              <a:rPr lang="en-US" sz="1400" dirty="0"/>
              <a:t>Gold 55:          .08931</a:t>
            </a:r>
          </a:p>
          <a:p>
            <a:r>
              <a:rPr lang="en-US" sz="1400" dirty="0"/>
              <a:t>Copper 55:      .08916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55:    .087869</a:t>
            </a:r>
          </a:p>
          <a:p>
            <a:r>
              <a:rPr lang="en-US" sz="1400" dirty="0"/>
              <a:t>Corn 55:          .086408</a:t>
            </a:r>
          </a:p>
          <a:p>
            <a:r>
              <a:rPr lang="en-US" sz="1400" dirty="0"/>
              <a:t>Crude 55:        .084116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5:      .080355</a:t>
            </a:r>
          </a:p>
          <a:p>
            <a:r>
              <a:rPr lang="en-US" sz="1400" dirty="0"/>
              <a:t>Corn 5:            .079194</a:t>
            </a:r>
          </a:p>
          <a:p>
            <a:r>
              <a:rPr lang="en-US" sz="1400" dirty="0"/>
              <a:t>Copper 5:        .078197</a:t>
            </a:r>
          </a:p>
          <a:p>
            <a:r>
              <a:rPr lang="en-US" sz="1400" dirty="0"/>
              <a:t>Crude 5:          .07808</a:t>
            </a:r>
          </a:p>
          <a:p>
            <a:r>
              <a:rPr lang="en-US" sz="1400" dirty="0"/>
              <a:t>Lean Hog 5:     .077885</a:t>
            </a:r>
          </a:p>
          <a:p>
            <a:r>
              <a:rPr lang="en-US" sz="1400" dirty="0"/>
              <a:t>Gold 5:           .075718</a:t>
            </a:r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F80C3-928C-444B-BA90-788602B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7" y="1800154"/>
            <a:ext cx="4838095" cy="324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C2826-64AC-471D-B60F-97C075FEA770}"/>
              </a:ext>
            </a:extLst>
          </p:cNvPr>
          <p:cNvSpPr txBox="1"/>
          <p:nvPr/>
        </p:nvSpPr>
        <p:spPr>
          <a:xfrm>
            <a:off x="1256317" y="5048170"/>
            <a:ext cx="905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Additional features increased the precision of the prediction in the highest return bucket improving the overall performance of the model.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KNN Model can predict a positive return for the highest return bucket although the rate of success isn’t strong enough to use as a standalone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5741-1572-4280-8745-B84BB942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50" y="2136300"/>
            <a:ext cx="1504950" cy="17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36ED5-443F-415E-B964-6A8097BC5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38" y="3784611"/>
            <a:ext cx="4191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B77-6C7D-4574-A1A3-0161ECF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41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69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475-C652-48B1-B43E-8360013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S&amp;P – distribution of daily returns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3C23D-9CAE-49F6-9F12-D76FF391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963" y="2358231"/>
            <a:ext cx="491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2551</TotalTime>
  <Words>860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Can Machine Learning be used to predict S&amp;P returns  Using historical Commodity returns Data ?</vt:lpstr>
      <vt:lpstr>Predicting S&amp;P Returns</vt:lpstr>
      <vt:lpstr>Cracking the Code?</vt:lpstr>
      <vt:lpstr>Starting Point: Feature Correlations</vt:lpstr>
      <vt:lpstr>Final Feature Correlation Heat Map</vt:lpstr>
      <vt:lpstr>KNN – Model</vt:lpstr>
      <vt:lpstr>KNN – Model</vt:lpstr>
      <vt:lpstr>Appendix</vt:lpstr>
      <vt:lpstr>S&amp;P – distribution of daily returns</vt:lpstr>
      <vt:lpstr>Multi Linear Regression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Bruce Mark</cp:lastModifiedBy>
  <cp:revision>10</cp:revision>
  <dcterms:created xsi:type="dcterms:W3CDTF">2020-07-22T20:28:42Z</dcterms:created>
  <dcterms:modified xsi:type="dcterms:W3CDTF">2020-07-25T11:23:32Z</dcterms:modified>
</cp:coreProperties>
</file>