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2" r:id="rId3"/>
    <p:sldId id="283" r:id="rId4"/>
    <p:sldId id="284" r:id="rId5"/>
    <p:sldId id="285" r:id="rId6"/>
    <p:sldId id="271" r:id="rId7"/>
    <p:sldId id="286" r:id="rId8"/>
    <p:sldId id="287" r:id="rId9"/>
    <p:sldId id="272" r:id="rId10"/>
    <p:sldId id="259" r:id="rId11"/>
    <p:sldId id="257" r:id="rId12"/>
    <p:sldId id="258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7" r:id="rId25"/>
    <p:sldId id="278" r:id="rId26"/>
    <p:sldId id="280" r:id="rId27"/>
    <p:sldId id="281" r:id="rId28"/>
    <p:sldId id="273" r:id="rId29"/>
    <p:sldId id="27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</a:schemeClr>
            </a:gs>
            <a:gs pos="10000">
              <a:schemeClr val="tx1">
                <a:lumMod val="75000"/>
              </a:schemeClr>
            </a:gs>
            <a:gs pos="43000">
              <a:schemeClr val="tx1">
                <a:lumMod val="50000"/>
              </a:schemeClr>
            </a:gs>
            <a:gs pos="88000">
              <a:schemeClr val="bg1">
                <a:lumMod val="65000"/>
                <a:lumOff val="3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E5AB-0BE6-4C7C-B2A6-F7A52266A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pPr algn="ctr"/>
            <a:r>
              <a:rPr lang="en-US" dirty="0"/>
              <a:t>Stock Market Indicator</a:t>
            </a:r>
            <a:br>
              <a:rPr lang="en-US" dirty="0"/>
            </a:br>
            <a:r>
              <a:rPr lang="en-US" dirty="0"/>
              <a:t>Machine </a:t>
            </a:r>
            <a:r>
              <a:rPr lang="en-US" dirty="0" err="1"/>
              <a:t>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A82BE-1100-421B-AFE9-3B5C64DCC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w Cen MT (Body)"/>
              </a:rPr>
              <a:t>By 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w Cen MT (Body)"/>
              </a:rPr>
              <a:t>Benjamin </a:t>
            </a:r>
            <a:r>
              <a:rPr lang="en-US" dirty="0" err="1">
                <a:solidFill>
                  <a:schemeClr val="tx1"/>
                </a:solidFill>
                <a:latin typeface="Tw Cen MT (Body)"/>
              </a:rPr>
              <a:t>Aubry</a:t>
            </a:r>
            <a:r>
              <a:rPr lang="en-US" dirty="0">
                <a:solidFill>
                  <a:schemeClr val="tx1"/>
                </a:solidFill>
                <a:latin typeface="Tw Cen MT (Body)"/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w Cen MT (Body)"/>
              </a:rPr>
              <a:t>Gary Fisher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w Cen MT (Body)"/>
              </a:rPr>
              <a:t>Bruce Mark</a:t>
            </a:r>
          </a:p>
        </p:txBody>
      </p:sp>
    </p:spTree>
    <p:extLst>
      <p:ext uri="{BB962C8B-B14F-4D97-AF65-F5344CB8AC3E}">
        <p14:creationId xmlns:p14="http://schemas.microsoft.com/office/powerpoint/2010/main" val="3460352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1</a:t>
            </a:r>
          </a:p>
          <a:p>
            <a:r>
              <a:rPr lang="en-US" dirty="0"/>
              <a:t>Number of Return Percentile Bins: 6</a:t>
            </a:r>
          </a:p>
          <a:p>
            <a:r>
              <a:rPr lang="en-US" dirty="0"/>
              <a:t>	1: Lowest 10% Returns	Below 	-1.30%</a:t>
            </a:r>
          </a:p>
          <a:p>
            <a:r>
              <a:rPr lang="en-US" dirty="0"/>
              <a:t>	2: 10% to 30%		Between 	-1.30% and -0.32%</a:t>
            </a:r>
          </a:p>
          <a:p>
            <a:r>
              <a:rPr lang="en-US" dirty="0"/>
              <a:t>	3: 30% to 50%		Between 	-0.32% and 0.06%</a:t>
            </a:r>
          </a:p>
          <a:p>
            <a:r>
              <a:rPr lang="en-US" dirty="0"/>
              <a:t>	4: 50% to 70%		Between 	 0.06% and 0.46%</a:t>
            </a:r>
          </a:p>
          <a:p>
            <a:r>
              <a:rPr lang="en-US" dirty="0"/>
              <a:t>	5: 70% to 90%		Between	 0.46% and 1.27%</a:t>
            </a:r>
          </a:p>
          <a:p>
            <a:r>
              <a:rPr lang="en-US" dirty="0"/>
              <a:t>	6: Highest 10% Returns	Above	 1.27%</a:t>
            </a:r>
          </a:p>
          <a:p>
            <a:endParaRPr lang="en-US" dirty="0"/>
          </a:p>
          <a:p>
            <a:r>
              <a:rPr lang="en-US" dirty="0"/>
              <a:t>X-Feature Inputs:					K Neighbors: 39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12WMA%12EMA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12EMA%26EMA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100SMA%200SMA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/>
              <a:t>Div</a:t>
            </a:r>
            <a:r>
              <a:rPr lang="en-US" sz="1000" b="1" dirty="0"/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SP500%3Lower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8432D1-4EC4-4190-A0DB-3212C588E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535" y="3681760"/>
            <a:ext cx="3691519" cy="25782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42DF32-0DE2-4786-B50D-B17B1B0CC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823" y="647850"/>
            <a:ext cx="4866437" cy="562625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CF3145-DBF1-4313-B9CC-DC6434BF1F1A}"/>
              </a:ext>
            </a:extLst>
          </p:cNvPr>
          <p:cNvCxnSpPr>
            <a:cxnSpLocks/>
          </p:cNvCxnSpPr>
          <p:nvPr/>
        </p:nvCxnSpPr>
        <p:spPr>
          <a:xfrm>
            <a:off x="7034213" y="4948238"/>
            <a:ext cx="709613" cy="0"/>
          </a:xfrm>
          <a:prstGeom prst="straightConnector1">
            <a:avLst/>
          </a:prstGeom>
          <a:ln w="6667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172E69-C5A4-43A8-A000-337CBA402334}"/>
              </a:ext>
            </a:extLst>
          </p:cNvPr>
          <p:cNvCxnSpPr>
            <a:cxnSpLocks/>
          </p:cNvCxnSpPr>
          <p:nvPr/>
        </p:nvCxnSpPr>
        <p:spPr>
          <a:xfrm>
            <a:off x="7267575" y="4676776"/>
            <a:ext cx="476251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8B0004-A803-4511-AB57-618CA829BE3E}"/>
              </a:ext>
            </a:extLst>
          </p:cNvPr>
          <p:cNvCxnSpPr>
            <a:cxnSpLocks/>
          </p:cNvCxnSpPr>
          <p:nvPr/>
        </p:nvCxnSpPr>
        <p:spPr>
          <a:xfrm>
            <a:off x="7477125" y="4405314"/>
            <a:ext cx="266701" cy="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F7EC9C2-B0C9-4D7F-9CB8-07FCBC770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294" y="3938589"/>
            <a:ext cx="1581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3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10</a:t>
            </a:r>
          </a:p>
          <a:p>
            <a:r>
              <a:rPr lang="en-US" dirty="0"/>
              <a:t>Number of Return Percentile Bins: 6</a:t>
            </a:r>
          </a:p>
          <a:p>
            <a:r>
              <a:rPr lang="en-US" dirty="0"/>
              <a:t>	1: Lowest 10% Returns	Below 	-3.69%</a:t>
            </a:r>
          </a:p>
          <a:p>
            <a:r>
              <a:rPr lang="en-US" dirty="0"/>
              <a:t>	2: 10% to 30%		Between 	-3.69% and -0.88%</a:t>
            </a:r>
          </a:p>
          <a:p>
            <a:r>
              <a:rPr lang="en-US" dirty="0"/>
              <a:t>	3: 30% to 50%		Between 	-0.88% and 0.54%</a:t>
            </a:r>
          </a:p>
          <a:p>
            <a:r>
              <a:rPr lang="en-US" dirty="0"/>
              <a:t>	4: 50% to 70%		Between 	 0.54% and 1.73%</a:t>
            </a:r>
          </a:p>
          <a:p>
            <a:r>
              <a:rPr lang="en-US" dirty="0"/>
              <a:t>	5: 70% to 90%		Between	 1.73% and 3.73%</a:t>
            </a:r>
          </a:p>
          <a:p>
            <a:r>
              <a:rPr lang="en-US" dirty="0"/>
              <a:t>	6: Highest 10% Returns	Above	 3.73%</a:t>
            </a:r>
          </a:p>
          <a:p>
            <a:endParaRPr lang="en-US" dirty="0"/>
          </a:p>
          <a:p>
            <a:r>
              <a:rPr lang="en-US" dirty="0"/>
              <a:t>X-Feature Inputs:					K Neighbors: 5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12WMA%12EMA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12EMA%26EMA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100SMA%200SMA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/>
              <a:t>Div</a:t>
            </a:r>
            <a:r>
              <a:rPr lang="en-US" sz="1000" b="1" dirty="0"/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SP500%3Lower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0C3080-57F3-4F9F-B4D3-4676C2344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397" y="3672335"/>
            <a:ext cx="3751854" cy="25849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71307B-712A-4CBB-AFDB-C025FC000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332" y="651422"/>
            <a:ext cx="4866437" cy="55991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102E7A-3123-47E8-A699-764BE6B2E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611" y="4234369"/>
            <a:ext cx="795442" cy="8509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497E93-0FAF-4938-BF52-E4F048D47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294" y="3938589"/>
            <a:ext cx="1581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8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"/>
    </mc:Choice>
    <mc:Fallback xmlns="">
      <p:transition advClick="0" advTm="5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5</a:t>
            </a:r>
          </a:p>
          <a:p>
            <a:r>
              <a:rPr lang="en-US" dirty="0"/>
              <a:t>Number of Return Percentile Bins: 6</a:t>
            </a:r>
          </a:p>
          <a:p>
            <a:r>
              <a:rPr lang="en-US" dirty="0"/>
              <a:t>	1: Lowest 10% Returns	Below 	-2.78%</a:t>
            </a:r>
          </a:p>
          <a:p>
            <a:r>
              <a:rPr lang="en-US" dirty="0"/>
              <a:t>	2: 10% to 30%		Between 	-2.78% and -0.70%</a:t>
            </a:r>
          </a:p>
          <a:p>
            <a:r>
              <a:rPr lang="en-US" dirty="0"/>
              <a:t>	3: 30% to 50%		Between 	-0.70% and 0.29%</a:t>
            </a:r>
          </a:p>
          <a:p>
            <a:r>
              <a:rPr lang="en-US" dirty="0"/>
              <a:t>	4: 50% to 70%		Between 	 0.29% and 1.19%</a:t>
            </a:r>
          </a:p>
          <a:p>
            <a:r>
              <a:rPr lang="en-US" dirty="0"/>
              <a:t>	5: 70% to 90%		Between	 1.19% and 2.70%</a:t>
            </a:r>
          </a:p>
          <a:p>
            <a:r>
              <a:rPr lang="en-US" dirty="0"/>
              <a:t>	6: Highest 10% Returns	Above	 2.70%</a:t>
            </a:r>
          </a:p>
          <a:p>
            <a:endParaRPr lang="en-US" dirty="0"/>
          </a:p>
          <a:p>
            <a:r>
              <a:rPr lang="en-US" dirty="0"/>
              <a:t>X-Feature Inputs:					K Neighbors: 37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12WMA%12EMA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12EMA%26EMA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100SMA%200SMA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/>
              <a:t>Div</a:t>
            </a:r>
            <a:r>
              <a:rPr lang="en-US" sz="1000" b="1" dirty="0"/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SP500%3Lower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129F-2444-4EF6-AABD-C50A1F459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749" y="3672335"/>
            <a:ext cx="3748081" cy="25782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CB3836-9A2E-4B07-9364-54B1E7D52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711" y="665567"/>
            <a:ext cx="4848346" cy="55991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AB6345-FCEC-4BEA-911F-692AA9820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799" y="4234369"/>
            <a:ext cx="795442" cy="8509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2131C1-9B7F-4AC9-AEEA-FC0A691B1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294" y="3938589"/>
            <a:ext cx="1581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2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"/>
    </mc:Choice>
    <mc:Fallback xmlns="">
      <p:transition advClick="0" advTm="5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5</a:t>
            </a:r>
          </a:p>
          <a:p>
            <a:r>
              <a:rPr lang="en-US" dirty="0"/>
              <a:t>Number of Return Percentile Bins: 5</a:t>
            </a:r>
          </a:p>
          <a:p>
            <a:r>
              <a:rPr lang="en-US" dirty="0"/>
              <a:t>	1: Lowest 20% Returns	Below 	-1.47%</a:t>
            </a:r>
          </a:p>
          <a:p>
            <a:r>
              <a:rPr lang="en-US" dirty="0"/>
              <a:t>	2: 20% to 40%		Between 	-1.47% and -0.14%</a:t>
            </a:r>
          </a:p>
          <a:p>
            <a:r>
              <a:rPr lang="en-US" dirty="0"/>
              <a:t>	3: 40% to 60%		Between 	-0.14% and 0.72%</a:t>
            </a:r>
          </a:p>
          <a:p>
            <a:r>
              <a:rPr lang="en-US" dirty="0"/>
              <a:t>	4: 60% to 80%		Between 	 0.72% and 1.74%</a:t>
            </a:r>
          </a:p>
          <a:p>
            <a:r>
              <a:rPr lang="en-US" dirty="0"/>
              <a:t>	5: Highest 20% Returns	Above	 1.74%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X-Feature Inputs:					K Neighbors: 17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12WMA%12EMA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12EMA%26EMA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100SMA%200SMA	</a:t>
            </a:r>
            <a:r>
              <a:rPr lang="en-US" sz="1000" b="1" dirty="0"/>
              <a:t>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>
                <a:solidFill>
                  <a:schemeClr val="tx1">
                    <a:lumMod val="50000"/>
                  </a:schemeClr>
                </a:solidFill>
              </a:rPr>
              <a:t>Div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SP500%3Lower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7FE398-F607-40F1-9238-AAEE69365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544" y="3665598"/>
            <a:ext cx="3751854" cy="25849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404644-5E42-4F6C-B4E5-D4CD9BD54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832" y="655846"/>
            <a:ext cx="4994560" cy="559911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2E87AF-AFB4-46C1-AFC2-328AF6FBFBFD}"/>
              </a:ext>
            </a:extLst>
          </p:cNvPr>
          <p:cNvCxnSpPr>
            <a:cxnSpLocks/>
          </p:cNvCxnSpPr>
          <p:nvPr/>
        </p:nvCxnSpPr>
        <p:spPr>
          <a:xfrm>
            <a:off x="6996506" y="4773842"/>
            <a:ext cx="709613" cy="0"/>
          </a:xfrm>
          <a:prstGeom prst="straightConnector1">
            <a:avLst/>
          </a:prstGeom>
          <a:ln w="6667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223BCB-689A-4621-8CBD-608277BABF36}"/>
              </a:ext>
            </a:extLst>
          </p:cNvPr>
          <p:cNvCxnSpPr>
            <a:cxnSpLocks/>
          </p:cNvCxnSpPr>
          <p:nvPr/>
        </p:nvCxnSpPr>
        <p:spPr>
          <a:xfrm>
            <a:off x="7229868" y="4455246"/>
            <a:ext cx="476251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68438F-3089-45C1-A6EE-313A65815041}"/>
              </a:ext>
            </a:extLst>
          </p:cNvPr>
          <p:cNvCxnSpPr>
            <a:cxnSpLocks/>
          </p:cNvCxnSpPr>
          <p:nvPr/>
        </p:nvCxnSpPr>
        <p:spPr>
          <a:xfrm>
            <a:off x="7439418" y="4141363"/>
            <a:ext cx="266701" cy="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F3BEF16-2AFC-4B79-99F0-2C07CE35C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294" y="3938589"/>
            <a:ext cx="1581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5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"/>
    </mc:Choice>
    <mc:Fallback xmlns="">
      <p:transition advClick="0" advTm="5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5</a:t>
            </a:r>
          </a:p>
          <a:p>
            <a:r>
              <a:rPr lang="en-US" dirty="0"/>
              <a:t>Number of Return Percentile Bins: 5</a:t>
            </a:r>
          </a:p>
          <a:p>
            <a:r>
              <a:rPr lang="en-US" dirty="0"/>
              <a:t>	1: Lowest 20% Returns	Below 	-1.47%</a:t>
            </a:r>
          </a:p>
          <a:p>
            <a:r>
              <a:rPr lang="en-US" dirty="0"/>
              <a:t>	2: 20% to 40%		Between 	-1.47% and -0.14%</a:t>
            </a:r>
          </a:p>
          <a:p>
            <a:r>
              <a:rPr lang="en-US" dirty="0"/>
              <a:t>	3: 40% to 60%		Between 	-0.14% and 0.72%</a:t>
            </a:r>
          </a:p>
          <a:p>
            <a:r>
              <a:rPr lang="en-US" dirty="0"/>
              <a:t>	4: 60% to 80%		Between 	 0.72% and 1.74%</a:t>
            </a:r>
          </a:p>
          <a:p>
            <a:r>
              <a:rPr lang="en-US" dirty="0"/>
              <a:t>	5: Highest 20% Returns	Above	 1.74%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X-Feature Inputs:					K Neighbors: 39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12WMA%12EMA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12EMA%26EMA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100SMA%200SMA	</a:t>
            </a:r>
            <a:r>
              <a:rPr lang="en-US" sz="1000" b="1" dirty="0"/>
              <a:t>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/>
              <a:t>Div</a:t>
            </a:r>
            <a:r>
              <a:rPr lang="en-US" sz="1000" b="1" dirty="0"/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SP500%3Lower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6056EC-60A0-46CE-8272-D1619C6F4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800" y="3670022"/>
            <a:ext cx="3751579" cy="25849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715F2C-CA0D-4F8D-A4F5-34CE24602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116" y="655846"/>
            <a:ext cx="4976992" cy="55991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64F456-387B-4C26-9E32-6E0DCBCB0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506" y="3988582"/>
            <a:ext cx="818649" cy="9739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2685E4-BF3D-4A64-B97B-D465042959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294" y="3938589"/>
            <a:ext cx="1581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3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"/>
    </mc:Choice>
    <mc:Fallback xmlns="">
      <p:transition advClick="0" advTm="5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5</a:t>
            </a:r>
          </a:p>
          <a:p>
            <a:r>
              <a:rPr lang="en-US" dirty="0"/>
              <a:t>Number of Return Percentile Bins: 5</a:t>
            </a:r>
          </a:p>
          <a:p>
            <a:r>
              <a:rPr lang="en-US" dirty="0"/>
              <a:t>	1: Lowest 20% Returns	Below 	-1.47%</a:t>
            </a:r>
          </a:p>
          <a:p>
            <a:r>
              <a:rPr lang="en-US" dirty="0"/>
              <a:t>	2: 20% to 40%		Between 	-1.47% and -0.14%</a:t>
            </a:r>
          </a:p>
          <a:p>
            <a:r>
              <a:rPr lang="en-US" dirty="0"/>
              <a:t>	3: 40% to 60%		Between 	-0.14% and 0.72%</a:t>
            </a:r>
          </a:p>
          <a:p>
            <a:r>
              <a:rPr lang="en-US" dirty="0"/>
              <a:t>	4: 60% to 80%		Between 	 0.72% and 1.74%</a:t>
            </a:r>
          </a:p>
          <a:p>
            <a:r>
              <a:rPr lang="en-US" dirty="0"/>
              <a:t>	5: Highest 20% Returns	Above	 1.74%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X-Feature Inputs:					K Neighbors: 39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12WMA%12EMA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12EMA%26EMA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50SMA%100SMA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100SMA%200SMA	</a:t>
            </a:r>
            <a:r>
              <a:rPr lang="en-US" sz="1000" b="1" dirty="0"/>
              <a:t>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/>
              <a:t>Div</a:t>
            </a:r>
            <a:r>
              <a:rPr lang="en-US" sz="1000" b="1" dirty="0"/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SP500%3Lower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491A1C-EE7D-4F1D-A3DB-4AEB1BBC6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543" y="3688539"/>
            <a:ext cx="3718687" cy="25664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B63FFD-0DD8-4218-B4FE-B5AD04B8A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832" y="655846"/>
            <a:ext cx="4990316" cy="559911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2DD9E67-085F-4428-9061-638C598F7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944" y="3945119"/>
            <a:ext cx="818649" cy="9739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71F5F9-3505-4C9C-9AC0-D539C09F8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294" y="3938589"/>
            <a:ext cx="1581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7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"/>
    </mc:Choice>
    <mc:Fallback xmlns="">
      <p:transition advClick="0" advTm="5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57509"/>
            <a:ext cx="66159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5</a:t>
            </a:r>
          </a:p>
          <a:p>
            <a:r>
              <a:rPr lang="en-US" dirty="0"/>
              <a:t>Number of Return Percentile Bins: 5</a:t>
            </a:r>
          </a:p>
          <a:p>
            <a:r>
              <a:rPr lang="en-US" dirty="0"/>
              <a:t>	1: Lowest 20% Returns	Below 	-1.47%</a:t>
            </a:r>
          </a:p>
          <a:p>
            <a:r>
              <a:rPr lang="en-US" dirty="0"/>
              <a:t>	2: 20% to 40%		Between 	-1.47% and -0.14%</a:t>
            </a:r>
          </a:p>
          <a:p>
            <a:r>
              <a:rPr lang="en-US" dirty="0"/>
              <a:t>	3: 40% to 60%		Between 	-0.14% and 0.72%</a:t>
            </a:r>
          </a:p>
          <a:p>
            <a:r>
              <a:rPr lang="en-US" dirty="0"/>
              <a:t>	4: 60% to 80%		Between 	 0.72% and 1.74%</a:t>
            </a:r>
          </a:p>
          <a:p>
            <a:r>
              <a:rPr lang="en-US" dirty="0"/>
              <a:t>	5: Highest 20% Returns	Above	 1.74%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X-Feature Inputs:					K Neighbors: 9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12WMA%12EMA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12EMA%26EMA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50SMA%100SMA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100SMA%200SMA	</a:t>
            </a:r>
            <a:r>
              <a:rPr lang="en-US" sz="1000" b="1" dirty="0"/>
              <a:t>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/>
              <a:t>Div</a:t>
            </a:r>
            <a:r>
              <a:rPr lang="en-US" sz="1000" b="1" dirty="0"/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SP500%3Lower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C61AEA-DBE1-4E17-9727-1822BB670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512" y="3687844"/>
            <a:ext cx="3708886" cy="2567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779CFF-0C97-4713-939E-4796A048C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832" y="655846"/>
            <a:ext cx="5038270" cy="55991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40839D-FB7B-46A8-992B-C44708877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946" y="3997493"/>
            <a:ext cx="818649" cy="9739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E0512A-D612-461E-BCB8-BFF844129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294" y="3938589"/>
            <a:ext cx="1581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5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"/>
    </mc:Choice>
    <mc:Fallback xmlns="">
      <p:transition advClick="0" advTm="5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5</a:t>
            </a:r>
          </a:p>
          <a:p>
            <a:r>
              <a:rPr lang="en-US" dirty="0"/>
              <a:t>Number of Return Percentile Bins: 5</a:t>
            </a:r>
          </a:p>
          <a:p>
            <a:r>
              <a:rPr lang="en-US" dirty="0"/>
              <a:t>	1: Lowest 20% Returns	Below 	-1.47%</a:t>
            </a:r>
          </a:p>
          <a:p>
            <a:r>
              <a:rPr lang="en-US" dirty="0"/>
              <a:t>	2: 20% to 40%		Between 	-1.47% and -0.14%</a:t>
            </a:r>
          </a:p>
          <a:p>
            <a:r>
              <a:rPr lang="en-US" dirty="0"/>
              <a:t>	3: 40% to 60%		Between 	-0.14% and 0.72%</a:t>
            </a:r>
          </a:p>
          <a:p>
            <a:r>
              <a:rPr lang="en-US" dirty="0"/>
              <a:t>	4: 60% to 80%		Between 	 0.72% and 1.74%</a:t>
            </a:r>
          </a:p>
          <a:p>
            <a:r>
              <a:rPr lang="en-US" dirty="0"/>
              <a:t>	5: Highest 20% Returns	Above	 1.74%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X-Feature Inputs:					K Neighbors: 31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12WMA%12EMA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12EMA%26EMA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100SMA%200SMA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/>
              <a:t>Div</a:t>
            </a:r>
            <a:r>
              <a:rPr lang="en-US" sz="1000" b="1" dirty="0"/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SP500%3Lower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247533-221F-4217-AB9E-D855A6590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512" y="3692094"/>
            <a:ext cx="3708888" cy="25628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5EE6E9-61AD-480C-87F2-4FE8EA1CE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237" y="655846"/>
            <a:ext cx="5002871" cy="559911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7B31567-2528-461C-A325-5B5EDE9C4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658" y="3999618"/>
            <a:ext cx="818649" cy="9739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095B4B-7C97-4C96-913D-38B4DD52C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294" y="3938589"/>
            <a:ext cx="1581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"/>
    </mc:Choice>
    <mc:Fallback xmlns="">
      <p:transition advClick="0" advTm="4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5</a:t>
            </a:r>
          </a:p>
          <a:p>
            <a:r>
              <a:rPr lang="en-US" dirty="0"/>
              <a:t>Number of Return Percentile Bins: 4</a:t>
            </a:r>
          </a:p>
          <a:p>
            <a:r>
              <a:rPr lang="en-US" dirty="0"/>
              <a:t>	1: Lowest 20% Returns	Below 	-1.47%</a:t>
            </a:r>
          </a:p>
          <a:p>
            <a:r>
              <a:rPr lang="en-US" dirty="0"/>
              <a:t>	2: 20% to 50%		Between 	-1.47% and 0.29%</a:t>
            </a:r>
          </a:p>
          <a:p>
            <a:r>
              <a:rPr lang="en-US" dirty="0"/>
              <a:t>	3: 50% to 80%		Between 	 0.29% and 1.74%</a:t>
            </a:r>
          </a:p>
          <a:p>
            <a:r>
              <a:rPr lang="en-US" dirty="0"/>
              <a:t>	4: Highest 20% Returns	Above	 1.74%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X-Feature Inputs:					K Neighbors: 17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12WMA%12EMA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12EMA%26EMA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100SMA%200SMA	</a:t>
            </a:r>
            <a:r>
              <a:rPr lang="en-US" sz="1000" b="1" dirty="0"/>
              <a:t>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>
                <a:solidFill>
                  <a:schemeClr val="tx1">
                    <a:lumMod val="50000"/>
                  </a:schemeClr>
                </a:solidFill>
              </a:rPr>
              <a:t>Div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SP500%3Lower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ABDC81-0B5B-4754-BC4C-7A8BE5FFB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512" y="3707406"/>
            <a:ext cx="3704492" cy="25475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D12A48-58D5-4E5C-AAFD-5660AC10E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832" y="655846"/>
            <a:ext cx="5014276" cy="559911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B07918-56AA-4529-9C7F-04E13CBB0164}"/>
              </a:ext>
            </a:extLst>
          </p:cNvPr>
          <p:cNvCxnSpPr>
            <a:cxnSpLocks/>
          </p:cNvCxnSpPr>
          <p:nvPr/>
        </p:nvCxnSpPr>
        <p:spPr>
          <a:xfrm>
            <a:off x="7024786" y="4519318"/>
            <a:ext cx="709613" cy="0"/>
          </a:xfrm>
          <a:prstGeom prst="straightConnector1">
            <a:avLst/>
          </a:prstGeom>
          <a:ln w="6667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AA751A-E603-4D55-8113-A57F783B6D9E}"/>
              </a:ext>
            </a:extLst>
          </p:cNvPr>
          <p:cNvCxnSpPr>
            <a:cxnSpLocks/>
          </p:cNvCxnSpPr>
          <p:nvPr/>
        </p:nvCxnSpPr>
        <p:spPr>
          <a:xfrm>
            <a:off x="7258148" y="4153588"/>
            <a:ext cx="476251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5EBA77-EE44-4D51-80DB-A977081C56E4}"/>
              </a:ext>
            </a:extLst>
          </p:cNvPr>
          <p:cNvCxnSpPr>
            <a:cxnSpLocks/>
          </p:cNvCxnSpPr>
          <p:nvPr/>
        </p:nvCxnSpPr>
        <p:spPr>
          <a:xfrm>
            <a:off x="7467698" y="3773719"/>
            <a:ext cx="266701" cy="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91EC7D8-C2CA-4BAB-9250-E9AE54C06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294" y="3938589"/>
            <a:ext cx="1581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0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"/>
    </mc:Choice>
    <mc:Fallback xmlns="">
      <p:transition advClick="0" advTm="5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5</a:t>
            </a:r>
          </a:p>
          <a:p>
            <a:r>
              <a:rPr lang="en-US" dirty="0"/>
              <a:t>Number of Return Percentile Bins: 4</a:t>
            </a:r>
          </a:p>
          <a:p>
            <a:r>
              <a:rPr lang="en-US" dirty="0"/>
              <a:t>	1: Lowest 20% Returns	Below 	-1.47%</a:t>
            </a:r>
          </a:p>
          <a:p>
            <a:r>
              <a:rPr lang="en-US" dirty="0"/>
              <a:t>	2: 20% to 50%		Between 	-1.47% and 0.29%</a:t>
            </a:r>
          </a:p>
          <a:p>
            <a:r>
              <a:rPr lang="en-US" dirty="0"/>
              <a:t>	3: 50% to 80%		Between 	 0.29% and 1.74%</a:t>
            </a:r>
          </a:p>
          <a:p>
            <a:r>
              <a:rPr lang="en-US" dirty="0"/>
              <a:t>	4: Highest 20% Returns	Above	 1.74%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X-Feature Inputs:					K Neighbors: 39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12WMA%12EMA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12EMA%26EMA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100SMA%200SMA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>
                <a:solidFill>
                  <a:schemeClr val="tx1">
                    <a:lumMod val="50000"/>
                  </a:schemeClr>
                </a:solidFill>
              </a:rPr>
              <a:t>Div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SP500%3Lower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EC4759-79CA-434C-9D6C-86B3C54EA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513" y="3707406"/>
            <a:ext cx="3704492" cy="25475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3A3437-6E01-4CE7-B999-242292313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827" y="655846"/>
            <a:ext cx="5105400" cy="559911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A86130A-949C-48F5-96BA-D2E17C685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832" y="3652482"/>
            <a:ext cx="816523" cy="10206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C54239-DC03-4124-8570-40F44A838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294" y="3938589"/>
            <a:ext cx="1581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8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"/>
    </mc:Choice>
    <mc:Fallback xmlns="">
      <p:transition advClick="0" advTm="5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E5AB-0BE6-4C7C-B2A6-F7A52266A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903598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Using a Machine learning classification method to predict the direction of the Nikkei (Japanese stock market index)</a:t>
            </a:r>
          </a:p>
        </p:txBody>
      </p:sp>
    </p:spTree>
    <p:extLst>
      <p:ext uri="{BB962C8B-B14F-4D97-AF65-F5344CB8AC3E}">
        <p14:creationId xmlns:p14="http://schemas.microsoft.com/office/powerpoint/2010/main" val="530671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5</a:t>
            </a:r>
          </a:p>
          <a:p>
            <a:r>
              <a:rPr lang="en-US" dirty="0"/>
              <a:t>Number of Return Percentile Bins: 4</a:t>
            </a:r>
          </a:p>
          <a:p>
            <a:r>
              <a:rPr lang="en-US" dirty="0"/>
              <a:t>	1: Lowest 20% Returns	Below 	-1.47%</a:t>
            </a:r>
          </a:p>
          <a:p>
            <a:r>
              <a:rPr lang="en-US" dirty="0"/>
              <a:t>	2: 20% to 50%		Between 	-1.47% and 0.29%</a:t>
            </a:r>
          </a:p>
          <a:p>
            <a:r>
              <a:rPr lang="en-US" dirty="0"/>
              <a:t>	3: 50% to 80%		Between 	 0.29% and 1.74%</a:t>
            </a:r>
          </a:p>
          <a:p>
            <a:r>
              <a:rPr lang="en-US" dirty="0"/>
              <a:t>	4: Highest 20% Returns	Above	 1.74%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X-Feature Inputs:					K Neighbors: 33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12WMA%12EMA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12EMA%26EMA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100SMA%200SMA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/>
              <a:t>Div</a:t>
            </a:r>
            <a:r>
              <a:rPr lang="en-US" sz="1000" b="1" dirty="0"/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SP500%3Lower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D96CB4-C823-441E-B6D5-50799E4E7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512" y="3707404"/>
            <a:ext cx="3739661" cy="2547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07CAE5-7470-418C-891F-3F8E55024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302" y="655845"/>
            <a:ext cx="5114925" cy="55991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27DE7A-084B-4D04-8190-D0A28A3A8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182" y="3671337"/>
            <a:ext cx="816523" cy="10206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FACDF7-A2A8-4DCE-ADC5-670CDDE13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294" y="3938589"/>
            <a:ext cx="1581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6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"/>
    </mc:Choice>
    <mc:Fallback xmlns="">
      <p:transition advClick="0" advTm="5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5</a:t>
            </a:r>
          </a:p>
          <a:p>
            <a:r>
              <a:rPr lang="en-US" dirty="0"/>
              <a:t>Number of Return Percentile Bins: 4</a:t>
            </a:r>
          </a:p>
          <a:p>
            <a:r>
              <a:rPr lang="en-US" dirty="0"/>
              <a:t>	1: Lowest 20% Returns	Below 	-1.47%</a:t>
            </a:r>
          </a:p>
          <a:p>
            <a:r>
              <a:rPr lang="en-US" dirty="0"/>
              <a:t>	2: 20% to 50%		Between 	-1.47% and 0.29%</a:t>
            </a:r>
          </a:p>
          <a:p>
            <a:r>
              <a:rPr lang="en-US" dirty="0"/>
              <a:t>	3: 50% to 80%		Between 	 0.29% and 1.74%</a:t>
            </a:r>
          </a:p>
          <a:p>
            <a:r>
              <a:rPr lang="en-US" dirty="0"/>
              <a:t>	4: Highest 20% Returns	Above	 1.74%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X-Feature Inputs:					K Neighbors: 27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12WMA%12EMA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12EMA%26EMA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100SMA%200SMA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/>
              <a:t>Div</a:t>
            </a:r>
            <a:r>
              <a:rPr lang="en-US" sz="1000" b="1" dirty="0"/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SP500%3Lower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D39E6-6560-49EE-B1EC-4E029F327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512" y="3707403"/>
            <a:ext cx="3669323" cy="25475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1F7F0C-5807-481D-BBC8-65B4CA545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301" y="676274"/>
            <a:ext cx="5114925" cy="557868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E48C57C-667F-4157-8E3F-155EBC78C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832" y="3657197"/>
            <a:ext cx="816523" cy="10206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EC298C-9C94-497D-86AE-E638F4F40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294" y="3938589"/>
            <a:ext cx="1581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4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"/>
    </mc:Choice>
    <mc:Fallback xmlns="">
      <p:transition advClick="0" advTm="5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5</a:t>
            </a:r>
          </a:p>
          <a:p>
            <a:r>
              <a:rPr lang="en-US" dirty="0"/>
              <a:t>Number of Return Percentile Bins: 4</a:t>
            </a:r>
          </a:p>
          <a:p>
            <a:r>
              <a:rPr lang="en-US" dirty="0"/>
              <a:t>	1: Lowest 20% Returns	Below 	-1.47%</a:t>
            </a:r>
          </a:p>
          <a:p>
            <a:r>
              <a:rPr lang="en-US" dirty="0"/>
              <a:t>	2: 20% to 50%		Between 	-1.47% and 0.29%</a:t>
            </a:r>
          </a:p>
          <a:p>
            <a:r>
              <a:rPr lang="en-US" dirty="0"/>
              <a:t>	3: 50% to 80%		Between 	 0.29% and 1.74%</a:t>
            </a:r>
          </a:p>
          <a:p>
            <a:r>
              <a:rPr lang="en-US" dirty="0"/>
              <a:t>	4: Highest 20% Returns	Above	 1.74%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X-Feature Inputs:					K Neighbors: 37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12WMA%12EMA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12WMA%26EMA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12EMA%26EMA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100SMA%200SMA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/>
              <a:t>Div</a:t>
            </a:r>
            <a:r>
              <a:rPr lang="en-US" sz="1000" b="1" dirty="0"/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SP500%3Lower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C39D11-2C98-4361-B0A9-4486BB83E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512" y="3717273"/>
            <a:ext cx="3660530" cy="2537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ACCD0E-7027-4B5C-84EA-E3A9B66C5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222" y="655844"/>
            <a:ext cx="5153025" cy="55991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A94D06-166F-4567-A84A-6C2132FD0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832" y="3661910"/>
            <a:ext cx="816523" cy="10206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B8EC51-3E45-473D-A499-FC3F3B3DA0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294" y="3938589"/>
            <a:ext cx="1581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4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"/>
    </mc:Choice>
    <mc:Fallback xmlns="">
      <p:transition advClick="0" advTm="4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280892" y="262222"/>
            <a:ext cx="6615940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</a:t>
            </a:r>
          </a:p>
          <a:p>
            <a:r>
              <a:rPr lang="en-US" dirty="0"/>
              <a:t>S&amp;P 500 Day(s) Forward Return: 5</a:t>
            </a:r>
          </a:p>
          <a:p>
            <a:r>
              <a:rPr lang="en-US" dirty="0"/>
              <a:t>Number of Return Percentile Bins: 4</a:t>
            </a:r>
          </a:p>
          <a:p>
            <a:r>
              <a:rPr lang="en-US" dirty="0"/>
              <a:t>	1: Lowest 20% Returns	Below 	-1.47%</a:t>
            </a:r>
          </a:p>
          <a:p>
            <a:r>
              <a:rPr lang="en-US" dirty="0"/>
              <a:t>	2: 20% to 50%		Between 	-1.47% and 0.29%</a:t>
            </a:r>
          </a:p>
          <a:p>
            <a:r>
              <a:rPr lang="en-US" dirty="0"/>
              <a:t>	3: 50% to 80%		Between 	 0.29% and 1.74%</a:t>
            </a:r>
          </a:p>
          <a:p>
            <a:r>
              <a:rPr lang="en-US" dirty="0"/>
              <a:t>	4: Highest 20% Returns	Above	 1.74%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X-Feature Inputs:					K Neighbors: 33</a:t>
            </a:r>
          </a:p>
          <a:p>
            <a:r>
              <a:rPr lang="en-US" sz="1100" dirty="0"/>
              <a:t>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12WMA%12EMA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12WMA%26EMA</a:t>
            </a:r>
            <a:r>
              <a:rPr lang="en-US" sz="1000" b="1" dirty="0"/>
              <a:t>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12EMA%26EMA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50SMA%200SMA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100SMA%200SMA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 </a:t>
            </a:r>
            <a:r>
              <a:rPr lang="en-US" sz="1000" b="1" dirty="0" err="1"/>
              <a:t>corr</a:t>
            </a:r>
            <a:r>
              <a:rPr lang="en-US" sz="1000" b="1" dirty="0"/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000" b="1" dirty="0" err="1">
                <a:solidFill>
                  <a:schemeClr val="tx1">
                    <a:lumMod val="50000"/>
                  </a:schemeClr>
                </a:solidFill>
              </a:rPr>
              <a:t>Div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000" b="1" dirty="0"/>
              <a:t>SP500%3Lower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9FEEC-04BB-4E12-9354-710EE4C00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512" y="3714862"/>
            <a:ext cx="3647342" cy="2540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819ABC-1DA7-405D-AB34-F9D960B3E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013" y="655844"/>
            <a:ext cx="5153025" cy="55991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8D3931-D36E-4B64-AF07-535715583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832" y="3647769"/>
            <a:ext cx="816523" cy="10206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224FD0-63F0-443F-BA71-8FCB64B9A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294" y="3938589"/>
            <a:ext cx="15811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4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6C54A-3904-435D-98A4-BFAA06891B3F}"/>
              </a:ext>
            </a:extLst>
          </p:cNvPr>
          <p:cNvSpPr txBox="1"/>
          <p:nvPr/>
        </p:nvSpPr>
        <p:spPr>
          <a:xfrm>
            <a:off x="1385077" y="3829049"/>
            <a:ext cx="527538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Criteria:</a:t>
            </a:r>
          </a:p>
          <a:p>
            <a:r>
              <a:rPr lang="en-US" sz="1400" dirty="0"/>
              <a:t>S&amp;P 500 Day(s) Forward Return: 5</a:t>
            </a:r>
          </a:p>
          <a:p>
            <a:r>
              <a:rPr lang="en-US" sz="1400" dirty="0"/>
              <a:t>Number of Return Percentile Bins: 4</a:t>
            </a:r>
          </a:p>
          <a:p>
            <a:r>
              <a:rPr lang="en-US" sz="1400" dirty="0"/>
              <a:t>	1: Lowest 20% Returns		Below 	-1.47%</a:t>
            </a:r>
          </a:p>
          <a:p>
            <a:r>
              <a:rPr lang="en-US" sz="1400" dirty="0"/>
              <a:t>	2: 20% to 50%			Between 	-1.47% and 0.29%</a:t>
            </a:r>
          </a:p>
          <a:p>
            <a:r>
              <a:rPr lang="en-US" sz="1400" dirty="0"/>
              <a:t>	3: 50% to 80%			Between 	 0.29% and 1.74%</a:t>
            </a:r>
          </a:p>
          <a:p>
            <a:r>
              <a:rPr lang="en-US" sz="1400" dirty="0"/>
              <a:t>	4: Highest 20% Returns		Above	 1.74%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819ABC-1DA7-405D-AB34-F9D960B3E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656" y="2492620"/>
            <a:ext cx="3628641" cy="3942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8D3931-D36E-4B64-AF07-535715583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269" y="4598377"/>
            <a:ext cx="571143" cy="71392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F94B27-21AC-49D6-8639-BA184CE9E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772" y="272928"/>
            <a:ext cx="9905999" cy="5760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What Does This All Mean?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D76DD4-EA1A-4AEB-9382-77A8647ED672}"/>
              </a:ext>
            </a:extLst>
          </p:cNvPr>
          <p:cNvSpPr txBox="1"/>
          <p:nvPr/>
        </p:nvSpPr>
        <p:spPr>
          <a:xfrm>
            <a:off x="1938703" y="848933"/>
            <a:ext cx="81065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We want the highest precision possible in order of importance from bin 4 to 1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top 17% (185/1098) of the S&amp;P 500’s returns are represented by bin 4</a:t>
            </a:r>
          </a:p>
          <a:p>
            <a:pPr marL="285750" indent="-285750">
              <a:buFontTx/>
              <a:buChar char="-"/>
            </a:pPr>
            <a:r>
              <a:rPr lang="en-US" dirty="0"/>
              <a:t>When the model predicts an outcome of 4, there is a 48% chance of being correct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These findings are meaningful because there is a better chance than random at correctly predicting when to place a bet while seeking a top ranked return</a:t>
            </a:r>
          </a:p>
          <a:p>
            <a:pPr marL="285750" indent="-285750">
              <a:buFontTx/>
              <a:buChar char="-"/>
            </a:pPr>
            <a:r>
              <a:rPr lang="en-US" dirty="0"/>
              <a:t>This model should be used in conjunction with </a:t>
            </a:r>
          </a:p>
          <a:p>
            <a:r>
              <a:rPr lang="en-US" dirty="0"/>
              <a:t>	other metrics while making investment buy </a:t>
            </a:r>
          </a:p>
          <a:p>
            <a:r>
              <a:rPr lang="en-US" dirty="0"/>
              <a:t>	decisions in order to increase likeliness of </a:t>
            </a:r>
          </a:p>
          <a:p>
            <a:r>
              <a:rPr lang="en-US" dirty="0"/>
              <a:t>	greater percent return</a:t>
            </a:r>
          </a:p>
        </p:txBody>
      </p:sp>
    </p:spTree>
    <p:extLst>
      <p:ext uri="{BB962C8B-B14F-4D97-AF65-F5344CB8AC3E}">
        <p14:creationId xmlns:p14="http://schemas.microsoft.com/office/powerpoint/2010/main" val="195782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F94B27-21AC-49D6-8639-BA184CE9E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110"/>
            <a:ext cx="12192000" cy="5760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Appendix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631FF8-E100-40DE-9C0F-B847D363F1A4}"/>
              </a:ext>
            </a:extLst>
          </p:cNvPr>
          <p:cNvSpPr txBox="1"/>
          <p:nvPr/>
        </p:nvSpPr>
        <p:spPr>
          <a:xfrm>
            <a:off x="1688123" y="1147396"/>
            <a:ext cx="934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32FB3-CA65-4D42-9D7B-5F9FE59C8F37}"/>
              </a:ext>
            </a:extLst>
          </p:cNvPr>
          <p:cNvSpPr txBox="1"/>
          <p:nvPr/>
        </p:nvSpPr>
        <p:spPr>
          <a:xfrm>
            <a:off x="1836312" y="1112195"/>
            <a:ext cx="79262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RSI (Relative Strength Index)</a:t>
            </a:r>
            <a:r>
              <a:rPr lang="en-US" sz="1400" dirty="0"/>
              <a:t>:</a:t>
            </a:r>
          </a:p>
          <a:p>
            <a:pPr marL="628650" lvl="1" indent="-171450">
              <a:buFontTx/>
              <a:buChar char="-"/>
            </a:pPr>
            <a:endParaRPr lang="en-US" sz="13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A94C79-D213-4BEC-9653-7C7BC1F80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72" y="1567468"/>
            <a:ext cx="3689177" cy="21392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A4D725-D116-42F7-80C6-8ECE52B269EE}"/>
              </a:ext>
            </a:extLst>
          </p:cNvPr>
          <p:cNvSpPr txBox="1"/>
          <p:nvPr/>
        </p:nvSpPr>
        <p:spPr>
          <a:xfrm>
            <a:off x="1836312" y="3872896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SP500 </a:t>
            </a:r>
            <a:r>
              <a:rPr lang="en-US" sz="1400" u="sng" dirty="0" err="1"/>
              <a:t>corr</a:t>
            </a:r>
            <a:r>
              <a:rPr lang="en-US" sz="1400" u="sng" dirty="0"/>
              <a:t> 6Mo-3Mo % Ret</a:t>
            </a:r>
            <a:r>
              <a:rPr lang="en-US" sz="1400" dirty="0"/>
              <a:t>: Correlation between the daily return of the S&amp;P 500 and the daily 	return of the 6-Month 3-Month spread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E14F66-23B0-43B0-B9E0-4C3692BA992F}"/>
              </a:ext>
            </a:extLst>
          </p:cNvPr>
          <p:cNvSpPr txBox="1"/>
          <p:nvPr/>
        </p:nvSpPr>
        <p:spPr>
          <a:xfrm>
            <a:off x="1836311" y="4396116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 err="1"/>
              <a:t>Div</a:t>
            </a:r>
            <a:r>
              <a:rPr lang="en-US" sz="1400" u="sng" dirty="0"/>
              <a:t>/10Yr-2Yr</a:t>
            </a:r>
            <a:r>
              <a:rPr lang="en-US" sz="1400" dirty="0"/>
              <a:t>: The S&amp;P 500’s dividend yield divided by the spread between the 10-Year and 2-Year 	US Treasury rate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DA62AF-ECC3-48A5-8F11-C2DEA0F7C974}"/>
              </a:ext>
            </a:extLst>
          </p:cNvPr>
          <p:cNvSpPr txBox="1"/>
          <p:nvPr/>
        </p:nvSpPr>
        <p:spPr>
          <a:xfrm>
            <a:off x="1836310" y="4919336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12WMA%12EMA</a:t>
            </a:r>
            <a:r>
              <a:rPr lang="en-US" sz="1400" dirty="0"/>
              <a:t>: Percent change between the S&amp;P 500’s 12-Day Weighted Moving Average and 	the S&amp;P 500’s 12-Day Exponential Moving Average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B7D407-E1C7-49FD-B719-EA882F1C8A5F}"/>
              </a:ext>
            </a:extLst>
          </p:cNvPr>
          <p:cNvSpPr txBox="1"/>
          <p:nvPr/>
        </p:nvSpPr>
        <p:spPr>
          <a:xfrm>
            <a:off x="1836310" y="5442556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12WMA%26EMA</a:t>
            </a:r>
            <a:r>
              <a:rPr lang="en-US" sz="1400" dirty="0"/>
              <a:t>: Percent change between the S&amp;P 500’s 12-Day Weighted Moving Average and 	the S&amp;P 500’s 26-Day Exponential Moving Average</a:t>
            </a:r>
          </a:p>
        </p:txBody>
      </p:sp>
    </p:spTree>
    <p:extLst>
      <p:ext uri="{BB962C8B-B14F-4D97-AF65-F5344CB8AC3E}">
        <p14:creationId xmlns:p14="http://schemas.microsoft.com/office/powerpoint/2010/main" val="206684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8B7D407-E1C7-49FD-B719-EA882F1C8A5F}"/>
              </a:ext>
            </a:extLst>
          </p:cNvPr>
          <p:cNvSpPr txBox="1"/>
          <p:nvPr/>
        </p:nvSpPr>
        <p:spPr>
          <a:xfrm>
            <a:off x="1836311" y="1112195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12EMA%26EMA</a:t>
            </a:r>
            <a:r>
              <a:rPr lang="en-US" sz="1400" dirty="0"/>
              <a:t>: Percent change between the S&amp;P 500’s 12-Day Exponential Moving Average and 	the S&amp;P 500’s 26-Day Exponential Moving Average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F94B27-21AC-49D6-8639-BA184CE9E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110"/>
            <a:ext cx="12192000" cy="5760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Appendix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392C41-81B1-4952-908E-33FBD6DC3D72}"/>
              </a:ext>
            </a:extLst>
          </p:cNvPr>
          <p:cNvSpPr txBox="1"/>
          <p:nvPr/>
        </p:nvSpPr>
        <p:spPr>
          <a:xfrm>
            <a:off x="1836311" y="1635415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50SMA%100SMA</a:t>
            </a:r>
            <a:r>
              <a:rPr lang="en-US" sz="1400" dirty="0"/>
              <a:t>: Percent change between the S&amp;P 500’s 50-Day Simple Moving Average and 	the S&amp;P 500’s 100-Day Simple Moving Average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0D76E-B02E-45A6-9B11-087AB6FB8052}"/>
              </a:ext>
            </a:extLst>
          </p:cNvPr>
          <p:cNvSpPr txBox="1"/>
          <p:nvPr/>
        </p:nvSpPr>
        <p:spPr>
          <a:xfrm>
            <a:off x="1836310" y="2158635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50SMA%200SMA</a:t>
            </a:r>
            <a:r>
              <a:rPr lang="en-US" sz="1400" dirty="0"/>
              <a:t>: Percent change between the S&amp;P 500’s 50-Day Simple Moving Average and 	the S&amp;P 500’s 200-Day Simple Moving Average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1DCC83-6B84-4F72-88B5-D23006D5C52E}"/>
              </a:ext>
            </a:extLst>
          </p:cNvPr>
          <p:cNvSpPr txBox="1"/>
          <p:nvPr/>
        </p:nvSpPr>
        <p:spPr>
          <a:xfrm>
            <a:off x="1836309" y="2681855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100SMA%200SMA</a:t>
            </a:r>
            <a:r>
              <a:rPr lang="en-US" sz="1400" dirty="0"/>
              <a:t>: Percent change between the S&amp;P 500’s 100-Day Simple Moving Average and 	the S&amp;P 500’s 200-Day Simple Moving Average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FA2BC-EF4B-479F-BFC2-633129097581}"/>
              </a:ext>
            </a:extLst>
          </p:cNvPr>
          <p:cNvSpPr txBox="1"/>
          <p:nvPr/>
        </p:nvSpPr>
        <p:spPr>
          <a:xfrm>
            <a:off x="1836309" y="3205075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SP500%12WMA</a:t>
            </a:r>
            <a:r>
              <a:rPr lang="en-US" sz="1400" dirty="0"/>
              <a:t>: Percent change between the S&amp;P 500 and the S&amp;P 500’s 12-Day Weighted 	Moving Average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6CC6E2-8C6D-4DCE-A821-21D26A54E841}"/>
              </a:ext>
            </a:extLst>
          </p:cNvPr>
          <p:cNvSpPr txBox="1"/>
          <p:nvPr/>
        </p:nvSpPr>
        <p:spPr>
          <a:xfrm>
            <a:off x="1836309" y="3728295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SP500%12EMA</a:t>
            </a:r>
            <a:r>
              <a:rPr lang="en-US" sz="1400" dirty="0"/>
              <a:t>: Percent change between the S&amp;P 500 and the S&amp;P 500’s 12-Day Exponential 	Moving Average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A824C8-B955-4BAA-A83D-C430BD456859}"/>
              </a:ext>
            </a:extLst>
          </p:cNvPr>
          <p:cNvSpPr txBox="1"/>
          <p:nvPr/>
        </p:nvSpPr>
        <p:spPr>
          <a:xfrm>
            <a:off x="1836309" y="4251515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SP500%26EMA</a:t>
            </a:r>
            <a:r>
              <a:rPr lang="en-US" sz="1400" dirty="0"/>
              <a:t>: Percent change between the S&amp;P 500 and the S&amp;P 500’s 26-Day Exponential 	Moving Average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7BE3BA-762B-49D6-B7DA-4053589E9C2B}"/>
              </a:ext>
            </a:extLst>
          </p:cNvPr>
          <p:cNvSpPr txBox="1"/>
          <p:nvPr/>
        </p:nvSpPr>
        <p:spPr>
          <a:xfrm>
            <a:off x="1836308" y="4774735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SP500%50SMA</a:t>
            </a:r>
            <a:r>
              <a:rPr lang="en-US" sz="1400" dirty="0"/>
              <a:t>: Percent change between the S&amp;P 500 and the S&amp;P 500’s 50-Day Simple Moving 	Average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FFA021-C85D-40EE-93B1-B7F9F74EC3B3}"/>
              </a:ext>
            </a:extLst>
          </p:cNvPr>
          <p:cNvSpPr txBox="1"/>
          <p:nvPr/>
        </p:nvSpPr>
        <p:spPr>
          <a:xfrm>
            <a:off x="1836308" y="5297955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SP500%100SMA</a:t>
            </a:r>
            <a:r>
              <a:rPr lang="en-US" sz="1400" dirty="0"/>
              <a:t>: Percent change between the S&amp;P 500 and the S&amp;P 500’s 100-Day Simple Moving 	Average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1535A0-52F6-4462-8202-86B88C99D549}"/>
              </a:ext>
            </a:extLst>
          </p:cNvPr>
          <p:cNvSpPr txBox="1"/>
          <p:nvPr/>
        </p:nvSpPr>
        <p:spPr>
          <a:xfrm>
            <a:off x="1836307" y="5821175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SP500%200SMA</a:t>
            </a:r>
            <a:r>
              <a:rPr lang="en-US" sz="1400" dirty="0"/>
              <a:t>: Percent change between the S&amp;P 500 and the S&amp;P 500’s 200-Day Simple Moving 	Average </a:t>
            </a:r>
          </a:p>
        </p:txBody>
      </p:sp>
    </p:spTree>
    <p:extLst>
      <p:ext uri="{BB962C8B-B14F-4D97-AF65-F5344CB8AC3E}">
        <p14:creationId xmlns:p14="http://schemas.microsoft.com/office/powerpoint/2010/main" val="141761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8B7D407-E1C7-49FD-B719-EA882F1C8A5F}"/>
              </a:ext>
            </a:extLst>
          </p:cNvPr>
          <p:cNvSpPr txBox="1"/>
          <p:nvPr/>
        </p:nvSpPr>
        <p:spPr>
          <a:xfrm>
            <a:off x="1836311" y="1112195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SP500%3Upper</a:t>
            </a:r>
            <a:r>
              <a:rPr lang="en-US" sz="1400" dirty="0"/>
              <a:t>: Percent change between the S&amp;P 500 and the S&amp;P 500’s Upper, Third Standard 	Deviation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F94B27-21AC-49D6-8639-BA184CE9E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110"/>
            <a:ext cx="12192000" cy="5760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Appendix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CB5F9-7565-41EF-A61A-20CF0ACCAD89}"/>
              </a:ext>
            </a:extLst>
          </p:cNvPr>
          <p:cNvSpPr txBox="1"/>
          <p:nvPr/>
        </p:nvSpPr>
        <p:spPr>
          <a:xfrm>
            <a:off x="1836311" y="1635415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SP500%2Upper</a:t>
            </a:r>
            <a:r>
              <a:rPr lang="en-US" sz="1400" dirty="0"/>
              <a:t>: Percent change between the S&amp;P 500 and the S&amp;P 500’s Upper, Second Standard 	Deviation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E37CD0-3DA5-4E8F-8C02-64C908E80416}"/>
              </a:ext>
            </a:extLst>
          </p:cNvPr>
          <p:cNvSpPr txBox="1"/>
          <p:nvPr/>
        </p:nvSpPr>
        <p:spPr>
          <a:xfrm>
            <a:off x="1836311" y="2158635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SP500%Middle20Day</a:t>
            </a:r>
            <a:r>
              <a:rPr lang="en-US" sz="1400" dirty="0"/>
              <a:t>: Percent change between the S&amp;P 500 and the S&amp;P 500’s 20-Day Simple 	Moving Average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254DB6-54AE-44D8-81EC-6FCE35B6F402}"/>
              </a:ext>
            </a:extLst>
          </p:cNvPr>
          <p:cNvSpPr txBox="1"/>
          <p:nvPr/>
        </p:nvSpPr>
        <p:spPr>
          <a:xfrm>
            <a:off x="1836311" y="2681855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SP500%2Lower</a:t>
            </a:r>
            <a:r>
              <a:rPr lang="en-US" sz="1400" dirty="0"/>
              <a:t>: Percent change between the S&amp;P 500 and the S&amp;P 500’s Lower, Second Standard 	Deviation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8261A3-3746-4271-90AF-026FB2E6840D}"/>
              </a:ext>
            </a:extLst>
          </p:cNvPr>
          <p:cNvSpPr txBox="1"/>
          <p:nvPr/>
        </p:nvSpPr>
        <p:spPr>
          <a:xfrm>
            <a:off x="1836310" y="3205075"/>
            <a:ext cx="79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u="sng" dirty="0"/>
              <a:t>SP500%3Lower</a:t>
            </a:r>
            <a:r>
              <a:rPr lang="en-US" sz="1400" dirty="0"/>
              <a:t>: Percent change between the S&amp;P 500 and the S&amp;P 500’s Lower, Third Standard 	Deviation</a:t>
            </a:r>
          </a:p>
        </p:txBody>
      </p:sp>
    </p:spTree>
    <p:extLst>
      <p:ext uri="{BB962C8B-B14F-4D97-AF65-F5344CB8AC3E}">
        <p14:creationId xmlns:p14="http://schemas.microsoft.com/office/powerpoint/2010/main" val="64788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6D29C7F-34D2-4B5A-8791-DED1EC4ED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523" y="2984537"/>
            <a:ext cx="4007998" cy="26430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8D6608-03D2-4106-A7E5-232E99E9C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523" y="2984537"/>
            <a:ext cx="4007997" cy="26528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E949-801F-4972-BF5D-10E3499B5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19125"/>
            <a:ext cx="9905999" cy="5356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Started with a Regression problem 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CEB6E4-0DC6-4A49-88CB-7A77D2A08B36}"/>
              </a:ext>
            </a:extLst>
          </p:cNvPr>
          <p:cNvSpPr txBox="1">
            <a:spLocks/>
          </p:cNvSpPr>
          <p:nvPr/>
        </p:nvSpPr>
        <p:spPr>
          <a:xfrm>
            <a:off x="1143000" y="5955693"/>
            <a:ext cx="9905999" cy="737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… having undesirable results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721870-D26C-4CD7-B9FE-01E82BE65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973" y="2532743"/>
            <a:ext cx="4451472" cy="3100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7EEA1A-834D-49BE-9EAD-402F30E82ABD}"/>
              </a:ext>
            </a:extLst>
          </p:cNvPr>
          <p:cNvSpPr txBox="1"/>
          <p:nvPr/>
        </p:nvSpPr>
        <p:spPr>
          <a:xfrm>
            <a:off x="1661258" y="1056702"/>
            <a:ext cx="349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Multi-Linear Regression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4E6B6C-3C7A-46D5-A6E7-7DF4D40B9B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9396" y="1728936"/>
            <a:ext cx="2714625" cy="3813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CF48A3-8222-4009-8F91-F6099291B358}"/>
              </a:ext>
            </a:extLst>
          </p:cNvPr>
          <p:cNvSpPr txBox="1"/>
          <p:nvPr/>
        </p:nvSpPr>
        <p:spPr>
          <a:xfrm>
            <a:off x="7039831" y="1056702"/>
            <a:ext cx="349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Random Forest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F4A60-A76B-4B90-8248-6FDC2D8B0A68}"/>
              </a:ext>
            </a:extLst>
          </p:cNvPr>
          <p:cNvSpPr txBox="1"/>
          <p:nvPr/>
        </p:nvSpPr>
        <p:spPr>
          <a:xfrm>
            <a:off x="7074695" y="2413941"/>
            <a:ext cx="349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Feature Correlation Matrix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DA5A3B-397A-4BD0-86A6-4FC8CC1A2A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0335" y="1626590"/>
            <a:ext cx="2262187" cy="5860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525CCD-5A03-4D05-BA87-95AC8CF625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0152" y="1626590"/>
            <a:ext cx="2262187" cy="58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50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E949-801F-4972-BF5D-10E3499B5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772" y="272928"/>
            <a:ext cx="9905999" cy="7370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… and ended with a Classification problem through Discretization 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748975-FB59-4E5D-8215-B497216CA54B}"/>
              </a:ext>
            </a:extLst>
          </p:cNvPr>
          <p:cNvSpPr txBox="1">
            <a:spLocks/>
          </p:cNvSpPr>
          <p:nvPr/>
        </p:nvSpPr>
        <p:spPr>
          <a:xfrm>
            <a:off x="1142998" y="6197984"/>
            <a:ext cx="9905999" cy="737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… having favorable results!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DAEAE1-8753-4AC6-99FC-E7B399C07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7" y="1293687"/>
            <a:ext cx="4415207" cy="4797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06E9E1-9D37-425E-B156-025723C75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936" y="1288016"/>
            <a:ext cx="3153666" cy="2079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EB1B6F-47BC-425F-92F2-4463340D6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936" y="3894823"/>
            <a:ext cx="3153666" cy="21962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E08639-DE48-403A-9D4A-70B9C838028C}"/>
              </a:ext>
            </a:extLst>
          </p:cNvPr>
          <p:cNvSpPr txBox="1"/>
          <p:nvPr/>
        </p:nvSpPr>
        <p:spPr>
          <a:xfrm>
            <a:off x="1556312" y="922364"/>
            <a:ext cx="349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Feature Correlation Matrix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73A6E4-D447-4FCE-9FB3-A633CF2302F5}"/>
              </a:ext>
            </a:extLst>
          </p:cNvPr>
          <p:cNvSpPr txBox="1"/>
          <p:nvPr/>
        </p:nvSpPr>
        <p:spPr>
          <a:xfrm>
            <a:off x="1556311" y="3535464"/>
            <a:ext cx="349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K Neighbors: 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26442B-6075-4A0A-89C3-383910DE8A1F}"/>
              </a:ext>
            </a:extLst>
          </p:cNvPr>
          <p:cNvSpPr txBox="1"/>
          <p:nvPr/>
        </p:nvSpPr>
        <p:spPr>
          <a:xfrm>
            <a:off x="6558143" y="922364"/>
            <a:ext cx="349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Classification Report Heatmap</a:t>
            </a:r>
          </a:p>
        </p:txBody>
      </p:sp>
    </p:spTree>
    <p:extLst>
      <p:ext uri="{BB962C8B-B14F-4D97-AF65-F5344CB8AC3E}">
        <p14:creationId xmlns:p14="http://schemas.microsoft.com/office/powerpoint/2010/main" val="14194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7C37-494D-424E-BAE3-ADCBA2DF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199445"/>
          </a:xfrm>
        </p:spPr>
        <p:txBody>
          <a:bodyPr/>
          <a:lstStyle/>
          <a:p>
            <a:pPr algn="ctr"/>
            <a:r>
              <a:rPr lang="en-US" b="1" dirty="0"/>
              <a:t>A look at the Japanese stock market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A59D-0438-4967-9BE0-E79EBDEFE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7491"/>
            <a:ext cx="10017819" cy="2993877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Financial time series forecasting is one of the hardest task given that they usually follow a non-deterministic process but rather a stochastic process (mostly random).</a:t>
            </a:r>
          </a:p>
          <a:p>
            <a:r>
              <a:rPr lang="en-US" b="1" u="sng" dirty="0"/>
              <a:t>Project Overview</a:t>
            </a:r>
            <a:endParaRPr lang="en-US" dirty="0"/>
          </a:p>
          <a:p>
            <a:pPr lvl="1"/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My main goal was to use a Supervised Machine Learning approach to try to predict the direction of the Japanese Stock Market Index (Logistic Regression)</a:t>
            </a:r>
          </a:p>
          <a:p>
            <a:pPr lvl="1"/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Focus was on classification models</a:t>
            </a:r>
          </a:p>
          <a:p>
            <a:pPr lvl="1"/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Various market data type was used for the analysis</a:t>
            </a:r>
          </a:p>
          <a:p>
            <a:pPr lvl="1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237B8-8810-4089-A5EA-48AEF17A8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625" y="4085724"/>
            <a:ext cx="9075571" cy="217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6770-9015-4827-A18A-D8006C877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5757"/>
            <a:ext cx="9905998" cy="386694"/>
          </a:xfrm>
        </p:spPr>
        <p:txBody>
          <a:bodyPr>
            <a:noAutofit/>
          </a:bodyPr>
          <a:lstStyle/>
          <a:p>
            <a:r>
              <a:rPr lang="en-US" sz="2600" dirty="0"/>
              <a:t>DATA PIPELINE/FEATURE ENGINEERING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38A4B7-8629-4112-97DB-46DA2FD85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189" y="762000"/>
            <a:ext cx="10852986" cy="5838825"/>
          </a:xfrm>
        </p:spPr>
      </p:pic>
    </p:spTree>
    <p:extLst>
      <p:ext uri="{BB962C8B-B14F-4D97-AF65-F5344CB8AC3E}">
        <p14:creationId xmlns:p14="http://schemas.microsoft.com/office/powerpoint/2010/main" val="201982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AEDD-75B5-4664-8D67-6B18AC87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390" y="181298"/>
            <a:ext cx="9905998" cy="498611"/>
          </a:xfrm>
        </p:spPr>
        <p:txBody>
          <a:bodyPr>
            <a:normAutofit/>
          </a:bodyPr>
          <a:lstStyle/>
          <a:p>
            <a:pPr algn="ctr"/>
            <a:r>
              <a:rPr lang="en-US" sz="2600" dirty="0"/>
              <a:t>LogiSTIC REGRESSION – feeding all data (Raw + ENGINEERED)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3776-0793-4E8F-8A90-8AA6FCB16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390" y="885149"/>
            <a:ext cx="9905999" cy="2279692"/>
          </a:xfrm>
        </p:spPr>
        <p:txBody>
          <a:bodyPr>
            <a:normAutofit fontScale="77500" lnSpcReduction="20000"/>
          </a:bodyPr>
          <a:lstStyle/>
          <a:p>
            <a:r>
              <a:rPr lang="en-US" sz="1900" dirty="0">
                <a:solidFill>
                  <a:schemeClr val="tx1">
                    <a:lumMod val="95000"/>
                  </a:schemeClr>
                </a:solidFill>
              </a:rPr>
              <a:t>Using all previous features to predict (raw data + feature engineering)</a:t>
            </a:r>
          </a:p>
          <a:p>
            <a:r>
              <a:rPr lang="en-US" sz="1900" dirty="0">
                <a:solidFill>
                  <a:schemeClr val="tx1">
                    <a:lumMod val="95000"/>
                  </a:schemeClr>
                </a:solidFill>
              </a:rPr>
              <a:t>Defined a simple trend-following trading strategy such as buy the market (the next day’s open) if today’s close is higher than yesterday’s close. </a:t>
            </a:r>
          </a:p>
          <a:p>
            <a:r>
              <a:rPr lang="en-US" sz="1900" dirty="0">
                <a:solidFill>
                  <a:schemeClr val="tx1">
                    <a:lumMod val="95000"/>
                  </a:schemeClr>
                </a:solidFill>
              </a:rPr>
              <a:t>The assumption behind this strategy is that the market trend will continue</a:t>
            </a:r>
          </a:p>
          <a:p>
            <a:r>
              <a:rPr lang="en-US" sz="1900" dirty="0">
                <a:solidFill>
                  <a:schemeClr val="tx1">
                    <a:lumMod val="95000"/>
                  </a:schemeClr>
                </a:solidFill>
              </a:rPr>
              <a:t>We define the signal (dependent variable) as y(t)  = 1 if today’s close &gt; yesterday’s close or -1 (if less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  <a:p>
            <a:r>
              <a:rPr lang="en-US" sz="1900" dirty="0">
                <a:solidFill>
                  <a:schemeClr val="tx1">
                    <a:lumMod val="95000"/>
                  </a:schemeClr>
                </a:solidFill>
              </a:rPr>
              <a:t>Training/Testing data sets have about 3400/850 data points each respectively (75/25 distribution)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		</a:t>
            </a:r>
          </a:p>
          <a:p>
            <a:pPr marL="0" indent="0" algn="r">
              <a:buNone/>
            </a:pPr>
            <a:endParaRPr lang="en-US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1535930-6D9C-46F8-9C1C-5B38D9B74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42" y="3279693"/>
            <a:ext cx="4405904" cy="164331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579F597-02C8-4EFA-BE97-0F669A727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802" y="3312041"/>
            <a:ext cx="3790448" cy="16109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40351B-CB3D-4DBF-9D25-8ECDB1082A2E}"/>
              </a:ext>
            </a:extLst>
          </p:cNvPr>
          <p:cNvSpPr txBox="1"/>
          <p:nvPr/>
        </p:nvSpPr>
        <p:spPr>
          <a:xfrm>
            <a:off x="5738654" y="5070204"/>
            <a:ext cx="2815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u="sng" dirty="0">
                <a:solidFill>
                  <a:schemeClr val="tx1">
                    <a:lumMod val="95000"/>
                  </a:schemeClr>
                </a:solidFill>
              </a:rPr>
              <a:t>Best Features Coefficients:</a:t>
            </a:r>
          </a:p>
          <a:p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• SP500 Returns: </a:t>
            </a:r>
            <a:r>
              <a:rPr lang="en-US" sz="1500" dirty="0"/>
              <a:t>0.785</a:t>
            </a:r>
          </a:p>
          <a:p>
            <a:r>
              <a:rPr lang="en-US" sz="1500" dirty="0"/>
              <a:t>• USDJPY: 0.121</a:t>
            </a:r>
          </a:p>
          <a:p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• VIX 21day MA: </a:t>
            </a:r>
            <a:r>
              <a:rPr lang="en-US" sz="1500" dirty="0"/>
              <a:t>0.0585</a:t>
            </a:r>
          </a:p>
          <a:p>
            <a:endParaRPr lang="en-US" sz="1500" dirty="0"/>
          </a:p>
          <a:p>
            <a:endParaRPr lang="en-US" sz="15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0DE22-D164-4A6D-BEDC-D57B6C5485C9}"/>
              </a:ext>
            </a:extLst>
          </p:cNvPr>
          <p:cNvSpPr txBox="1"/>
          <p:nvPr/>
        </p:nvSpPr>
        <p:spPr>
          <a:xfrm>
            <a:off x="637264" y="5037856"/>
            <a:ext cx="427162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u="sng" dirty="0">
                <a:solidFill>
                  <a:schemeClr val="tx1">
                    <a:lumMod val="95000"/>
                  </a:schemeClr>
                </a:solidFill>
              </a:rPr>
              <a:t>Confusion Matrix Results:</a:t>
            </a:r>
          </a:p>
          <a:p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• Overall, the model predicts the long/short classes with an accuracy of 59%</a:t>
            </a:r>
          </a:p>
          <a:p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• Buy trading signals account for 77% of the correct signals predicted</a:t>
            </a:r>
          </a:p>
          <a:p>
            <a:r>
              <a:rPr lang="en-US" sz="1500" dirty="0"/>
              <a:t>• Low performance of Sell signals relative to Buy signals with a high score on the False Negative side</a:t>
            </a:r>
          </a:p>
          <a:p>
            <a:endParaRPr lang="en-US" sz="1500" dirty="0"/>
          </a:p>
          <a:p>
            <a:endParaRPr lang="en-US" sz="15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75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AEDD-75B5-4664-8D67-6B18AC87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390" y="181298"/>
            <a:ext cx="9905998" cy="4986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600" dirty="0"/>
              <a:t>LogiSTIC REGRESSION – Best selected features FROM PREVIOUS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3776-0793-4E8F-8A90-8AA6FCB16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390" y="885148"/>
            <a:ext cx="9905999" cy="2002431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tx1">
                    <a:lumMod val="95000"/>
                  </a:schemeClr>
                </a:solidFill>
              </a:rPr>
              <a:t>Building on the previous model, decided to model the signal as a function of the below 3 variables:</a:t>
            </a:r>
          </a:p>
          <a:p>
            <a:pPr lvl="1"/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SP500 Returns</a:t>
            </a:r>
          </a:p>
          <a:p>
            <a:pPr lvl="1"/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USDJPY FX Rate</a:t>
            </a:r>
          </a:p>
          <a:p>
            <a:pPr lvl="1"/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VIX 21day Moving Average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			</a:t>
            </a:r>
          </a:p>
          <a:p>
            <a:pPr marL="0" indent="0" algn="r">
              <a:buNone/>
            </a:pPr>
            <a:endParaRPr lang="en-US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647388-A337-47CC-B82B-9E51F133C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49" y="2887579"/>
            <a:ext cx="4702092" cy="17967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C2CC1E-EDBF-4DAB-8DD9-F54C7DDECA7B}"/>
              </a:ext>
            </a:extLst>
          </p:cNvPr>
          <p:cNvSpPr txBox="1"/>
          <p:nvPr/>
        </p:nvSpPr>
        <p:spPr>
          <a:xfrm>
            <a:off x="456449" y="4781181"/>
            <a:ext cx="40192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u="sng" dirty="0">
                <a:solidFill>
                  <a:schemeClr val="tx1">
                    <a:lumMod val="95000"/>
                  </a:schemeClr>
                </a:solidFill>
              </a:rPr>
              <a:t>Confusion Matrix Results:</a:t>
            </a:r>
          </a:p>
          <a:p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• Overall, the accuracy is the same as the previous model (the one with all the data)</a:t>
            </a:r>
          </a:p>
          <a:p>
            <a:endParaRPr lang="en-US" sz="15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• Higher True Positives but also higher False Negatives</a:t>
            </a:r>
          </a:p>
          <a:p>
            <a:endParaRPr lang="en-US" sz="1500" dirty="0"/>
          </a:p>
          <a:p>
            <a:endParaRPr lang="en-US" sz="15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CA4E92-50D7-49B4-9594-A6ECF7BE3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876" y="2887579"/>
            <a:ext cx="5067300" cy="1562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004ABC-D532-4E71-BE0E-D03BE9F64C7D}"/>
              </a:ext>
            </a:extLst>
          </p:cNvPr>
          <p:cNvSpPr txBox="1"/>
          <p:nvPr/>
        </p:nvSpPr>
        <p:spPr>
          <a:xfrm>
            <a:off x="5461586" y="4781181"/>
            <a:ext cx="401929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• Adding more data to the model proved to be adding noise instead of value.</a:t>
            </a:r>
          </a:p>
          <a:p>
            <a:endParaRPr lang="en-US" sz="15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• Ability to get a similar score with model containing 3 features instead of 59 !!!</a:t>
            </a:r>
          </a:p>
          <a:p>
            <a:endParaRPr lang="en-US" sz="1500" dirty="0"/>
          </a:p>
          <a:p>
            <a:endParaRPr lang="en-US" sz="15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07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AEDD-75B5-4664-8D67-6B18AC87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390" y="181298"/>
            <a:ext cx="9905998" cy="498611"/>
          </a:xfrm>
        </p:spPr>
        <p:txBody>
          <a:bodyPr>
            <a:normAutofit/>
          </a:bodyPr>
          <a:lstStyle/>
          <a:p>
            <a:pPr algn="ctr"/>
            <a:r>
              <a:rPr lang="en-US" sz="2600" dirty="0"/>
              <a:t>LogiSTIC REGRESSION – ADDING short time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3776-0793-4E8F-8A90-8AA6FCB16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390" y="885150"/>
            <a:ext cx="9905999" cy="2066598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Using domain knowledge and intuition, the below features were used to train this version of the model: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				</a:t>
            </a:r>
          </a:p>
          <a:p>
            <a:pPr marL="0" indent="0">
              <a:buNone/>
            </a:pPr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The Nikkei and the S&amp;P500 are highly correlated (the S&amp;P usually acts as the main driver of global stock markets)</a:t>
            </a:r>
          </a:p>
          <a:p>
            <a:pPr marL="0" indent="0">
              <a:buNone/>
            </a:pP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r">
              <a:buNone/>
            </a:pPr>
            <a:endParaRPr lang="en-US" sz="2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A6760B-90B0-4075-92AA-C6E5DB69E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612" y="1267915"/>
            <a:ext cx="3944218" cy="1179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856F3C-D390-4E0D-B885-AC7C59766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14" y="4890475"/>
            <a:ext cx="5461484" cy="16333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8C006F-E9C0-4306-B266-A8FD4DDAC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14" y="3163279"/>
            <a:ext cx="5461484" cy="16333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A2AD42-9E31-4716-9974-A678E4536246}"/>
              </a:ext>
            </a:extLst>
          </p:cNvPr>
          <p:cNvSpPr txBox="1"/>
          <p:nvPr/>
        </p:nvSpPr>
        <p:spPr>
          <a:xfrm>
            <a:off x="6096000" y="4853050"/>
            <a:ext cx="39428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u="sng" dirty="0">
                <a:solidFill>
                  <a:schemeClr val="tx1">
                    <a:lumMod val="95000"/>
                  </a:schemeClr>
                </a:solidFill>
              </a:rPr>
              <a:t>Confusion Matrix Results:</a:t>
            </a:r>
          </a:p>
          <a:p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• Overall, the total accuracy improves compared to the previous models (65% Probability)</a:t>
            </a:r>
          </a:p>
          <a:p>
            <a:endParaRPr lang="en-US" sz="15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• Shorter term indicators capture also tend to improve the Sell signals (number of True Negatives slightly higher than False Negatives)</a:t>
            </a:r>
          </a:p>
          <a:p>
            <a:endParaRPr lang="en-US" sz="15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sz="1500" dirty="0"/>
          </a:p>
          <a:p>
            <a:endParaRPr lang="en-US" sz="15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5A3701-BBC7-485D-BC4F-9DF688B2D880}"/>
              </a:ext>
            </a:extLst>
          </p:cNvPr>
          <p:cNvSpPr txBox="1"/>
          <p:nvPr/>
        </p:nvSpPr>
        <p:spPr>
          <a:xfrm>
            <a:off x="5582651" y="1300588"/>
            <a:ext cx="5767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• Shorter term indicators used as inputs (shorter Moving Averages, correlation and Intraday data)</a:t>
            </a:r>
          </a:p>
          <a:p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• Different training/testing periods were used (shorter training/longer testing)</a:t>
            </a:r>
          </a:p>
          <a:p>
            <a:endParaRPr lang="en-US" sz="1500" dirty="0"/>
          </a:p>
          <a:p>
            <a:endParaRPr lang="en-US" sz="15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EFE361-8FAD-4DDD-B4A1-876B3F212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158" y="3156989"/>
            <a:ext cx="4419600" cy="163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27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7C37-494D-424E-BAE3-ADCBA2DF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199445"/>
          </a:xfrm>
        </p:spPr>
        <p:txBody>
          <a:bodyPr/>
          <a:lstStyle/>
          <a:p>
            <a:pPr algn="ctr"/>
            <a:r>
              <a:rPr lang="en-US" b="1" dirty="0"/>
              <a:t>Promising, but….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A59D-0438-4967-9BE0-E79EBDEFE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7491"/>
            <a:ext cx="10017819" cy="4654235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While there seems to be some prediction capabilities using certain market data points, it is important to mention that before using such a model in a production environment, a full back test including transaction costs would be required.</a:t>
            </a:r>
          </a:p>
          <a:p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Models that worked using past data do not necessarily work in the future (markets constantly change…)</a:t>
            </a:r>
          </a:p>
          <a:p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The analysis revealed that Buy signals were generated with consistency. I would add a caveat to that given that markets have been in a significant up-trend since the lows of the global Financial Crisis back in 2009.</a:t>
            </a:r>
          </a:p>
          <a:p>
            <a:r>
              <a:rPr lang="en-US" sz="1800" b="1" u="sng" dirty="0"/>
              <a:t>Improvements:</a:t>
            </a:r>
          </a:p>
          <a:p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While there is some positive, more granular data would be needed (i.e. intraday data)</a:t>
            </a:r>
          </a:p>
          <a:p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Imagination is the limit, new data sets could be used and combined to produce alpha </a:t>
            </a:r>
          </a:p>
          <a:p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Finally, training a Neural Network would be worth testing.</a:t>
            </a:r>
          </a:p>
          <a:p>
            <a:pPr lvl="1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7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E949-801F-4972-BF5D-10E3499B5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415" y="1962367"/>
            <a:ext cx="4355123" cy="483137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500" b="1" dirty="0"/>
              <a:t>Data Sources from </a:t>
            </a:r>
            <a:r>
              <a:rPr lang="en-US" sz="1500" b="1" dirty="0" err="1"/>
              <a:t>Quandl</a:t>
            </a:r>
            <a:r>
              <a:rPr lang="en-US" sz="1500" b="1" dirty="0"/>
              <a:t> API:</a:t>
            </a:r>
          </a:p>
          <a:p>
            <a:pPr lvl="1">
              <a:buFontTx/>
              <a:buChar char="-"/>
            </a:pPr>
            <a:r>
              <a:rPr lang="en-US" sz="1500" dirty="0"/>
              <a:t>US Treasury Yield Curve Daily</a:t>
            </a:r>
          </a:p>
          <a:p>
            <a:pPr lvl="1">
              <a:buFontTx/>
              <a:buChar char="-"/>
            </a:pPr>
            <a:r>
              <a:rPr lang="en-US" sz="1500" dirty="0"/>
              <a:t>S&amp;P 500 2-Month Futures Daily</a:t>
            </a:r>
          </a:p>
          <a:p>
            <a:pPr lvl="1">
              <a:buFontTx/>
              <a:buChar char="-"/>
            </a:pPr>
            <a:r>
              <a:rPr lang="en-US" sz="1500" dirty="0"/>
              <a:t>S&amp;P 500 Monthly Dividend Yield</a:t>
            </a:r>
          </a:p>
          <a:p>
            <a:pPr lvl="1">
              <a:buFontTx/>
              <a:buChar char="-"/>
            </a:pPr>
            <a:endParaRPr lang="en-US" sz="900" dirty="0"/>
          </a:p>
          <a:p>
            <a:pPr marL="0" indent="0">
              <a:buNone/>
            </a:pPr>
            <a:r>
              <a:rPr lang="en-US" sz="1500" b="1" dirty="0"/>
              <a:t>Data Rows (Data Since June 22</a:t>
            </a:r>
            <a:r>
              <a:rPr lang="en-US" sz="1500" b="1" baseline="30000" dirty="0"/>
              <a:t>nd</a:t>
            </a:r>
            <a:r>
              <a:rPr lang="en-US" sz="1500" b="1" dirty="0"/>
              <a:t> 1998):</a:t>
            </a:r>
          </a:p>
          <a:p>
            <a:pPr marL="457200" lvl="1" indent="0">
              <a:buNone/>
            </a:pPr>
            <a:r>
              <a:rPr lang="en-US" sz="1500" dirty="0"/>
              <a:t>Training:	4278 (79.6%)</a:t>
            </a:r>
          </a:p>
          <a:p>
            <a:pPr marL="457200" lvl="1" indent="0">
              <a:buNone/>
            </a:pPr>
            <a:r>
              <a:rPr lang="en-US" sz="1500" dirty="0"/>
              <a:t>Testing:		1099 (20.4%)</a:t>
            </a:r>
          </a:p>
          <a:p>
            <a:pPr marL="457200" lvl="1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1500" b="1" dirty="0"/>
              <a:t>Data Features (Columns):</a:t>
            </a:r>
          </a:p>
          <a:p>
            <a:pPr marL="457200" lvl="1" indent="0">
              <a:buNone/>
            </a:pPr>
            <a:r>
              <a:rPr lang="en-US" sz="1500" dirty="0"/>
              <a:t>Original Number: 	20</a:t>
            </a:r>
          </a:p>
          <a:p>
            <a:pPr marL="457200" lvl="1" indent="0">
              <a:buNone/>
            </a:pPr>
            <a:r>
              <a:rPr lang="en-US" sz="1500" dirty="0"/>
              <a:t>Selected for Model:	</a:t>
            </a:r>
            <a:r>
              <a:rPr lang="en-US" sz="15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1500" b="1" dirty="0"/>
              <a:t>Machine Learning Models:</a:t>
            </a:r>
          </a:p>
          <a:p>
            <a:pPr marL="457200" lvl="1" indent="0">
              <a:buNone/>
            </a:pPr>
            <a:r>
              <a:rPr lang="en-US" sz="1500" dirty="0"/>
              <a:t>Tested: 	Multi-Linear Regression </a:t>
            </a:r>
          </a:p>
          <a:p>
            <a:pPr marL="457200" lvl="1" indent="0">
              <a:buNone/>
            </a:pPr>
            <a:r>
              <a:rPr lang="en-US" sz="1500" dirty="0"/>
              <a:t>		K-Nearest Neighbors (KNN)</a:t>
            </a:r>
          </a:p>
          <a:p>
            <a:pPr marL="457200" lvl="1" indent="0">
              <a:buNone/>
            </a:pPr>
            <a:r>
              <a:rPr lang="en-US" sz="1500" dirty="0"/>
              <a:t>		Random Forest</a:t>
            </a:r>
          </a:p>
          <a:p>
            <a:pPr marL="457200" lvl="1" indent="0">
              <a:buNone/>
            </a:pPr>
            <a:r>
              <a:rPr lang="en-US" sz="1500" dirty="0"/>
              <a:t>Selected: 	</a:t>
            </a:r>
            <a:r>
              <a:rPr lang="en-US" sz="15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K-Nearest Neighbors (KNN)</a:t>
            </a:r>
          </a:p>
          <a:p>
            <a:pPr marL="457200" lvl="1" indent="0">
              <a:buNone/>
            </a:pPr>
            <a:r>
              <a:rPr lang="en-US" sz="1500" dirty="0"/>
              <a:t>Type:		</a:t>
            </a:r>
            <a:r>
              <a:rPr lang="en-US" sz="15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Classification</a:t>
            </a:r>
          </a:p>
          <a:p>
            <a:pPr marL="457200" lvl="1" indent="0">
              <a:buNone/>
            </a:pPr>
            <a:endParaRPr lang="en-US" sz="2100" dirty="0"/>
          </a:p>
          <a:p>
            <a:pPr lvl="2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2A8FA7-D239-4631-9F24-9FC693940C9E}"/>
              </a:ext>
            </a:extLst>
          </p:cNvPr>
          <p:cNvSpPr txBox="1"/>
          <p:nvPr/>
        </p:nvSpPr>
        <p:spPr>
          <a:xfrm>
            <a:off x="6756889" y="2417678"/>
            <a:ext cx="312749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Tx/>
              <a:buChar char="-"/>
            </a:pPr>
            <a:r>
              <a:rPr lang="en-US" sz="13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RSI				</a:t>
            </a:r>
          </a:p>
          <a:p>
            <a:pPr marL="628650" lvl="1" indent="-171450">
              <a:buFontTx/>
              <a:buChar char="-"/>
            </a:pPr>
            <a:r>
              <a:rPr lang="en-US" sz="13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SP500 </a:t>
            </a:r>
            <a:r>
              <a:rPr lang="en-US" sz="13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corr</a:t>
            </a:r>
            <a:r>
              <a:rPr lang="en-US" sz="13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6Mo-3Mo % Ret</a:t>
            </a:r>
          </a:p>
          <a:p>
            <a:pPr marL="628650" lvl="1" indent="-171450">
              <a:buFontTx/>
              <a:buChar char="-"/>
            </a:pPr>
            <a:r>
              <a:rPr lang="en-US" sz="1300" dirty="0" err="1"/>
              <a:t>Div</a:t>
            </a:r>
            <a:r>
              <a:rPr lang="en-US" sz="1300" dirty="0"/>
              <a:t>/10Yr-2Yr</a:t>
            </a:r>
          </a:p>
          <a:p>
            <a:pPr marL="628650" lvl="1" indent="-171450">
              <a:buFontTx/>
              <a:buChar char="-"/>
            </a:pPr>
            <a:r>
              <a:rPr lang="en-US" sz="13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12WMA%12EMA</a:t>
            </a:r>
            <a:r>
              <a:rPr lang="en-US" sz="1300" b="1" dirty="0"/>
              <a:t>		</a:t>
            </a:r>
          </a:p>
          <a:p>
            <a:pPr marL="628650" lvl="1" indent="-171450">
              <a:buFontTx/>
              <a:buChar char="-"/>
            </a:pPr>
            <a:r>
              <a:rPr lang="en-US" sz="1300" dirty="0"/>
              <a:t>12WMA%26EMA</a:t>
            </a:r>
            <a:r>
              <a:rPr lang="en-US" sz="1300" b="1" dirty="0"/>
              <a:t>		</a:t>
            </a:r>
          </a:p>
          <a:p>
            <a:pPr marL="628650" lvl="1" indent="-171450">
              <a:buFontTx/>
              <a:buChar char="-"/>
            </a:pPr>
            <a:r>
              <a:rPr lang="en-US" sz="13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12EMA%26EMA		</a:t>
            </a:r>
          </a:p>
          <a:p>
            <a:pPr marL="628650" lvl="1" indent="-171450">
              <a:buFontTx/>
              <a:buChar char="-"/>
            </a:pPr>
            <a:r>
              <a:rPr lang="en-US" sz="13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50SMA%100SMA		</a:t>
            </a:r>
          </a:p>
          <a:p>
            <a:pPr marL="628650" lvl="1" indent="-171450">
              <a:buFontTx/>
              <a:buChar char="-"/>
            </a:pPr>
            <a:r>
              <a:rPr lang="en-US" sz="13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50SMA%200SMA</a:t>
            </a:r>
            <a:r>
              <a:rPr lang="en-US" sz="1300" b="1" dirty="0"/>
              <a:t>		</a:t>
            </a:r>
          </a:p>
          <a:p>
            <a:pPr marL="628650" lvl="1" indent="-171450">
              <a:buFontTx/>
              <a:buChar char="-"/>
            </a:pPr>
            <a:r>
              <a:rPr lang="en-US" sz="13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100SMA%200SMA		</a:t>
            </a:r>
          </a:p>
          <a:p>
            <a:pPr marL="628650" lvl="1" indent="-171450">
              <a:buFontTx/>
              <a:buChar char="-"/>
            </a:pPr>
            <a:r>
              <a:rPr lang="en-US" sz="1300" dirty="0"/>
              <a:t>SP500%12WMA</a:t>
            </a:r>
          </a:p>
          <a:p>
            <a:pPr marL="628650" lvl="1" indent="-171450">
              <a:buFontTx/>
              <a:buChar char="-"/>
            </a:pPr>
            <a:r>
              <a:rPr lang="en-US" sz="1300" dirty="0"/>
              <a:t>SP500%12EMA</a:t>
            </a:r>
          </a:p>
          <a:p>
            <a:pPr marL="628650" lvl="1" indent="-171450">
              <a:buFontTx/>
              <a:buChar char="-"/>
            </a:pPr>
            <a:r>
              <a:rPr lang="en-US" sz="1300" dirty="0"/>
              <a:t>SP500%26EMA</a:t>
            </a:r>
          </a:p>
          <a:p>
            <a:pPr marL="628650" lvl="1" indent="-171450">
              <a:buFontTx/>
              <a:buChar char="-"/>
            </a:pPr>
            <a:r>
              <a:rPr lang="en-US" sz="1300" dirty="0"/>
              <a:t>SP500%50SMA</a:t>
            </a:r>
          </a:p>
          <a:p>
            <a:pPr marL="628650" lvl="1" indent="-171450">
              <a:buFontTx/>
              <a:buChar char="-"/>
            </a:pPr>
            <a:r>
              <a:rPr lang="en-US" sz="1300" dirty="0"/>
              <a:t>SP500%100SMA</a:t>
            </a:r>
          </a:p>
          <a:p>
            <a:pPr marL="628650" lvl="1" indent="-171450">
              <a:buFontTx/>
              <a:buChar char="-"/>
            </a:pPr>
            <a:r>
              <a:rPr lang="en-US" sz="1300" dirty="0"/>
              <a:t>SP500%200SMA</a:t>
            </a:r>
          </a:p>
          <a:p>
            <a:pPr marL="628650" lvl="1" indent="-171450">
              <a:buFontTx/>
              <a:buChar char="-"/>
            </a:pPr>
            <a:r>
              <a:rPr lang="en-US" sz="13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SP500%3Upper</a:t>
            </a:r>
          </a:p>
          <a:p>
            <a:pPr marL="628650" lvl="1" indent="-171450">
              <a:buFontTx/>
              <a:buChar char="-"/>
            </a:pPr>
            <a:r>
              <a:rPr lang="en-US" sz="1300" dirty="0"/>
              <a:t>SP500%2Upper</a:t>
            </a:r>
          </a:p>
          <a:p>
            <a:pPr marL="628650" lvl="1" indent="-171450">
              <a:buFontTx/>
              <a:buChar char="-"/>
            </a:pPr>
            <a:r>
              <a:rPr lang="en-US" sz="1300" dirty="0"/>
              <a:t>SP500%Middle20Day</a:t>
            </a:r>
          </a:p>
          <a:p>
            <a:pPr marL="628650" lvl="1" indent="-171450">
              <a:buFontTx/>
              <a:buChar char="-"/>
            </a:pPr>
            <a:r>
              <a:rPr lang="en-US" sz="1300" dirty="0"/>
              <a:t>SP500%2Lower</a:t>
            </a:r>
          </a:p>
          <a:p>
            <a:pPr marL="628650" lvl="1" indent="-171450">
              <a:buFontTx/>
              <a:buChar char="-"/>
            </a:pPr>
            <a:r>
              <a:rPr lang="en-US" sz="13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SP500%3Lower</a:t>
            </a:r>
            <a:endParaRPr lang="en-US" sz="13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3AC21A5F-E62F-47AD-A08A-8890A1FA2E43}"/>
              </a:ext>
            </a:extLst>
          </p:cNvPr>
          <p:cNvSpPr/>
          <p:nvPr/>
        </p:nvSpPr>
        <p:spPr>
          <a:xfrm>
            <a:off x="4343585" y="4413737"/>
            <a:ext cx="197827" cy="501162"/>
          </a:xfrm>
          <a:prstGeom prst="rightBrace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4B84066-1F2E-48D0-9970-1CBC62A32CF8}"/>
              </a:ext>
            </a:extLst>
          </p:cNvPr>
          <p:cNvSpPr/>
          <p:nvPr/>
        </p:nvSpPr>
        <p:spPr>
          <a:xfrm>
            <a:off x="6756889" y="2457547"/>
            <a:ext cx="454634" cy="4013689"/>
          </a:xfrm>
          <a:prstGeom prst="leftBrace">
            <a:avLst>
              <a:gd name="adj1" fmla="val 8333"/>
              <a:gd name="adj2" fmla="val 54926"/>
            </a:avLst>
          </a:prstGeom>
          <a:ln w="222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1AE222-BEEE-47C1-9C76-5261389CB3E3}"/>
              </a:ext>
            </a:extLst>
          </p:cNvPr>
          <p:cNvCxnSpPr>
            <a:cxnSpLocks/>
          </p:cNvCxnSpPr>
          <p:nvPr/>
        </p:nvCxnSpPr>
        <p:spPr>
          <a:xfrm>
            <a:off x="4717074" y="4664318"/>
            <a:ext cx="1881553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2E0AC17-D263-499E-937F-D13921CCEF48}"/>
              </a:ext>
            </a:extLst>
          </p:cNvPr>
          <p:cNvSpPr txBox="1">
            <a:spLocks/>
          </p:cNvSpPr>
          <p:nvPr/>
        </p:nvSpPr>
        <p:spPr>
          <a:xfrm>
            <a:off x="1393397" y="346894"/>
            <a:ext cx="9170561" cy="18912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300" u="sng" dirty="0"/>
              <a:t>Primary Question</a:t>
            </a:r>
            <a:r>
              <a:rPr lang="en-US" sz="3300" dirty="0"/>
              <a:t>: Can Machine Learning be utilized to gain an advantage while trading the S&amp;P 500 two-month futures contracts?</a:t>
            </a:r>
          </a:p>
          <a:p>
            <a:pPr lvl="1">
              <a:buFontTx/>
              <a:buChar char="-"/>
            </a:pPr>
            <a:r>
              <a:rPr lang="en-US" dirty="0"/>
              <a:t>Multiple financial datasets and ratios were analyzed and compared in order to predict trends and determine appropriate trading range tranches.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30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2433</TotalTime>
  <Words>3959</Words>
  <Application>Microsoft Office PowerPoint</Application>
  <PresentationFormat>Widescreen</PresentationFormat>
  <Paragraphs>600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Tw Cen MT</vt:lpstr>
      <vt:lpstr>Tw Cen MT (Body)</vt:lpstr>
      <vt:lpstr>Circuit</vt:lpstr>
      <vt:lpstr>Stock Market Indicator Machine LeaRNing</vt:lpstr>
      <vt:lpstr>Using a Machine learning classification method to predict the direction of the Nikkei (Japanese stock market index)</vt:lpstr>
      <vt:lpstr>A look at the Japanese stock market</vt:lpstr>
      <vt:lpstr>DATA PIPELINE/FEATURE ENGINEERING</vt:lpstr>
      <vt:lpstr>LogiSTIC REGRESSION – feeding all data (Raw + ENGINEERED)</vt:lpstr>
      <vt:lpstr>LogiSTIC REGRESSION – Best selected features FROM PREVIOUS MODEL</vt:lpstr>
      <vt:lpstr>LogiSTIC REGRESSION – ADDING short time indicators</vt:lpstr>
      <vt:lpstr>Promising, but….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Fisher</dc:creator>
  <cp:lastModifiedBy>Gary Fisher</cp:lastModifiedBy>
  <cp:revision>81</cp:revision>
  <dcterms:created xsi:type="dcterms:W3CDTF">2020-07-22T20:28:42Z</dcterms:created>
  <dcterms:modified xsi:type="dcterms:W3CDTF">2020-07-25T13:27:06Z</dcterms:modified>
</cp:coreProperties>
</file>