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0" r:id="rId2"/>
    <p:sldId id="261" r:id="rId3"/>
    <p:sldId id="262" r:id="rId4"/>
    <p:sldId id="265" r:id="rId5"/>
    <p:sldId id="266" r:id="rId6"/>
    <p:sldId id="267" r:id="rId7"/>
    <p:sldId id="275" r:id="rId8"/>
    <p:sldId id="274" r:id="rId9"/>
    <p:sldId id="268" r:id="rId10"/>
    <p:sldId id="276" r:id="rId11"/>
    <p:sldId id="269" r:id="rId12"/>
    <p:sldId id="271" r:id="rId13"/>
  </p:sldIdLst>
  <p:sldSz cx="12192000" cy="126174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0E2E5AE-2960-4BC5-88F9-296F5E3B6DDF}">
          <p14:sldIdLst>
            <p14:sldId id="260"/>
            <p14:sldId id="261"/>
            <p14:sldId id="262"/>
            <p14:sldId id="265"/>
            <p14:sldId id="266"/>
            <p14:sldId id="267"/>
            <p14:sldId id="275"/>
            <p14:sldId id="274"/>
            <p14:sldId id="268"/>
            <p14:sldId id="276"/>
            <p14:sldId id="26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88480" autoAdjust="0"/>
  </p:normalViewPr>
  <p:slideViewPr>
    <p:cSldViewPr snapToGrid="0">
      <p:cViewPr varScale="1">
        <p:scale>
          <a:sx n="51" d="100"/>
          <a:sy n="51" d="100"/>
        </p:scale>
        <p:origin x="3234" y="10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2FC62-2435-41BF-B2AF-5CCFC4BF0150}" type="datetimeFigureOut">
              <a:rPr lang="en-CA" smtClean="0"/>
              <a:t>2022-06-13</a:t>
            </a:fld>
            <a:endParaRPr lang="en-CA"/>
          </a:p>
        </p:txBody>
      </p:sp>
      <p:sp>
        <p:nvSpPr>
          <p:cNvPr id="4" name="Espace réservé de l'image des diapositives 3"/>
          <p:cNvSpPr>
            <a:spLocks noGrp="1" noRot="1" noChangeAspect="1"/>
          </p:cNvSpPr>
          <p:nvPr>
            <p:ph type="sldImg" idx="2"/>
          </p:nvPr>
        </p:nvSpPr>
        <p:spPr>
          <a:xfrm>
            <a:off x="1938338" y="1143000"/>
            <a:ext cx="29813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9A045-085F-4140-9E2B-DA1C4DBE7013}" type="slidenum">
              <a:rPr lang="en-CA" smtClean="0"/>
              <a:t>‹N°›</a:t>
            </a:fld>
            <a:endParaRPr lang="en-CA"/>
          </a:p>
        </p:txBody>
      </p:sp>
    </p:spTree>
    <p:extLst>
      <p:ext uri="{BB962C8B-B14F-4D97-AF65-F5344CB8AC3E}">
        <p14:creationId xmlns:p14="http://schemas.microsoft.com/office/powerpoint/2010/main" val="349389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noProof="0" dirty="0"/>
              <a:t>On peut retirer je pense le champ pour entrer son courriel. Les gens veulent soit soumettre un article, ou faire le suivi d’un article déjà soumis. Peu importe sur quel bouton ils vont appuyer, cela va les amener à une page ou ils peuvent se créer un nouveau compte, ou se log in avec leur compte existant. Cela va permettre d’aérer un peu le menu en haut. </a:t>
            </a:r>
            <a:endParaRPr lang="fr-CA" noProof="0" dirty="0">
              <a:solidFill>
                <a:srgbClr val="FF0000"/>
              </a:solidFill>
              <a:highlight>
                <a:srgbClr val="FFFF00"/>
              </a:highlight>
            </a:endParaRPr>
          </a:p>
          <a:p>
            <a:endParaRPr lang="fr-CA" noProof="0" dirty="0">
              <a:solidFill>
                <a:srgbClr val="FF0000"/>
              </a:solidFill>
              <a:highlight>
                <a:srgbClr val="FFFF00"/>
              </a:highlight>
            </a:endParaRPr>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1</a:t>
            </a:fld>
            <a:endParaRPr lang="en-CA"/>
          </a:p>
        </p:txBody>
      </p:sp>
    </p:spTree>
    <p:extLst>
      <p:ext uri="{BB962C8B-B14F-4D97-AF65-F5344CB8AC3E}">
        <p14:creationId xmlns:p14="http://schemas.microsoft.com/office/powerpoint/2010/main" val="2309795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a:t>
            </a:r>
            <a:r>
              <a:rPr lang="en-CA" dirty="0"/>
              <a:t>k.</a:t>
            </a:r>
          </a:p>
        </p:txBody>
      </p:sp>
      <p:sp>
        <p:nvSpPr>
          <p:cNvPr id="4" name="Slide Number Placeholder 3"/>
          <p:cNvSpPr>
            <a:spLocks noGrp="1"/>
          </p:cNvSpPr>
          <p:nvPr>
            <p:ph type="sldNum" sz="quarter" idx="5"/>
          </p:nvPr>
        </p:nvSpPr>
        <p:spPr/>
        <p:txBody>
          <a:bodyPr/>
          <a:lstStyle/>
          <a:p>
            <a:fld id="{DC09A045-085F-4140-9E2B-DA1C4DBE7013}" type="slidenum">
              <a:rPr lang="en-CA" smtClean="0"/>
              <a:t>10</a:t>
            </a:fld>
            <a:endParaRPr lang="en-CA"/>
          </a:p>
        </p:txBody>
      </p:sp>
    </p:spTree>
    <p:extLst>
      <p:ext uri="{BB962C8B-B14F-4D97-AF65-F5344CB8AC3E}">
        <p14:creationId xmlns:p14="http://schemas.microsoft.com/office/powerpoint/2010/main" val="96730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Ok.</a:t>
            </a:r>
            <a:endParaRPr lang="en-CA" dirty="0"/>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11</a:t>
            </a:fld>
            <a:endParaRPr lang="en-CA"/>
          </a:p>
        </p:txBody>
      </p:sp>
    </p:spTree>
    <p:extLst>
      <p:ext uri="{BB962C8B-B14F-4D97-AF65-F5344CB8AC3E}">
        <p14:creationId xmlns:p14="http://schemas.microsoft.com/office/powerpoint/2010/main" val="3185864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C’est une slide de trop?</a:t>
            </a:r>
          </a:p>
          <a:p>
            <a:endParaRPr lang="fr-CA" dirty="0"/>
          </a:p>
          <a:p>
            <a:r>
              <a:rPr lang="fr-CA" b="1" dirty="0"/>
              <a:t>Commentaire de TT : </a:t>
            </a:r>
            <a:r>
              <a:rPr lang="fr-CA" dirty="0"/>
              <a:t>En fait, je ne sais pas si cette page est nécessaire? Cette image fait référence à l’image 4 de ton courriel. </a:t>
            </a:r>
          </a:p>
          <a:p>
            <a:r>
              <a:rPr lang="fr-CA" dirty="0"/>
              <a:t>Cette page est une page de confirmation lorsque le client aura rempli la diapo 2? Il y aura du texte à venir et ensuite, la liste d’alerte? J’attendrai ton retour pour apporter les </a:t>
            </a:r>
            <a:r>
              <a:rPr lang="fr-CA" dirty="0" err="1"/>
              <a:t>modifs</a:t>
            </a:r>
            <a:r>
              <a:rPr lang="fr-CA" dirty="0"/>
              <a:t> au besoin</a:t>
            </a:r>
          </a:p>
          <a:p>
            <a:endParaRPr lang="fr-CA" dirty="0"/>
          </a:p>
          <a:p>
            <a:endParaRPr lang="en-CA" dirty="0"/>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12</a:t>
            </a:fld>
            <a:endParaRPr lang="en-CA"/>
          </a:p>
        </p:txBody>
      </p:sp>
    </p:spTree>
    <p:extLst>
      <p:ext uri="{BB962C8B-B14F-4D97-AF65-F5344CB8AC3E}">
        <p14:creationId xmlns:p14="http://schemas.microsoft.com/office/powerpoint/2010/main" val="14440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noProof="0" dirty="0"/>
              <a:t>Ok.</a:t>
            </a:r>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2</a:t>
            </a:fld>
            <a:endParaRPr lang="en-CA"/>
          </a:p>
        </p:txBody>
      </p:sp>
    </p:spTree>
    <p:extLst>
      <p:ext uri="{BB962C8B-B14F-4D97-AF65-F5344CB8AC3E}">
        <p14:creationId xmlns:p14="http://schemas.microsoft.com/office/powerpoint/2010/main" val="988194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En fait, je mettrais le </a:t>
            </a:r>
            <a:r>
              <a:rPr lang="fr-CA" i="1" noProof="0" dirty="0"/>
              <a:t>envoyer une note à l’éditeur </a:t>
            </a:r>
            <a:r>
              <a:rPr lang="fr-CA" i="0" noProof="0" dirty="0"/>
              <a:t>avant le bouton sauvegarder, et je mettrais un </a:t>
            </a:r>
            <a:r>
              <a:rPr lang="fr-CA" i="0" noProof="0" dirty="0" err="1"/>
              <a:t>textarea</a:t>
            </a:r>
            <a:r>
              <a:rPr lang="fr-CA" i="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i="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err="1"/>
              <a:t>Commentaire</a:t>
            </a:r>
            <a:r>
              <a:rPr lang="en-CA" b="1" dirty="0"/>
              <a:t> de TT : </a:t>
            </a:r>
            <a:r>
              <a:rPr lang="en-CA" dirty="0"/>
              <a:t>Dans </a:t>
            </a:r>
            <a:r>
              <a:rPr lang="en-CA" dirty="0" err="1"/>
              <a:t>ce</a:t>
            </a:r>
            <a:r>
              <a:rPr lang="en-CA" dirty="0"/>
              <a:t> </a:t>
            </a:r>
            <a:r>
              <a:rPr lang="en-CA" dirty="0" err="1"/>
              <a:t>cas</a:t>
            </a:r>
            <a:r>
              <a:rPr lang="en-CA" dirty="0"/>
              <a:t> </a:t>
            </a:r>
            <a:r>
              <a:rPr lang="en-CA" dirty="0" err="1"/>
              <a:t>là</a:t>
            </a:r>
            <a:r>
              <a:rPr lang="en-CA" dirty="0"/>
              <a:t>, </a:t>
            </a:r>
            <a:r>
              <a:rPr lang="en-CA" dirty="0" err="1"/>
              <a:t>est-ce</a:t>
            </a:r>
            <a:r>
              <a:rPr lang="en-CA" dirty="0"/>
              <a:t> </a:t>
            </a:r>
            <a:r>
              <a:rPr lang="en-CA" dirty="0" err="1"/>
              <a:t>qu’on</a:t>
            </a:r>
            <a:r>
              <a:rPr lang="en-CA" dirty="0"/>
              <a:t> </a:t>
            </a:r>
            <a:r>
              <a:rPr lang="en-CA" dirty="0" err="1"/>
              <a:t>garde</a:t>
            </a:r>
            <a:r>
              <a:rPr lang="en-CA" dirty="0"/>
              <a:t> </a:t>
            </a:r>
            <a:r>
              <a:rPr lang="en-CA" dirty="0" err="1"/>
              <a:t>aussi</a:t>
            </a:r>
            <a:r>
              <a:rPr lang="en-CA" dirty="0"/>
              <a:t> le champ text area </a:t>
            </a:r>
            <a:r>
              <a:rPr lang="en-CA" dirty="0" err="1"/>
              <a:t>apr</a:t>
            </a:r>
            <a:r>
              <a:rPr lang="en-US" dirty="0" err="1"/>
              <a:t>ès</a:t>
            </a:r>
            <a:r>
              <a:rPr lang="en-US" dirty="0"/>
              <a:t> le bouton “</a:t>
            </a:r>
            <a:r>
              <a:rPr lang="en-US" dirty="0" err="1"/>
              <a:t>sauvegarder</a:t>
            </a:r>
            <a:r>
              <a:rPr lang="en-US" dirty="0"/>
              <a:t>”?</a:t>
            </a:r>
            <a:endParaRPr lang="en-CA" dirty="0"/>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3</a:t>
            </a:fld>
            <a:endParaRPr lang="en-CA"/>
          </a:p>
        </p:txBody>
      </p:sp>
    </p:spTree>
    <p:extLst>
      <p:ext uri="{BB962C8B-B14F-4D97-AF65-F5344CB8AC3E}">
        <p14:creationId xmlns:p14="http://schemas.microsoft.com/office/powerpoint/2010/main" val="176937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J’aspire à un look plus aéré, à la Google. En ce sens, j’opterais pour un design à une colonne, et non trois. Même si cela est plus long verticalement, cela va aider à la lecture je crois. </a:t>
            </a:r>
            <a:endParaRPr lang="en-CA" dirty="0"/>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4</a:t>
            </a:fld>
            <a:endParaRPr lang="en-CA"/>
          </a:p>
        </p:txBody>
      </p:sp>
    </p:spTree>
    <p:extLst>
      <p:ext uri="{BB962C8B-B14F-4D97-AF65-F5344CB8AC3E}">
        <p14:creationId xmlns:p14="http://schemas.microsoft.com/office/powerpoint/2010/main" val="88020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Ici aussi j’irais pour un design à une colonne au lieu de trois. </a:t>
            </a:r>
          </a:p>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La seule section qui pourrait garder ses trois colonnes est </a:t>
            </a:r>
            <a:r>
              <a:rPr lang="fr-CA" i="1" noProof="0" dirty="0"/>
              <a:t>Indexation</a:t>
            </a:r>
            <a:r>
              <a:rPr lang="fr-CA" i="0" noProof="0" dirty="0"/>
              <a:t>.</a:t>
            </a:r>
            <a:endParaRPr lang="en-CA" dirty="0"/>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5</a:t>
            </a:fld>
            <a:endParaRPr lang="en-CA"/>
          </a:p>
        </p:txBody>
      </p:sp>
    </p:spTree>
    <p:extLst>
      <p:ext uri="{BB962C8B-B14F-4D97-AF65-F5344CB8AC3E}">
        <p14:creationId xmlns:p14="http://schemas.microsoft.com/office/powerpoint/2010/main" val="71591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Je suis plus ambivalent sur le design à deux ou une colonne ici. J’irais ici avec ton choix professionnel. </a:t>
            </a:r>
          </a:p>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Cela fait plus naturel je trouve d’avoir 2 colonnes, mais par soucis de cohérence, j’hésite à aller vers 1 colonne.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noProof="0" dirty="0"/>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6</a:t>
            </a:fld>
            <a:endParaRPr lang="en-CA"/>
          </a:p>
        </p:txBody>
      </p:sp>
    </p:spTree>
    <p:extLst>
      <p:ext uri="{BB962C8B-B14F-4D97-AF65-F5344CB8AC3E}">
        <p14:creationId xmlns:p14="http://schemas.microsoft.com/office/powerpoint/2010/main" val="828415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Ok.</a:t>
            </a:r>
            <a:endParaRPr lang="en-CA" dirty="0"/>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7</a:t>
            </a:fld>
            <a:endParaRPr lang="en-CA"/>
          </a:p>
        </p:txBody>
      </p:sp>
    </p:spTree>
    <p:extLst>
      <p:ext uri="{BB962C8B-B14F-4D97-AF65-F5344CB8AC3E}">
        <p14:creationId xmlns:p14="http://schemas.microsoft.com/office/powerpoint/2010/main" val="227878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Ok.</a:t>
            </a:r>
            <a:endParaRPr lang="en-CA" dirty="0"/>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8</a:t>
            </a:fld>
            <a:endParaRPr lang="en-CA"/>
          </a:p>
        </p:txBody>
      </p:sp>
    </p:spTree>
    <p:extLst>
      <p:ext uri="{BB962C8B-B14F-4D97-AF65-F5344CB8AC3E}">
        <p14:creationId xmlns:p14="http://schemas.microsoft.com/office/powerpoint/2010/main" val="390332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noProof="0" dirty="0"/>
              <a:t>Ok.</a:t>
            </a:r>
          </a:p>
        </p:txBody>
      </p:sp>
      <p:sp>
        <p:nvSpPr>
          <p:cNvPr id="4" name="Espace réservé du numéro de diapositive 3"/>
          <p:cNvSpPr>
            <a:spLocks noGrp="1"/>
          </p:cNvSpPr>
          <p:nvPr>
            <p:ph type="sldNum" sz="quarter" idx="5"/>
          </p:nvPr>
        </p:nvSpPr>
        <p:spPr/>
        <p:txBody>
          <a:bodyPr/>
          <a:lstStyle/>
          <a:p>
            <a:fld id="{DC09A045-085F-4140-9E2B-DA1C4DBE7013}" type="slidenum">
              <a:rPr lang="en-CA" smtClean="0"/>
              <a:t>9</a:t>
            </a:fld>
            <a:endParaRPr lang="en-CA"/>
          </a:p>
        </p:txBody>
      </p:sp>
    </p:spTree>
    <p:extLst>
      <p:ext uri="{BB962C8B-B14F-4D97-AF65-F5344CB8AC3E}">
        <p14:creationId xmlns:p14="http://schemas.microsoft.com/office/powerpoint/2010/main" val="325744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64940"/>
            <a:ext cx="10363200" cy="4392742"/>
          </a:xfrm>
        </p:spPr>
        <p:txBody>
          <a:bodyPr anchor="b"/>
          <a:lstStyle>
            <a:lvl1pPr algn="ctr">
              <a:defRPr sz="8000"/>
            </a:lvl1pPr>
          </a:lstStyle>
          <a:p>
            <a:r>
              <a:rPr lang="fr-FR"/>
              <a:t>Modifiez le style du titre</a:t>
            </a:r>
            <a:endParaRPr lang="en-US" dirty="0"/>
          </a:p>
        </p:txBody>
      </p:sp>
      <p:sp>
        <p:nvSpPr>
          <p:cNvPr id="3" name="Subtitle 2"/>
          <p:cNvSpPr>
            <a:spLocks noGrp="1"/>
          </p:cNvSpPr>
          <p:nvPr>
            <p:ph type="subTitle" idx="1"/>
          </p:nvPr>
        </p:nvSpPr>
        <p:spPr>
          <a:xfrm>
            <a:off x="1524000" y="6627083"/>
            <a:ext cx="9144000" cy="3046295"/>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EF83E33-5D8F-48AE-B869-6F8D30778DFF}" type="datetimeFigureOut">
              <a:rPr lang="en-CA" smtClean="0"/>
              <a:t>2022-06-13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158950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F83E33-5D8F-48AE-B869-6F8D30778DFF}" type="datetimeFigureOut">
              <a:rPr lang="en-CA" smtClean="0"/>
              <a:t>2022-06-13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59783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71762"/>
            <a:ext cx="2628900" cy="1069270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1" y="671762"/>
            <a:ext cx="7734300" cy="1069270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F83E33-5D8F-48AE-B869-6F8D30778DFF}" type="datetimeFigureOut">
              <a:rPr lang="en-CA" smtClean="0"/>
              <a:t>2022-06-13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60416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F83E33-5D8F-48AE-B869-6F8D30778DFF}" type="datetimeFigureOut">
              <a:rPr lang="en-CA" smtClean="0"/>
              <a:t>2022-06-13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19341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1" y="3145604"/>
            <a:ext cx="10515600" cy="5248508"/>
          </a:xfrm>
        </p:spPr>
        <p:txBody>
          <a:bodyPr anchor="b"/>
          <a:lstStyle>
            <a:lvl1pPr>
              <a:defRPr sz="8000"/>
            </a:lvl1pPr>
          </a:lstStyle>
          <a:p>
            <a:r>
              <a:rPr lang="fr-FR"/>
              <a:t>Modifiez le style du titre</a:t>
            </a:r>
            <a:endParaRPr lang="en-US" dirty="0"/>
          </a:p>
        </p:txBody>
      </p:sp>
      <p:sp>
        <p:nvSpPr>
          <p:cNvPr id="3" name="Text Placeholder 2"/>
          <p:cNvSpPr>
            <a:spLocks noGrp="1"/>
          </p:cNvSpPr>
          <p:nvPr>
            <p:ph type="body" idx="1"/>
          </p:nvPr>
        </p:nvSpPr>
        <p:spPr>
          <a:xfrm>
            <a:off x="831851" y="8443765"/>
            <a:ext cx="10515600" cy="2760066"/>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F83E33-5D8F-48AE-B869-6F8D30778DFF}" type="datetimeFigureOut">
              <a:rPr lang="en-CA" smtClean="0"/>
              <a:t>2022-06-13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377135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3358812"/>
            <a:ext cx="5181600" cy="800565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3358812"/>
            <a:ext cx="5181600" cy="800565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EF83E33-5D8F-48AE-B869-6F8D30778DFF}" type="datetimeFigureOut">
              <a:rPr lang="en-CA" smtClean="0"/>
              <a:t>2022-06-13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15508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671765"/>
            <a:ext cx="10515600" cy="2438790"/>
          </a:xfrm>
        </p:spPr>
        <p:txBody>
          <a:bodyPr/>
          <a:lstStyle/>
          <a:p>
            <a:r>
              <a:rPr lang="fr-FR"/>
              <a:t>Modifiez le style du titre</a:t>
            </a:r>
            <a:endParaRPr lang="en-US" dirty="0"/>
          </a:p>
        </p:txBody>
      </p:sp>
      <p:sp>
        <p:nvSpPr>
          <p:cNvPr id="3" name="Text Placeholder 2"/>
          <p:cNvSpPr>
            <a:spLocks noGrp="1"/>
          </p:cNvSpPr>
          <p:nvPr>
            <p:ph type="body" idx="1"/>
          </p:nvPr>
        </p:nvSpPr>
        <p:spPr>
          <a:xfrm>
            <a:off x="839789" y="3093028"/>
            <a:ext cx="5157787" cy="1515846"/>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4" name="Content Placeholder 3"/>
          <p:cNvSpPr>
            <a:spLocks noGrp="1"/>
          </p:cNvSpPr>
          <p:nvPr>
            <p:ph sz="half" idx="2"/>
          </p:nvPr>
        </p:nvSpPr>
        <p:spPr>
          <a:xfrm>
            <a:off x="839789" y="4608874"/>
            <a:ext cx="5157787" cy="67789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1" y="3093028"/>
            <a:ext cx="5183188" cy="1515846"/>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6" name="Content Placeholder 5"/>
          <p:cNvSpPr>
            <a:spLocks noGrp="1"/>
          </p:cNvSpPr>
          <p:nvPr>
            <p:ph sz="quarter" idx="4"/>
          </p:nvPr>
        </p:nvSpPr>
        <p:spPr>
          <a:xfrm>
            <a:off x="6172201" y="4608874"/>
            <a:ext cx="5183188" cy="67789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EF83E33-5D8F-48AE-B869-6F8D30778DFF}" type="datetimeFigureOut">
              <a:rPr lang="en-CA" smtClean="0"/>
              <a:t>2022-06-13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35203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EF83E33-5D8F-48AE-B869-6F8D30778DFF}" type="datetimeFigureOut">
              <a:rPr lang="en-CA" smtClean="0"/>
              <a:t>2022-06-13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3893707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83E33-5D8F-48AE-B869-6F8D30778DFF}" type="datetimeFigureOut">
              <a:rPr lang="en-CA" smtClean="0"/>
              <a:t>2022-06-13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355298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841163"/>
            <a:ext cx="3932237" cy="2944072"/>
          </a:xfrm>
        </p:spPr>
        <p:txBody>
          <a:bodyPr anchor="b"/>
          <a:lstStyle>
            <a:lvl1pPr>
              <a:defRPr sz="4267"/>
            </a:lvl1pPr>
          </a:lstStyle>
          <a:p>
            <a:r>
              <a:rPr lang="fr-FR"/>
              <a:t>Modifiez le style du titre</a:t>
            </a:r>
            <a:endParaRPr lang="en-US" dirty="0"/>
          </a:p>
        </p:txBody>
      </p:sp>
      <p:sp>
        <p:nvSpPr>
          <p:cNvPr id="3" name="Content Placeholder 2"/>
          <p:cNvSpPr>
            <a:spLocks noGrp="1"/>
          </p:cNvSpPr>
          <p:nvPr>
            <p:ph idx="1"/>
          </p:nvPr>
        </p:nvSpPr>
        <p:spPr>
          <a:xfrm>
            <a:off x="5183188" y="1816682"/>
            <a:ext cx="6172200" cy="89665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3785235"/>
            <a:ext cx="3932237" cy="701261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F83E33-5D8F-48AE-B869-6F8D30778DFF}" type="datetimeFigureOut">
              <a:rPr lang="en-CA" smtClean="0"/>
              <a:t>2022-06-13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231249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841163"/>
            <a:ext cx="3932237" cy="2944072"/>
          </a:xfrm>
        </p:spPr>
        <p:txBody>
          <a:bodyPr anchor="b"/>
          <a:lstStyle>
            <a:lvl1pPr>
              <a:defRPr sz="4267"/>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1816682"/>
            <a:ext cx="6172200" cy="89665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3785235"/>
            <a:ext cx="3932237" cy="701261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F83E33-5D8F-48AE-B869-6F8D30778DFF}" type="datetimeFigureOut">
              <a:rPr lang="en-CA" smtClean="0"/>
              <a:t>2022-06-13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5BF761B-6CA8-4A0C-ADD1-E30CB410B4B5}" type="slidenum">
              <a:rPr lang="en-CA" smtClean="0"/>
              <a:t>‹N°›</a:t>
            </a:fld>
            <a:endParaRPr lang="en-CA"/>
          </a:p>
        </p:txBody>
      </p:sp>
    </p:spTree>
    <p:extLst>
      <p:ext uri="{BB962C8B-B14F-4D97-AF65-F5344CB8AC3E}">
        <p14:creationId xmlns:p14="http://schemas.microsoft.com/office/powerpoint/2010/main" val="258468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71765"/>
            <a:ext cx="10515600" cy="24387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3358812"/>
            <a:ext cx="10515600" cy="800565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11694510"/>
            <a:ext cx="2743200" cy="671762"/>
          </a:xfrm>
          <a:prstGeom prst="rect">
            <a:avLst/>
          </a:prstGeom>
        </p:spPr>
        <p:txBody>
          <a:bodyPr vert="horz" lIns="91440" tIns="45720" rIns="91440" bIns="45720" rtlCol="0" anchor="ctr"/>
          <a:lstStyle>
            <a:lvl1pPr algn="l">
              <a:defRPr sz="1600">
                <a:solidFill>
                  <a:schemeClr val="tx1">
                    <a:tint val="75000"/>
                  </a:schemeClr>
                </a:solidFill>
              </a:defRPr>
            </a:lvl1pPr>
          </a:lstStyle>
          <a:p>
            <a:fld id="{FEF83E33-5D8F-48AE-B869-6F8D30778DFF}" type="datetimeFigureOut">
              <a:rPr lang="en-CA" smtClean="0"/>
              <a:t>2022-06-13</a:t>
            </a:fld>
            <a:endParaRPr lang="en-CA"/>
          </a:p>
        </p:txBody>
      </p:sp>
      <p:sp>
        <p:nvSpPr>
          <p:cNvPr id="5" name="Footer Placeholder 4"/>
          <p:cNvSpPr>
            <a:spLocks noGrp="1"/>
          </p:cNvSpPr>
          <p:nvPr>
            <p:ph type="ftr" sz="quarter" idx="3"/>
          </p:nvPr>
        </p:nvSpPr>
        <p:spPr>
          <a:xfrm>
            <a:off x="4038600" y="11694510"/>
            <a:ext cx="4114800" cy="671762"/>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11694510"/>
            <a:ext cx="2743200" cy="671762"/>
          </a:xfrm>
          <a:prstGeom prst="rect">
            <a:avLst/>
          </a:prstGeom>
        </p:spPr>
        <p:txBody>
          <a:bodyPr vert="horz" lIns="91440" tIns="45720" rIns="91440" bIns="45720" rtlCol="0" anchor="ctr"/>
          <a:lstStyle>
            <a:lvl1pPr algn="r">
              <a:defRPr sz="1600">
                <a:solidFill>
                  <a:schemeClr val="tx1">
                    <a:tint val="75000"/>
                  </a:schemeClr>
                </a:solidFill>
              </a:defRPr>
            </a:lvl1pPr>
          </a:lstStyle>
          <a:p>
            <a:fld id="{45BF761B-6CA8-4A0C-ADD1-E30CB410B4B5}" type="slidenum">
              <a:rPr lang="en-CA" smtClean="0"/>
              <a:t>‹N°›</a:t>
            </a:fld>
            <a:endParaRPr lang="en-CA"/>
          </a:p>
        </p:txBody>
      </p:sp>
    </p:spTree>
    <p:extLst>
      <p:ext uri="{BB962C8B-B14F-4D97-AF65-F5344CB8AC3E}">
        <p14:creationId xmlns:p14="http://schemas.microsoft.com/office/powerpoint/2010/main" val="21964370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criminologie.ca/page/instructions/"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ithub.com/vphantom/pyriteview" TargetMode="External"/><Relationship Id="rId10" Type="http://schemas.openxmlformats.org/officeDocument/2006/relationships/image" Target="../media/image5.png"/><Relationship Id="rId4" Type="http://schemas.openxmlformats.org/officeDocument/2006/relationships/hyperlink" Target="https://criminologie.ca/password_reset"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2.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0.svg"/><Relationship Id="rId5" Type="http://schemas.openxmlformats.org/officeDocument/2006/relationships/image" Target="../media/image8.svg"/><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2.JP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6.svg"/><Relationship Id="rId4" Type="http://schemas.openxmlformats.org/officeDocument/2006/relationships/image" Target="../media/image5.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5.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JP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5.png"/><Relationship Id="rId10" Type="http://schemas.openxmlformats.org/officeDocument/2006/relationships/image" Target="../media/image15.png"/><Relationship Id="rId4" Type="http://schemas.openxmlformats.org/officeDocument/2006/relationships/image" Target="../media/image14.JP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hyperlink" Target="mailto:admin@criminologie.c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erudit.org/revue/crimino/2005/v38/n1/011486ar.pdf" TargetMode="External"/><Relationship Id="rId4" Type="http://schemas.openxmlformats.org/officeDocument/2006/relationships/hyperlink" Target="https://criminologie.ca/regist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um.umontreal.ca/revues/criminologi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erudit.org/fr/revues/crimino/#back-issue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mailto:admin@criminologie.ca" TargetMode="External"/><Relationship Id="rId7" Type="http://schemas.openxmlformats.org/officeDocument/2006/relationships/hyperlink" Target="mailto:assistante@criminologie.c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mailto:coordonnatrice@criminologie.ca" TargetMode="External"/><Relationship Id="rId5" Type="http://schemas.openxmlformats.org/officeDocument/2006/relationships/hyperlink" Target="mailto:david.decary-hetu@umontreal.ca" TargetMode="External"/><Relationship Id="rId4" Type="http://schemas.openxmlformats.org/officeDocument/2006/relationships/hyperlink" Target="mailto:chloe.leclerc@umontreal.ca"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hyperlink" Target="https://criminologie.ca/page/instructio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E8D82D-76E5-3A71-2BC8-7A5B1FA1D2F7}"/>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5" name="ZoneTexte 4">
            <a:extLst>
              <a:ext uri="{FF2B5EF4-FFF2-40B4-BE49-F238E27FC236}">
                <a16:creationId xmlns:a16="http://schemas.microsoft.com/office/drawing/2014/main" id="{B587C533-4109-29D0-2687-36C237445F3F}"/>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6" name="ZoneTexte 5">
            <a:extLst>
              <a:ext uri="{FF2B5EF4-FFF2-40B4-BE49-F238E27FC236}">
                <a16:creationId xmlns:a16="http://schemas.microsoft.com/office/drawing/2014/main" id="{9738B17C-919C-4735-E7B9-992F6D9E9FC1}"/>
              </a:ext>
            </a:extLst>
          </p:cNvPr>
          <p:cNvSpPr txBox="1"/>
          <p:nvPr/>
        </p:nvSpPr>
        <p:spPr>
          <a:xfrm>
            <a:off x="6371688"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7" name="Connecteur droit 6">
            <a:extLst>
              <a:ext uri="{FF2B5EF4-FFF2-40B4-BE49-F238E27FC236}">
                <a16:creationId xmlns:a16="http://schemas.microsoft.com/office/drawing/2014/main" id="{2885D10B-7F06-3490-EA55-8D48390A35BA}"/>
              </a:ext>
            </a:extLst>
          </p:cNvPr>
          <p:cNvCxnSpPr>
            <a:cxnSpLocks/>
          </p:cNvCxnSpPr>
          <p:nvPr/>
        </p:nvCxnSpPr>
        <p:spPr>
          <a:xfrm>
            <a:off x="7358229"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401E15D6-D33D-0E26-5768-1A77CC81487F}"/>
              </a:ext>
            </a:extLst>
          </p:cNvPr>
          <p:cNvSpPr txBox="1"/>
          <p:nvPr/>
        </p:nvSpPr>
        <p:spPr>
          <a:xfrm>
            <a:off x="7445868"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9" name="Connecteur droit 8">
            <a:extLst>
              <a:ext uri="{FF2B5EF4-FFF2-40B4-BE49-F238E27FC236}">
                <a16:creationId xmlns:a16="http://schemas.microsoft.com/office/drawing/2014/main" id="{A229F0A7-FC6E-E0DF-81D5-78B6EFAD08BE}"/>
              </a:ext>
            </a:extLst>
          </p:cNvPr>
          <p:cNvCxnSpPr>
            <a:cxnSpLocks/>
          </p:cNvCxnSpPr>
          <p:nvPr/>
        </p:nvCxnSpPr>
        <p:spPr>
          <a:xfrm>
            <a:off x="854137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44C05E37-82F3-5ED9-B7E7-2D1B503A97DE}"/>
              </a:ext>
            </a:extLst>
          </p:cNvPr>
          <p:cNvCxnSpPr>
            <a:cxnSpLocks/>
          </p:cNvCxnSpPr>
          <p:nvPr/>
        </p:nvCxnSpPr>
        <p:spPr>
          <a:xfrm>
            <a:off x="10543120"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0070367C-712C-5CFD-E405-0BEEC08BA554}"/>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24" name="ZoneTexte 23">
            <a:extLst>
              <a:ext uri="{FF2B5EF4-FFF2-40B4-BE49-F238E27FC236}">
                <a16:creationId xmlns:a16="http://schemas.microsoft.com/office/drawing/2014/main" id="{098397FC-470F-AC62-19BA-A20B82F55AB8}"/>
              </a:ext>
            </a:extLst>
          </p:cNvPr>
          <p:cNvSpPr txBox="1"/>
          <p:nvPr/>
        </p:nvSpPr>
        <p:spPr>
          <a:xfrm>
            <a:off x="672355" y="1152877"/>
            <a:ext cx="11196445" cy="2780248"/>
          </a:xfrm>
          <a:prstGeom prst="rect">
            <a:avLst/>
          </a:prstGeom>
          <a:noFill/>
        </p:spPr>
        <p:txBody>
          <a:bodyPr wrap="square" lIns="0" tIns="0" rIns="0" bIns="0">
            <a:spAutoFit/>
          </a:bodyPr>
          <a:lstStyle/>
          <a:p>
            <a:r>
              <a:rPr lang="fr-CA" sz="3000" dirty="0">
                <a:solidFill>
                  <a:schemeClr val="tx1">
                    <a:lumMod val="75000"/>
                    <a:lumOff val="25000"/>
                  </a:schemeClr>
                </a:solidFill>
                <a:latin typeface="Cambria" panose="02040503050406030204" pitchFamily="18" charset="0"/>
                <a:ea typeface="Cambria" panose="02040503050406030204" pitchFamily="18" charset="0"/>
              </a:rPr>
              <a:t>Bienvenue à la Revue Criminologie!</a:t>
            </a:r>
          </a:p>
          <a:p>
            <a:pPr>
              <a:spcBef>
                <a:spcPts val="1400"/>
              </a:spcBef>
            </a:pPr>
            <a:br>
              <a:rPr lang="fr-CA" dirty="0">
                <a:solidFill>
                  <a:schemeClr val="tx1">
                    <a:lumMod val="75000"/>
                    <a:lumOff val="25000"/>
                  </a:schemeClr>
                </a:solidFill>
              </a:rPr>
            </a:br>
            <a:r>
              <a:rPr lang="fr-CA" sz="1100" dirty="0">
                <a:solidFill>
                  <a:schemeClr val="tx1">
                    <a:lumMod val="75000"/>
                    <a:lumOff val="25000"/>
                  </a:schemeClr>
                </a:solidFill>
                <a:latin typeface="Arial" panose="020B0604020202020204" pitchFamily="34" charset="0"/>
                <a:cs typeface="Arial" panose="020B0604020202020204" pitchFamily="34" charset="0"/>
              </a:rPr>
              <a:t>La revue Criminologie a été fondée par Denis Szabo en 1968. Elle présente principalement des résultats de recherche et s'adresse tant aux scientifiques qu’aux professionnels. Il s’agit d’une revue thématique qui répond aux préoccupations et aux intérêts actuels des criminologues québécois et étrangers. Les thèmes abordés sont généralement pluridisciplinaires et la revue fait appel à des chercheurs et des chercheures de différents domaines. Elle est la seule revue de criminologie publiée en français en Amérique.</a:t>
            </a:r>
          </a:p>
          <a:p>
            <a:br>
              <a:rPr lang="fr-CA" sz="1100" dirty="0">
                <a:solidFill>
                  <a:schemeClr val="tx1">
                    <a:lumMod val="75000"/>
                    <a:lumOff val="25000"/>
                  </a:schemeClr>
                </a:solidFill>
                <a:latin typeface="Arial" panose="020B0604020202020204" pitchFamily="34" charset="0"/>
                <a:cs typeface="Arial" panose="020B0604020202020204" pitchFamily="34" charset="0"/>
              </a:rPr>
            </a:br>
            <a:r>
              <a:rPr lang="fr-CA" sz="1100" dirty="0">
                <a:solidFill>
                  <a:schemeClr val="tx1">
                    <a:lumMod val="75000"/>
                    <a:lumOff val="25000"/>
                  </a:schemeClr>
                </a:solidFill>
                <a:latin typeface="Arial" panose="020B0604020202020204" pitchFamily="34" charset="0"/>
                <a:cs typeface="Arial" panose="020B0604020202020204" pitchFamily="34" charset="0"/>
              </a:rPr>
              <a:t>Ce système de gestion en ligne des articles vous permet de nous soumettre des articles scientifiques et de suivre l'évolution de l'évaluation de vos articles par les pairs. Nous vous invitons à lire les </a:t>
            </a:r>
            <a:r>
              <a:rPr lang="fr-CA" sz="1100" dirty="0">
                <a:solidFill>
                  <a:srgbClr val="002F8E"/>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directives aux auteurs</a:t>
            </a:r>
            <a:r>
              <a:rPr lang="fr-CA" sz="1100" dirty="0">
                <a:solidFill>
                  <a:srgbClr val="002F8E"/>
                </a:solidFill>
                <a:latin typeface="Arial" panose="020B0604020202020204" pitchFamily="34" charset="0"/>
                <a:cs typeface="Arial" panose="020B0604020202020204" pitchFamily="34" charset="0"/>
              </a:rPr>
              <a:t> </a:t>
            </a:r>
            <a:r>
              <a:rPr lang="fr-CA" sz="1100" dirty="0">
                <a:solidFill>
                  <a:schemeClr val="tx1">
                    <a:lumMod val="75000"/>
                    <a:lumOff val="25000"/>
                  </a:schemeClr>
                </a:solidFill>
                <a:latin typeface="Arial" panose="020B0604020202020204" pitchFamily="34" charset="0"/>
                <a:cs typeface="Arial" panose="020B0604020202020204" pitchFamily="34" charset="0"/>
              </a:rPr>
              <a:t>avant de poursuivre avec votre soumission.</a:t>
            </a:r>
          </a:p>
          <a:p>
            <a:br>
              <a:rPr lang="fr-CA" sz="1100" dirty="0">
                <a:solidFill>
                  <a:schemeClr val="tx1">
                    <a:lumMod val="75000"/>
                    <a:lumOff val="25000"/>
                  </a:schemeClr>
                </a:solidFill>
                <a:latin typeface="Arial" panose="020B0604020202020204" pitchFamily="34" charset="0"/>
                <a:cs typeface="Arial" panose="020B0604020202020204" pitchFamily="34" charset="0"/>
              </a:rPr>
            </a:br>
            <a:r>
              <a:rPr lang="fr-CA" sz="1100" dirty="0">
                <a:solidFill>
                  <a:schemeClr val="tx1">
                    <a:lumMod val="75000"/>
                    <a:lumOff val="25000"/>
                  </a:schemeClr>
                </a:solidFill>
                <a:latin typeface="Arial" panose="020B0604020202020204" pitchFamily="34" charset="0"/>
                <a:cs typeface="Arial" panose="020B0604020202020204" pitchFamily="34" charset="0"/>
              </a:rPr>
              <a:t>Pour utiliser le système, vous pouvez entrer votre adresse courriel dans le formulaire au haut de la page.</a:t>
            </a:r>
          </a:p>
          <a:p>
            <a:endParaRPr lang="fr-CA" sz="1100" dirty="0">
              <a:solidFill>
                <a:schemeClr val="tx1">
                  <a:lumMod val="75000"/>
                  <a:lumOff val="25000"/>
                </a:schemeClr>
              </a:solidFill>
              <a:latin typeface="Arial" panose="020B0604020202020204" pitchFamily="34" charset="0"/>
              <a:cs typeface="Arial" panose="020B0604020202020204" pitchFamily="34" charset="0"/>
            </a:endParaRPr>
          </a:p>
          <a:p>
            <a:r>
              <a:rPr lang="fr-CA" sz="1100" dirty="0">
                <a:solidFill>
                  <a:schemeClr val="tx1">
                    <a:lumMod val="75000"/>
                    <a:lumOff val="25000"/>
                  </a:schemeClr>
                </a:solidFill>
                <a:latin typeface="Arial" panose="020B0604020202020204" pitchFamily="34" charset="0"/>
                <a:cs typeface="Arial" panose="020B0604020202020204" pitchFamily="34" charset="0"/>
              </a:rPr>
              <a:t>Le système de gestion en ligne des articles fonctionne sans avoir besoin de spécifier un mot de passe. Si vous désirez tout de même changer votre mot de passe, </a:t>
            </a:r>
            <a:r>
              <a:rPr lang="fr-CA" sz="1100" dirty="0">
                <a:solidFill>
                  <a:srgbClr val="002F8E"/>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cliquez ici</a:t>
            </a:r>
            <a:r>
              <a:rPr lang="fr-CA" sz="1100" dirty="0">
                <a:solidFill>
                  <a:schemeClr val="tx1">
                    <a:lumMod val="75000"/>
                    <a:lumOff val="25000"/>
                  </a:schemeClr>
                </a:solidFill>
                <a:latin typeface="Arial" panose="020B0604020202020204" pitchFamily="34" charset="0"/>
                <a:cs typeface="Arial" panose="020B0604020202020204" pitchFamily="34" charset="0"/>
              </a:rPr>
              <a:t>.</a:t>
            </a:r>
          </a:p>
          <a:p>
            <a:r>
              <a:rPr lang="fr-CA" sz="11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25" name="Connecteur droit 24">
            <a:extLst>
              <a:ext uri="{FF2B5EF4-FFF2-40B4-BE49-F238E27FC236}">
                <a16:creationId xmlns:a16="http://schemas.microsoft.com/office/drawing/2014/main" id="{9CABEE6B-97DB-6237-A473-63A46206CD71}"/>
              </a:ext>
            </a:extLst>
          </p:cNvPr>
          <p:cNvCxnSpPr>
            <a:cxnSpLocks/>
          </p:cNvCxnSpPr>
          <p:nvPr/>
        </p:nvCxnSpPr>
        <p:spPr>
          <a:xfrm>
            <a:off x="672353" y="1762898"/>
            <a:ext cx="457200" cy="0"/>
          </a:xfrm>
          <a:prstGeom prst="line">
            <a:avLst/>
          </a:prstGeom>
          <a:ln w="28575">
            <a:solidFill>
              <a:srgbClr val="002F8E"/>
            </a:solidFill>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F926BC12-C7D7-80AC-C592-0B2247A11C75}"/>
              </a:ext>
            </a:extLst>
          </p:cNvPr>
          <p:cNvSpPr txBox="1"/>
          <p:nvPr/>
        </p:nvSpPr>
        <p:spPr>
          <a:xfrm>
            <a:off x="672353" y="4848961"/>
            <a:ext cx="10846166" cy="338554"/>
          </a:xfrm>
          <a:prstGeom prst="rect">
            <a:avLst/>
          </a:prstGeom>
          <a:noFill/>
        </p:spPr>
        <p:txBody>
          <a:bodyPr wrap="square" lIns="0" tIns="0" rIns="0" bIns="0">
            <a:spAutoFit/>
          </a:bodyPr>
          <a:lstStyle/>
          <a:p>
            <a:pPr algn="l"/>
            <a:r>
              <a:rPr lang="fr-CA" sz="1100" dirty="0">
                <a:solidFill>
                  <a:schemeClr val="tx1">
                    <a:lumMod val="75000"/>
                    <a:lumOff val="25000"/>
                  </a:schemeClr>
                </a:solidFill>
                <a:latin typeface="Arial" panose="020B0604020202020204" pitchFamily="34" charset="0"/>
                <a:cs typeface="Arial" panose="020B0604020202020204" pitchFamily="34" charset="0"/>
              </a:rPr>
              <a:t>Ce système de gestion en ligne des articles se nomme </a:t>
            </a:r>
            <a:r>
              <a:rPr lang="fr-CA" sz="1100" b="1" dirty="0" err="1">
                <a:solidFill>
                  <a:schemeClr val="tx1">
                    <a:lumMod val="75000"/>
                    <a:lumOff val="25000"/>
                  </a:schemeClr>
                </a:solidFill>
                <a:latin typeface="Arial" panose="020B0604020202020204" pitchFamily="34" charset="0"/>
                <a:cs typeface="Arial" panose="020B0604020202020204" pitchFamily="34" charset="0"/>
              </a:rPr>
              <a:t>PyriteView</a:t>
            </a:r>
            <a:r>
              <a:rPr lang="fr-CA" sz="1100" dirty="0">
                <a:solidFill>
                  <a:schemeClr val="tx1">
                    <a:lumMod val="75000"/>
                    <a:lumOff val="25000"/>
                  </a:schemeClr>
                </a:solidFill>
                <a:latin typeface="Arial" panose="020B0604020202020204" pitchFamily="34" charset="0"/>
                <a:cs typeface="Arial" panose="020B0604020202020204" pitchFamily="34" charset="0"/>
              </a:rPr>
              <a:t> et est offert gratuitement à toute revue ou individu. Pour plus de détails, visitez le </a:t>
            </a:r>
            <a:r>
              <a:rPr lang="fr-CA" sz="1100" dirty="0">
                <a:solidFill>
                  <a:srgbClr val="002F8E"/>
                </a:solidFill>
                <a:latin typeface="Helvetica Neue"/>
                <a:hlinkClick r:id="rId5">
                  <a:extLst>
                    <a:ext uri="{A12FA001-AC4F-418D-AE19-62706E023703}">
                      <ahyp:hlinkClr xmlns:ahyp="http://schemas.microsoft.com/office/drawing/2018/hyperlinkcolor" val="tx"/>
                    </a:ext>
                  </a:extLst>
                </a:hlinkClick>
              </a:rPr>
              <a:t>site GitHub</a:t>
            </a:r>
            <a:r>
              <a:rPr lang="fr-CA" sz="1100" dirty="0">
                <a:solidFill>
                  <a:srgbClr val="002F8E"/>
                </a:solidFill>
                <a:latin typeface="Helvetica Neue"/>
              </a:rPr>
              <a:t> </a:t>
            </a:r>
            <a:r>
              <a:rPr lang="fr-CA" sz="1100" dirty="0">
                <a:solidFill>
                  <a:schemeClr val="tx1">
                    <a:lumMod val="75000"/>
                    <a:lumOff val="25000"/>
                  </a:schemeClr>
                </a:solidFill>
                <a:latin typeface="Arial" panose="020B0604020202020204" pitchFamily="34" charset="0"/>
                <a:cs typeface="Arial" panose="020B0604020202020204" pitchFamily="34" charset="0"/>
              </a:rPr>
              <a:t>de son développeur, Stéphane Lavergne.</a:t>
            </a:r>
          </a:p>
        </p:txBody>
      </p:sp>
      <p:pic>
        <p:nvPicPr>
          <p:cNvPr id="30" name="Picture 2">
            <a:extLst>
              <a:ext uri="{FF2B5EF4-FFF2-40B4-BE49-F238E27FC236}">
                <a16:creationId xmlns:a16="http://schemas.microsoft.com/office/drawing/2014/main" id="{A4DE2F91-F4D6-9B35-030E-BA1B2DB8FC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355" y="4013205"/>
            <a:ext cx="1402753" cy="40309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a:extLst>
              <a:ext uri="{FF2B5EF4-FFF2-40B4-BE49-F238E27FC236}">
                <a16:creationId xmlns:a16="http://schemas.microsoft.com/office/drawing/2014/main" id="{69842C2D-BBAF-41BE-14F4-6002D8E28D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5574" y="4013205"/>
            <a:ext cx="1843087" cy="4580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23051331-0863-10CF-7541-3C709402E3F4}"/>
              </a:ext>
            </a:extLst>
          </p:cNvPr>
          <p:cNvPicPr>
            <a:picLocks noChangeAspect="1" noChangeArrowheads="1"/>
          </p:cNvPicPr>
          <p:nvPr/>
        </p:nvPicPr>
        <p:blipFill>
          <a:blip r:embed="rId8">
            <a:clrChange>
              <a:clrFrom>
                <a:srgbClr val="F3F3F3"/>
              </a:clrFrom>
              <a:clrTo>
                <a:srgbClr val="F3F3F3">
                  <a:alpha val="0"/>
                </a:srgbClr>
              </a:clrTo>
            </a:clrChange>
            <a:extLst>
              <a:ext uri="{28A0092B-C50C-407E-A947-70E740481C1C}">
                <a14:useLocalDpi xmlns:a14="http://schemas.microsoft.com/office/drawing/2010/main" val="0"/>
              </a:ext>
            </a:extLst>
          </a:blip>
          <a:srcRect/>
          <a:stretch>
            <a:fillRect/>
          </a:stretch>
        </p:blipFill>
        <p:spPr bwMode="auto">
          <a:xfrm>
            <a:off x="4850197" y="3946501"/>
            <a:ext cx="690563" cy="69056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02AF0A2D-AEED-6B04-3C6E-57E400E2775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7570" y="3962536"/>
            <a:ext cx="1458251" cy="658491"/>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375E16AE-8CCF-61B2-89EB-1BA84DCA5071}"/>
              </a:ext>
            </a:extLst>
          </p:cNvPr>
          <p:cNvSpPr txBox="1"/>
          <p:nvPr/>
        </p:nvSpPr>
        <p:spPr>
          <a:xfrm>
            <a:off x="8629012"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35" name="Connecteur droit 34">
            <a:extLst>
              <a:ext uri="{FF2B5EF4-FFF2-40B4-BE49-F238E27FC236}">
                <a16:creationId xmlns:a16="http://schemas.microsoft.com/office/drawing/2014/main" id="{0662DC11-1FDD-42F3-3A36-456CBAD186CC}"/>
              </a:ext>
            </a:extLst>
          </p:cNvPr>
          <p:cNvCxnSpPr>
            <a:cxnSpLocks/>
          </p:cNvCxnSpPr>
          <p:nvPr/>
        </p:nvCxnSpPr>
        <p:spPr>
          <a:xfrm>
            <a:off x="9677512"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7F769B0E-ACDA-0AE1-C2E4-0643B8725180}"/>
              </a:ext>
            </a:extLst>
          </p:cNvPr>
          <p:cNvSpPr txBox="1"/>
          <p:nvPr/>
        </p:nvSpPr>
        <p:spPr>
          <a:xfrm>
            <a:off x="9765151"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37" name="ZoneTexte 36">
            <a:extLst>
              <a:ext uri="{FF2B5EF4-FFF2-40B4-BE49-F238E27FC236}">
                <a16:creationId xmlns:a16="http://schemas.microsoft.com/office/drawing/2014/main" id="{0E704BC1-2A5B-A150-C1B2-0F0C4EA27B37}"/>
              </a:ext>
            </a:extLst>
          </p:cNvPr>
          <p:cNvSpPr txBox="1"/>
          <p:nvPr/>
        </p:nvSpPr>
        <p:spPr>
          <a:xfrm>
            <a:off x="10630759"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3" name="Image 2">
            <a:extLst>
              <a:ext uri="{FF2B5EF4-FFF2-40B4-BE49-F238E27FC236}">
                <a16:creationId xmlns:a16="http://schemas.microsoft.com/office/drawing/2014/main" id="{98FFD554-D8E3-1C0C-8062-A0F2EC9E61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cxnSp>
        <p:nvCxnSpPr>
          <p:cNvPr id="42" name="Connecteur droit 41">
            <a:extLst>
              <a:ext uri="{FF2B5EF4-FFF2-40B4-BE49-F238E27FC236}">
                <a16:creationId xmlns:a16="http://schemas.microsoft.com/office/drawing/2014/main" id="{9A645A77-3E8A-3F07-E325-00DEC42061C0}"/>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02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3487299-540D-B8BC-C61F-B5D43A0C9D63}"/>
              </a:ext>
            </a:extLst>
          </p:cNvPr>
          <p:cNvSpPr txBox="1"/>
          <p:nvPr/>
        </p:nvSpPr>
        <p:spPr>
          <a:xfrm>
            <a:off x="672355" y="1152877"/>
            <a:ext cx="11196445" cy="1302921"/>
          </a:xfrm>
          <a:prstGeom prst="rect">
            <a:avLst/>
          </a:prstGeom>
          <a:noFill/>
        </p:spPr>
        <p:txBody>
          <a:bodyPr wrap="square" lIns="0" tIns="0" rIns="0" bIns="0">
            <a:spAutoFit/>
          </a:bodyPr>
          <a:lstStyle/>
          <a:p>
            <a:r>
              <a:rPr lang="fr-CA" sz="3000" dirty="0">
                <a:solidFill>
                  <a:schemeClr val="tx1">
                    <a:lumMod val="75000"/>
                    <a:lumOff val="25000"/>
                  </a:schemeClr>
                </a:solidFill>
                <a:latin typeface="Cambria" panose="02040503050406030204" pitchFamily="18" charset="0"/>
                <a:ea typeface="Cambria" panose="02040503050406030204" pitchFamily="18" charset="0"/>
              </a:rPr>
              <a:t>Connexion</a:t>
            </a:r>
          </a:p>
          <a:p>
            <a:pPr>
              <a:spcBef>
                <a:spcPts val="1400"/>
              </a:spcBef>
            </a:pPr>
            <a:br>
              <a:rPr lang="fr-CA" dirty="0">
                <a:solidFill>
                  <a:schemeClr val="tx1">
                    <a:lumMod val="75000"/>
                    <a:lumOff val="25000"/>
                  </a:schemeClr>
                </a:solidFill>
              </a:rPr>
            </a:br>
            <a:r>
              <a:rPr lang="fr-CA" sz="1400" dirty="0">
                <a:solidFill>
                  <a:schemeClr val="tx1">
                    <a:lumMod val="75000"/>
                    <a:lumOff val="25000"/>
                  </a:schemeClr>
                </a:solidFill>
                <a:latin typeface="Arial" panose="020B0604020202020204" pitchFamily="34" charset="0"/>
                <a:cs typeface="Arial" panose="020B0604020202020204" pitchFamily="34" charset="0"/>
              </a:rPr>
              <a:t>Presque terminé! Veuillez cliquer le lien dans votre courriel pour vous connecter.</a:t>
            </a:r>
          </a:p>
          <a:p>
            <a:endParaRPr lang="fr-CA" sz="11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6" name="Connecteur droit 5">
            <a:extLst>
              <a:ext uri="{FF2B5EF4-FFF2-40B4-BE49-F238E27FC236}">
                <a16:creationId xmlns:a16="http://schemas.microsoft.com/office/drawing/2014/main" id="{6A69B84B-2A2D-0DDA-B363-6859A7B191BC}"/>
              </a:ext>
            </a:extLst>
          </p:cNvPr>
          <p:cNvCxnSpPr>
            <a:cxnSpLocks/>
          </p:cNvCxnSpPr>
          <p:nvPr/>
        </p:nvCxnSpPr>
        <p:spPr>
          <a:xfrm>
            <a:off x="672353" y="1762898"/>
            <a:ext cx="457200" cy="0"/>
          </a:xfrm>
          <a:prstGeom prst="line">
            <a:avLst/>
          </a:prstGeom>
          <a:ln w="28575">
            <a:solidFill>
              <a:srgbClr val="002F8E"/>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0877F2B-AAA1-FB60-EDCD-CE789D1F0D76}"/>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5" name="ZoneTexte 24">
            <a:extLst>
              <a:ext uri="{FF2B5EF4-FFF2-40B4-BE49-F238E27FC236}">
                <a16:creationId xmlns:a16="http://schemas.microsoft.com/office/drawing/2014/main" id="{BC1C29DC-6D0D-3A8C-44EC-094118DC7EC4}"/>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26" name="ZoneTexte 25">
            <a:extLst>
              <a:ext uri="{FF2B5EF4-FFF2-40B4-BE49-F238E27FC236}">
                <a16:creationId xmlns:a16="http://schemas.microsoft.com/office/drawing/2014/main" id="{4916EED4-DE12-FA92-EA3B-19F9BA28C376}"/>
              </a:ext>
            </a:extLst>
          </p:cNvPr>
          <p:cNvSpPr txBox="1"/>
          <p:nvPr/>
        </p:nvSpPr>
        <p:spPr>
          <a:xfrm>
            <a:off x="6371688"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27" name="Connecteur droit 26">
            <a:extLst>
              <a:ext uri="{FF2B5EF4-FFF2-40B4-BE49-F238E27FC236}">
                <a16:creationId xmlns:a16="http://schemas.microsoft.com/office/drawing/2014/main" id="{ECBFB791-84C4-610E-2CD6-9FB2713A59FF}"/>
              </a:ext>
            </a:extLst>
          </p:cNvPr>
          <p:cNvCxnSpPr>
            <a:cxnSpLocks/>
          </p:cNvCxnSpPr>
          <p:nvPr/>
        </p:nvCxnSpPr>
        <p:spPr>
          <a:xfrm>
            <a:off x="7358229"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0AC5423B-E063-6C27-ED3D-49F20C6C58FD}"/>
              </a:ext>
            </a:extLst>
          </p:cNvPr>
          <p:cNvSpPr txBox="1"/>
          <p:nvPr/>
        </p:nvSpPr>
        <p:spPr>
          <a:xfrm>
            <a:off x="7445868"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29" name="Connecteur droit 28">
            <a:extLst>
              <a:ext uri="{FF2B5EF4-FFF2-40B4-BE49-F238E27FC236}">
                <a16:creationId xmlns:a16="http://schemas.microsoft.com/office/drawing/2014/main" id="{A98EC8AC-9338-2732-4746-801738AB99AF}"/>
              </a:ext>
            </a:extLst>
          </p:cNvPr>
          <p:cNvCxnSpPr>
            <a:cxnSpLocks/>
          </p:cNvCxnSpPr>
          <p:nvPr/>
        </p:nvCxnSpPr>
        <p:spPr>
          <a:xfrm>
            <a:off x="854137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40562FE3-FE50-C0B3-2E07-30E5A10724F6}"/>
              </a:ext>
            </a:extLst>
          </p:cNvPr>
          <p:cNvCxnSpPr>
            <a:cxnSpLocks/>
          </p:cNvCxnSpPr>
          <p:nvPr/>
        </p:nvCxnSpPr>
        <p:spPr>
          <a:xfrm>
            <a:off x="10543120"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CABC10DF-11E8-57EE-CE81-33196A70444C}"/>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32" name="ZoneTexte 31">
            <a:extLst>
              <a:ext uri="{FF2B5EF4-FFF2-40B4-BE49-F238E27FC236}">
                <a16:creationId xmlns:a16="http://schemas.microsoft.com/office/drawing/2014/main" id="{F87DE348-5E7E-8266-59B9-8AEAC11408E7}"/>
              </a:ext>
            </a:extLst>
          </p:cNvPr>
          <p:cNvSpPr txBox="1"/>
          <p:nvPr/>
        </p:nvSpPr>
        <p:spPr>
          <a:xfrm>
            <a:off x="8629012"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33" name="Connecteur droit 32">
            <a:extLst>
              <a:ext uri="{FF2B5EF4-FFF2-40B4-BE49-F238E27FC236}">
                <a16:creationId xmlns:a16="http://schemas.microsoft.com/office/drawing/2014/main" id="{ECDBAC40-E568-663E-1FAA-CEE8477A4FBC}"/>
              </a:ext>
            </a:extLst>
          </p:cNvPr>
          <p:cNvCxnSpPr>
            <a:cxnSpLocks/>
          </p:cNvCxnSpPr>
          <p:nvPr/>
        </p:nvCxnSpPr>
        <p:spPr>
          <a:xfrm>
            <a:off x="9677512"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BDF05E4F-6782-D936-E940-07CC2DD80DD0}"/>
              </a:ext>
            </a:extLst>
          </p:cNvPr>
          <p:cNvSpPr txBox="1"/>
          <p:nvPr/>
        </p:nvSpPr>
        <p:spPr>
          <a:xfrm>
            <a:off x="9765151"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35" name="ZoneTexte 34">
            <a:extLst>
              <a:ext uri="{FF2B5EF4-FFF2-40B4-BE49-F238E27FC236}">
                <a16:creationId xmlns:a16="http://schemas.microsoft.com/office/drawing/2014/main" id="{4ABFCDF6-F008-3209-47C4-9B6D0C445690}"/>
              </a:ext>
            </a:extLst>
          </p:cNvPr>
          <p:cNvSpPr txBox="1"/>
          <p:nvPr/>
        </p:nvSpPr>
        <p:spPr>
          <a:xfrm>
            <a:off x="10630759"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36" name="Image 35">
            <a:extLst>
              <a:ext uri="{FF2B5EF4-FFF2-40B4-BE49-F238E27FC236}">
                <a16:creationId xmlns:a16="http://schemas.microsoft.com/office/drawing/2014/main" id="{CEB0CA05-DB96-8C3F-BD1F-F37A6BD09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cxnSp>
        <p:nvCxnSpPr>
          <p:cNvPr id="37" name="Connecteur droit 36">
            <a:extLst>
              <a:ext uri="{FF2B5EF4-FFF2-40B4-BE49-F238E27FC236}">
                <a16:creationId xmlns:a16="http://schemas.microsoft.com/office/drawing/2014/main" id="{BD9CF34F-3E94-F456-D025-00FEFA1C52CE}"/>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8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1A13B5-4CB0-AE71-573A-3A4470CDD060}"/>
              </a:ext>
            </a:extLst>
          </p:cNvPr>
          <p:cNvSpPr/>
          <p:nvPr/>
        </p:nvSpPr>
        <p:spPr>
          <a:xfrm>
            <a:off x="0" y="644169"/>
            <a:ext cx="2933652" cy="119732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E4A02450-520F-2761-8C23-5841FEFBE674}"/>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ZoneTexte 7">
            <a:extLst>
              <a:ext uri="{FF2B5EF4-FFF2-40B4-BE49-F238E27FC236}">
                <a16:creationId xmlns:a16="http://schemas.microsoft.com/office/drawing/2014/main" id="{A13B1F58-02D8-155E-7623-ACC4B53135E7}"/>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9" name="ZoneTexte 8">
            <a:extLst>
              <a:ext uri="{FF2B5EF4-FFF2-40B4-BE49-F238E27FC236}">
                <a16:creationId xmlns:a16="http://schemas.microsoft.com/office/drawing/2014/main" id="{39E4142A-8695-E3C7-FF3D-9E3E5BB7C808}"/>
              </a:ext>
            </a:extLst>
          </p:cNvPr>
          <p:cNvSpPr txBox="1"/>
          <p:nvPr/>
        </p:nvSpPr>
        <p:spPr>
          <a:xfrm>
            <a:off x="5040207"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10" name="Connecteur droit 9">
            <a:extLst>
              <a:ext uri="{FF2B5EF4-FFF2-40B4-BE49-F238E27FC236}">
                <a16:creationId xmlns:a16="http://schemas.microsoft.com/office/drawing/2014/main" id="{355E07AF-AE9B-9766-8FDE-67D8213A3394}"/>
              </a:ext>
            </a:extLst>
          </p:cNvPr>
          <p:cNvCxnSpPr>
            <a:cxnSpLocks/>
          </p:cNvCxnSpPr>
          <p:nvPr/>
        </p:nvCxnSpPr>
        <p:spPr>
          <a:xfrm>
            <a:off x="603013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CCB255D6-8210-CCD6-56FE-5D45C86C0B24}"/>
              </a:ext>
            </a:extLst>
          </p:cNvPr>
          <p:cNvSpPr txBox="1"/>
          <p:nvPr/>
        </p:nvSpPr>
        <p:spPr>
          <a:xfrm>
            <a:off x="6121163"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12" name="Connecteur droit 11">
            <a:extLst>
              <a:ext uri="{FF2B5EF4-FFF2-40B4-BE49-F238E27FC236}">
                <a16:creationId xmlns:a16="http://schemas.microsoft.com/office/drawing/2014/main" id="{4D0AFD1B-2384-9437-04A1-30E912967388}"/>
              </a:ext>
            </a:extLst>
          </p:cNvPr>
          <p:cNvCxnSpPr>
            <a:cxnSpLocks/>
          </p:cNvCxnSpPr>
          <p:nvPr/>
        </p:nvCxnSpPr>
        <p:spPr>
          <a:xfrm>
            <a:off x="722005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4DF59D73-8A8F-F33C-3C2B-B47CEB6208BD}"/>
              </a:ext>
            </a:extLst>
          </p:cNvPr>
          <p:cNvCxnSpPr>
            <a:cxnSpLocks/>
          </p:cNvCxnSpPr>
          <p:nvPr/>
        </p:nvCxnSpPr>
        <p:spPr>
          <a:xfrm>
            <a:off x="9235355"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3B6478D7-5239-36AB-DDFB-675A5D5DB188}"/>
              </a:ext>
            </a:extLst>
          </p:cNvPr>
          <p:cNvCxnSpPr>
            <a:cxnSpLocks/>
          </p:cNvCxnSpPr>
          <p:nvPr/>
        </p:nvCxnSpPr>
        <p:spPr>
          <a:xfrm>
            <a:off x="9981428"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930CD351-C2F2-6530-22C8-404C36132214}"/>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18" name="ZoneTexte 17">
            <a:extLst>
              <a:ext uri="{FF2B5EF4-FFF2-40B4-BE49-F238E27FC236}">
                <a16:creationId xmlns:a16="http://schemas.microsoft.com/office/drawing/2014/main" id="{D9735204-48DF-B112-B83B-9C621E0022C8}"/>
              </a:ext>
            </a:extLst>
          </p:cNvPr>
          <p:cNvSpPr txBox="1"/>
          <p:nvPr/>
        </p:nvSpPr>
        <p:spPr>
          <a:xfrm>
            <a:off x="7311085"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19" name="Connecteur droit 18">
            <a:extLst>
              <a:ext uri="{FF2B5EF4-FFF2-40B4-BE49-F238E27FC236}">
                <a16:creationId xmlns:a16="http://schemas.microsoft.com/office/drawing/2014/main" id="{F720D44A-784E-ACA4-7A14-B314F5917B6A}"/>
              </a:ext>
            </a:extLst>
          </p:cNvPr>
          <p:cNvCxnSpPr>
            <a:cxnSpLocks/>
          </p:cNvCxnSpPr>
          <p:nvPr/>
        </p:nvCxnSpPr>
        <p:spPr>
          <a:xfrm>
            <a:off x="8362971"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D3AB2706-136A-CC7C-1D84-C12303702D24}"/>
              </a:ext>
            </a:extLst>
          </p:cNvPr>
          <p:cNvSpPr txBox="1"/>
          <p:nvPr/>
        </p:nvSpPr>
        <p:spPr>
          <a:xfrm>
            <a:off x="8453998"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21" name="ZoneTexte 20">
            <a:extLst>
              <a:ext uri="{FF2B5EF4-FFF2-40B4-BE49-F238E27FC236}">
                <a16:creationId xmlns:a16="http://schemas.microsoft.com/office/drawing/2014/main" id="{72E3877C-6A1B-866C-81D8-9A0C2A66660E}"/>
              </a:ext>
            </a:extLst>
          </p:cNvPr>
          <p:cNvSpPr txBox="1"/>
          <p:nvPr/>
        </p:nvSpPr>
        <p:spPr>
          <a:xfrm>
            <a:off x="9326384"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22" name="Image 21">
            <a:extLst>
              <a:ext uri="{FF2B5EF4-FFF2-40B4-BE49-F238E27FC236}">
                <a16:creationId xmlns:a16="http://schemas.microsoft.com/office/drawing/2014/main" id="{12E2159A-0589-0349-8CBC-F4A542246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sp>
        <p:nvSpPr>
          <p:cNvPr id="23" name="ZoneTexte 22">
            <a:extLst>
              <a:ext uri="{FF2B5EF4-FFF2-40B4-BE49-F238E27FC236}">
                <a16:creationId xmlns:a16="http://schemas.microsoft.com/office/drawing/2014/main" id="{0DE5EE94-EA15-1818-9223-8D5A96E1E00E}"/>
              </a:ext>
            </a:extLst>
          </p:cNvPr>
          <p:cNvSpPr txBox="1"/>
          <p:nvPr/>
        </p:nvSpPr>
        <p:spPr>
          <a:xfrm>
            <a:off x="10072458" y="215113"/>
            <a:ext cx="817792"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Nom de</a:t>
            </a:r>
            <a:br>
              <a:rPr lang="fr-CA" dirty="0"/>
            </a:br>
            <a:r>
              <a:rPr lang="fr-CA" dirty="0"/>
              <a:t>l’utilisateur</a:t>
            </a:r>
          </a:p>
        </p:txBody>
      </p:sp>
      <p:cxnSp>
        <p:nvCxnSpPr>
          <p:cNvPr id="24" name="Connecteur droit 23">
            <a:extLst>
              <a:ext uri="{FF2B5EF4-FFF2-40B4-BE49-F238E27FC236}">
                <a16:creationId xmlns:a16="http://schemas.microsoft.com/office/drawing/2014/main" id="{3328D51C-F5DD-99B7-7D71-EFA52DC53A9C}"/>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DBC80C7B-01B1-25C8-7655-0F2AA7912BFB}"/>
              </a:ext>
            </a:extLst>
          </p:cNvPr>
          <p:cNvSpPr txBox="1"/>
          <p:nvPr/>
        </p:nvSpPr>
        <p:spPr>
          <a:xfrm>
            <a:off x="4306554" y="1708581"/>
            <a:ext cx="2878044" cy="461665"/>
          </a:xfrm>
          <a:prstGeom prst="rect">
            <a:avLst/>
          </a:prstGeom>
          <a:noFill/>
        </p:spPr>
        <p:txBody>
          <a:bodyPr wrap="square" lIns="0" tIns="0" rIns="0" bIns="0">
            <a:spAutoFit/>
          </a:bodyPr>
          <a:lstStyle/>
          <a:p>
            <a:r>
              <a:rPr lang="fr-CA" sz="3000" dirty="0">
                <a:solidFill>
                  <a:schemeClr val="tx1">
                    <a:lumMod val="75000"/>
                    <a:lumOff val="25000"/>
                  </a:schemeClr>
                </a:solidFill>
                <a:latin typeface="Cambria" panose="02040503050406030204" pitchFamily="18" charset="0"/>
                <a:ea typeface="Cambria" panose="02040503050406030204" pitchFamily="18" charset="0"/>
              </a:rPr>
              <a:t>Tableau de bord</a:t>
            </a:r>
          </a:p>
        </p:txBody>
      </p:sp>
      <p:cxnSp>
        <p:nvCxnSpPr>
          <p:cNvPr id="30" name="Connecteur droit 29">
            <a:extLst>
              <a:ext uri="{FF2B5EF4-FFF2-40B4-BE49-F238E27FC236}">
                <a16:creationId xmlns:a16="http://schemas.microsoft.com/office/drawing/2014/main" id="{4F12D932-FF7C-16C6-45C6-9A961F618BDB}"/>
              </a:ext>
            </a:extLst>
          </p:cNvPr>
          <p:cNvCxnSpPr>
            <a:cxnSpLocks/>
          </p:cNvCxnSpPr>
          <p:nvPr/>
        </p:nvCxnSpPr>
        <p:spPr>
          <a:xfrm>
            <a:off x="7156161" y="1939413"/>
            <a:ext cx="47126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F94F2A3-50E4-730E-D8E8-6C861F72F76C}"/>
              </a:ext>
            </a:extLst>
          </p:cNvPr>
          <p:cNvSpPr/>
          <p:nvPr/>
        </p:nvSpPr>
        <p:spPr>
          <a:xfrm>
            <a:off x="0" y="1515822"/>
            <a:ext cx="2933652" cy="65442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7" name="Graphique 36" descr="Écran contour">
            <a:extLst>
              <a:ext uri="{FF2B5EF4-FFF2-40B4-BE49-F238E27FC236}">
                <a16:creationId xmlns:a16="http://schemas.microsoft.com/office/drawing/2014/main" id="{C45664BB-AE7A-7276-6ECF-EF26892757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16672" y="1482213"/>
            <a:ext cx="914400" cy="914400"/>
          </a:xfrm>
          <a:prstGeom prst="rect">
            <a:avLst/>
          </a:prstGeom>
        </p:spPr>
      </p:pic>
      <p:sp>
        <p:nvSpPr>
          <p:cNvPr id="48" name="Rectangle : coins arrondis 47">
            <a:extLst>
              <a:ext uri="{FF2B5EF4-FFF2-40B4-BE49-F238E27FC236}">
                <a16:creationId xmlns:a16="http://schemas.microsoft.com/office/drawing/2014/main" id="{05B0A19B-ECA2-F15C-F8FD-7310E6AA3F55}"/>
              </a:ext>
            </a:extLst>
          </p:cNvPr>
          <p:cNvSpPr/>
          <p:nvPr/>
        </p:nvSpPr>
        <p:spPr>
          <a:xfrm>
            <a:off x="4306554" y="6074506"/>
            <a:ext cx="3004531" cy="1890969"/>
          </a:xfrm>
          <a:prstGeom prst="roundRect">
            <a:avLst>
              <a:gd name="adj" fmla="val 884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rtlCol="0" anchor="t" anchorCtr="0"/>
          <a:lstStyle/>
          <a:p>
            <a:pPr marL="1080000"/>
            <a:endParaRPr lang="fr-CA"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9" name="Rectangle : coins arrondis 48">
            <a:extLst>
              <a:ext uri="{FF2B5EF4-FFF2-40B4-BE49-F238E27FC236}">
                <a16:creationId xmlns:a16="http://schemas.microsoft.com/office/drawing/2014/main" id="{05FC08E5-7BED-DA8E-4BCC-16CCFE208F84}"/>
              </a:ext>
            </a:extLst>
          </p:cNvPr>
          <p:cNvSpPr/>
          <p:nvPr/>
        </p:nvSpPr>
        <p:spPr>
          <a:xfrm>
            <a:off x="4306554" y="3534218"/>
            <a:ext cx="3004531" cy="1890969"/>
          </a:xfrm>
          <a:prstGeom prst="roundRect">
            <a:avLst>
              <a:gd name="adj" fmla="val 884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rtlCol="0" anchor="t" anchorCtr="0"/>
          <a:lstStyle/>
          <a:p>
            <a:pPr algn="ctr"/>
            <a:endParaRPr lang="fr-CA" sz="16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1" name="Graphique 50" descr="Crayon contour">
            <a:extLst>
              <a:ext uri="{FF2B5EF4-FFF2-40B4-BE49-F238E27FC236}">
                <a16:creationId xmlns:a16="http://schemas.microsoft.com/office/drawing/2014/main" id="{9C8921CA-D5E7-6E32-1E2E-69E70628ED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68690" y="3711955"/>
            <a:ext cx="680259" cy="680259"/>
          </a:xfrm>
          <a:prstGeom prst="rect">
            <a:avLst/>
          </a:prstGeom>
        </p:spPr>
      </p:pic>
      <p:sp>
        <p:nvSpPr>
          <p:cNvPr id="58" name="ZoneTexte 57">
            <a:extLst>
              <a:ext uri="{FF2B5EF4-FFF2-40B4-BE49-F238E27FC236}">
                <a16:creationId xmlns:a16="http://schemas.microsoft.com/office/drawing/2014/main" id="{5DDE39F1-F703-ABF3-65C7-2B094D780F17}"/>
              </a:ext>
            </a:extLst>
          </p:cNvPr>
          <p:cNvSpPr txBox="1"/>
          <p:nvPr/>
        </p:nvSpPr>
        <p:spPr>
          <a:xfrm>
            <a:off x="4972628" y="4686436"/>
            <a:ext cx="1672382" cy="646331"/>
          </a:xfrm>
          <a:prstGeom prst="rect">
            <a:avLst/>
          </a:prstGeom>
          <a:noFill/>
        </p:spPr>
        <p:txBody>
          <a:bodyPr wrap="square">
            <a:spAutoFit/>
          </a:bodyPr>
          <a:lstStyle/>
          <a:p>
            <a:pPr algn="ctr"/>
            <a:r>
              <a:rPr lang="fr-CA" sz="1800" b="1" dirty="0">
                <a:solidFill>
                  <a:schemeClr val="tx1">
                    <a:lumMod val="75000"/>
                    <a:lumOff val="25000"/>
                  </a:schemeClr>
                </a:solidFill>
                <a:latin typeface="Arial" panose="020B0604020202020204" pitchFamily="34" charset="0"/>
                <a:cs typeface="Arial" panose="020B0604020202020204" pitchFamily="34" charset="0"/>
              </a:rPr>
              <a:t>Soumettre un</a:t>
            </a:r>
            <a:br>
              <a:rPr lang="fr-CA" sz="1800" b="1" dirty="0">
                <a:solidFill>
                  <a:schemeClr val="tx1">
                    <a:lumMod val="75000"/>
                    <a:lumOff val="25000"/>
                  </a:schemeClr>
                </a:solidFill>
                <a:latin typeface="Arial" panose="020B0604020202020204" pitchFamily="34" charset="0"/>
                <a:cs typeface="Arial" panose="020B0604020202020204" pitchFamily="34" charset="0"/>
              </a:rPr>
            </a:br>
            <a:r>
              <a:rPr lang="fr-CA" sz="1800" b="1" dirty="0">
                <a:solidFill>
                  <a:schemeClr val="tx1">
                    <a:lumMod val="75000"/>
                    <a:lumOff val="25000"/>
                  </a:schemeClr>
                </a:solidFill>
                <a:latin typeface="Arial" panose="020B0604020202020204" pitchFamily="34" charset="0"/>
                <a:cs typeface="Arial" panose="020B0604020202020204" pitchFamily="34" charset="0"/>
              </a:rPr>
              <a:t>nouvel article</a:t>
            </a:r>
          </a:p>
        </p:txBody>
      </p:sp>
      <p:cxnSp>
        <p:nvCxnSpPr>
          <p:cNvPr id="59" name="Connecteur droit 58">
            <a:extLst>
              <a:ext uri="{FF2B5EF4-FFF2-40B4-BE49-F238E27FC236}">
                <a16:creationId xmlns:a16="http://schemas.microsoft.com/office/drawing/2014/main" id="{B35AF8AA-31C0-F4BF-EFB6-4948C639E4CE}"/>
              </a:ext>
            </a:extLst>
          </p:cNvPr>
          <p:cNvCxnSpPr>
            <a:cxnSpLocks/>
          </p:cNvCxnSpPr>
          <p:nvPr/>
        </p:nvCxnSpPr>
        <p:spPr>
          <a:xfrm>
            <a:off x="5468690" y="4561153"/>
            <a:ext cx="6802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7" name="Graphique 66" descr="Écran contour">
            <a:extLst>
              <a:ext uri="{FF2B5EF4-FFF2-40B4-BE49-F238E27FC236}">
                <a16:creationId xmlns:a16="http://schemas.microsoft.com/office/drawing/2014/main" id="{F189D62D-21EC-24A6-8D0D-9976EDEB63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215" y="1649965"/>
            <a:ext cx="386138" cy="386138"/>
          </a:xfrm>
          <a:prstGeom prst="rect">
            <a:avLst/>
          </a:prstGeom>
        </p:spPr>
      </p:pic>
      <p:sp>
        <p:nvSpPr>
          <p:cNvPr id="68" name="ZoneTexte 67">
            <a:extLst>
              <a:ext uri="{FF2B5EF4-FFF2-40B4-BE49-F238E27FC236}">
                <a16:creationId xmlns:a16="http://schemas.microsoft.com/office/drawing/2014/main" id="{0C328879-F2F8-E905-76CF-C97F25788031}"/>
              </a:ext>
            </a:extLst>
          </p:cNvPr>
          <p:cNvSpPr txBox="1"/>
          <p:nvPr/>
        </p:nvSpPr>
        <p:spPr>
          <a:xfrm>
            <a:off x="846231" y="1735312"/>
            <a:ext cx="1439769" cy="215444"/>
          </a:xfrm>
          <a:prstGeom prst="rect">
            <a:avLst/>
          </a:prstGeom>
          <a:noFill/>
        </p:spPr>
        <p:txBody>
          <a:bodyPr wrap="square" lIns="0" tIns="0" rIns="0" bIns="0">
            <a:spAutoFit/>
          </a:bodyPr>
          <a:lstStyle/>
          <a:p>
            <a:r>
              <a:rPr lang="fr-CA" sz="1400" dirty="0">
                <a:solidFill>
                  <a:schemeClr val="tx1">
                    <a:lumMod val="75000"/>
                    <a:lumOff val="25000"/>
                  </a:schemeClr>
                </a:solidFill>
                <a:latin typeface="Arial" panose="020B0604020202020204" pitchFamily="34" charset="0"/>
                <a:ea typeface="Cambria" panose="02040503050406030204" pitchFamily="18" charset="0"/>
                <a:cs typeface="Arial" panose="020B0604020202020204" pitchFamily="34" charset="0"/>
              </a:rPr>
              <a:t>Tableau de bord</a:t>
            </a:r>
          </a:p>
        </p:txBody>
      </p:sp>
      <p:sp>
        <p:nvSpPr>
          <p:cNvPr id="71" name="ZoneTexte 70">
            <a:extLst>
              <a:ext uri="{FF2B5EF4-FFF2-40B4-BE49-F238E27FC236}">
                <a16:creationId xmlns:a16="http://schemas.microsoft.com/office/drawing/2014/main" id="{06D012EA-A934-CCD1-E1C8-D851575671A7}"/>
              </a:ext>
            </a:extLst>
          </p:cNvPr>
          <p:cNvSpPr txBox="1"/>
          <p:nvPr/>
        </p:nvSpPr>
        <p:spPr>
          <a:xfrm>
            <a:off x="4706556" y="7226869"/>
            <a:ext cx="2204526" cy="646331"/>
          </a:xfrm>
          <a:prstGeom prst="rect">
            <a:avLst/>
          </a:prstGeom>
          <a:noFill/>
        </p:spPr>
        <p:txBody>
          <a:bodyPr wrap="square">
            <a:spAutoFit/>
          </a:bodyPr>
          <a:lstStyle/>
          <a:p>
            <a:pPr algn="ctr"/>
            <a:r>
              <a:rPr lang="fr-CA" sz="1800" b="1" dirty="0">
                <a:solidFill>
                  <a:schemeClr val="tx1">
                    <a:lumMod val="75000"/>
                    <a:lumOff val="25000"/>
                  </a:schemeClr>
                </a:solidFill>
                <a:latin typeface="Arial" panose="020B0604020202020204" pitchFamily="34" charset="0"/>
                <a:cs typeface="Arial" panose="020B0604020202020204" pitchFamily="34" charset="0"/>
              </a:rPr>
              <a:t>Suivi d’un article déjà soumis</a:t>
            </a:r>
          </a:p>
        </p:txBody>
      </p:sp>
      <p:cxnSp>
        <p:nvCxnSpPr>
          <p:cNvPr id="72" name="Connecteur droit 71">
            <a:extLst>
              <a:ext uri="{FF2B5EF4-FFF2-40B4-BE49-F238E27FC236}">
                <a16:creationId xmlns:a16="http://schemas.microsoft.com/office/drawing/2014/main" id="{5BC5FE0E-E302-461B-291F-90CBB9053108}"/>
              </a:ext>
            </a:extLst>
          </p:cNvPr>
          <p:cNvCxnSpPr>
            <a:cxnSpLocks/>
          </p:cNvCxnSpPr>
          <p:nvPr/>
        </p:nvCxnSpPr>
        <p:spPr>
          <a:xfrm>
            <a:off x="5468690" y="7101586"/>
            <a:ext cx="6802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4" name="Graphique 73" descr="Liste de contrôle contour">
            <a:extLst>
              <a:ext uri="{FF2B5EF4-FFF2-40B4-BE49-F238E27FC236}">
                <a16:creationId xmlns:a16="http://schemas.microsoft.com/office/drawing/2014/main" id="{D5173D87-981D-EF92-412D-57E97DDBB6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38700" y="6246924"/>
            <a:ext cx="740238" cy="740238"/>
          </a:xfrm>
          <a:prstGeom prst="rect">
            <a:avLst/>
          </a:prstGeom>
        </p:spPr>
      </p:pic>
      <p:pic>
        <p:nvPicPr>
          <p:cNvPr id="78" name="Graphique 77" descr="Utilisateur contour">
            <a:extLst>
              <a:ext uri="{FF2B5EF4-FFF2-40B4-BE49-F238E27FC236}">
                <a16:creationId xmlns:a16="http://schemas.microsoft.com/office/drawing/2014/main" id="{6527B20F-77EF-1A11-F9A1-79E45516FBE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64790" y="288841"/>
            <a:ext cx="232977" cy="232977"/>
          </a:xfrm>
          <a:prstGeom prst="rect">
            <a:avLst/>
          </a:prstGeom>
        </p:spPr>
      </p:pic>
      <p:sp>
        <p:nvSpPr>
          <p:cNvPr id="82" name="Rectangle : coins arrondis 81">
            <a:extLst>
              <a:ext uri="{FF2B5EF4-FFF2-40B4-BE49-F238E27FC236}">
                <a16:creationId xmlns:a16="http://schemas.microsoft.com/office/drawing/2014/main" id="{5BB3FA98-EA9C-F760-9EAD-D589E10F4EC3}"/>
              </a:ext>
            </a:extLst>
          </p:cNvPr>
          <p:cNvSpPr/>
          <p:nvPr/>
        </p:nvSpPr>
        <p:spPr>
          <a:xfrm>
            <a:off x="7791515" y="3534217"/>
            <a:ext cx="4077283" cy="4431257"/>
          </a:xfrm>
          <a:prstGeom prst="roundRect">
            <a:avLst>
              <a:gd name="adj" fmla="val 4123"/>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rtlCol="0" anchor="t" anchorCtr="0"/>
          <a:lstStyle/>
          <a:p>
            <a:pPr marL="1080000"/>
            <a:endParaRPr lang="fr-CA"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3" name="ZoneTexte 82">
            <a:extLst>
              <a:ext uri="{FF2B5EF4-FFF2-40B4-BE49-F238E27FC236}">
                <a16:creationId xmlns:a16="http://schemas.microsoft.com/office/drawing/2014/main" id="{5B2459F7-64EA-C494-AA9E-679E9857F14E}"/>
              </a:ext>
            </a:extLst>
          </p:cNvPr>
          <p:cNvSpPr txBox="1"/>
          <p:nvPr/>
        </p:nvSpPr>
        <p:spPr>
          <a:xfrm>
            <a:off x="8386245" y="3683794"/>
            <a:ext cx="2825821" cy="369332"/>
          </a:xfrm>
          <a:prstGeom prst="rect">
            <a:avLst/>
          </a:prstGeom>
          <a:noFill/>
        </p:spPr>
        <p:txBody>
          <a:bodyPr wrap="square">
            <a:spAutoFit/>
          </a:bodyPr>
          <a:lstStyle/>
          <a:p>
            <a:r>
              <a:rPr lang="fr-CA" sz="1800" b="1" dirty="0">
                <a:solidFill>
                  <a:schemeClr val="tx1">
                    <a:lumMod val="75000"/>
                    <a:lumOff val="25000"/>
                  </a:schemeClr>
                </a:solidFill>
                <a:latin typeface="Arial" panose="020B0604020202020204" pitchFamily="34" charset="0"/>
                <a:cs typeface="Arial" panose="020B0604020202020204" pitchFamily="34" charset="0"/>
              </a:rPr>
              <a:t>Activités récentes</a:t>
            </a:r>
          </a:p>
        </p:txBody>
      </p:sp>
      <p:grpSp>
        <p:nvGrpSpPr>
          <p:cNvPr id="88" name="Groupe 87">
            <a:extLst>
              <a:ext uri="{FF2B5EF4-FFF2-40B4-BE49-F238E27FC236}">
                <a16:creationId xmlns:a16="http://schemas.microsoft.com/office/drawing/2014/main" id="{DAC6D360-0F4D-6EEC-63A7-2AF07603A728}"/>
              </a:ext>
            </a:extLst>
          </p:cNvPr>
          <p:cNvGrpSpPr/>
          <p:nvPr/>
        </p:nvGrpSpPr>
        <p:grpSpPr>
          <a:xfrm>
            <a:off x="8036400" y="3799153"/>
            <a:ext cx="256883" cy="146050"/>
            <a:chOff x="8015063" y="3799153"/>
            <a:chExt cx="256883" cy="146050"/>
          </a:xfrm>
        </p:grpSpPr>
        <p:cxnSp>
          <p:nvCxnSpPr>
            <p:cNvPr id="84" name="Connecteur droit 83">
              <a:extLst>
                <a:ext uri="{FF2B5EF4-FFF2-40B4-BE49-F238E27FC236}">
                  <a16:creationId xmlns:a16="http://schemas.microsoft.com/office/drawing/2014/main" id="{D24D4786-5F8E-AE18-1B34-22520C2DFF06}"/>
                </a:ext>
              </a:extLst>
            </p:cNvPr>
            <p:cNvCxnSpPr>
              <a:cxnSpLocks/>
            </p:cNvCxnSpPr>
            <p:nvPr/>
          </p:nvCxnSpPr>
          <p:spPr>
            <a:xfrm>
              <a:off x="8015063" y="3799153"/>
              <a:ext cx="256883" cy="0"/>
            </a:xfrm>
            <a:prstGeom prst="line">
              <a:avLst/>
            </a:prstGeom>
            <a:solidFill>
              <a:srgbClr val="002F8E"/>
            </a:solidFill>
            <a:ln w="12700" cap="flat">
              <a:solidFill>
                <a:srgbClr val="002F8E"/>
              </a:solidFill>
              <a:prstDash val="solid"/>
              <a:miter/>
            </a:ln>
          </p:spPr>
          <p:style>
            <a:lnRef idx="1">
              <a:schemeClr val="accent1"/>
            </a:lnRef>
            <a:fillRef idx="0">
              <a:schemeClr val="accent1"/>
            </a:fillRef>
            <a:effectRef idx="0">
              <a:schemeClr val="accent1"/>
            </a:effectRef>
            <a:fontRef idx="minor">
              <a:schemeClr val="tx1"/>
            </a:fontRef>
          </p:style>
        </p:cxnSp>
        <p:cxnSp>
          <p:nvCxnSpPr>
            <p:cNvPr id="86" name="Connecteur droit 85">
              <a:extLst>
                <a:ext uri="{FF2B5EF4-FFF2-40B4-BE49-F238E27FC236}">
                  <a16:creationId xmlns:a16="http://schemas.microsoft.com/office/drawing/2014/main" id="{4805336D-0C02-30C3-0A11-D5679165FB73}"/>
                </a:ext>
              </a:extLst>
            </p:cNvPr>
            <p:cNvCxnSpPr>
              <a:cxnSpLocks/>
            </p:cNvCxnSpPr>
            <p:nvPr/>
          </p:nvCxnSpPr>
          <p:spPr>
            <a:xfrm>
              <a:off x="8015063" y="3872178"/>
              <a:ext cx="256883" cy="0"/>
            </a:xfrm>
            <a:prstGeom prst="line">
              <a:avLst/>
            </a:prstGeom>
            <a:solidFill>
              <a:srgbClr val="002F8E"/>
            </a:solidFill>
            <a:ln w="12700" cap="flat">
              <a:solidFill>
                <a:srgbClr val="002F8E"/>
              </a:solidFill>
              <a:prstDash val="solid"/>
              <a:miter/>
            </a:ln>
          </p:spPr>
          <p:style>
            <a:lnRef idx="1">
              <a:schemeClr val="accent1"/>
            </a:lnRef>
            <a:fillRef idx="0">
              <a:schemeClr val="accent1"/>
            </a:fillRef>
            <a:effectRef idx="0">
              <a:schemeClr val="accent1"/>
            </a:effectRef>
            <a:fontRef idx="minor">
              <a:schemeClr val="tx1"/>
            </a:fontRef>
          </p:style>
        </p:cxnSp>
        <p:cxnSp>
          <p:nvCxnSpPr>
            <p:cNvPr id="87" name="Connecteur droit 86">
              <a:extLst>
                <a:ext uri="{FF2B5EF4-FFF2-40B4-BE49-F238E27FC236}">
                  <a16:creationId xmlns:a16="http://schemas.microsoft.com/office/drawing/2014/main" id="{C2FAD74A-BE74-9565-AE2E-CEFE34F23277}"/>
                </a:ext>
              </a:extLst>
            </p:cNvPr>
            <p:cNvCxnSpPr>
              <a:cxnSpLocks/>
            </p:cNvCxnSpPr>
            <p:nvPr/>
          </p:nvCxnSpPr>
          <p:spPr>
            <a:xfrm>
              <a:off x="8015063" y="3945203"/>
              <a:ext cx="256883" cy="0"/>
            </a:xfrm>
            <a:prstGeom prst="line">
              <a:avLst/>
            </a:prstGeom>
            <a:solidFill>
              <a:srgbClr val="002F8E"/>
            </a:solidFill>
            <a:ln w="12700" cap="flat">
              <a:solidFill>
                <a:srgbClr val="002F8E"/>
              </a:solidFill>
              <a:prstDash val="solid"/>
              <a:miter/>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529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DC869B67-C192-21DA-5C1F-838358261221}"/>
              </a:ext>
            </a:extLst>
          </p:cNvPr>
          <p:cNvPicPr>
            <a:picLocks noChangeAspect="1"/>
          </p:cNvPicPr>
          <p:nvPr/>
        </p:nvPicPr>
        <p:blipFill rotWithShape="1">
          <a:blip r:embed="rId3">
            <a:extLst>
              <a:ext uri="{28A0092B-C50C-407E-A947-70E740481C1C}">
                <a14:useLocalDpi xmlns:a14="http://schemas.microsoft.com/office/drawing/2010/main" val="0"/>
              </a:ext>
            </a:extLst>
          </a:blip>
          <a:srcRect l="17024" t="9868" b="59663"/>
          <a:stretch/>
        </p:blipFill>
        <p:spPr>
          <a:xfrm>
            <a:off x="4306555" y="3339840"/>
            <a:ext cx="7562244" cy="976511"/>
          </a:xfrm>
          <a:prstGeom prst="rect">
            <a:avLst/>
          </a:prstGeom>
        </p:spPr>
      </p:pic>
      <p:sp>
        <p:nvSpPr>
          <p:cNvPr id="2" name="ZoneTexte 1">
            <a:extLst>
              <a:ext uri="{FF2B5EF4-FFF2-40B4-BE49-F238E27FC236}">
                <a16:creationId xmlns:a16="http://schemas.microsoft.com/office/drawing/2014/main" id="{4484A841-43FA-FE42-BFEE-7BCF4E38CE63}"/>
              </a:ext>
            </a:extLst>
          </p:cNvPr>
          <p:cNvSpPr txBox="1"/>
          <p:nvPr/>
        </p:nvSpPr>
        <p:spPr>
          <a:xfrm>
            <a:off x="6705600" y="6618515"/>
            <a:ext cx="2452914" cy="369332"/>
          </a:xfrm>
          <a:prstGeom prst="rect">
            <a:avLst/>
          </a:prstGeom>
          <a:solidFill>
            <a:schemeClr val="accent2"/>
          </a:solidFill>
        </p:spPr>
        <p:txBody>
          <a:bodyPr wrap="square" rtlCol="0">
            <a:spAutoFit/>
          </a:bodyPr>
          <a:lstStyle/>
          <a:p>
            <a:r>
              <a:rPr lang="en-CA" dirty="0" err="1"/>
              <a:t>Texte</a:t>
            </a:r>
            <a:r>
              <a:rPr lang="en-CA" dirty="0"/>
              <a:t> à </a:t>
            </a:r>
            <a:r>
              <a:rPr lang="en-CA" dirty="0" err="1"/>
              <a:t>venir</a:t>
            </a:r>
            <a:r>
              <a:rPr lang="en-CA" dirty="0"/>
              <a:t> de David</a:t>
            </a:r>
          </a:p>
        </p:txBody>
      </p:sp>
      <p:sp>
        <p:nvSpPr>
          <p:cNvPr id="5" name="Rectangle 4">
            <a:extLst>
              <a:ext uri="{FF2B5EF4-FFF2-40B4-BE49-F238E27FC236}">
                <a16:creationId xmlns:a16="http://schemas.microsoft.com/office/drawing/2014/main" id="{4E88B0EF-23A5-4822-72D1-A5936CC0796B}"/>
              </a:ext>
            </a:extLst>
          </p:cNvPr>
          <p:cNvSpPr/>
          <p:nvPr/>
        </p:nvSpPr>
        <p:spPr>
          <a:xfrm>
            <a:off x="0" y="644169"/>
            <a:ext cx="2933652" cy="119732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3CCD539E-B23F-1F44-E773-CC8DA36CFF16}"/>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ZoneTexte 7">
            <a:extLst>
              <a:ext uri="{FF2B5EF4-FFF2-40B4-BE49-F238E27FC236}">
                <a16:creationId xmlns:a16="http://schemas.microsoft.com/office/drawing/2014/main" id="{08B65209-C125-FFC2-F7AE-422EA447119E}"/>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9" name="ZoneTexte 8">
            <a:extLst>
              <a:ext uri="{FF2B5EF4-FFF2-40B4-BE49-F238E27FC236}">
                <a16:creationId xmlns:a16="http://schemas.microsoft.com/office/drawing/2014/main" id="{DCEF8CE3-FA95-BEF4-2958-B7112C8C04F8}"/>
              </a:ext>
            </a:extLst>
          </p:cNvPr>
          <p:cNvSpPr txBox="1"/>
          <p:nvPr/>
        </p:nvSpPr>
        <p:spPr>
          <a:xfrm>
            <a:off x="5040207"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10" name="Connecteur droit 9">
            <a:extLst>
              <a:ext uri="{FF2B5EF4-FFF2-40B4-BE49-F238E27FC236}">
                <a16:creationId xmlns:a16="http://schemas.microsoft.com/office/drawing/2014/main" id="{3BFF8D78-A521-E519-D272-02F1329067A3}"/>
              </a:ext>
            </a:extLst>
          </p:cNvPr>
          <p:cNvCxnSpPr>
            <a:cxnSpLocks/>
          </p:cNvCxnSpPr>
          <p:nvPr/>
        </p:nvCxnSpPr>
        <p:spPr>
          <a:xfrm>
            <a:off x="603013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D96B0148-9092-5B77-1BCF-B717216A2ABD}"/>
              </a:ext>
            </a:extLst>
          </p:cNvPr>
          <p:cNvSpPr txBox="1"/>
          <p:nvPr/>
        </p:nvSpPr>
        <p:spPr>
          <a:xfrm>
            <a:off x="6121163"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12" name="Connecteur droit 11">
            <a:extLst>
              <a:ext uri="{FF2B5EF4-FFF2-40B4-BE49-F238E27FC236}">
                <a16:creationId xmlns:a16="http://schemas.microsoft.com/office/drawing/2014/main" id="{E2BE56A2-04C4-D435-43DA-DB104C17438D}"/>
              </a:ext>
            </a:extLst>
          </p:cNvPr>
          <p:cNvCxnSpPr>
            <a:cxnSpLocks/>
          </p:cNvCxnSpPr>
          <p:nvPr/>
        </p:nvCxnSpPr>
        <p:spPr>
          <a:xfrm>
            <a:off x="722005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6903F859-1B0A-4B49-1D98-E29AA8F7B32A}"/>
              </a:ext>
            </a:extLst>
          </p:cNvPr>
          <p:cNvCxnSpPr>
            <a:cxnSpLocks/>
          </p:cNvCxnSpPr>
          <p:nvPr/>
        </p:nvCxnSpPr>
        <p:spPr>
          <a:xfrm>
            <a:off x="9235355"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B4AE2442-C6CF-5583-5B5A-F326136C270C}"/>
              </a:ext>
            </a:extLst>
          </p:cNvPr>
          <p:cNvCxnSpPr>
            <a:cxnSpLocks/>
          </p:cNvCxnSpPr>
          <p:nvPr/>
        </p:nvCxnSpPr>
        <p:spPr>
          <a:xfrm>
            <a:off x="9981428"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57B12BB4-149C-4DEA-9188-595500AE511F}"/>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16" name="ZoneTexte 15">
            <a:extLst>
              <a:ext uri="{FF2B5EF4-FFF2-40B4-BE49-F238E27FC236}">
                <a16:creationId xmlns:a16="http://schemas.microsoft.com/office/drawing/2014/main" id="{F9563EFF-7AE7-F6D7-65B7-2F6C5CAFB562}"/>
              </a:ext>
            </a:extLst>
          </p:cNvPr>
          <p:cNvSpPr txBox="1"/>
          <p:nvPr/>
        </p:nvSpPr>
        <p:spPr>
          <a:xfrm>
            <a:off x="7311085"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17" name="Connecteur droit 16">
            <a:extLst>
              <a:ext uri="{FF2B5EF4-FFF2-40B4-BE49-F238E27FC236}">
                <a16:creationId xmlns:a16="http://schemas.microsoft.com/office/drawing/2014/main" id="{5F7069E6-682D-F529-3DB8-0D16D1B2532A}"/>
              </a:ext>
            </a:extLst>
          </p:cNvPr>
          <p:cNvCxnSpPr>
            <a:cxnSpLocks/>
          </p:cNvCxnSpPr>
          <p:nvPr/>
        </p:nvCxnSpPr>
        <p:spPr>
          <a:xfrm>
            <a:off x="8362971"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251156E0-5126-4E62-5034-B7307DAFB650}"/>
              </a:ext>
            </a:extLst>
          </p:cNvPr>
          <p:cNvSpPr txBox="1"/>
          <p:nvPr/>
        </p:nvSpPr>
        <p:spPr>
          <a:xfrm>
            <a:off x="8453998"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19" name="ZoneTexte 18">
            <a:extLst>
              <a:ext uri="{FF2B5EF4-FFF2-40B4-BE49-F238E27FC236}">
                <a16:creationId xmlns:a16="http://schemas.microsoft.com/office/drawing/2014/main" id="{B5339351-945F-F6D2-4064-7BDE0BD0549B}"/>
              </a:ext>
            </a:extLst>
          </p:cNvPr>
          <p:cNvSpPr txBox="1"/>
          <p:nvPr/>
        </p:nvSpPr>
        <p:spPr>
          <a:xfrm>
            <a:off x="9326384"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20" name="Image 19">
            <a:extLst>
              <a:ext uri="{FF2B5EF4-FFF2-40B4-BE49-F238E27FC236}">
                <a16:creationId xmlns:a16="http://schemas.microsoft.com/office/drawing/2014/main" id="{E857C1B1-5C1D-BEDE-7429-888FB22C1A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sp>
        <p:nvSpPr>
          <p:cNvPr id="21" name="ZoneTexte 20">
            <a:extLst>
              <a:ext uri="{FF2B5EF4-FFF2-40B4-BE49-F238E27FC236}">
                <a16:creationId xmlns:a16="http://schemas.microsoft.com/office/drawing/2014/main" id="{5736FDA6-9014-CAFE-A07F-298D41D81241}"/>
              </a:ext>
            </a:extLst>
          </p:cNvPr>
          <p:cNvSpPr txBox="1"/>
          <p:nvPr/>
        </p:nvSpPr>
        <p:spPr>
          <a:xfrm>
            <a:off x="10072458" y="215113"/>
            <a:ext cx="817792"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Nom de</a:t>
            </a:r>
            <a:br>
              <a:rPr lang="fr-CA" dirty="0"/>
            </a:br>
            <a:r>
              <a:rPr lang="fr-CA" dirty="0"/>
              <a:t>l’utilisateur</a:t>
            </a:r>
          </a:p>
        </p:txBody>
      </p:sp>
      <p:cxnSp>
        <p:nvCxnSpPr>
          <p:cNvPr id="22" name="Connecteur droit 21">
            <a:extLst>
              <a:ext uri="{FF2B5EF4-FFF2-40B4-BE49-F238E27FC236}">
                <a16:creationId xmlns:a16="http://schemas.microsoft.com/office/drawing/2014/main" id="{100651BE-CB5E-5300-A0A4-38990A47B6BC}"/>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C03F4E8-B61C-EC49-78D0-8C6702061C1D}"/>
              </a:ext>
            </a:extLst>
          </p:cNvPr>
          <p:cNvSpPr/>
          <p:nvPr/>
        </p:nvSpPr>
        <p:spPr>
          <a:xfrm>
            <a:off x="0" y="1515822"/>
            <a:ext cx="2933652" cy="65442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4" name="Graphique 23" descr="Écran contour">
            <a:extLst>
              <a:ext uri="{FF2B5EF4-FFF2-40B4-BE49-F238E27FC236}">
                <a16:creationId xmlns:a16="http://schemas.microsoft.com/office/drawing/2014/main" id="{E83938CF-3BE6-AE25-A138-022D6955DD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6215" y="1649965"/>
            <a:ext cx="386138" cy="386138"/>
          </a:xfrm>
          <a:prstGeom prst="rect">
            <a:avLst/>
          </a:prstGeom>
        </p:spPr>
      </p:pic>
      <p:sp>
        <p:nvSpPr>
          <p:cNvPr id="25" name="ZoneTexte 24">
            <a:extLst>
              <a:ext uri="{FF2B5EF4-FFF2-40B4-BE49-F238E27FC236}">
                <a16:creationId xmlns:a16="http://schemas.microsoft.com/office/drawing/2014/main" id="{2E760DDE-E046-0CE3-D4F3-89E7C4E9D066}"/>
              </a:ext>
            </a:extLst>
          </p:cNvPr>
          <p:cNvSpPr txBox="1"/>
          <p:nvPr/>
        </p:nvSpPr>
        <p:spPr>
          <a:xfrm>
            <a:off x="846231" y="1735312"/>
            <a:ext cx="1439769" cy="215444"/>
          </a:xfrm>
          <a:prstGeom prst="rect">
            <a:avLst/>
          </a:prstGeom>
          <a:noFill/>
        </p:spPr>
        <p:txBody>
          <a:bodyPr wrap="square" lIns="0" tIns="0" rIns="0" bIns="0">
            <a:spAutoFit/>
          </a:bodyPr>
          <a:lstStyle/>
          <a:p>
            <a:r>
              <a:rPr lang="fr-CA" sz="1400" dirty="0">
                <a:solidFill>
                  <a:schemeClr val="tx1">
                    <a:lumMod val="75000"/>
                    <a:lumOff val="25000"/>
                  </a:schemeClr>
                </a:solidFill>
                <a:latin typeface="Arial" panose="020B0604020202020204" pitchFamily="34" charset="0"/>
                <a:ea typeface="Cambria" panose="02040503050406030204" pitchFamily="18" charset="0"/>
                <a:cs typeface="Arial" panose="020B0604020202020204" pitchFamily="34" charset="0"/>
              </a:rPr>
              <a:t>Tableau de bord</a:t>
            </a:r>
          </a:p>
        </p:txBody>
      </p:sp>
      <p:pic>
        <p:nvPicPr>
          <p:cNvPr id="26" name="Graphique 25" descr="Utilisateur contour">
            <a:extLst>
              <a:ext uri="{FF2B5EF4-FFF2-40B4-BE49-F238E27FC236}">
                <a16:creationId xmlns:a16="http://schemas.microsoft.com/office/drawing/2014/main" id="{C91A5EAA-FDA6-ED46-221B-9B4A1049EE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64790" y="288841"/>
            <a:ext cx="232977" cy="232977"/>
          </a:xfrm>
          <a:prstGeom prst="rect">
            <a:avLst/>
          </a:prstGeom>
        </p:spPr>
      </p:pic>
      <p:sp>
        <p:nvSpPr>
          <p:cNvPr id="30" name="ZoneTexte 29">
            <a:extLst>
              <a:ext uri="{FF2B5EF4-FFF2-40B4-BE49-F238E27FC236}">
                <a16:creationId xmlns:a16="http://schemas.microsoft.com/office/drawing/2014/main" id="{D6B650A5-3940-F334-35FF-0C8E406F60FE}"/>
              </a:ext>
            </a:extLst>
          </p:cNvPr>
          <p:cNvSpPr txBox="1"/>
          <p:nvPr/>
        </p:nvSpPr>
        <p:spPr>
          <a:xfrm>
            <a:off x="4306554" y="1477748"/>
            <a:ext cx="2878044" cy="923330"/>
          </a:xfrm>
          <a:prstGeom prst="rect">
            <a:avLst/>
          </a:prstGeom>
          <a:noFill/>
        </p:spPr>
        <p:txBody>
          <a:bodyPr wrap="square" lIns="0" tIns="0" rIns="0" bIns="0">
            <a:spAutoFit/>
          </a:bodyPr>
          <a:lstStyle/>
          <a:p>
            <a:r>
              <a:rPr lang="fr-CA" sz="3000" dirty="0">
                <a:solidFill>
                  <a:schemeClr val="tx1">
                    <a:lumMod val="75000"/>
                    <a:lumOff val="25000"/>
                  </a:schemeClr>
                </a:solidFill>
                <a:latin typeface="Cambria" panose="02040503050406030204" pitchFamily="18" charset="0"/>
                <a:ea typeface="Cambria" panose="02040503050406030204" pitchFamily="18" charset="0"/>
              </a:rPr>
              <a:t>Confirmation de soumission</a:t>
            </a:r>
          </a:p>
        </p:txBody>
      </p:sp>
      <p:cxnSp>
        <p:nvCxnSpPr>
          <p:cNvPr id="31" name="Connecteur droit 30">
            <a:extLst>
              <a:ext uri="{FF2B5EF4-FFF2-40B4-BE49-F238E27FC236}">
                <a16:creationId xmlns:a16="http://schemas.microsoft.com/office/drawing/2014/main" id="{1F27E7A9-2FDB-4E7C-60D6-04542BFC4AA0}"/>
              </a:ext>
            </a:extLst>
          </p:cNvPr>
          <p:cNvCxnSpPr>
            <a:cxnSpLocks/>
          </p:cNvCxnSpPr>
          <p:nvPr/>
        </p:nvCxnSpPr>
        <p:spPr>
          <a:xfrm>
            <a:off x="7156161" y="1939413"/>
            <a:ext cx="47126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2" name="Graphique 31" descr="Liste de contrôle contour">
            <a:extLst>
              <a:ext uri="{FF2B5EF4-FFF2-40B4-BE49-F238E27FC236}">
                <a16:creationId xmlns:a16="http://schemas.microsoft.com/office/drawing/2014/main" id="{78E61E85-B5A4-2AAD-6BF8-4F10FDFF40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1182" y="1515822"/>
            <a:ext cx="801038" cy="801038"/>
          </a:xfrm>
          <a:prstGeom prst="rect">
            <a:avLst/>
          </a:prstGeom>
        </p:spPr>
      </p:pic>
      <p:sp>
        <p:nvSpPr>
          <p:cNvPr id="33" name="ZoneTexte 32">
            <a:extLst>
              <a:ext uri="{FF2B5EF4-FFF2-40B4-BE49-F238E27FC236}">
                <a16:creationId xmlns:a16="http://schemas.microsoft.com/office/drawing/2014/main" id="{E1074BFB-8399-BD20-D45A-04D54C50441F}"/>
              </a:ext>
            </a:extLst>
          </p:cNvPr>
          <p:cNvSpPr txBox="1"/>
          <p:nvPr/>
        </p:nvSpPr>
        <p:spPr>
          <a:xfrm>
            <a:off x="4306554" y="2762737"/>
            <a:ext cx="7562244" cy="215444"/>
          </a:xfrm>
          <a:prstGeom prst="rect">
            <a:avLst/>
          </a:prstGeom>
          <a:noFill/>
        </p:spPr>
        <p:txBody>
          <a:bodyPr wrap="square" lIns="0" tIns="0" rIns="0" bIns="0">
            <a:spAutoFit/>
          </a:bodyPr>
          <a:lstStyle/>
          <a:p>
            <a:r>
              <a:rPr lang="fr-CA" sz="1400">
                <a:solidFill>
                  <a:schemeClr val="tx1">
                    <a:lumMod val="75000"/>
                    <a:lumOff val="25000"/>
                  </a:schemeClr>
                </a:solidFill>
                <a:latin typeface="Arial" panose="020B0604020202020204" pitchFamily="34" charset="0"/>
                <a:ea typeface="Cambria" panose="02040503050406030204" pitchFamily="18" charset="0"/>
                <a:cs typeface="Arial" panose="020B0604020202020204" pitchFamily="34" charset="0"/>
              </a:rPr>
              <a:t>Texte à venir</a:t>
            </a:r>
          </a:p>
        </p:txBody>
      </p:sp>
    </p:spTree>
    <p:extLst>
      <p:ext uri="{BB962C8B-B14F-4D97-AF65-F5344CB8AC3E}">
        <p14:creationId xmlns:p14="http://schemas.microsoft.com/office/powerpoint/2010/main" val="1284250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3A5D8496-42C8-A139-05CA-454459ADB42A}"/>
              </a:ext>
            </a:extLst>
          </p:cNvPr>
          <p:cNvPicPr>
            <a:picLocks noChangeAspect="1"/>
          </p:cNvPicPr>
          <p:nvPr/>
        </p:nvPicPr>
        <p:blipFill rotWithShape="1">
          <a:blip r:embed="rId3"/>
          <a:srcRect l="16778" t="14662"/>
          <a:stretch/>
        </p:blipFill>
        <p:spPr>
          <a:xfrm>
            <a:off x="3423119" y="2796540"/>
            <a:ext cx="8471079" cy="4435204"/>
          </a:xfrm>
          <a:prstGeom prst="rect">
            <a:avLst/>
          </a:prstGeom>
        </p:spPr>
      </p:pic>
      <p:sp>
        <p:nvSpPr>
          <p:cNvPr id="26" name="Rectangle 25">
            <a:extLst>
              <a:ext uri="{FF2B5EF4-FFF2-40B4-BE49-F238E27FC236}">
                <a16:creationId xmlns:a16="http://schemas.microsoft.com/office/drawing/2014/main" id="{A7ED45A7-2F9E-0B0B-E5F8-C4E37B8C4C00}"/>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7" name="ZoneTexte 26">
            <a:extLst>
              <a:ext uri="{FF2B5EF4-FFF2-40B4-BE49-F238E27FC236}">
                <a16:creationId xmlns:a16="http://schemas.microsoft.com/office/drawing/2014/main" id="{D3F7A5C8-BCD8-7555-994F-8A5F6B3AA625}"/>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28" name="ZoneTexte 27">
            <a:extLst>
              <a:ext uri="{FF2B5EF4-FFF2-40B4-BE49-F238E27FC236}">
                <a16:creationId xmlns:a16="http://schemas.microsoft.com/office/drawing/2014/main" id="{D23BC437-F618-93C1-3560-8998AC2598D4}"/>
              </a:ext>
            </a:extLst>
          </p:cNvPr>
          <p:cNvSpPr txBox="1"/>
          <p:nvPr/>
        </p:nvSpPr>
        <p:spPr>
          <a:xfrm>
            <a:off x="5040207"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29" name="Connecteur droit 28">
            <a:extLst>
              <a:ext uri="{FF2B5EF4-FFF2-40B4-BE49-F238E27FC236}">
                <a16:creationId xmlns:a16="http://schemas.microsoft.com/office/drawing/2014/main" id="{659AC40E-1C4D-857B-08DA-90D9DCCE3BC5}"/>
              </a:ext>
            </a:extLst>
          </p:cNvPr>
          <p:cNvCxnSpPr>
            <a:cxnSpLocks/>
          </p:cNvCxnSpPr>
          <p:nvPr/>
        </p:nvCxnSpPr>
        <p:spPr>
          <a:xfrm>
            <a:off x="603013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C373C588-4BB7-635C-62E1-1A0D09DD31B6}"/>
              </a:ext>
            </a:extLst>
          </p:cNvPr>
          <p:cNvSpPr txBox="1"/>
          <p:nvPr/>
        </p:nvSpPr>
        <p:spPr>
          <a:xfrm>
            <a:off x="6121163"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31" name="Connecteur droit 30">
            <a:extLst>
              <a:ext uri="{FF2B5EF4-FFF2-40B4-BE49-F238E27FC236}">
                <a16:creationId xmlns:a16="http://schemas.microsoft.com/office/drawing/2014/main" id="{A4315893-80E7-E1B8-D1B5-D020957B6DFD}"/>
              </a:ext>
            </a:extLst>
          </p:cNvPr>
          <p:cNvCxnSpPr>
            <a:cxnSpLocks/>
          </p:cNvCxnSpPr>
          <p:nvPr/>
        </p:nvCxnSpPr>
        <p:spPr>
          <a:xfrm>
            <a:off x="722005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A0E7B1AC-77B5-5A86-E3E7-EE5DE8F20A48}"/>
              </a:ext>
            </a:extLst>
          </p:cNvPr>
          <p:cNvCxnSpPr>
            <a:cxnSpLocks/>
          </p:cNvCxnSpPr>
          <p:nvPr/>
        </p:nvCxnSpPr>
        <p:spPr>
          <a:xfrm>
            <a:off x="9235355"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55D96799-EADF-1F81-51F7-133CE801753E}"/>
              </a:ext>
            </a:extLst>
          </p:cNvPr>
          <p:cNvCxnSpPr>
            <a:cxnSpLocks/>
          </p:cNvCxnSpPr>
          <p:nvPr/>
        </p:nvCxnSpPr>
        <p:spPr>
          <a:xfrm>
            <a:off x="9981428"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A6630252-1BFF-A9A4-ED0E-45A08014FDBA}"/>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39" name="ZoneTexte 38">
            <a:extLst>
              <a:ext uri="{FF2B5EF4-FFF2-40B4-BE49-F238E27FC236}">
                <a16:creationId xmlns:a16="http://schemas.microsoft.com/office/drawing/2014/main" id="{8CCFBFF0-5445-7AFD-0D29-FDA6370502CB}"/>
              </a:ext>
            </a:extLst>
          </p:cNvPr>
          <p:cNvSpPr txBox="1"/>
          <p:nvPr/>
        </p:nvSpPr>
        <p:spPr>
          <a:xfrm>
            <a:off x="7311085"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41" name="Connecteur droit 40">
            <a:extLst>
              <a:ext uri="{FF2B5EF4-FFF2-40B4-BE49-F238E27FC236}">
                <a16:creationId xmlns:a16="http://schemas.microsoft.com/office/drawing/2014/main" id="{0B515A66-0D5E-239C-2364-5F11A7ADA442}"/>
              </a:ext>
            </a:extLst>
          </p:cNvPr>
          <p:cNvCxnSpPr>
            <a:cxnSpLocks/>
          </p:cNvCxnSpPr>
          <p:nvPr/>
        </p:nvCxnSpPr>
        <p:spPr>
          <a:xfrm>
            <a:off x="8362971"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41445172-EE4F-327B-17EB-BCC354FF3223}"/>
              </a:ext>
            </a:extLst>
          </p:cNvPr>
          <p:cNvSpPr txBox="1"/>
          <p:nvPr/>
        </p:nvSpPr>
        <p:spPr>
          <a:xfrm>
            <a:off x="8453998"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45" name="ZoneTexte 44">
            <a:extLst>
              <a:ext uri="{FF2B5EF4-FFF2-40B4-BE49-F238E27FC236}">
                <a16:creationId xmlns:a16="http://schemas.microsoft.com/office/drawing/2014/main" id="{400900C8-8101-A5FC-8199-62DE5A33C2F9}"/>
              </a:ext>
            </a:extLst>
          </p:cNvPr>
          <p:cNvSpPr txBox="1"/>
          <p:nvPr/>
        </p:nvSpPr>
        <p:spPr>
          <a:xfrm>
            <a:off x="9326384"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46" name="Image 45">
            <a:extLst>
              <a:ext uri="{FF2B5EF4-FFF2-40B4-BE49-F238E27FC236}">
                <a16:creationId xmlns:a16="http://schemas.microsoft.com/office/drawing/2014/main" id="{B42789BC-0350-A77A-E255-9D776617D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sp>
        <p:nvSpPr>
          <p:cNvPr id="47" name="ZoneTexte 46">
            <a:extLst>
              <a:ext uri="{FF2B5EF4-FFF2-40B4-BE49-F238E27FC236}">
                <a16:creationId xmlns:a16="http://schemas.microsoft.com/office/drawing/2014/main" id="{56211DC4-BF61-6DA2-AF8D-99339B0BB096}"/>
              </a:ext>
            </a:extLst>
          </p:cNvPr>
          <p:cNvSpPr txBox="1"/>
          <p:nvPr/>
        </p:nvSpPr>
        <p:spPr>
          <a:xfrm>
            <a:off x="10072457" y="395386"/>
            <a:ext cx="1118931"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Se connecter</a:t>
            </a:r>
          </a:p>
        </p:txBody>
      </p:sp>
      <p:cxnSp>
        <p:nvCxnSpPr>
          <p:cNvPr id="48" name="Connecteur droit 47">
            <a:extLst>
              <a:ext uri="{FF2B5EF4-FFF2-40B4-BE49-F238E27FC236}">
                <a16:creationId xmlns:a16="http://schemas.microsoft.com/office/drawing/2014/main" id="{559B7A6C-4E3A-BBEA-07FF-2316A6B42893}"/>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 coins arrondis 48">
            <a:extLst>
              <a:ext uri="{FF2B5EF4-FFF2-40B4-BE49-F238E27FC236}">
                <a16:creationId xmlns:a16="http://schemas.microsoft.com/office/drawing/2014/main" id="{DEBE550E-E18A-B6AB-C5E1-6498AD83B176}"/>
              </a:ext>
            </a:extLst>
          </p:cNvPr>
          <p:cNvSpPr/>
          <p:nvPr/>
        </p:nvSpPr>
        <p:spPr>
          <a:xfrm>
            <a:off x="10072455" y="208973"/>
            <a:ext cx="1118932" cy="149905"/>
          </a:xfrm>
          <a:prstGeom prst="round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lumMod val="75000"/>
                    <a:lumOff val="25000"/>
                  </a:schemeClr>
                </a:solidFill>
                <a:latin typeface="Cambria" panose="02040503050406030204" pitchFamily="18" charset="0"/>
                <a:ea typeface="Cambria" panose="02040503050406030204" pitchFamily="18" charset="0"/>
                <a:cs typeface="Arial" panose="020B0604020202020204" pitchFamily="34" charset="0"/>
              </a:rPr>
              <a:t>courriel</a:t>
            </a:r>
          </a:p>
        </p:txBody>
      </p:sp>
      <p:sp>
        <p:nvSpPr>
          <p:cNvPr id="22" name="Rectangle 21">
            <a:extLst>
              <a:ext uri="{FF2B5EF4-FFF2-40B4-BE49-F238E27FC236}">
                <a16:creationId xmlns:a16="http://schemas.microsoft.com/office/drawing/2014/main" id="{44588962-1001-BB39-B62E-54647A8BEFF4}"/>
              </a:ext>
            </a:extLst>
          </p:cNvPr>
          <p:cNvSpPr/>
          <p:nvPr/>
        </p:nvSpPr>
        <p:spPr>
          <a:xfrm>
            <a:off x="0" y="644169"/>
            <a:ext cx="2933652" cy="119732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BA7077FC-804F-2CAB-9715-EBDE6D052E0C}"/>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4" name="ZoneTexte 33">
            <a:extLst>
              <a:ext uri="{FF2B5EF4-FFF2-40B4-BE49-F238E27FC236}">
                <a16:creationId xmlns:a16="http://schemas.microsoft.com/office/drawing/2014/main" id="{39CDCD6C-9FBC-4857-9CA9-22CD1343FB22}"/>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35" name="ZoneTexte 34">
            <a:extLst>
              <a:ext uri="{FF2B5EF4-FFF2-40B4-BE49-F238E27FC236}">
                <a16:creationId xmlns:a16="http://schemas.microsoft.com/office/drawing/2014/main" id="{E3A94344-0E9B-5871-651D-19492BFDDAA6}"/>
              </a:ext>
            </a:extLst>
          </p:cNvPr>
          <p:cNvSpPr txBox="1"/>
          <p:nvPr/>
        </p:nvSpPr>
        <p:spPr>
          <a:xfrm>
            <a:off x="5040207"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36" name="Connecteur droit 35">
            <a:extLst>
              <a:ext uri="{FF2B5EF4-FFF2-40B4-BE49-F238E27FC236}">
                <a16:creationId xmlns:a16="http://schemas.microsoft.com/office/drawing/2014/main" id="{00F74C99-321A-0FF6-436C-CABA1FC4599E}"/>
              </a:ext>
            </a:extLst>
          </p:cNvPr>
          <p:cNvCxnSpPr>
            <a:cxnSpLocks/>
          </p:cNvCxnSpPr>
          <p:nvPr/>
        </p:nvCxnSpPr>
        <p:spPr>
          <a:xfrm>
            <a:off x="603013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3F9DB4AF-6BC3-3406-B857-27B218B96049}"/>
              </a:ext>
            </a:extLst>
          </p:cNvPr>
          <p:cNvSpPr txBox="1"/>
          <p:nvPr/>
        </p:nvSpPr>
        <p:spPr>
          <a:xfrm>
            <a:off x="6121163"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40" name="Connecteur droit 39">
            <a:extLst>
              <a:ext uri="{FF2B5EF4-FFF2-40B4-BE49-F238E27FC236}">
                <a16:creationId xmlns:a16="http://schemas.microsoft.com/office/drawing/2014/main" id="{0C2CBCE8-C92C-59B9-4B64-650EADA05417}"/>
              </a:ext>
            </a:extLst>
          </p:cNvPr>
          <p:cNvCxnSpPr>
            <a:cxnSpLocks/>
          </p:cNvCxnSpPr>
          <p:nvPr/>
        </p:nvCxnSpPr>
        <p:spPr>
          <a:xfrm>
            <a:off x="722005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463D7666-AF1F-9ABE-7FC0-8905F82698C0}"/>
              </a:ext>
            </a:extLst>
          </p:cNvPr>
          <p:cNvCxnSpPr>
            <a:cxnSpLocks/>
          </p:cNvCxnSpPr>
          <p:nvPr/>
        </p:nvCxnSpPr>
        <p:spPr>
          <a:xfrm>
            <a:off x="9235355"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CC21DF7C-C14F-AA82-9F78-66B13D113CC6}"/>
              </a:ext>
            </a:extLst>
          </p:cNvPr>
          <p:cNvCxnSpPr>
            <a:cxnSpLocks/>
          </p:cNvCxnSpPr>
          <p:nvPr/>
        </p:nvCxnSpPr>
        <p:spPr>
          <a:xfrm>
            <a:off x="9981428"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0DAA4B89-8E60-B856-9131-21BE08A2AE78}"/>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51" name="ZoneTexte 50">
            <a:extLst>
              <a:ext uri="{FF2B5EF4-FFF2-40B4-BE49-F238E27FC236}">
                <a16:creationId xmlns:a16="http://schemas.microsoft.com/office/drawing/2014/main" id="{85A5EE6A-0296-9070-916C-9B3A553E11D4}"/>
              </a:ext>
            </a:extLst>
          </p:cNvPr>
          <p:cNvSpPr txBox="1"/>
          <p:nvPr/>
        </p:nvSpPr>
        <p:spPr>
          <a:xfrm>
            <a:off x="7311085"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52" name="Connecteur droit 51">
            <a:extLst>
              <a:ext uri="{FF2B5EF4-FFF2-40B4-BE49-F238E27FC236}">
                <a16:creationId xmlns:a16="http://schemas.microsoft.com/office/drawing/2014/main" id="{25A1583F-1460-94E9-5240-B8ECF3BAF248}"/>
              </a:ext>
            </a:extLst>
          </p:cNvPr>
          <p:cNvCxnSpPr>
            <a:cxnSpLocks/>
          </p:cNvCxnSpPr>
          <p:nvPr/>
        </p:nvCxnSpPr>
        <p:spPr>
          <a:xfrm>
            <a:off x="8362971"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EA48710E-8765-32E0-352C-D58DB48497DB}"/>
              </a:ext>
            </a:extLst>
          </p:cNvPr>
          <p:cNvSpPr txBox="1"/>
          <p:nvPr/>
        </p:nvSpPr>
        <p:spPr>
          <a:xfrm>
            <a:off x="8453998"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54" name="ZoneTexte 53">
            <a:extLst>
              <a:ext uri="{FF2B5EF4-FFF2-40B4-BE49-F238E27FC236}">
                <a16:creationId xmlns:a16="http://schemas.microsoft.com/office/drawing/2014/main" id="{F1AFFAC8-26DF-6EFE-AC1B-3C68EEC66AF7}"/>
              </a:ext>
            </a:extLst>
          </p:cNvPr>
          <p:cNvSpPr txBox="1"/>
          <p:nvPr/>
        </p:nvSpPr>
        <p:spPr>
          <a:xfrm>
            <a:off x="9326384"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55" name="Image 54">
            <a:extLst>
              <a:ext uri="{FF2B5EF4-FFF2-40B4-BE49-F238E27FC236}">
                <a16:creationId xmlns:a16="http://schemas.microsoft.com/office/drawing/2014/main" id="{874A8864-7432-E805-2499-6D2C3B893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sp>
        <p:nvSpPr>
          <p:cNvPr id="56" name="ZoneTexte 55">
            <a:extLst>
              <a:ext uri="{FF2B5EF4-FFF2-40B4-BE49-F238E27FC236}">
                <a16:creationId xmlns:a16="http://schemas.microsoft.com/office/drawing/2014/main" id="{597D1E07-D48E-D95A-25C5-75B9A1A008F9}"/>
              </a:ext>
            </a:extLst>
          </p:cNvPr>
          <p:cNvSpPr txBox="1"/>
          <p:nvPr/>
        </p:nvSpPr>
        <p:spPr>
          <a:xfrm>
            <a:off x="10072458" y="215113"/>
            <a:ext cx="817792"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Nom de</a:t>
            </a:r>
            <a:br>
              <a:rPr lang="fr-CA" dirty="0"/>
            </a:br>
            <a:r>
              <a:rPr lang="fr-CA" dirty="0"/>
              <a:t>l’utilisateur</a:t>
            </a:r>
          </a:p>
        </p:txBody>
      </p:sp>
      <p:cxnSp>
        <p:nvCxnSpPr>
          <p:cNvPr id="57" name="Connecteur droit 56">
            <a:extLst>
              <a:ext uri="{FF2B5EF4-FFF2-40B4-BE49-F238E27FC236}">
                <a16:creationId xmlns:a16="http://schemas.microsoft.com/office/drawing/2014/main" id="{29DBE49F-34FB-1544-A2BC-1E6492FB3716}"/>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FB90F966-21FE-30D5-0C49-3E6E2E504F8E}"/>
              </a:ext>
            </a:extLst>
          </p:cNvPr>
          <p:cNvSpPr txBox="1"/>
          <p:nvPr/>
        </p:nvSpPr>
        <p:spPr>
          <a:xfrm>
            <a:off x="4306554" y="1708581"/>
            <a:ext cx="2383806" cy="461665"/>
          </a:xfrm>
          <a:prstGeom prst="rect">
            <a:avLst/>
          </a:prstGeom>
          <a:noFill/>
        </p:spPr>
        <p:txBody>
          <a:bodyPr wrap="square" lIns="0" tIns="0" rIns="0" bIns="0">
            <a:spAutoFit/>
          </a:bodyPr>
          <a:lstStyle/>
          <a:p>
            <a:r>
              <a:rPr lang="fr-CA" sz="3000" dirty="0">
                <a:solidFill>
                  <a:schemeClr val="tx1">
                    <a:lumMod val="75000"/>
                    <a:lumOff val="25000"/>
                  </a:schemeClr>
                </a:solidFill>
                <a:latin typeface="Cambria" panose="02040503050406030204" pitchFamily="18" charset="0"/>
                <a:ea typeface="Cambria" panose="02040503050406030204" pitchFamily="18" charset="0"/>
              </a:rPr>
              <a:t>Nouvel article</a:t>
            </a:r>
          </a:p>
        </p:txBody>
      </p:sp>
      <p:cxnSp>
        <p:nvCxnSpPr>
          <p:cNvPr id="59" name="Connecteur droit 58">
            <a:extLst>
              <a:ext uri="{FF2B5EF4-FFF2-40B4-BE49-F238E27FC236}">
                <a16:creationId xmlns:a16="http://schemas.microsoft.com/office/drawing/2014/main" id="{63315405-0A16-0D8A-53A4-9D94197AB65E}"/>
              </a:ext>
            </a:extLst>
          </p:cNvPr>
          <p:cNvCxnSpPr>
            <a:cxnSpLocks/>
            <a:stCxn id="58" idx="3"/>
          </p:cNvCxnSpPr>
          <p:nvPr/>
        </p:nvCxnSpPr>
        <p:spPr>
          <a:xfrm flipV="1">
            <a:off x="6690360" y="1939413"/>
            <a:ext cx="5178438"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04E2F39-701B-4E3E-9689-F0117B74D8F6}"/>
              </a:ext>
            </a:extLst>
          </p:cNvPr>
          <p:cNvSpPr/>
          <p:nvPr/>
        </p:nvSpPr>
        <p:spPr>
          <a:xfrm>
            <a:off x="0" y="1515822"/>
            <a:ext cx="2933652" cy="65442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7" name="Graphique 66" descr="Écran contour">
            <a:extLst>
              <a:ext uri="{FF2B5EF4-FFF2-40B4-BE49-F238E27FC236}">
                <a16:creationId xmlns:a16="http://schemas.microsoft.com/office/drawing/2014/main" id="{C8C8CE44-35D9-4420-160F-A8ACA6E54B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6215" y="1649965"/>
            <a:ext cx="386138" cy="386138"/>
          </a:xfrm>
          <a:prstGeom prst="rect">
            <a:avLst/>
          </a:prstGeom>
        </p:spPr>
      </p:pic>
      <p:sp>
        <p:nvSpPr>
          <p:cNvPr id="68" name="ZoneTexte 67">
            <a:extLst>
              <a:ext uri="{FF2B5EF4-FFF2-40B4-BE49-F238E27FC236}">
                <a16:creationId xmlns:a16="http://schemas.microsoft.com/office/drawing/2014/main" id="{676D8239-4A10-DEEB-AA43-98C2AADF516A}"/>
              </a:ext>
            </a:extLst>
          </p:cNvPr>
          <p:cNvSpPr txBox="1"/>
          <p:nvPr/>
        </p:nvSpPr>
        <p:spPr>
          <a:xfrm>
            <a:off x="846231" y="1735312"/>
            <a:ext cx="1439769" cy="215444"/>
          </a:xfrm>
          <a:prstGeom prst="rect">
            <a:avLst/>
          </a:prstGeom>
          <a:noFill/>
        </p:spPr>
        <p:txBody>
          <a:bodyPr wrap="square" lIns="0" tIns="0" rIns="0" bIns="0">
            <a:spAutoFit/>
          </a:bodyPr>
          <a:lstStyle/>
          <a:p>
            <a:r>
              <a:rPr lang="fr-CA" sz="1400" dirty="0">
                <a:solidFill>
                  <a:schemeClr val="tx1">
                    <a:lumMod val="75000"/>
                    <a:lumOff val="25000"/>
                  </a:schemeClr>
                </a:solidFill>
                <a:latin typeface="Arial" panose="020B0604020202020204" pitchFamily="34" charset="0"/>
                <a:ea typeface="Cambria" panose="02040503050406030204" pitchFamily="18" charset="0"/>
                <a:cs typeface="Arial" panose="020B0604020202020204" pitchFamily="34" charset="0"/>
              </a:rPr>
              <a:t>Tableau de bord</a:t>
            </a:r>
          </a:p>
        </p:txBody>
      </p:sp>
      <p:pic>
        <p:nvPicPr>
          <p:cNvPr id="72" name="Graphique 71" descr="Utilisateur contour">
            <a:extLst>
              <a:ext uri="{FF2B5EF4-FFF2-40B4-BE49-F238E27FC236}">
                <a16:creationId xmlns:a16="http://schemas.microsoft.com/office/drawing/2014/main" id="{BA6567AD-F507-D04C-8788-999E843DA5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64790" y="288841"/>
            <a:ext cx="232977" cy="232977"/>
          </a:xfrm>
          <a:prstGeom prst="rect">
            <a:avLst/>
          </a:prstGeom>
        </p:spPr>
      </p:pic>
      <p:pic>
        <p:nvPicPr>
          <p:cNvPr id="79" name="Graphique 78" descr="Crayon contour">
            <a:extLst>
              <a:ext uri="{FF2B5EF4-FFF2-40B4-BE49-F238E27FC236}">
                <a16:creationId xmlns:a16="http://schemas.microsoft.com/office/drawing/2014/main" id="{31A27335-F1EB-D14E-8F7C-1E9DDA254A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84042" y="1596483"/>
            <a:ext cx="680259" cy="680259"/>
          </a:xfrm>
          <a:prstGeom prst="rect">
            <a:avLst/>
          </a:prstGeom>
        </p:spPr>
      </p:pic>
    </p:spTree>
    <p:extLst>
      <p:ext uri="{BB962C8B-B14F-4D97-AF65-F5344CB8AC3E}">
        <p14:creationId xmlns:p14="http://schemas.microsoft.com/office/powerpoint/2010/main" val="370138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Espace réservé du contenu 4" descr="Une image contenant texte&#10;&#10;Description générée automatiquement">
            <a:extLst>
              <a:ext uri="{FF2B5EF4-FFF2-40B4-BE49-F238E27FC236}">
                <a16:creationId xmlns:a16="http://schemas.microsoft.com/office/drawing/2014/main" id="{CCBF0222-EDF2-D8DD-ECBC-5A656C3C2FB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6934" t="13133"/>
          <a:stretch/>
        </p:blipFill>
        <p:spPr>
          <a:xfrm>
            <a:off x="3248026" y="3120068"/>
            <a:ext cx="8734424" cy="3932536"/>
          </a:xfrm>
        </p:spPr>
      </p:pic>
      <p:pic>
        <p:nvPicPr>
          <p:cNvPr id="23" name="Image 22" descr="Une image contenant texte&#10;&#10;Description générée automatiquement">
            <a:extLst>
              <a:ext uri="{FF2B5EF4-FFF2-40B4-BE49-F238E27FC236}">
                <a16:creationId xmlns:a16="http://schemas.microsoft.com/office/drawing/2014/main" id="{F68A16F0-4A0C-1F9C-30DF-FE84EDFCE88A}"/>
              </a:ext>
            </a:extLst>
          </p:cNvPr>
          <p:cNvPicPr>
            <a:picLocks noChangeAspect="1"/>
          </p:cNvPicPr>
          <p:nvPr/>
        </p:nvPicPr>
        <p:blipFill rotWithShape="1">
          <a:blip r:embed="rId4">
            <a:extLst>
              <a:ext uri="{28A0092B-C50C-407E-A947-70E740481C1C}">
                <a14:useLocalDpi xmlns:a14="http://schemas.microsoft.com/office/drawing/2010/main" val="0"/>
              </a:ext>
            </a:extLst>
          </a:blip>
          <a:srcRect l="19632" b="6268"/>
          <a:stretch/>
        </p:blipFill>
        <p:spPr>
          <a:xfrm>
            <a:off x="3426253" y="7052604"/>
            <a:ext cx="8556198" cy="4598376"/>
          </a:xfrm>
          <a:prstGeom prst="rect">
            <a:avLst/>
          </a:prstGeom>
        </p:spPr>
      </p:pic>
      <p:sp>
        <p:nvSpPr>
          <p:cNvPr id="34" name="Rectangle 33">
            <a:extLst>
              <a:ext uri="{FF2B5EF4-FFF2-40B4-BE49-F238E27FC236}">
                <a16:creationId xmlns:a16="http://schemas.microsoft.com/office/drawing/2014/main" id="{5290F29E-08C0-487C-8D33-6832D8DE6276}"/>
              </a:ext>
            </a:extLst>
          </p:cNvPr>
          <p:cNvSpPr/>
          <p:nvPr/>
        </p:nvSpPr>
        <p:spPr>
          <a:xfrm>
            <a:off x="0" y="644169"/>
            <a:ext cx="2933652" cy="119732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5" name="Rectangle 34">
            <a:extLst>
              <a:ext uri="{FF2B5EF4-FFF2-40B4-BE49-F238E27FC236}">
                <a16:creationId xmlns:a16="http://schemas.microsoft.com/office/drawing/2014/main" id="{47B70C9A-C593-DCAA-0DB8-3AD610FE3BBE}"/>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6" name="ZoneTexte 35">
            <a:extLst>
              <a:ext uri="{FF2B5EF4-FFF2-40B4-BE49-F238E27FC236}">
                <a16:creationId xmlns:a16="http://schemas.microsoft.com/office/drawing/2014/main" id="{D2682D42-C568-2DA0-2B8E-362D94A7C101}"/>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a:t>REVUE CRIMINOLOGIE</a:t>
            </a:r>
          </a:p>
        </p:txBody>
      </p:sp>
      <p:sp>
        <p:nvSpPr>
          <p:cNvPr id="37" name="ZoneTexte 36">
            <a:extLst>
              <a:ext uri="{FF2B5EF4-FFF2-40B4-BE49-F238E27FC236}">
                <a16:creationId xmlns:a16="http://schemas.microsoft.com/office/drawing/2014/main" id="{DA973B0D-D22E-63E8-3776-074C1B3F7FBA}"/>
              </a:ext>
            </a:extLst>
          </p:cNvPr>
          <p:cNvSpPr txBox="1"/>
          <p:nvPr/>
        </p:nvSpPr>
        <p:spPr>
          <a:xfrm>
            <a:off x="5040207" y="184338"/>
            <a:ext cx="898902" cy="307777"/>
          </a:xfrm>
          <a:prstGeom prst="rect">
            <a:avLst/>
          </a:prstGeom>
          <a:noFill/>
        </p:spPr>
        <p:txBody>
          <a:bodyPr wrap="square" lIns="0" tIns="0" rIns="0" bIns="0" rtlCol="0">
            <a:spAutoFit/>
          </a:bodyPr>
          <a:lstStyle/>
          <a:p>
            <a:pPr algn="ctr">
              <a:lnSpc>
                <a:spcPts val="1200"/>
              </a:lnSpc>
            </a:pPr>
            <a:r>
              <a:rPr lang="fr-CA" sz="1000">
                <a:solidFill>
                  <a:schemeClr val="bg1"/>
                </a:solidFill>
                <a:latin typeface="Cambria" panose="02040503050406030204" pitchFamily="18" charset="0"/>
                <a:ea typeface="Cambria" panose="02040503050406030204" pitchFamily="18" charset="0"/>
              </a:rPr>
              <a:t>Soumettre</a:t>
            </a:r>
            <a:br>
              <a:rPr lang="fr-CA" sz="1000">
                <a:solidFill>
                  <a:schemeClr val="bg1"/>
                </a:solidFill>
                <a:latin typeface="Cambria" panose="02040503050406030204" pitchFamily="18" charset="0"/>
                <a:ea typeface="Cambria" panose="02040503050406030204" pitchFamily="18" charset="0"/>
              </a:rPr>
            </a:br>
            <a:r>
              <a:rPr lang="fr-CA" sz="1000">
                <a:solidFill>
                  <a:schemeClr val="bg1"/>
                </a:solidFill>
                <a:latin typeface="Cambria" panose="02040503050406030204" pitchFamily="18" charset="0"/>
                <a:ea typeface="Cambria" panose="02040503050406030204" pitchFamily="18" charset="0"/>
              </a:rPr>
              <a:t>un article</a:t>
            </a:r>
          </a:p>
        </p:txBody>
      </p:sp>
      <p:cxnSp>
        <p:nvCxnSpPr>
          <p:cNvPr id="40" name="Connecteur droit 39">
            <a:extLst>
              <a:ext uri="{FF2B5EF4-FFF2-40B4-BE49-F238E27FC236}">
                <a16:creationId xmlns:a16="http://schemas.microsoft.com/office/drawing/2014/main" id="{12CA63C2-F6E0-0CF3-287A-4B1D493F0EA0}"/>
              </a:ext>
            </a:extLst>
          </p:cNvPr>
          <p:cNvCxnSpPr>
            <a:cxnSpLocks/>
          </p:cNvCxnSpPr>
          <p:nvPr/>
        </p:nvCxnSpPr>
        <p:spPr>
          <a:xfrm>
            <a:off x="603013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8A472F70-C1C3-0096-1744-854707715D0B}"/>
              </a:ext>
            </a:extLst>
          </p:cNvPr>
          <p:cNvSpPr txBox="1"/>
          <p:nvPr/>
        </p:nvSpPr>
        <p:spPr>
          <a:xfrm>
            <a:off x="6121163" y="184338"/>
            <a:ext cx="1007866" cy="307777"/>
          </a:xfrm>
          <a:prstGeom prst="rect">
            <a:avLst/>
          </a:prstGeom>
          <a:noFill/>
        </p:spPr>
        <p:txBody>
          <a:bodyPr wrap="square" lIns="0" tIns="0" rIns="0" bIns="0" rtlCol="0">
            <a:spAutoFit/>
          </a:bodyPr>
          <a:lstStyle/>
          <a:p>
            <a:pPr algn="ctr">
              <a:lnSpc>
                <a:spcPts val="1200"/>
              </a:lnSpc>
            </a:pPr>
            <a:r>
              <a:rPr lang="fr-CA" sz="1000">
                <a:solidFill>
                  <a:schemeClr val="bg1"/>
                </a:solidFill>
                <a:latin typeface="Cambria" panose="02040503050406030204" pitchFamily="18" charset="0"/>
                <a:ea typeface="Cambria" panose="02040503050406030204" pitchFamily="18" charset="0"/>
              </a:rPr>
              <a:t>Suivi d’un</a:t>
            </a:r>
            <a:br>
              <a:rPr lang="fr-CA" sz="1000">
                <a:solidFill>
                  <a:schemeClr val="bg1"/>
                </a:solidFill>
                <a:latin typeface="Cambria" panose="02040503050406030204" pitchFamily="18" charset="0"/>
                <a:ea typeface="Cambria" panose="02040503050406030204" pitchFamily="18" charset="0"/>
              </a:rPr>
            </a:br>
            <a:r>
              <a:rPr lang="fr-CA" sz="1000">
                <a:solidFill>
                  <a:schemeClr val="bg1"/>
                </a:solidFill>
                <a:latin typeface="Cambria" panose="02040503050406030204" pitchFamily="18" charset="0"/>
                <a:ea typeface="Cambria" panose="02040503050406030204" pitchFamily="18" charset="0"/>
              </a:rPr>
              <a:t>article soumis</a:t>
            </a:r>
          </a:p>
        </p:txBody>
      </p:sp>
      <p:cxnSp>
        <p:nvCxnSpPr>
          <p:cNvPr id="44" name="Connecteur droit 43">
            <a:extLst>
              <a:ext uri="{FF2B5EF4-FFF2-40B4-BE49-F238E27FC236}">
                <a16:creationId xmlns:a16="http://schemas.microsoft.com/office/drawing/2014/main" id="{7917F80D-65A3-6ED9-D3E7-D4E711C2E913}"/>
              </a:ext>
            </a:extLst>
          </p:cNvPr>
          <p:cNvCxnSpPr>
            <a:cxnSpLocks/>
          </p:cNvCxnSpPr>
          <p:nvPr/>
        </p:nvCxnSpPr>
        <p:spPr>
          <a:xfrm>
            <a:off x="7220056"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B1A53425-8E9D-19E5-1DC4-46E0310F426B}"/>
              </a:ext>
            </a:extLst>
          </p:cNvPr>
          <p:cNvCxnSpPr>
            <a:cxnSpLocks/>
          </p:cNvCxnSpPr>
          <p:nvPr/>
        </p:nvCxnSpPr>
        <p:spPr>
          <a:xfrm>
            <a:off x="9235355"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19BF3CAB-F77A-AE78-6AC3-327C17A00E64}"/>
              </a:ext>
            </a:extLst>
          </p:cNvPr>
          <p:cNvCxnSpPr>
            <a:cxnSpLocks/>
          </p:cNvCxnSpPr>
          <p:nvPr/>
        </p:nvCxnSpPr>
        <p:spPr>
          <a:xfrm>
            <a:off x="9981428"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378DF51B-CAAE-0CAE-984C-4013C8EF6963}"/>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a:t>EN</a:t>
            </a:r>
          </a:p>
        </p:txBody>
      </p:sp>
      <p:sp>
        <p:nvSpPr>
          <p:cNvPr id="53" name="ZoneTexte 52">
            <a:extLst>
              <a:ext uri="{FF2B5EF4-FFF2-40B4-BE49-F238E27FC236}">
                <a16:creationId xmlns:a16="http://schemas.microsoft.com/office/drawing/2014/main" id="{B8BA76AC-FCD6-FE62-F305-4DE80DAC4DDF}"/>
              </a:ext>
            </a:extLst>
          </p:cNvPr>
          <p:cNvSpPr txBox="1"/>
          <p:nvPr/>
        </p:nvSpPr>
        <p:spPr>
          <a:xfrm>
            <a:off x="7311085"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a:t>Directives</a:t>
            </a:r>
            <a:br>
              <a:rPr lang="fr-CA"/>
            </a:br>
            <a:r>
              <a:rPr lang="fr-CA"/>
              <a:t>aux auteurs</a:t>
            </a:r>
          </a:p>
        </p:txBody>
      </p:sp>
      <p:cxnSp>
        <p:nvCxnSpPr>
          <p:cNvPr id="54" name="Connecteur droit 53">
            <a:extLst>
              <a:ext uri="{FF2B5EF4-FFF2-40B4-BE49-F238E27FC236}">
                <a16:creationId xmlns:a16="http://schemas.microsoft.com/office/drawing/2014/main" id="{5FBC63C4-A128-7BF5-9D06-11D46B9504E9}"/>
              </a:ext>
            </a:extLst>
          </p:cNvPr>
          <p:cNvCxnSpPr>
            <a:cxnSpLocks/>
          </p:cNvCxnSpPr>
          <p:nvPr/>
        </p:nvCxnSpPr>
        <p:spPr>
          <a:xfrm>
            <a:off x="8362971"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ZoneTexte 54">
            <a:extLst>
              <a:ext uri="{FF2B5EF4-FFF2-40B4-BE49-F238E27FC236}">
                <a16:creationId xmlns:a16="http://schemas.microsoft.com/office/drawing/2014/main" id="{E398B227-C623-930C-CD6F-E887FEF85998}"/>
              </a:ext>
            </a:extLst>
          </p:cNvPr>
          <p:cNvSpPr txBox="1"/>
          <p:nvPr/>
        </p:nvSpPr>
        <p:spPr>
          <a:xfrm>
            <a:off x="8453998"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a:t>À propos</a:t>
            </a:r>
          </a:p>
        </p:txBody>
      </p:sp>
      <p:sp>
        <p:nvSpPr>
          <p:cNvPr id="56" name="ZoneTexte 55">
            <a:extLst>
              <a:ext uri="{FF2B5EF4-FFF2-40B4-BE49-F238E27FC236}">
                <a16:creationId xmlns:a16="http://schemas.microsoft.com/office/drawing/2014/main" id="{6D299F7C-7BAC-6532-08B0-2B0D14322350}"/>
              </a:ext>
            </a:extLst>
          </p:cNvPr>
          <p:cNvSpPr txBox="1"/>
          <p:nvPr/>
        </p:nvSpPr>
        <p:spPr>
          <a:xfrm>
            <a:off x="9326384"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a:t>Nous joindre</a:t>
            </a:r>
          </a:p>
        </p:txBody>
      </p:sp>
      <p:pic>
        <p:nvPicPr>
          <p:cNvPr id="57" name="Image 56">
            <a:extLst>
              <a:ext uri="{FF2B5EF4-FFF2-40B4-BE49-F238E27FC236}">
                <a16:creationId xmlns:a16="http://schemas.microsoft.com/office/drawing/2014/main" id="{8F7CFC37-4591-A498-2352-FC1D906756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sp>
        <p:nvSpPr>
          <p:cNvPr id="58" name="ZoneTexte 57">
            <a:extLst>
              <a:ext uri="{FF2B5EF4-FFF2-40B4-BE49-F238E27FC236}">
                <a16:creationId xmlns:a16="http://schemas.microsoft.com/office/drawing/2014/main" id="{7FD23DDE-4449-2C3E-FDB6-468222C34EDB}"/>
              </a:ext>
            </a:extLst>
          </p:cNvPr>
          <p:cNvSpPr txBox="1"/>
          <p:nvPr/>
        </p:nvSpPr>
        <p:spPr>
          <a:xfrm>
            <a:off x="10072458" y="215113"/>
            <a:ext cx="817792"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a:t>Nom de</a:t>
            </a:r>
            <a:br>
              <a:rPr lang="fr-CA"/>
            </a:br>
            <a:r>
              <a:rPr lang="fr-CA"/>
              <a:t>l’utilisateur</a:t>
            </a:r>
          </a:p>
        </p:txBody>
      </p:sp>
      <p:cxnSp>
        <p:nvCxnSpPr>
          <p:cNvPr id="59" name="Connecteur droit 58">
            <a:extLst>
              <a:ext uri="{FF2B5EF4-FFF2-40B4-BE49-F238E27FC236}">
                <a16:creationId xmlns:a16="http://schemas.microsoft.com/office/drawing/2014/main" id="{73486B3A-E94A-5F8C-4AB7-AB3403EFB8E5}"/>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5A72094F-8F9C-1A73-6E2C-0F2D5907E2AB}"/>
              </a:ext>
            </a:extLst>
          </p:cNvPr>
          <p:cNvSpPr txBox="1"/>
          <p:nvPr/>
        </p:nvSpPr>
        <p:spPr>
          <a:xfrm>
            <a:off x="4306554" y="1477748"/>
            <a:ext cx="2878044" cy="923330"/>
          </a:xfrm>
          <a:prstGeom prst="rect">
            <a:avLst/>
          </a:prstGeom>
          <a:noFill/>
        </p:spPr>
        <p:txBody>
          <a:bodyPr wrap="square" lIns="0" tIns="0" rIns="0" bIns="0">
            <a:spAutoFit/>
          </a:bodyPr>
          <a:lstStyle/>
          <a:p>
            <a:r>
              <a:rPr lang="fr-CA" sz="3000">
                <a:solidFill>
                  <a:schemeClr val="tx1">
                    <a:lumMod val="75000"/>
                    <a:lumOff val="25000"/>
                  </a:schemeClr>
                </a:solidFill>
                <a:latin typeface="Cambria" panose="02040503050406030204" pitchFamily="18" charset="0"/>
                <a:ea typeface="Cambria" panose="02040503050406030204" pitchFamily="18" charset="0"/>
              </a:rPr>
              <a:t>Suivi d’un article déjà soumis</a:t>
            </a:r>
          </a:p>
        </p:txBody>
      </p:sp>
      <p:cxnSp>
        <p:nvCxnSpPr>
          <p:cNvPr id="61" name="Connecteur droit 60">
            <a:extLst>
              <a:ext uri="{FF2B5EF4-FFF2-40B4-BE49-F238E27FC236}">
                <a16:creationId xmlns:a16="http://schemas.microsoft.com/office/drawing/2014/main" id="{4FA8D1EE-16EF-CD64-6452-35501190256B}"/>
              </a:ext>
            </a:extLst>
          </p:cNvPr>
          <p:cNvCxnSpPr>
            <a:cxnSpLocks/>
          </p:cNvCxnSpPr>
          <p:nvPr/>
        </p:nvCxnSpPr>
        <p:spPr>
          <a:xfrm>
            <a:off x="7156161" y="1939413"/>
            <a:ext cx="47126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D83F562-85E7-8316-AE38-24526E47028F}"/>
              </a:ext>
            </a:extLst>
          </p:cNvPr>
          <p:cNvSpPr/>
          <p:nvPr/>
        </p:nvSpPr>
        <p:spPr>
          <a:xfrm>
            <a:off x="0" y="1515822"/>
            <a:ext cx="2933652" cy="65442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69" name="Graphique 68" descr="Écran contour">
            <a:extLst>
              <a:ext uri="{FF2B5EF4-FFF2-40B4-BE49-F238E27FC236}">
                <a16:creationId xmlns:a16="http://schemas.microsoft.com/office/drawing/2014/main" id="{EDBA07FE-BF28-CE46-18A9-42C5504AD3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215" y="1649965"/>
            <a:ext cx="386138" cy="386138"/>
          </a:xfrm>
          <a:prstGeom prst="rect">
            <a:avLst/>
          </a:prstGeom>
        </p:spPr>
      </p:pic>
      <p:sp>
        <p:nvSpPr>
          <p:cNvPr id="70" name="ZoneTexte 69">
            <a:extLst>
              <a:ext uri="{FF2B5EF4-FFF2-40B4-BE49-F238E27FC236}">
                <a16:creationId xmlns:a16="http://schemas.microsoft.com/office/drawing/2014/main" id="{B55E7124-8AC3-F058-1AB2-F10E4CAF7728}"/>
              </a:ext>
            </a:extLst>
          </p:cNvPr>
          <p:cNvSpPr txBox="1"/>
          <p:nvPr/>
        </p:nvSpPr>
        <p:spPr>
          <a:xfrm>
            <a:off x="846231" y="1735312"/>
            <a:ext cx="1439769" cy="215444"/>
          </a:xfrm>
          <a:prstGeom prst="rect">
            <a:avLst/>
          </a:prstGeom>
          <a:noFill/>
        </p:spPr>
        <p:txBody>
          <a:bodyPr wrap="square" lIns="0" tIns="0" rIns="0" bIns="0">
            <a:spAutoFit/>
          </a:bodyPr>
          <a:lstStyle/>
          <a:p>
            <a:r>
              <a:rPr lang="fr-CA" sz="1400">
                <a:solidFill>
                  <a:schemeClr val="tx1">
                    <a:lumMod val="75000"/>
                    <a:lumOff val="25000"/>
                  </a:schemeClr>
                </a:solidFill>
                <a:latin typeface="Arial" panose="020B0604020202020204" pitchFamily="34" charset="0"/>
                <a:ea typeface="Cambria" panose="02040503050406030204" pitchFamily="18" charset="0"/>
                <a:cs typeface="Arial" panose="020B0604020202020204" pitchFamily="34" charset="0"/>
              </a:rPr>
              <a:t>Tableau de bord</a:t>
            </a:r>
          </a:p>
        </p:txBody>
      </p:sp>
      <p:pic>
        <p:nvPicPr>
          <p:cNvPr id="74" name="Graphique 73" descr="Utilisateur contour">
            <a:extLst>
              <a:ext uri="{FF2B5EF4-FFF2-40B4-BE49-F238E27FC236}">
                <a16:creationId xmlns:a16="http://schemas.microsoft.com/office/drawing/2014/main" id="{B9EEBFD4-0E5F-8AB8-59C9-B39093E2F4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64790" y="288841"/>
            <a:ext cx="232977" cy="232977"/>
          </a:xfrm>
          <a:prstGeom prst="rect">
            <a:avLst/>
          </a:prstGeom>
        </p:spPr>
      </p:pic>
      <p:pic>
        <p:nvPicPr>
          <p:cNvPr id="81" name="Graphique 80" descr="Liste de contrôle contour">
            <a:extLst>
              <a:ext uri="{FF2B5EF4-FFF2-40B4-BE49-F238E27FC236}">
                <a16:creationId xmlns:a16="http://schemas.microsoft.com/office/drawing/2014/main" id="{19F8C04E-C76A-2F35-2DBD-4BD3D6A9EF8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61182" y="1515822"/>
            <a:ext cx="801038" cy="801038"/>
          </a:xfrm>
          <a:prstGeom prst="rect">
            <a:avLst/>
          </a:prstGeom>
        </p:spPr>
      </p:pic>
      <p:sp>
        <p:nvSpPr>
          <p:cNvPr id="82" name="ZoneTexte 81">
            <a:extLst>
              <a:ext uri="{FF2B5EF4-FFF2-40B4-BE49-F238E27FC236}">
                <a16:creationId xmlns:a16="http://schemas.microsoft.com/office/drawing/2014/main" id="{F3757264-9986-31CD-702D-B5E7A02225C5}"/>
              </a:ext>
            </a:extLst>
          </p:cNvPr>
          <p:cNvSpPr txBox="1"/>
          <p:nvPr/>
        </p:nvSpPr>
        <p:spPr>
          <a:xfrm>
            <a:off x="4306554" y="2762737"/>
            <a:ext cx="7562244" cy="215444"/>
          </a:xfrm>
          <a:prstGeom prst="rect">
            <a:avLst/>
          </a:prstGeom>
          <a:noFill/>
        </p:spPr>
        <p:txBody>
          <a:bodyPr wrap="square" lIns="0" tIns="0" rIns="0" bIns="0">
            <a:spAutoFit/>
          </a:bodyPr>
          <a:lstStyle/>
          <a:p>
            <a:r>
              <a:rPr lang="fr-CA" sz="1400">
                <a:solidFill>
                  <a:schemeClr val="tx1">
                    <a:lumMod val="75000"/>
                    <a:lumOff val="25000"/>
                  </a:schemeClr>
                </a:solidFill>
                <a:latin typeface="Arial" panose="020B0604020202020204" pitchFamily="34" charset="0"/>
                <a:ea typeface="Cambria" panose="02040503050406030204" pitchFamily="18" charset="0"/>
                <a:cs typeface="Arial" panose="020B0604020202020204" pitchFamily="34" charset="0"/>
              </a:rPr>
              <a:t>Texte à venir</a:t>
            </a:r>
          </a:p>
        </p:txBody>
      </p:sp>
      <p:sp>
        <p:nvSpPr>
          <p:cNvPr id="33" name="Rectangle : avec coins arrondis en haut 32">
            <a:extLst>
              <a:ext uri="{FF2B5EF4-FFF2-40B4-BE49-F238E27FC236}">
                <a16:creationId xmlns:a16="http://schemas.microsoft.com/office/drawing/2014/main" id="{5B0AF1CC-F078-7359-7F8C-D66921DFEADC}"/>
              </a:ext>
            </a:extLst>
          </p:cNvPr>
          <p:cNvSpPr/>
          <p:nvPr/>
        </p:nvSpPr>
        <p:spPr>
          <a:xfrm rot="5400000" flipH="1">
            <a:off x="8640699" y="8951665"/>
            <a:ext cx="239100" cy="6253899"/>
          </a:xfrm>
          <a:prstGeom prst="round2Same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endParaRPr lang="fr-CA" sz="1000">
              <a:solidFill>
                <a:schemeClr val="tx1">
                  <a:lumMod val="50000"/>
                  <a:lumOff val="50000"/>
                </a:schemeClr>
              </a:solidFill>
              <a:latin typeface="Arial" panose="020B0604020202020204" pitchFamily="34" charset="0"/>
              <a:cs typeface="Arial" panose="020B0604020202020204" pitchFamily="34" charset="0"/>
            </a:endParaRPr>
          </a:p>
        </p:txBody>
      </p:sp>
      <p:sp>
        <p:nvSpPr>
          <p:cNvPr id="2" name="Rectangle : avec coins arrondis en haut 1">
            <a:extLst>
              <a:ext uri="{FF2B5EF4-FFF2-40B4-BE49-F238E27FC236}">
                <a16:creationId xmlns:a16="http://schemas.microsoft.com/office/drawing/2014/main" id="{FA2D58D5-81B7-7E3E-DF26-D04BB48F3CEF}"/>
              </a:ext>
            </a:extLst>
          </p:cNvPr>
          <p:cNvSpPr/>
          <p:nvPr/>
        </p:nvSpPr>
        <p:spPr>
          <a:xfrm rot="16200000">
            <a:off x="5038642" y="11603508"/>
            <a:ext cx="239100" cy="950214"/>
          </a:xfrm>
          <a:prstGeom prst="round2Same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fr-CA" sz="1000" dirty="0">
                <a:solidFill>
                  <a:schemeClr val="tx1">
                    <a:lumMod val="50000"/>
                    <a:lumOff val="50000"/>
                  </a:schemeClr>
                </a:solidFill>
                <a:latin typeface="Arial" panose="020B0604020202020204" pitchFamily="34" charset="0"/>
                <a:cs typeface="Arial" panose="020B0604020202020204" pitchFamily="34" charset="0"/>
              </a:rPr>
              <a:t> Sauvegarder</a:t>
            </a:r>
          </a:p>
        </p:txBody>
      </p:sp>
      <p:sp>
        <p:nvSpPr>
          <p:cNvPr id="3" name="ZoneTexte 2">
            <a:extLst>
              <a:ext uri="{FF2B5EF4-FFF2-40B4-BE49-F238E27FC236}">
                <a16:creationId xmlns:a16="http://schemas.microsoft.com/office/drawing/2014/main" id="{C1CA0CA8-9ABE-DABA-DD5E-C98F9C880ECD}"/>
              </a:ext>
            </a:extLst>
          </p:cNvPr>
          <p:cNvSpPr txBox="1"/>
          <p:nvPr/>
        </p:nvSpPr>
        <p:spPr>
          <a:xfrm>
            <a:off x="5681132" y="11955504"/>
            <a:ext cx="1489816" cy="246221"/>
          </a:xfrm>
          <a:prstGeom prst="rect">
            <a:avLst/>
          </a:prstGeom>
          <a:noFill/>
        </p:spPr>
        <p:txBody>
          <a:bodyPr wrap="square" rtlCol="0">
            <a:spAutoFit/>
          </a:bodyPr>
          <a:lstStyle/>
          <a:p>
            <a:r>
              <a:rPr lang="fr-CA" sz="1000" dirty="0">
                <a:solidFill>
                  <a:schemeClr val="tx1">
                    <a:lumMod val="50000"/>
                    <a:lumOff val="50000"/>
                  </a:schemeClr>
                </a:solidFill>
                <a:highlight>
                  <a:srgbClr val="FFFF00"/>
                </a:highlight>
                <a:latin typeface="Arial" panose="020B0604020202020204" pitchFamily="34" charset="0"/>
                <a:cs typeface="Arial" panose="020B0604020202020204" pitchFamily="34" charset="0"/>
              </a:rPr>
              <a:t>Commentaires</a:t>
            </a:r>
          </a:p>
        </p:txBody>
      </p:sp>
      <p:sp>
        <p:nvSpPr>
          <p:cNvPr id="38" name="Rectangle : avec coins arrondis en haut 37">
            <a:extLst>
              <a:ext uri="{FF2B5EF4-FFF2-40B4-BE49-F238E27FC236}">
                <a16:creationId xmlns:a16="http://schemas.microsoft.com/office/drawing/2014/main" id="{391D6851-06A4-2591-82C6-A3EA83DAA875}"/>
              </a:ext>
            </a:extLst>
          </p:cNvPr>
          <p:cNvSpPr/>
          <p:nvPr/>
        </p:nvSpPr>
        <p:spPr>
          <a:xfrm rot="5400000" flipH="1">
            <a:off x="9065725" y="9073528"/>
            <a:ext cx="239100" cy="5403846"/>
          </a:xfrm>
          <a:prstGeom prst="round2Same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endParaRPr lang="fr-CA" sz="1000">
              <a:solidFill>
                <a:schemeClr val="tx1">
                  <a:lumMod val="50000"/>
                  <a:lumOff val="50000"/>
                </a:schemeClr>
              </a:solidFill>
              <a:latin typeface="Arial" panose="020B0604020202020204" pitchFamily="34" charset="0"/>
              <a:cs typeface="Arial" panose="020B0604020202020204" pitchFamily="34" charset="0"/>
            </a:endParaRPr>
          </a:p>
        </p:txBody>
      </p:sp>
      <p:sp>
        <p:nvSpPr>
          <p:cNvPr id="39" name="Rectangle : avec coins arrondis en haut 38">
            <a:extLst>
              <a:ext uri="{FF2B5EF4-FFF2-40B4-BE49-F238E27FC236}">
                <a16:creationId xmlns:a16="http://schemas.microsoft.com/office/drawing/2014/main" id="{B1385847-C9C5-0204-537F-62F0C7239ACE}"/>
              </a:ext>
            </a:extLst>
          </p:cNvPr>
          <p:cNvSpPr/>
          <p:nvPr/>
        </p:nvSpPr>
        <p:spPr>
          <a:xfrm rot="16200000">
            <a:off x="5463669" y="10875317"/>
            <a:ext cx="239100" cy="1800268"/>
          </a:xfrm>
          <a:prstGeom prst="round2Same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fr-CA" sz="1000" dirty="0">
                <a:solidFill>
                  <a:schemeClr val="tx1">
                    <a:lumMod val="50000"/>
                    <a:lumOff val="50000"/>
                  </a:schemeClr>
                </a:solidFill>
                <a:latin typeface="Arial" panose="020B0604020202020204" pitchFamily="34" charset="0"/>
                <a:cs typeface="Arial" panose="020B0604020202020204" pitchFamily="34" charset="0"/>
              </a:rPr>
              <a:t> Envoyer une note à l’éditeur</a:t>
            </a:r>
          </a:p>
        </p:txBody>
      </p:sp>
      <p:sp>
        <p:nvSpPr>
          <p:cNvPr id="41" name="ZoneTexte 40">
            <a:extLst>
              <a:ext uri="{FF2B5EF4-FFF2-40B4-BE49-F238E27FC236}">
                <a16:creationId xmlns:a16="http://schemas.microsoft.com/office/drawing/2014/main" id="{38BA8272-5872-5C99-1683-CE5063265531}"/>
              </a:ext>
            </a:extLst>
          </p:cNvPr>
          <p:cNvSpPr txBox="1"/>
          <p:nvPr/>
        </p:nvSpPr>
        <p:spPr>
          <a:xfrm>
            <a:off x="6519598" y="11652340"/>
            <a:ext cx="1489816" cy="246221"/>
          </a:xfrm>
          <a:prstGeom prst="rect">
            <a:avLst/>
          </a:prstGeom>
          <a:noFill/>
        </p:spPr>
        <p:txBody>
          <a:bodyPr wrap="square" rtlCol="0">
            <a:spAutoFit/>
          </a:bodyPr>
          <a:lstStyle/>
          <a:p>
            <a:r>
              <a:rPr lang="fr-CA" sz="1000" dirty="0">
                <a:solidFill>
                  <a:schemeClr val="tx1">
                    <a:lumMod val="50000"/>
                    <a:lumOff val="50000"/>
                  </a:schemeClr>
                </a:solidFill>
                <a:latin typeface="Arial" panose="020B0604020202020204" pitchFamily="34" charset="0"/>
                <a:cs typeface="Arial" panose="020B0604020202020204" pitchFamily="34" charset="0"/>
              </a:rPr>
              <a:t>Commentaires</a:t>
            </a:r>
          </a:p>
        </p:txBody>
      </p:sp>
    </p:spTree>
    <p:extLst>
      <p:ext uri="{BB962C8B-B14F-4D97-AF65-F5344CB8AC3E}">
        <p14:creationId xmlns:p14="http://schemas.microsoft.com/office/powerpoint/2010/main" val="206433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ZoneTexte 23">
            <a:extLst>
              <a:ext uri="{FF2B5EF4-FFF2-40B4-BE49-F238E27FC236}">
                <a16:creationId xmlns:a16="http://schemas.microsoft.com/office/drawing/2014/main" id="{098397FC-470F-AC62-19BA-A20B82F55AB8}"/>
              </a:ext>
            </a:extLst>
          </p:cNvPr>
          <p:cNvSpPr txBox="1"/>
          <p:nvPr/>
        </p:nvSpPr>
        <p:spPr>
          <a:xfrm>
            <a:off x="672355" y="1152877"/>
            <a:ext cx="11196445" cy="810478"/>
          </a:xfrm>
          <a:prstGeom prst="rect">
            <a:avLst/>
          </a:prstGeom>
          <a:noFill/>
        </p:spPr>
        <p:txBody>
          <a:bodyPr wrap="square" lIns="0" tIns="0" rIns="0" bIns="0">
            <a:spAutoFit/>
          </a:bodyPr>
          <a:lstStyle/>
          <a:p>
            <a:r>
              <a:rPr lang="fr-CA" sz="3000" dirty="0">
                <a:solidFill>
                  <a:schemeClr val="tx1">
                    <a:lumMod val="75000"/>
                    <a:lumOff val="25000"/>
                  </a:schemeClr>
                </a:solidFill>
                <a:latin typeface="Cambria" panose="02040503050406030204" pitchFamily="18" charset="0"/>
                <a:ea typeface="Cambria" panose="02040503050406030204" pitchFamily="18" charset="0"/>
              </a:rPr>
              <a:t>Directives aux auteurs</a:t>
            </a:r>
          </a:p>
          <a:p>
            <a:pPr>
              <a:spcBef>
                <a:spcPts val="1400"/>
              </a:spcBef>
            </a:pPr>
            <a:endParaRPr lang="fr-CA" sz="1100" dirty="0">
              <a:solidFill>
                <a:schemeClr val="tx1">
                  <a:lumMod val="75000"/>
                  <a:lumOff val="25000"/>
                </a:schemeClr>
              </a:solidFill>
              <a:latin typeface="Helvetica Neue"/>
            </a:endParaRPr>
          </a:p>
        </p:txBody>
      </p:sp>
      <p:cxnSp>
        <p:nvCxnSpPr>
          <p:cNvPr id="25" name="Connecteur droit 24">
            <a:extLst>
              <a:ext uri="{FF2B5EF4-FFF2-40B4-BE49-F238E27FC236}">
                <a16:creationId xmlns:a16="http://schemas.microsoft.com/office/drawing/2014/main" id="{9CABEE6B-97DB-6237-A473-63A46206CD71}"/>
              </a:ext>
            </a:extLst>
          </p:cNvPr>
          <p:cNvCxnSpPr>
            <a:cxnSpLocks/>
          </p:cNvCxnSpPr>
          <p:nvPr/>
        </p:nvCxnSpPr>
        <p:spPr>
          <a:xfrm>
            <a:off x="672353" y="1762898"/>
            <a:ext cx="457200" cy="0"/>
          </a:xfrm>
          <a:prstGeom prst="line">
            <a:avLst/>
          </a:prstGeom>
          <a:ln w="28575">
            <a:solidFill>
              <a:srgbClr val="002F8E"/>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A56F22F0-EB69-35CD-4CB1-EF2A5A042AA0}"/>
              </a:ext>
            </a:extLst>
          </p:cNvPr>
          <p:cNvGrpSpPr/>
          <p:nvPr/>
        </p:nvGrpSpPr>
        <p:grpSpPr>
          <a:xfrm>
            <a:off x="672352" y="5075263"/>
            <a:ext cx="11196446" cy="5525200"/>
            <a:chOff x="672352" y="5253047"/>
            <a:chExt cx="11196446" cy="5525200"/>
          </a:xfrm>
        </p:grpSpPr>
        <p:sp>
          <p:nvSpPr>
            <p:cNvPr id="50" name="Rectangle 49">
              <a:extLst>
                <a:ext uri="{FF2B5EF4-FFF2-40B4-BE49-F238E27FC236}">
                  <a16:creationId xmlns:a16="http://schemas.microsoft.com/office/drawing/2014/main" id="{0446D0CF-AB5D-4C55-E37C-E729F517E63F}"/>
                </a:ext>
              </a:extLst>
            </p:cNvPr>
            <p:cNvSpPr/>
            <p:nvPr/>
          </p:nvSpPr>
          <p:spPr>
            <a:xfrm>
              <a:off x="672353" y="5253047"/>
              <a:ext cx="2020047"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Format des soumissions</a:t>
              </a:r>
            </a:p>
          </p:txBody>
        </p:sp>
        <p:sp>
          <p:nvSpPr>
            <p:cNvPr id="51" name="ZoneTexte 50">
              <a:extLst>
                <a:ext uri="{FF2B5EF4-FFF2-40B4-BE49-F238E27FC236}">
                  <a16:creationId xmlns:a16="http://schemas.microsoft.com/office/drawing/2014/main" id="{24820F31-F038-E36E-53E3-0D11703C7ADC}"/>
                </a:ext>
              </a:extLst>
            </p:cNvPr>
            <p:cNvSpPr txBox="1"/>
            <p:nvPr/>
          </p:nvSpPr>
          <p:spPr>
            <a:xfrm>
              <a:off x="672352" y="5585312"/>
              <a:ext cx="11196443" cy="5192935"/>
            </a:xfrm>
            <a:prstGeom prst="rect">
              <a:avLst/>
            </a:prstGeom>
            <a:noFill/>
          </p:spPr>
          <p:txBody>
            <a:bodyPr wrap="square" lIns="0" tIns="0" rIns="0" bIns="0">
              <a:noAutofit/>
            </a:bodyPr>
            <a:lstStyle/>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La Revue Criminologie ne publie que des manuscrits originaux et inédits en français sur des résultats de recherche se rapportant à la délinquance, à la criminalité et à leur contrôle. Les manuscrits soumis ne doivent pas déjà être publiés en ligne ou dans une autre revue.</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manuscrits doivent être soumis en format Word.</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manuscrits doivent être présentés en Times New Roman, à double interligne.</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manuscrits ne doivent pas dépasser 8,500 mots incluant le titre, le résumé, les tableaux et les références.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soumissions doivent inclure une page titre en format Word distincte du manuscrit principal qui contient le titre du texte, le nom des auteurs, leurs affiliations professionnelles, leurs courriels, l’adresse de correspondance du premier auteur ainsi que le nombre de mots de l’article (titre, résumé, tableaux et références inclus).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 titre ne doit pas dépasser 64 caractères, espaces compris. Un sous-titre peut suivre avec un maximum de 155 caractères, espaces compris.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manuscrits doivent inclure deux résumés d’au plus 15 lignes chacun, l’un en anglais et l’autre en français, ainsi que des mots clés (5 maximum) dans chacune des langues. La version anglaise du titre devra également être fournie.</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Si les auteurs ont reçu un soutien financier d’un organisme subventionnaire pour la rédaction du manuscrit, les auteurs doivent le mentionner dans la page titre.</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 fichier contenant le manuscrit principal doit être anonyme, autant dans le texte que dans ses </a:t>
              </a:r>
              <a:r>
                <a:rPr lang="fr-FR" sz="900" dirty="0" err="1">
                  <a:solidFill>
                    <a:srgbClr val="333333"/>
                  </a:solidFill>
                  <a:latin typeface="Arial" panose="020B0604020202020204" pitchFamily="34" charset="0"/>
                  <a:cs typeface="Arial" panose="020B0604020202020204" pitchFamily="34" charset="0"/>
                </a:rPr>
                <a:t>méta-données</a:t>
              </a:r>
              <a:r>
                <a:rPr lang="fr-FR" sz="900" dirty="0">
                  <a:solidFill>
                    <a:srgbClr val="333333"/>
                  </a:solidFill>
                  <a:latin typeface="Arial" panose="020B0604020202020204" pitchFamily="34" charset="0"/>
                  <a:cs typeface="Arial" panose="020B0604020202020204" pitchFamily="34" charset="0"/>
                </a:rPr>
                <a:t>. Les auteurs doivent remplacer toute mention de leurs noms par la mention AUTEUR dans le texte et dans les références.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tableaux doivent être identifiés dans un ordre séquentiel selon le modèle suivant : Tableau 1, Tableau 2, etc.</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tableaux doivent être créés avec les fonctionnalités appropriées du traitement de texte. Le contenu des cellules ne devrait pas être séparé par des tabulations mais par de véritables cellules.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tableaux doivent être présentés à la fin du texte. Il faut toutefois indiquer à quel endroit dans le manuscrit ils devront être insérés.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figures doivent être identifiées dans un ordre séquentiel selon le modèle suivant : Figure 1, Figure 2, etc.</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auteurs doivent déposer séparément des versions électroniques des figures, de préférence de format TIFF, EPS ou Photoshop, dotées d’une excellente résolution (minimum 300 DPI). Les auteurs doivent indiquer à quel endroit dans le manuscrit les figures devront être insérées.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notes doivent être numérotées et apparaître en bas de page. Les auteurs doivent utiliser la fonction appropriée du traitement de texte pour lier les notes de bas de page aux appels de notes dans le manuscrit.</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appels de notes sont en exposant et se trouvent immédiatement après le passage auquel ils renvoient, et avant la ponctuation. Ex. : « [...] fin de la citation</a:t>
              </a:r>
              <a:r>
                <a:rPr lang="fr-FR" sz="900" baseline="30000" dirty="0">
                  <a:solidFill>
                    <a:srgbClr val="333333"/>
                  </a:solidFill>
                  <a:latin typeface="Arial" panose="020B0604020202020204" pitchFamily="34" charset="0"/>
                  <a:cs typeface="Arial" panose="020B0604020202020204" pitchFamily="34" charset="0"/>
                </a:rPr>
                <a:t>1</a:t>
              </a:r>
              <a:r>
                <a:rPr lang="fr-FR" sz="900" dirty="0">
                  <a:solidFill>
                    <a:srgbClr val="333333"/>
                  </a:solidFill>
                  <a:latin typeface="Arial" panose="020B0604020202020204" pitchFamily="34" charset="0"/>
                  <a:cs typeface="Arial" panose="020B0604020202020204" pitchFamily="34" charset="0"/>
                </a:rPr>
                <a:t>. ». Les auteurs doivent éviter d’utiliser les notes pour expliquer et approfondir leurs propos et les réserver pour des précisions essentielles.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auteurs ne doivent pas citer les renseignements bibliographiques en entier dans le texte ou en notes infrapaginales. Les auteurs doivent indiquer, entre parenthèses, le nom de l’auteur référencé suivi de l’année de publication. S’il y a lieu, les auteurs peuvent indiquer les pages auxquelles ils réfèrent: (Boileau, 1991, p. 312).</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Lorsqu’un plus d’un ouvrage publié la même année d'un auteur est référencé, les auteurs doivent les distinguer par les lettres a, b, c, etc., ajoutées à l’année. Ex. : (Boileau, 1991a).</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Si plusieurs auteurs sont mentionnés dans une même référence, les auteurs doivent indiquer ordonner les auteurs référencés par ordre alphabétique et les séparer par un point-virgule. Ex. : (Dupuis, 1995; </a:t>
              </a:r>
              <a:r>
                <a:rPr lang="fr-FR" sz="900" dirty="0" err="1">
                  <a:solidFill>
                    <a:srgbClr val="333333"/>
                  </a:solidFill>
                  <a:latin typeface="Arial" panose="020B0604020202020204" pitchFamily="34" charset="0"/>
                  <a:cs typeface="Arial" panose="020B0604020202020204" pitchFamily="34" charset="0"/>
                </a:rPr>
                <a:t>Fagnan</a:t>
              </a:r>
              <a:r>
                <a:rPr lang="fr-FR" sz="900" dirty="0">
                  <a:solidFill>
                    <a:srgbClr val="333333"/>
                  </a:solidFill>
                  <a:latin typeface="Arial" panose="020B0604020202020204" pitchFamily="34" charset="0"/>
                  <a:cs typeface="Arial" panose="020B0604020202020204" pitchFamily="34" charset="0"/>
                </a:rPr>
                <a:t>, 1991; Tardif, 1998).</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Si un ouvrage référencé compte deux auteurs, les auteurs doivent mentionner les deux noms. (Boileau et </a:t>
              </a:r>
              <a:r>
                <a:rPr lang="fr-FR" sz="900" dirty="0" err="1">
                  <a:solidFill>
                    <a:srgbClr val="333333"/>
                  </a:solidFill>
                  <a:latin typeface="Arial" panose="020B0604020202020204" pitchFamily="34" charset="0"/>
                  <a:cs typeface="Arial" panose="020B0604020202020204" pitchFamily="34" charset="0"/>
                </a:rPr>
                <a:t>Fagnan</a:t>
              </a:r>
              <a:r>
                <a:rPr lang="fr-FR" sz="900" dirty="0">
                  <a:solidFill>
                    <a:srgbClr val="333333"/>
                  </a:solidFill>
                  <a:latin typeface="Arial" panose="020B0604020202020204" pitchFamily="34" charset="0"/>
                  <a:cs typeface="Arial" panose="020B0604020202020204" pitchFamily="34" charset="0"/>
                </a:rPr>
                <a:t>, 1991).</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Si un ouvrage référencé compte trois, quatre ou cinq auteurs, les auteurs doivent citer tous les noms la première fois. Dans les citations subséquentes, les auteurs doivent citer le premier auteur suivi de « et al. ». Ex. : (Sanders, </a:t>
              </a:r>
              <a:r>
                <a:rPr lang="fr-FR" sz="900" dirty="0" err="1">
                  <a:solidFill>
                    <a:srgbClr val="333333"/>
                  </a:solidFill>
                  <a:latin typeface="Arial" panose="020B0604020202020204" pitchFamily="34" charset="0"/>
                  <a:cs typeface="Arial" panose="020B0604020202020204" pitchFamily="34" charset="0"/>
                </a:rPr>
                <a:t>Murph</a:t>
              </a:r>
              <a:r>
                <a:rPr lang="fr-FR" sz="900" dirty="0">
                  <a:solidFill>
                    <a:srgbClr val="333333"/>
                  </a:solidFill>
                  <a:latin typeface="Arial" panose="020B0604020202020204" pitchFamily="34" charset="0"/>
                  <a:cs typeface="Arial" panose="020B0604020202020204" pitchFamily="34" charset="0"/>
                </a:rPr>
                <a:t> et Eng, 1997) [1e citation dans le texte] et (Sanders et al., 1997) [citations subséquentes].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Si un ouvrage comporte six auteurs et plus, les auteurs ne doivent citer que le premier auteur suivi par « et al. » tout au long du texte.</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Lorsque le nom d’un organisme est mentionné dans une référence, les auteurs doivent inscrire le nom de l'organisme au complet lors de la première citation. Les auteurs peuvent utiliser une abréviation, un sigle ou un acronyme par la suite, pourvu que ce dernier ait été mentionné lors de la première citation. Ex. : (Office national du film du Canada [ONF], 1992).</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Les références complètes doivent apparaître dans la liste des références, à la fin du texte.</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La liste des références doit être présentée à la fin du manuscrit dans une section intitulée « Références ».</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Lorsque plusieurs références se rapportent à un même auteur, les auteurs doivent les présenter en ordre croissant d’année de publication.</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Lorsqu’une référence comporte plusieurs auteurs, tous les noms des auteurs référencés doivent être mentionnés. Les auteurs ne doivent pas utiliser et al. dans la liste des références.</a:t>
              </a:r>
            </a:p>
            <a:p>
              <a:pPr marL="108000" indent="-108000"/>
              <a:br>
                <a:rPr lang="fr-FR" sz="900" dirty="0">
                  <a:latin typeface="Arial" panose="020B0604020202020204" pitchFamily="34" charset="0"/>
                  <a:cs typeface="Arial" panose="020B0604020202020204" pitchFamily="34" charset="0"/>
                </a:rPr>
              </a:br>
              <a:endParaRPr lang="fr-FR" sz="900" dirty="0">
                <a:solidFill>
                  <a:srgbClr val="333333"/>
                </a:solidFill>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19A2C9C9-474A-4333-4375-878BB5DF6E2A}"/>
                </a:ext>
              </a:extLst>
            </p:cNvPr>
            <p:cNvCxnSpPr>
              <a:cxnSpLocks/>
              <a:stCxn id="50" idx="3"/>
            </p:cNvCxnSpPr>
            <p:nvPr/>
          </p:nvCxnSpPr>
          <p:spPr>
            <a:xfrm>
              <a:off x="2692400" y="5393447"/>
              <a:ext cx="91763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e 10">
            <a:extLst>
              <a:ext uri="{FF2B5EF4-FFF2-40B4-BE49-F238E27FC236}">
                <a16:creationId xmlns:a16="http://schemas.microsoft.com/office/drawing/2014/main" id="{9ADCFF7D-2100-EE33-99A1-A83DCA09BEE6}"/>
              </a:ext>
            </a:extLst>
          </p:cNvPr>
          <p:cNvGrpSpPr/>
          <p:nvPr/>
        </p:nvGrpSpPr>
        <p:grpSpPr>
          <a:xfrm>
            <a:off x="672353" y="2093920"/>
            <a:ext cx="11196438" cy="1421297"/>
            <a:chOff x="672353" y="2093920"/>
            <a:chExt cx="11196438" cy="1421297"/>
          </a:xfrm>
        </p:grpSpPr>
        <p:sp>
          <p:nvSpPr>
            <p:cNvPr id="26" name="Rectangle 25">
              <a:extLst>
                <a:ext uri="{FF2B5EF4-FFF2-40B4-BE49-F238E27FC236}">
                  <a16:creationId xmlns:a16="http://schemas.microsoft.com/office/drawing/2014/main" id="{3EA49DE1-D154-3A33-8066-66FB3B694CCC}"/>
                </a:ext>
              </a:extLst>
            </p:cNvPr>
            <p:cNvSpPr/>
            <p:nvPr/>
          </p:nvSpPr>
          <p:spPr>
            <a:xfrm>
              <a:off x="672354" y="2093920"/>
              <a:ext cx="1985033"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Politiques des rubriques</a:t>
              </a:r>
            </a:p>
          </p:txBody>
        </p:sp>
        <p:sp>
          <p:nvSpPr>
            <p:cNvPr id="38" name="ZoneTexte 37">
              <a:extLst>
                <a:ext uri="{FF2B5EF4-FFF2-40B4-BE49-F238E27FC236}">
                  <a16:creationId xmlns:a16="http://schemas.microsoft.com/office/drawing/2014/main" id="{AA3BFFE5-67A7-8C6B-D5E9-0C1B7ACD5C91}"/>
                </a:ext>
              </a:extLst>
            </p:cNvPr>
            <p:cNvSpPr txBox="1"/>
            <p:nvPr/>
          </p:nvSpPr>
          <p:spPr>
            <a:xfrm>
              <a:off x="672353" y="2407221"/>
              <a:ext cx="11196437" cy="1107996"/>
            </a:xfrm>
            <a:prstGeom prst="rect">
              <a:avLst/>
            </a:prstGeom>
            <a:noFill/>
          </p:spPr>
          <p:txBody>
            <a:bodyPr wrap="square" lIns="0" tIns="0" rIns="0" bIns="0">
              <a:spAutoFit/>
            </a:bodyPr>
            <a:lstStyle/>
            <a:p>
              <a:r>
                <a:rPr lang="fr-FR" sz="900" b="1" dirty="0">
                  <a:solidFill>
                    <a:schemeClr val="tx1">
                      <a:lumMod val="75000"/>
                      <a:lumOff val="25000"/>
                    </a:schemeClr>
                  </a:solidFill>
                  <a:latin typeface="Arial" panose="020B0604020202020204" pitchFamily="34" charset="0"/>
                  <a:cs typeface="Arial" panose="020B0604020202020204" pitchFamily="34" charset="0"/>
                </a:rPr>
                <a:t>Articles thématiques</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dirty="0">
                  <a:solidFill>
                    <a:schemeClr val="tx1">
                      <a:lumMod val="75000"/>
                      <a:lumOff val="25000"/>
                    </a:schemeClr>
                  </a:solidFill>
                  <a:latin typeface="Arial" panose="020B0604020202020204" pitchFamily="34" charset="0"/>
                  <a:cs typeface="Arial" panose="020B0604020202020204" pitchFamily="34" charset="0"/>
                </a:rPr>
                <a:t>Chaque numéro présente un aspect d’une même problématique sous forme d’un dossier thématique. Les rédacteurs invités sollicitent généralement des spécialistes dans le domaine et les invitent à soumettre un article. La soumission de textes dans cette rubrique est réservée aux auteurs invités. Toutefois, si vous êtes intéressés par une des thématiques à paraître, veuillez communiquer avec le secrétariat de la rédaction à </a:t>
              </a:r>
              <a:r>
                <a:rPr lang="fr-FR" sz="900" dirty="0">
                  <a:solidFill>
                    <a:srgbClr val="002F8E"/>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admin [at] criminologie [point] ca</a:t>
              </a:r>
              <a:r>
                <a:rPr lang="fr-FR" sz="900" dirty="0">
                  <a:solidFill>
                    <a:srgbClr val="002F8E"/>
                  </a:solidFill>
                  <a:latin typeface="Arial" panose="020B0604020202020204" pitchFamily="34" charset="0"/>
                  <a:cs typeface="Arial" panose="020B0604020202020204" pitchFamily="34" charset="0"/>
                </a:rPr>
                <a:t>.</a:t>
              </a:r>
            </a:p>
            <a:p>
              <a:endParaRPr lang="fr-FR" sz="900" dirty="0">
                <a:solidFill>
                  <a:srgbClr val="002F8E"/>
                </a:solidFill>
                <a:latin typeface="Arial" panose="020B0604020202020204" pitchFamily="34" charset="0"/>
                <a:cs typeface="Arial" panose="020B0604020202020204" pitchFamily="34" charset="0"/>
              </a:endParaRPr>
            </a:p>
            <a:p>
              <a:r>
                <a:rPr lang="fr-FR" sz="900" b="1" dirty="0">
                  <a:solidFill>
                    <a:schemeClr val="tx1">
                      <a:lumMod val="75000"/>
                      <a:lumOff val="25000"/>
                    </a:schemeClr>
                  </a:solidFill>
                  <a:latin typeface="Arial" panose="020B0604020202020204" pitchFamily="34" charset="0"/>
                  <a:cs typeface="Arial" panose="020B0604020202020204" pitchFamily="34" charset="0"/>
                </a:rPr>
                <a:t>Articles hors thèmes</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dirty="0">
                  <a:solidFill>
                    <a:schemeClr val="tx1">
                      <a:lumMod val="75000"/>
                      <a:lumOff val="25000"/>
                    </a:schemeClr>
                  </a:solidFill>
                  <a:latin typeface="Arial" panose="020B0604020202020204" pitchFamily="34" charset="0"/>
                  <a:cs typeface="Arial" panose="020B0604020202020204" pitchFamily="34" charset="0"/>
                </a:rPr>
                <a:t>Chaque numéro réserve une section aux articles hors thème, qui comporte des articles soumis par des chercheures et des chercheurs qui désirent rendre compte des résultats de leurs travaux récents. Cette section est ouverte à tous et porte sur des sujets variés. Tous les articles soumis dans cette rubrique sont </a:t>
              </a:r>
              <a:r>
                <a:rPr lang="fr-FR" sz="900" dirty="0" err="1">
                  <a:solidFill>
                    <a:schemeClr val="tx1">
                      <a:lumMod val="75000"/>
                      <a:lumOff val="25000"/>
                    </a:schemeClr>
                  </a:solidFill>
                  <a:latin typeface="Arial" panose="020B0604020202020204" pitchFamily="34" charset="0"/>
                  <a:cs typeface="Arial" panose="020B0604020202020204" pitchFamily="34" charset="0"/>
                </a:rPr>
                <a:t>préévalués</a:t>
              </a:r>
              <a:r>
                <a:rPr lang="fr-FR" sz="900" dirty="0">
                  <a:solidFill>
                    <a:schemeClr val="tx1">
                      <a:lumMod val="75000"/>
                      <a:lumOff val="25000"/>
                    </a:schemeClr>
                  </a:solidFill>
                  <a:latin typeface="Arial" panose="020B0604020202020204" pitchFamily="34" charset="0"/>
                  <a:cs typeface="Arial" panose="020B0604020202020204" pitchFamily="34" charset="0"/>
                </a:rPr>
                <a:t> à l’interne avant de faire l’objet d’une évaluation par les pairs.</a:t>
              </a:r>
              <a:endParaRPr lang="en-CA" sz="9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39" name="Connecteur droit 38">
              <a:extLst>
                <a:ext uri="{FF2B5EF4-FFF2-40B4-BE49-F238E27FC236}">
                  <a16:creationId xmlns:a16="http://schemas.microsoft.com/office/drawing/2014/main" id="{38F6F9CB-59A5-C6DD-709E-3D3DC7377BBB}"/>
                </a:ext>
              </a:extLst>
            </p:cNvPr>
            <p:cNvCxnSpPr>
              <a:cxnSpLocks/>
              <a:stCxn id="26" idx="3"/>
            </p:cNvCxnSpPr>
            <p:nvPr/>
          </p:nvCxnSpPr>
          <p:spPr>
            <a:xfrm>
              <a:off x="2657387" y="2233420"/>
              <a:ext cx="921140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e 6">
            <a:extLst>
              <a:ext uri="{FF2B5EF4-FFF2-40B4-BE49-F238E27FC236}">
                <a16:creationId xmlns:a16="http://schemas.microsoft.com/office/drawing/2014/main" id="{DD7F88E6-0952-BE06-B19E-72DA36024F68}"/>
              </a:ext>
            </a:extLst>
          </p:cNvPr>
          <p:cNvGrpSpPr/>
          <p:nvPr/>
        </p:nvGrpSpPr>
        <p:grpSpPr>
          <a:xfrm>
            <a:off x="672351" y="3687439"/>
            <a:ext cx="11196439" cy="451800"/>
            <a:chOff x="672351" y="3723149"/>
            <a:chExt cx="11196439" cy="451800"/>
          </a:xfrm>
        </p:grpSpPr>
        <p:sp>
          <p:nvSpPr>
            <p:cNvPr id="43" name="Rectangle 42">
              <a:extLst>
                <a:ext uri="{FF2B5EF4-FFF2-40B4-BE49-F238E27FC236}">
                  <a16:creationId xmlns:a16="http://schemas.microsoft.com/office/drawing/2014/main" id="{55188F4A-62D7-EB89-2E5F-E8BBFE1DD60F}"/>
                </a:ext>
              </a:extLst>
            </p:cNvPr>
            <p:cNvSpPr/>
            <p:nvPr/>
          </p:nvSpPr>
          <p:spPr>
            <a:xfrm>
              <a:off x="672352" y="3723149"/>
              <a:ext cx="2938562"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Processus d’évaluation par les pairs</a:t>
              </a:r>
            </a:p>
          </p:txBody>
        </p:sp>
        <p:sp>
          <p:nvSpPr>
            <p:cNvPr id="46" name="ZoneTexte 45">
              <a:extLst>
                <a:ext uri="{FF2B5EF4-FFF2-40B4-BE49-F238E27FC236}">
                  <a16:creationId xmlns:a16="http://schemas.microsoft.com/office/drawing/2014/main" id="{4AC94A5F-D55B-A496-1D48-569894890DDB}"/>
                </a:ext>
              </a:extLst>
            </p:cNvPr>
            <p:cNvSpPr txBox="1"/>
            <p:nvPr/>
          </p:nvSpPr>
          <p:spPr>
            <a:xfrm>
              <a:off x="672351" y="4036450"/>
              <a:ext cx="11196437" cy="138499"/>
            </a:xfrm>
            <a:prstGeom prst="rect">
              <a:avLst/>
            </a:prstGeom>
            <a:noFill/>
          </p:spPr>
          <p:txBody>
            <a:bodyPr wrap="square" lIns="0" tIns="0" rIns="0" bIns="0">
              <a:spAutoFit/>
            </a:bodyPr>
            <a:lstStyle/>
            <a:p>
              <a:r>
                <a:rPr lang="fr-FR" sz="900" dirty="0">
                  <a:solidFill>
                    <a:srgbClr val="333333"/>
                  </a:solidFill>
                  <a:latin typeface="Arial" panose="020B0604020202020204" pitchFamily="34" charset="0"/>
                  <a:cs typeface="Arial" panose="020B0604020202020204" pitchFamily="34" charset="0"/>
                </a:rPr>
                <a:t>Chaque article anonymisé est soumis à deux évaluateurs anonymes non affiliés à l'Université de Montréal.</a:t>
              </a:r>
              <a:endParaRPr lang="en-CA" sz="900" dirty="0">
                <a:solidFill>
                  <a:srgbClr val="002F8E"/>
                </a:solidFill>
                <a:latin typeface="Arial" panose="020B0604020202020204" pitchFamily="34" charset="0"/>
                <a:cs typeface="Arial" panose="020B0604020202020204" pitchFamily="34" charset="0"/>
              </a:endParaRPr>
            </a:p>
          </p:txBody>
        </p:sp>
        <p:cxnSp>
          <p:nvCxnSpPr>
            <p:cNvPr id="41" name="Connecteur droit 40">
              <a:extLst>
                <a:ext uri="{FF2B5EF4-FFF2-40B4-BE49-F238E27FC236}">
                  <a16:creationId xmlns:a16="http://schemas.microsoft.com/office/drawing/2014/main" id="{943D32E1-BF3C-42C5-CA82-A7AA748CEE4E}"/>
                </a:ext>
              </a:extLst>
            </p:cNvPr>
            <p:cNvCxnSpPr>
              <a:cxnSpLocks/>
              <a:stCxn id="43" idx="3"/>
            </p:cNvCxnSpPr>
            <p:nvPr/>
          </p:nvCxnSpPr>
          <p:spPr>
            <a:xfrm>
              <a:off x="3610914" y="3863549"/>
              <a:ext cx="82578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e 7">
            <a:extLst>
              <a:ext uri="{FF2B5EF4-FFF2-40B4-BE49-F238E27FC236}">
                <a16:creationId xmlns:a16="http://schemas.microsoft.com/office/drawing/2014/main" id="{FD0B553F-114F-9E70-56E4-2784DE82B8D9}"/>
              </a:ext>
            </a:extLst>
          </p:cNvPr>
          <p:cNvGrpSpPr/>
          <p:nvPr/>
        </p:nvGrpSpPr>
        <p:grpSpPr>
          <a:xfrm>
            <a:off x="672352" y="4311461"/>
            <a:ext cx="11196436" cy="591580"/>
            <a:chOff x="672352" y="4420734"/>
            <a:chExt cx="11196436" cy="591580"/>
          </a:xfrm>
        </p:grpSpPr>
        <p:sp>
          <p:nvSpPr>
            <p:cNvPr id="47" name="Rectangle 46">
              <a:extLst>
                <a:ext uri="{FF2B5EF4-FFF2-40B4-BE49-F238E27FC236}">
                  <a16:creationId xmlns:a16="http://schemas.microsoft.com/office/drawing/2014/main" id="{369915E8-1775-6DFC-16D9-F058B42AC7B7}"/>
                </a:ext>
              </a:extLst>
            </p:cNvPr>
            <p:cNvSpPr/>
            <p:nvPr/>
          </p:nvSpPr>
          <p:spPr>
            <a:xfrm>
              <a:off x="672352" y="4420734"/>
              <a:ext cx="1105000"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Soumissions</a:t>
              </a:r>
            </a:p>
          </p:txBody>
        </p:sp>
        <p:sp>
          <p:nvSpPr>
            <p:cNvPr id="48" name="ZoneTexte 47">
              <a:extLst>
                <a:ext uri="{FF2B5EF4-FFF2-40B4-BE49-F238E27FC236}">
                  <a16:creationId xmlns:a16="http://schemas.microsoft.com/office/drawing/2014/main" id="{8C8E3A8C-3408-7028-53B1-0DFFDC806EC1}"/>
                </a:ext>
              </a:extLst>
            </p:cNvPr>
            <p:cNvSpPr txBox="1"/>
            <p:nvPr/>
          </p:nvSpPr>
          <p:spPr>
            <a:xfrm>
              <a:off x="672352" y="4735315"/>
              <a:ext cx="11196436" cy="276999"/>
            </a:xfrm>
            <a:prstGeom prst="rect">
              <a:avLst/>
            </a:prstGeom>
            <a:noFill/>
          </p:spPr>
          <p:txBody>
            <a:bodyPr wrap="square" lIns="0" tIns="0" rIns="0" bIns="0">
              <a:spAutoFit/>
            </a:bodyPr>
            <a:lstStyle/>
            <a:p>
              <a:r>
                <a:rPr lang="fr-FR" sz="900" dirty="0">
                  <a:solidFill>
                    <a:srgbClr val="333333"/>
                  </a:solidFill>
                  <a:latin typeface="Arial" panose="020B0604020202020204" pitchFamily="34" charset="0"/>
                  <a:cs typeface="Arial" panose="020B0604020202020204" pitchFamily="34" charset="0"/>
                </a:rPr>
                <a:t>Toutes les soumissions doivent être envoyées à la Revue Criminologie à partir du système de gestion en ligne des articles hébergé sur ce site web. Les auteurs ne possédant pas de compte sur notre système de gestion en ligne des articles peuvent en créer un en </a:t>
              </a:r>
              <a:r>
                <a:rPr lang="fr-FR" sz="900" u="sng" dirty="0">
                  <a:solidFill>
                    <a:srgbClr val="002F8E"/>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suivant ce lien</a:t>
              </a:r>
              <a:r>
                <a:rPr lang="fr-FR" sz="900" dirty="0">
                  <a:solidFill>
                    <a:srgbClr val="333333"/>
                  </a:solidFill>
                  <a:latin typeface="Arial" panose="020B0604020202020204" pitchFamily="34" charset="0"/>
                  <a:cs typeface="Arial" panose="020B0604020202020204" pitchFamily="34" charset="0"/>
                </a:rPr>
                <a:t>.</a:t>
              </a:r>
              <a:endParaRPr lang="en-CA" sz="900" dirty="0">
                <a:solidFill>
                  <a:srgbClr val="002F8E"/>
                </a:solidFill>
                <a:latin typeface="Arial" panose="020B0604020202020204" pitchFamily="34" charset="0"/>
                <a:cs typeface="Arial" panose="020B0604020202020204" pitchFamily="34" charset="0"/>
              </a:endParaRPr>
            </a:p>
          </p:txBody>
        </p:sp>
        <p:cxnSp>
          <p:nvCxnSpPr>
            <p:cNvPr id="49" name="Connecteur droit 48">
              <a:extLst>
                <a:ext uri="{FF2B5EF4-FFF2-40B4-BE49-F238E27FC236}">
                  <a16:creationId xmlns:a16="http://schemas.microsoft.com/office/drawing/2014/main" id="{33A547EB-A210-7098-9D6F-EE40673B9FBA}"/>
                </a:ext>
              </a:extLst>
            </p:cNvPr>
            <p:cNvCxnSpPr>
              <a:cxnSpLocks/>
              <a:stCxn id="47" idx="3"/>
            </p:cNvCxnSpPr>
            <p:nvPr/>
          </p:nvCxnSpPr>
          <p:spPr>
            <a:xfrm>
              <a:off x="1777352" y="4561134"/>
              <a:ext cx="1009143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e 11">
            <a:extLst>
              <a:ext uri="{FF2B5EF4-FFF2-40B4-BE49-F238E27FC236}">
                <a16:creationId xmlns:a16="http://schemas.microsoft.com/office/drawing/2014/main" id="{AFC07A96-E930-D58E-1995-C0D0A08FD9AF}"/>
              </a:ext>
            </a:extLst>
          </p:cNvPr>
          <p:cNvGrpSpPr/>
          <p:nvPr/>
        </p:nvGrpSpPr>
        <p:grpSpPr>
          <a:xfrm>
            <a:off x="672352" y="10695489"/>
            <a:ext cx="11196443" cy="1836702"/>
            <a:chOff x="672352" y="10960223"/>
            <a:chExt cx="11196443" cy="1836702"/>
          </a:xfrm>
        </p:grpSpPr>
        <p:sp>
          <p:nvSpPr>
            <p:cNvPr id="55" name="Rectangle 54">
              <a:extLst>
                <a:ext uri="{FF2B5EF4-FFF2-40B4-BE49-F238E27FC236}">
                  <a16:creationId xmlns:a16="http://schemas.microsoft.com/office/drawing/2014/main" id="{F7DF3B6A-EAA1-C222-8E8C-50EA07BE5CA9}"/>
                </a:ext>
              </a:extLst>
            </p:cNvPr>
            <p:cNvSpPr/>
            <p:nvPr/>
          </p:nvSpPr>
          <p:spPr>
            <a:xfrm>
              <a:off x="672353" y="10960223"/>
              <a:ext cx="5357783"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Normes à suivre pour la présentation des références (APA, 6</a:t>
              </a:r>
              <a:r>
                <a:rPr lang="fr-CA" sz="1400" baseline="30000" dirty="0">
                  <a:solidFill>
                    <a:schemeClr val="tx1">
                      <a:lumMod val="75000"/>
                      <a:lumOff val="25000"/>
                    </a:schemeClr>
                  </a:solidFill>
                  <a:latin typeface="Arial" panose="020B0604020202020204" pitchFamily="34" charset="0"/>
                  <a:cs typeface="Arial" panose="020B0604020202020204" pitchFamily="34" charset="0"/>
                </a:rPr>
                <a:t>e</a:t>
              </a:r>
              <a:r>
                <a:rPr lang="fr-CA" sz="1400" dirty="0">
                  <a:solidFill>
                    <a:schemeClr val="tx1">
                      <a:lumMod val="75000"/>
                      <a:lumOff val="25000"/>
                    </a:schemeClr>
                  </a:solidFill>
                  <a:latin typeface="Arial" panose="020B0604020202020204" pitchFamily="34" charset="0"/>
                  <a:cs typeface="Arial" panose="020B0604020202020204" pitchFamily="34" charset="0"/>
                </a:rPr>
                <a:t> éd.)</a:t>
              </a:r>
            </a:p>
          </p:txBody>
        </p:sp>
        <p:sp>
          <p:nvSpPr>
            <p:cNvPr id="56" name="ZoneTexte 55">
              <a:extLst>
                <a:ext uri="{FF2B5EF4-FFF2-40B4-BE49-F238E27FC236}">
                  <a16:creationId xmlns:a16="http://schemas.microsoft.com/office/drawing/2014/main" id="{FE0B9E05-67DD-3FA6-9D7C-810B77B28C1B}"/>
                </a:ext>
              </a:extLst>
            </p:cNvPr>
            <p:cNvSpPr txBox="1"/>
            <p:nvPr/>
          </p:nvSpPr>
          <p:spPr>
            <a:xfrm>
              <a:off x="672352" y="11259238"/>
              <a:ext cx="11196439" cy="1537687"/>
            </a:xfrm>
            <a:prstGeom prst="rect">
              <a:avLst/>
            </a:prstGeom>
            <a:noFill/>
          </p:spPr>
          <p:txBody>
            <a:bodyPr wrap="square" lIns="0" tIns="0" rIns="0" bIns="0">
              <a:noAutofit/>
            </a:bodyPr>
            <a:lstStyle/>
            <a:p>
              <a:pPr>
                <a:spcBef>
                  <a:spcPts val="800"/>
                </a:spcBef>
              </a:pPr>
              <a:r>
                <a:rPr lang="fr-FR" sz="900" b="1" dirty="0">
                  <a:solidFill>
                    <a:srgbClr val="333333"/>
                  </a:solidFill>
                  <a:latin typeface="Helvetica Neue"/>
                </a:rPr>
                <a:t>Livre :</a:t>
              </a:r>
              <a:br>
                <a:rPr lang="fr-FR" sz="900" dirty="0"/>
              </a:br>
              <a:r>
                <a:rPr lang="fr-FR" sz="900" dirty="0">
                  <a:solidFill>
                    <a:srgbClr val="333333"/>
                  </a:solidFill>
                  <a:latin typeface="Helvetica Neue"/>
                </a:rPr>
                <a:t>Sanders, D. H., </a:t>
              </a:r>
              <a:r>
                <a:rPr lang="fr-FR" sz="900" dirty="0" err="1">
                  <a:solidFill>
                    <a:srgbClr val="333333"/>
                  </a:solidFill>
                  <a:latin typeface="Helvetica Neue"/>
                </a:rPr>
                <a:t>Murph</a:t>
              </a:r>
              <a:r>
                <a:rPr lang="fr-FR" sz="900" dirty="0">
                  <a:solidFill>
                    <a:srgbClr val="333333"/>
                  </a:solidFill>
                  <a:latin typeface="Helvetica Neue"/>
                </a:rPr>
                <a:t>, A. F. et Eng, R. J. (1984). </a:t>
              </a:r>
              <a:r>
                <a:rPr lang="fr-FR" sz="900" i="1" dirty="0">
                  <a:solidFill>
                    <a:srgbClr val="333333"/>
                  </a:solidFill>
                  <a:latin typeface="Helvetica Neue"/>
                </a:rPr>
                <a:t>Les statistiques, une approche nouvelle.</a:t>
              </a:r>
              <a:r>
                <a:rPr lang="fr-FR" sz="900" dirty="0">
                  <a:solidFill>
                    <a:srgbClr val="333333"/>
                  </a:solidFill>
                  <a:latin typeface="Helvetica Neue"/>
                </a:rPr>
                <a:t> Montréal, Québec : McGraw-Hill Éditeurs.</a:t>
              </a:r>
            </a:p>
            <a:p>
              <a:pPr>
                <a:spcBef>
                  <a:spcPts val="300"/>
                </a:spcBef>
              </a:pPr>
              <a:r>
                <a:rPr lang="fr-FR" sz="900" b="1" dirty="0">
                  <a:solidFill>
                    <a:srgbClr val="333333"/>
                  </a:solidFill>
                  <a:latin typeface="Helvetica Neue"/>
                </a:rPr>
                <a:t>Article :</a:t>
              </a:r>
              <a:br>
                <a:rPr lang="fr-FR" sz="900" dirty="0"/>
              </a:br>
              <a:r>
                <a:rPr lang="fr-FR" sz="900" dirty="0">
                  <a:solidFill>
                    <a:srgbClr val="333333"/>
                  </a:solidFill>
                  <a:latin typeface="Helvetica Neue"/>
                </a:rPr>
                <a:t>Brillon, Y. (1986). L’opinion publique et les politiques criminelles. </a:t>
              </a:r>
              <a:r>
                <a:rPr lang="fr-FR" sz="900" i="1" dirty="0">
                  <a:solidFill>
                    <a:srgbClr val="333333"/>
                  </a:solidFill>
                  <a:latin typeface="Helvetica Neue"/>
                </a:rPr>
                <a:t>Criminologie</a:t>
              </a:r>
              <a:r>
                <a:rPr lang="fr-FR" sz="900" dirty="0">
                  <a:solidFill>
                    <a:srgbClr val="333333"/>
                  </a:solidFill>
                  <a:latin typeface="Helvetica Neue"/>
                </a:rPr>
                <a:t>, </a:t>
              </a:r>
              <a:r>
                <a:rPr lang="fr-FR" sz="900" i="1" dirty="0">
                  <a:solidFill>
                    <a:srgbClr val="333333"/>
                  </a:solidFill>
                  <a:latin typeface="Helvetica Neue"/>
                </a:rPr>
                <a:t>19</a:t>
              </a:r>
              <a:r>
                <a:rPr lang="fr-FR" sz="900" dirty="0">
                  <a:solidFill>
                    <a:srgbClr val="333333"/>
                  </a:solidFill>
                  <a:latin typeface="Helvetica Neue"/>
                </a:rPr>
                <a:t>(1), 227-238.</a:t>
              </a:r>
            </a:p>
            <a:p>
              <a:pPr>
                <a:spcBef>
                  <a:spcPts val="300"/>
                </a:spcBef>
              </a:pPr>
              <a:r>
                <a:rPr lang="fr-FR" sz="900" b="1" dirty="0">
                  <a:solidFill>
                    <a:srgbClr val="333333"/>
                  </a:solidFill>
                  <a:latin typeface="Helvetica Neue"/>
                </a:rPr>
                <a:t>Chapitre d’un livre :</a:t>
              </a:r>
              <a:br>
                <a:rPr lang="fr-FR" sz="900" dirty="0"/>
              </a:br>
              <a:r>
                <a:rPr lang="fr-FR" sz="900" dirty="0" err="1">
                  <a:solidFill>
                    <a:srgbClr val="333333"/>
                  </a:solidFill>
                  <a:latin typeface="Helvetica Neue"/>
                </a:rPr>
                <a:t>Lasvergnas</a:t>
              </a:r>
              <a:r>
                <a:rPr lang="fr-FR" sz="900" dirty="0">
                  <a:solidFill>
                    <a:srgbClr val="333333"/>
                  </a:solidFill>
                  <a:latin typeface="Helvetica Neue"/>
                </a:rPr>
                <a:t>, I. (1987). La théorie et la compréhension du social. Dans B. Gauthier (</a:t>
              </a:r>
              <a:r>
                <a:rPr lang="fr-FR" sz="900" dirty="0" err="1">
                  <a:solidFill>
                    <a:srgbClr val="333333"/>
                  </a:solidFill>
                  <a:latin typeface="Helvetica Neue"/>
                </a:rPr>
                <a:t>dir</a:t>
              </a:r>
              <a:r>
                <a:rPr lang="fr-FR" sz="900" dirty="0">
                  <a:solidFill>
                    <a:srgbClr val="333333"/>
                  </a:solidFill>
                  <a:latin typeface="Helvetica Neue"/>
                </a:rPr>
                <a:t>.), </a:t>
              </a:r>
              <a:r>
                <a:rPr lang="fr-FR" sz="900" i="1" dirty="0">
                  <a:solidFill>
                    <a:srgbClr val="333333"/>
                  </a:solidFill>
                  <a:latin typeface="Helvetica Neue"/>
                </a:rPr>
                <a:t>Recherche sociale</a:t>
              </a:r>
              <a:r>
                <a:rPr lang="fr-FR" sz="900" dirty="0">
                  <a:solidFill>
                    <a:srgbClr val="333333"/>
                  </a:solidFill>
                  <a:latin typeface="Helvetica Neue"/>
                </a:rPr>
                <a:t> (p. 111-173). Sillery, Québec : Presses de l’Université du Québec.</a:t>
              </a:r>
            </a:p>
            <a:p>
              <a:pPr>
                <a:spcBef>
                  <a:spcPts val="300"/>
                </a:spcBef>
              </a:pPr>
              <a:r>
                <a:rPr lang="fr-FR" sz="900" b="1" dirty="0">
                  <a:solidFill>
                    <a:srgbClr val="333333"/>
                  </a:solidFill>
                  <a:latin typeface="Helvetica Neue"/>
                </a:rPr>
                <a:t>Périodique en ligne :</a:t>
              </a:r>
              <a:br>
                <a:rPr lang="fr-FR" sz="900" dirty="0"/>
              </a:br>
              <a:r>
                <a:rPr lang="fr-FR" sz="900" dirty="0">
                  <a:solidFill>
                    <a:srgbClr val="333333"/>
                  </a:solidFill>
                  <a:latin typeface="Helvetica Neue"/>
                </a:rPr>
                <a:t>Smith, C. A. et Ireland, T. O. (2005). Les conséquences développementales de la maltraitance des filles. </a:t>
              </a:r>
              <a:r>
                <a:rPr lang="fr-FR" sz="900" i="1" dirty="0">
                  <a:solidFill>
                    <a:srgbClr val="333333"/>
                  </a:solidFill>
                  <a:latin typeface="Helvetica Neue"/>
                </a:rPr>
                <a:t>Criminologie</a:t>
              </a:r>
              <a:r>
                <a:rPr lang="fr-FR" sz="900" dirty="0">
                  <a:solidFill>
                    <a:srgbClr val="333333"/>
                  </a:solidFill>
                  <a:latin typeface="Helvetica Neue"/>
                </a:rPr>
                <a:t>, 38(1), 67-102. Repéré à </a:t>
              </a:r>
              <a:r>
                <a:rPr lang="fr-FR" sz="900" dirty="0">
                  <a:solidFill>
                    <a:srgbClr val="002F8E"/>
                  </a:solidFill>
                  <a:latin typeface="Helvetica Neue"/>
                  <a:hlinkClick r:id="rId5">
                    <a:extLst>
                      <a:ext uri="{A12FA001-AC4F-418D-AE19-62706E023703}">
                        <ahyp:hlinkClr xmlns:ahyp="http://schemas.microsoft.com/office/drawing/2018/hyperlinkcolor" val="tx"/>
                      </a:ext>
                    </a:extLst>
                  </a:hlinkClick>
                </a:rPr>
                <a:t>www.erudit.org/revue/crimino/2005/v38/n1/011486ar.pdf</a:t>
              </a:r>
              <a:endParaRPr lang="fr-FR" sz="900" dirty="0">
                <a:solidFill>
                  <a:srgbClr val="002F8E"/>
                </a:solidFill>
                <a:latin typeface="Helvetica Neue"/>
              </a:endParaRPr>
            </a:p>
            <a:p>
              <a:pPr>
                <a:spcBef>
                  <a:spcPts val="300"/>
                </a:spcBef>
              </a:pPr>
              <a:r>
                <a:rPr lang="fr-FR" sz="900" b="1" dirty="0">
                  <a:solidFill>
                    <a:srgbClr val="333333"/>
                  </a:solidFill>
                  <a:latin typeface="Helvetica Neue"/>
                </a:rPr>
                <a:t>Document en ligne :</a:t>
              </a:r>
              <a:br>
                <a:rPr lang="fr-FR" sz="900" dirty="0"/>
              </a:br>
              <a:r>
                <a:rPr lang="fr-FR" sz="900" dirty="0">
                  <a:solidFill>
                    <a:srgbClr val="333333"/>
                  </a:solidFill>
                  <a:latin typeface="Helvetica Neue"/>
                </a:rPr>
                <a:t>APA Online. (2001). </a:t>
              </a:r>
              <a:r>
                <a:rPr lang="fr-FR" sz="900" dirty="0" err="1">
                  <a:solidFill>
                    <a:srgbClr val="333333"/>
                  </a:solidFill>
                  <a:latin typeface="Helvetica Neue"/>
                </a:rPr>
                <a:t>Electronic</a:t>
              </a:r>
              <a:r>
                <a:rPr lang="fr-FR" sz="900" dirty="0">
                  <a:solidFill>
                    <a:srgbClr val="333333"/>
                  </a:solidFill>
                  <a:latin typeface="Helvetica Neue"/>
                </a:rPr>
                <a:t> </a:t>
              </a:r>
              <a:r>
                <a:rPr lang="fr-FR" sz="900" dirty="0" err="1">
                  <a:solidFill>
                    <a:srgbClr val="333333"/>
                  </a:solidFill>
                  <a:latin typeface="Helvetica Neue"/>
                </a:rPr>
                <a:t>References</a:t>
              </a:r>
              <a:r>
                <a:rPr lang="fr-FR" sz="900" dirty="0">
                  <a:solidFill>
                    <a:srgbClr val="333333"/>
                  </a:solidFill>
                  <a:latin typeface="Helvetica Neue"/>
                </a:rPr>
                <a:t>. Repéré à www.apastyle.org/elecgeneral.html</a:t>
              </a:r>
              <a:endParaRPr lang="fr-FR" sz="900" dirty="0">
                <a:solidFill>
                  <a:srgbClr val="333333"/>
                </a:solidFill>
                <a:latin typeface="Arial" panose="020B0604020202020204" pitchFamily="34" charset="0"/>
                <a:cs typeface="Arial" panose="020B0604020202020204" pitchFamily="34" charset="0"/>
              </a:endParaRPr>
            </a:p>
          </p:txBody>
        </p:sp>
        <p:cxnSp>
          <p:nvCxnSpPr>
            <p:cNvPr id="52" name="Connecteur droit 51">
              <a:extLst>
                <a:ext uri="{FF2B5EF4-FFF2-40B4-BE49-F238E27FC236}">
                  <a16:creationId xmlns:a16="http://schemas.microsoft.com/office/drawing/2014/main" id="{3CC17EB8-3545-0339-359C-857E8A2A7E40}"/>
                </a:ext>
              </a:extLst>
            </p:cNvPr>
            <p:cNvCxnSpPr>
              <a:cxnSpLocks/>
              <a:stCxn id="55" idx="3"/>
            </p:cNvCxnSpPr>
            <p:nvPr/>
          </p:nvCxnSpPr>
          <p:spPr>
            <a:xfrm>
              <a:off x="6030136" y="11100623"/>
              <a:ext cx="58386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90ACB3C2-4658-00C6-3E47-2F6D0A782A09}"/>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40" name="ZoneTexte 39">
            <a:extLst>
              <a:ext uri="{FF2B5EF4-FFF2-40B4-BE49-F238E27FC236}">
                <a16:creationId xmlns:a16="http://schemas.microsoft.com/office/drawing/2014/main" id="{5D186797-3D33-38DE-411F-455D78E972A0}"/>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42" name="ZoneTexte 41">
            <a:extLst>
              <a:ext uri="{FF2B5EF4-FFF2-40B4-BE49-F238E27FC236}">
                <a16:creationId xmlns:a16="http://schemas.microsoft.com/office/drawing/2014/main" id="{B0AA40F7-E1F5-EA0D-50D1-E1B948B22537}"/>
              </a:ext>
            </a:extLst>
          </p:cNvPr>
          <p:cNvSpPr txBox="1"/>
          <p:nvPr/>
        </p:nvSpPr>
        <p:spPr>
          <a:xfrm>
            <a:off x="6371688"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44" name="Connecteur droit 43">
            <a:extLst>
              <a:ext uri="{FF2B5EF4-FFF2-40B4-BE49-F238E27FC236}">
                <a16:creationId xmlns:a16="http://schemas.microsoft.com/office/drawing/2014/main" id="{20A57CBA-BE7C-F1DC-0C1F-5BC0A5ED411F}"/>
              </a:ext>
            </a:extLst>
          </p:cNvPr>
          <p:cNvCxnSpPr>
            <a:cxnSpLocks/>
          </p:cNvCxnSpPr>
          <p:nvPr/>
        </p:nvCxnSpPr>
        <p:spPr>
          <a:xfrm>
            <a:off x="7358229"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ZoneTexte 70">
            <a:extLst>
              <a:ext uri="{FF2B5EF4-FFF2-40B4-BE49-F238E27FC236}">
                <a16:creationId xmlns:a16="http://schemas.microsoft.com/office/drawing/2014/main" id="{C60BD3B8-AA60-67F7-ACCA-32CD751E4DEF}"/>
              </a:ext>
            </a:extLst>
          </p:cNvPr>
          <p:cNvSpPr txBox="1"/>
          <p:nvPr/>
        </p:nvSpPr>
        <p:spPr>
          <a:xfrm>
            <a:off x="7445868"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72" name="Connecteur droit 71">
            <a:extLst>
              <a:ext uri="{FF2B5EF4-FFF2-40B4-BE49-F238E27FC236}">
                <a16:creationId xmlns:a16="http://schemas.microsoft.com/office/drawing/2014/main" id="{7BAA80F5-7D11-547A-2394-9AD21A4BB114}"/>
              </a:ext>
            </a:extLst>
          </p:cNvPr>
          <p:cNvCxnSpPr>
            <a:cxnSpLocks/>
          </p:cNvCxnSpPr>
          <p:nvPr/>
        </p:nvCxnSpPr>
        <p:spPr>
          <a:xfrm>
            <a:off x="854137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C96C4811-76E5-7D37-5EC9-ED52E40F40D8}"/>
              </a:ext>
            </a:extLst>
          </p:cNvPr>
          <p:cNvCxnSpPr>
            <a:cxnSpLocks/>
          </p:cNvCxnSpPr>
          <p:nvPr/>
        </p:nvCxnSpPr>
        <p:spPr>
          <a:xfrm>
            <a:off x="10543120"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3FE4DD68-03E9-4659-03A6-C3E3869E51BD}"/>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75" name="ZoneTexte 74">
            <a:extLst>
              <a:ext uri="{FF2B5EF4-FFF2-40B4-BE49-F238E27FC236}">
                <a16:creationId xmlns:a16="http://schemas.microsoft.com/office/drawing/2014/main" id="{A5C53394-FC35-0CE1-47E4-B29AF81D733C}"/>
              </a:ext>
            </a:extLst>
          </p:cNvPr>
          <p:cNvSpPr txBox="1"/>
          <p:nvPr/>
        </p:nvSpPr>
        <p:spPr>
          <a:xfrm>
            <a:off x="8629012"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76" name="Connecteur droit 75">
            <a:extLst>
              <a:ext uri="{FF2B5EF4-FFF2-40B4-BE49-F238E27FC236}">
                <a16:creationId xmlns:a16="http://schemas.microsoft.com/office/drawing/2014/main" id="{932C1917-5CAF-5583-FC97-8AB8ED7A6B48}"/>
              </a:ext>
            </a:extLst>
          </p:cNvPr>
          <p:cNvCxnSpPr>
            <a:cxnSpLocks/>
          </p:cNvCxnSpPr>
          <p:nvPr/>
        </p:nvCxnSpPr>
        <p:spPr>
          <a:xfrm>
            <a:off x="9677512"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3B8F86A5-2288-5470-C187-5D1172091B33}"/>
              </a:ext>
            </a:extLst>
          </p:cNvPr>
          <p:cNvSpPr txBox="1"/>
          <p:nvPr/>
        </p:nvSpPr>
        <p:spPr>
          <a:xfrm>
            <a:off x="9765151"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78" name="ZoneTexte 77">
            <a:extLst>
              <a:ext uri="{FF2B5EF4-FFF2-40B4-BE49-F238E27FC236}">
                <a16:creationId xmlns:a16="http://schemas.microsoft.com/office/drawing/2014/main" id="{0D4B5D62-11EE-37D1-1147-972157ED1F73}"/>
              </a:ext>
            </a:extLst>
          </p:cNvPr>
          <p:cNvSpPr txBox="1"/>
          <p:nvPr/>
        </p:nvSpPr>
        <p:spPr>
          <a:xfrm>
            <a:off x="10630759"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79" name="Image 78">
            <a:extLst>
              <a:ext uri="{FF2B5EF4-FFF2-40B4-BE49-F238E27FC236}">
                <a16:creationId xmlns:a16="http://schemas.microsoft.com/office/drawing/2014/main" id="{A1B458E0-4F80-DA74-6B76-81007C28BD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cxnSp>
        <p:nvCxnSpPr>
          <p:cNvPr id="80" name="Connecteur droit 79">
            <a:extLst>
              <a:ext uri="{FF2B5EF4-FFF2-40B4-BE49-F238E27FC236}">
                <a16:creationId xmlns:a16="http://schemas.microsoft.com/office/drawing/2014/main" id="{CC17156C-9410-DCC5-7FF0-3FC1ECB7464C}"/>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61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ZoneTexte 23">
            <a:extLst>
              <a:ext uri="{FF2B5EF4-FFF2-40B4-BE49-F238E27FC236}">
                <a16:creationId xmlns:a16="http://schemas.microsoft.com/office/drawing/2014/main" id="{098397FC-470F-AC62-19BA-A20B82F55AB8}"/>
              </a:ext>
            </a:extLst>
          </p:cNvPr>
          <p:cNvSpPr txBox="1"/>
          <p:nvPr/>
        </p:nvSpPr>
        <p:spPr>
          <a:xfrm>
            <a:off x="672353" y="1152877"/>
            <a:ext cx="11196445" cy="810478"/>
          </a:xfrm>
          <a:prstGeom prst="rect">
            <a:avLst/>
          </a:prstGeom>
          <a:noFill/>
        </p:spPr>
        <p:txBody>
          <a:bodyPr wrap="square" lIns="0" tIns="0" rIns="0" bIns="0">
            <a:spAutoFit/>
          </a:bodyPr>
          <a:lstStyle/>
          <a:p>
            <a:r>
              <a:rPr lang="fr-CA" sz="3000" dirty="0">
                <a:solidFill>
                  <a:schemeClr val="tx1">
                    <a:lumMod val="75000"/>
                    <a:lumOff val="25000"/>
                  </a:schemeClr>
                </a:solidFill>
                <a:latin typeface="Cambria" panose="02040503050406030204" pitchFamily="18" charset="0"/>
                <a:ea typeface="Cambria" panose="02040503050406030204" pitchFamily="18" charset="0"/>
              </a:rPr>
              <a:t>À propos</a:t>
            </a:r>
          </a:p>
          <a:p>
            <a:pPr>
              <a:spcBef>
                <a:spcPts val="1400"/>
              </a:spcBef>
            </a:pPr>
            <a:endParaRPr lang="fr-CA" sz="1100" dirty="0">
              <a:solidFill>
                <a:schemeClr val="tx1">
                  <a:lumMod val="75000"/>
                  <a:lumOff val="25000"/>
                </a:schemeClr>
              </a:solidFill>
              <a:latin typeface="Helvetica Neue"/>
            </a:endParaRPr>
          </a:p>
        </p:txBody>
      </p:sp>
      <p:cxnSp>
        <p:nvCxnSpPr>
          <p:cNvPr id="25" name="Connecteur droit 24">
            <a:extLst>
              <a:ext uri="{FF2B5EF4-FFF2-40B4-BE49-F238E27FC236}">
                <a16:creationId xmlns:a16="http://schemas.microsoft.com/office/drawing/2014/main" id="{9CABEE6B-97DB-6237-A473-63A46206CD71}"/>
              </a:ext>
            </a:extLst>
          </p:cNvPr>
          <p:cNvCxnSpPr>
            <a:cxnSpLocks/>
          </p:cNvCxnSpPr>
          <p:nvPr/>
        </p:nvCxnSpPr>
        <p:spPr>
          <a:xfrm>
            <a:off x="672353" y="1762898"/>
            <a:ext cx="457200" cy="0"/>
          </a:xfrm>
          <a:prstGeom prst="line">
            <a:avLst/>
          </a:prstGeom>
          <a:ln w="28575">
            <a:solidFill>
              <a:srgbClr val="002F8E"/>
            </a:solidFill>
          </a:ln>
        </p:spPr>
        <p:style>
          <a:lnRef idx="1">
            <a:schemeClr val="accent1"/>
          </a:lnRef>
          <a:fillRef idx="0">
            <a:schemeClr val="accent1"/>
          </a:fillRef>
          <a:effectRef idx="0">
            <a:schemeClr val="accent1"/>
          </a:effectRef>
          <a:fontRef idx="minor">
            <a:schemeClr val="tx1"/>
          </a:fontRef>
        </p:style>
      </p:cxnSp>
      <p:grpSp>
        <p:nvGrpSpPr>
          <p:cNvPr id="4" name="Groupe 3">
            <a:extLst>
              <a:ext uri="{FF2B5EF4-FFF2-40B4-BE49-F238E27FC236}">
                <a16:creationId xmlns:a16="http://schemas.microsoft.com/office/drawing/2014/main" id="{A18BDB2E-B207-3E3B-352E-4B8456C262F5}"/>
              </a:ext>
            </a:extLst>
          </p:cNvPr>
          <p:cNvGrpSpPr/>
          <p:nvPr/>
        </p:nvGrpSpPr>
        <p:grpSpPr>
          <a:xfrm>
            <a:off x="672353" y="2093920"/>
            <a:ext cx="11196436" cy="1043898"/>
            <a:chOff x="672353" y="2093920"/>
            <a:chExt cx="11196436" cy="1043898"/>
          </a:xfrm>
        </p:grpSpPr>
        <p:sp>
          <p:nvSpPr>
            <p:cNvPr id="26" name="Rectangle 25">
              <a:extLst>
                <a:ext uri="{FF2B5EF4-FFF2-40B4-BE49-F238E27FC236}">
                  <a16:creationId xmlns:a16="http://schemas.microsoft.com/office/drawing/2014/main" id="{3EA49DE1-D154-3A33-8066-66FB3B694CCC}"/>
                </a:ext>
              </a:extLst>
            </p:cNvPr>
            <p:cNvSpPr/>
            <p:nvPr/>
          </p:nvSpPr>
          <p:spPr>
            <a:xfrm>
              <a:off x="672355" y="2093920"/>
              <a:ext cx="1103106"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Présentation</a:t>
              </a:r>
            </a:p>
          </p:txBody>
        </p:sp>
        <p:sp>
          <p:nvSpPr>
            <p:cNvPr id="38" name="ZoneTexte 37">
              <a:extLst>
                <a:ext uri="{FF2B5EF4-FFF2-40B4-BE49-F238E27FC236}">
                  <a16:creationId xmlns:a16="http://schemas.microsoft.com/office/drawing/2014/main" id="{AA3BFFE5-67A7-8C6B-D5E9-0C1B7ACD5C91}"/>
                </a:ext>
              </a:extLst>
            </p:cNvPr>
            <p:cNvSpPr txBox="1"/>
            <p:nvPr/>
          </p:nvSpPr>
          <p:spPr>
            <a:xfrm>
              <a:off x="672353" y="2445321"/>
              <a:ext cx="11196436" cy="692497"/>
            </a:xfrm>
            <a:prstGeom prst="rect">
              <a:avLst/>
            </a:prstGeom>
            <a:noFill/>
          </p:spPr>
          <p:txBody>
            <a:bodyPr wrap="square" lIns="0" tIns="0" rIns="0" bIns="0">
              <a:spAutoFit/>
            </a:bodyPr>
            <a:lstStyle/>
            <a:p>
              <a:r>
                <a:rPr lang="fr-FR" sz="900" b="0" i="0" dirty="0">
                  <a:solidFill>
                    <a:srgbClr val="333333"/>
                  </a:solidFill>
                  <a:effectLst/>
                  <a:latin typeface="Arial" panose="020B0604020202020204" pitchFamily="34" charset="0"/>
                  <a:cs typeface="Arial" panose="020B0604020202020204" pitchFamily="34" charset="0"/>
                </a:rPr>
                <a:t>Criminologie, revue fondée en 1968 par Denis Szabo (précédée de Acta </a:t>
              </a:r>
              <a:r>
                <a:rPr lang="fr-FR" sz="900" b="0" i="0" dirty="0" err="1">
                  <a:solidFill>
                    <a:srgbClr val="333333"/>
                  </a:solidFill>
                  <a:effectLst/>
                  <a:latin typeface="Arial" panose="020B0604020202020204" pitchFamily="34" charset="0"/>
                  <a:cs typeface="Arial" panose="020B0604020202020204" pitchFamily="34" charset="0"/>
                </a:rPr>
                <a:t>Criminologica</a:t>
              </a:r>
              <a:r>
                <a:rPr lang="fr-FR" sz="900" b="0" i="0" dirty="0">
                  <a:solidFill>
                    <a:srgbClr val="333333"/>
                  </a:solidFill>
                  <a:effectLst/>
                  <a:latin typeface="Arial" panose="020B0604020202020204" pitchFamily="34" charset="0"/>
                  <a:cs typeface="Arial" panose="020B0604020202020204" pitchFamily="34" charset="0"/>
                </a:rPr>
                <a:t>), présente principalement des résultats de recherche et s'adresse tant aux scientifiques qu’aux professionnels de la justice pénale. C’est une revue thématique qui répond aux préoccupations et aux intérêts actuels des criminologues québécois et étrangers. Les thèmes abordés sont souvent pluridisciplinaires et la revue fait appel à des chercheurs en criminologie, sociologie, psychologie, droit, etc. Elle est la seule revue de criminologie publiée en français en Amérique. Une brève histoire de la revue est présentée ici.</a:t>
              </a:r>
              <a:br>
                <a:rPr lang="fr-FR" sz="900" dirty="0">
                  <a:latin typeface="Arial" panose="020B0604020202020204" pitchFamily="34" charset="0"/>
                  <a:cs typeface="Arial" panose="020B0604020202020204" pitchFamily="34" charset="0"/>
                </a:rPr>
              </a:br>
              <a:br>
                <a:rPr lang="fr-FR" sz="900" dirty="0">
                  <a:latin typeface="Arial" panose="020B0604020202020204" pitchFamily="34" charset="0"/>
                  <a:cs typeface="Arial" panose="020B0604020202020204" pitchFamily="34" charset="0"/>
                </a:rPr>
              </a:br>
              <a:r>
                <a:rPr lang="fr-FR" sz="900" b="0" i="0" dirty="0">
                  <a:solidFill>
                    <a:srgbClr val="333333"/>
                  </a:solidFill>
                  <a:effectLst/>
                  <a:latin typeface="Arial" panose="020B0604020202020204" pitchFamily="34" charset="0"/>
                  <a:cs typeface="Arial" panose="020B0604020202020204" pitchFamily="34" charset="0"/>
                </a:rPr>
                <a:t>Criminologie paraît deux fois par année grâce à des subventions du Conseil de recherches en sciences humaines du Canada et du Fonds québécois de la recherche sur la société et la culture.</a:t>
              </a:r>
              <a:endParaRPr lang="en-CA" sz="900" dirty="0">
                <a:solidFill>
                  <a:srgbClr val="002F8E"/>
                </a:solidFill>
                <a:latin typeface="Arial" panose="020B0604020202020204" pitchFamily="34" charset="0"/>
                <a:cs typeface="Arial" panose="020B0604020202020204" pitchFamily="34" charset="0"/>
              </a:endParaRPr>
            </a:p>
          </p:txBody>
        </p:sp>
        <p:cxnSp>
          <p:nvCxnSpPr>
            <p:cNvPr id="39" name="Connecteur droit 38">
              <a:extLst>
                <a:ext uri="{FF2B5EF4-FFF2-40B4-BE49-F238E27FC236}">
                  <a16:creationId xmlns:a16="http://schemas.microsoft.com/office/drawing/2014/main" id="{38F6F9CB-59A5-C6DD-709E-3D3DC7377BBB}"/>
                </a:ext>
              </a:extLst>
            </p:cNvPr>
            <p:cNvCxnSpPr>
              <a:cxnSpLocks/>
              <a:stCxn id="26" idx="3"/>
            </p:cNvCxnSpPr>
            <p:nvPr/>
          </p:nvCxnSpPr>
          <p:spPr>
            <a:xfrm>
              <a:off x="1775461" y="2233420"/>
              <a:ext cx="100933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e 6">
            <a:extLst>
              <a:ext uri="{FF2B5EF4-FFF2-40B4-BE49-F238E27FC236}">
                <a16:creationId xmlns:a16="http://schemas.microsoft.com/office/drawing/2014/main" id="{F38ED14A-E9CD-A998-0427-7882602FF50E}"/>
              </a:ext>
            </a:extLst>
          </p:cNvPr>
          <p:cNvGrpSpPr/>
          <p:nvPr/>
        </p:nvGrpSpPr>
        <p:grpSpPr>
          <a:xfrm>
            <a:off x="672353" y="4434763"/>
            <a:ext cx="11199656" cy="1870723"/>
            <a:chOff x="672353" y="7087764"/>
            <a:chExt cx="11199656" cy="1870723"/>
          </a:xfrm>
        </p:grpSpPr>
        <p:sp>
          <p:nvSpPr>
            <p:cNvPr id="50" name="Rectangle 49">
              <a:extLst>
                <a:ext uri="{FF2B5EF4-FFF2-40B4-BE49-F238E27FC236}">
                  <a16:creationId xmlns:a16="http://schemas.microsoft.com/office/drawing/2014/main" id="{0446D0CF-AB5D-4C55-E37C-E729F517E63F}"/>
                </a:ext>
              </a:extLst>
            </p:cNvPr>
            <p:cNvSpPr/>
            <p:nvPr/>
          </p:nvSpPr>
          <p:spPr>
            <a:xfrm>
              <a:off x="672353" y="7087764"/>
              <a:ext cx="920227"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pPr algn="l"/>
              <a:r>
                <a:rPr lang="en-CA" sz="1400" b="0" i="0" dirty="0">
                  <a:solidFill>
                    <a:schemeClr val="tx1">
                      <a:lumMod val="75000"/>
                      <a:lumOff val="25000"/>
                    </a:schemeClr>
                  </a:solidFill>
                  <a:effectLst/>
                  <a:latin typeface="Arial" panose="020B0604020202020204" pitchFamily="34" charset="0"/>
                  <a:cs typeface="Arial" panose="020B0604020202020204" pitchFamily="34" charset="0"/>
                </a:rPr>
                <a:t>Indexation</a:t>
              </a:r>
            </a:p>
          </p:txBody>
        </p:sp>
        <p:sp>
          <p:nvSpPr>
            <p:cNvPr id="51" name="ZoneTexte 50">
              <a:extLst>
                <a:ext uri="{FF2B5EF4-FFF2-40B4-BE49-F238E27FC236}">
                  <a16:creationId xmlns:a16="http://schemas.microsoft.com/office/drawing/2014/main" id="{24820F31-F038-E36E-53E3-0D11703C7ADC}"/>
                </a:ext>
              </a:extLst>
            </p:cNvPr>
            <p:cNvSpPr txBox="1"/>
            <p:nvPr/>
          </p:nvSpPr>
          <p:spPr>
            <a:xfrm>
              <a:off x="672353" y="7458130"/>
              <a:ext cx="3427208" cy="1299366"/>
            </a:xfrm>
            <a:prstGeom prst="rect">
              <a:avLst/>
            </a:prstGeom>
            <a:noFill/>
          </p:spPr>
          <p:txBody>
            <a:bodyPr wrap="square" lIns="0" tIns="0" rIns="0" bIns="0">
              <a:noAutofit/>
            </a:bodyPr>
            <a:lstStyle/>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Association canadienne des revues savantes (ACRS)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Base</a:t>
              </a:r>
            </a:p>
            <a:p>
              <a:pPr marL="108000" indent="-108000">
                <a:buFont typeface="Arial" panose="020B0604020202020204" pitchFamily="34" charset="0"/>
                <a:buChar char="•"/>
              </a:pPr>
              <a:r>
                <a:rPr lang="fr-FR" sz="900" dirty="0" err="1">
                  <a:solidFill>
                    <a:srgbClr val="333333"/>
                  </a:solidFill>
                  <a:latin typeface="Arial" panose="020B0604020202020204" pitchFamily="34" charset="0"/>
                  <a:cs typeface="Arial" panose="020B0604020202020204" pitchFamily="34" charset="0"/>
                </a:rPr>
                <a:t>BrowZine</a:t>
              </a:r>
              <a:endParaRPr lang="fr-FR" sz="900" dirty="0">
                <a:solidFill>
                  <a:srgbClr val="333333"/>
                </a:solidFill>
                <a:latin typeface="Arial" panose="020B0604020202020204" pitchFamily="34" charset="0"/>
                <a:cs typeface="Arial" panose="020B0604020202020204" pitchFamily="34" charset="0"/>
              </a:endParaRP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Centre d'accès à l'information juridique</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Criminal Justice Abstracts (EBSCO)</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Érudit</a:t>
              </a:r>
            </a:p>
            <a:p>
              <a:pPr marL="108000" indent="-108000">
                <a:buFont typeface="Arial" panose="020B0604020202020204" pitchFamily="34" charset="0"/>
                <a:buChar char="•"/>
              </a:pPr>
              <a:r>
                <a:rPr lang="fr-FR" sz="900" dirty="0" err="1">
                  <a:solidFill>
                    <a:srgbClr val="333333"/>
                  </a:solidFill>
                  <a:latin typeface="Arial" panose="020B0604020202020204" pitchFamily="34" charset="0"/>
                  <a:cs typeface="Arial" panose="020B0604020202020204" pitchFamily="34" charset="0"/>
                </a:rPr>
                <a:t>ExLibris</a:t>
              </a:r>
              <a:r>
                <a:rPr lang="fr-FR" sz="900" dirty="0">
                  <a:solidFill>
                    <a:srgbClr val="333333"/>
                  </a:solidFill>
                  <a:latin typeface="Arial" panose="020B0604020202020204" pitchFamily="34" charset="0"/>
                  <a:cs typeface="Arial" panose="020B0604020202020204" pitchFamily="34" charset="0"/>
                </a:rPr>
                <a:t> Primo Central</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Francis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Google Scholar</a:t>
              </a:r>
            </a:p>
          </p:txBody>
        </p:sp>
        <p:cxnSp>
          <p:nvCxnSpPr>
            <p:cNvPr id="10" name="Connecteur droit 9">
              <a:extLst>
                <a:ext uri="{FF2B5EF4-FFF2-40B4-BE49-F238E27FC236}">
                  <a16:creationId xmlns:a16="http://schemas.microsoft.com/office/drawing/2014/main" id="{19A2C9C9-474A-4333-4375-878BB5DF6E2A}"/>
                </a:ext>
              </a:extLst>
            </p:cNvPr>
            <p:cNvCxnSpPr>
              <a:cxnSpLocks/>
            </p:cNvCxnSpPr>
            <p:nvPr/>
          </p:nvCxnSpPr>
          <p:spPr>
            <a:xfrm>
              <a:off x="1592580" y="7228164"/>
              <a:ext cx="1027621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0826CE6F-8B12-D643-2E88-72E9091D51C7}"/>
                </a:ext>
              </a:extLst>
            </p:cNvPr>
            <p:cNvSpPr txBox="1"/>
            <p:nvPr/>
          </p:nvSpPr>
          <p:spPr>
            <a:xfrm>
              <a:off x="8362971" y="7458130"/>
              <a:ext cx="3509038" cy="1299366"/>
            </a:xfrm>
            <a:prstGeom prst="rect">
              <a:avLst/>
            </a:prstGeom>
            <a:noFill/>
          </p:spPr>
          <p:txBody>
            <a:bodyPr wrap="square" lIns="0" tIns="0" rIns="0" bIns="0">
              <a:noAutofit/>
            </a:bodyPr>
            <a:lstStyle/>
            <a:p>
              <a:pPr marL="108000" indent="-108000">
                <a:buFont typeface="Arial" panose="020B0604020202020204" pitchFamily="34" charset="0"/>
                <a:buChar char="•"/>
              </a:pPr>
              <a:r>
                <a:rPr lang="en-US" sz="900" dirty="0" err="1">
                  <a:solidFill>
                    <a:srgbClr val="333333"/>
                  </a:solidFill>
                  <a:latin typeface="Arial" panose="020B0604020202020204" pitchFamily="34" charset="0"/>
                  <a:cs typeface="Arial" panose="020B0604020202020204" pitchFamily="34" charset="0"/>
                </a:rPr>
                <a:t>OAIster</a:t>
              </a:r>
              <a:endParaRPr lang="en-US" sz="900" dirty="0">
                <a:solidFill>
                  <a:srgbClr val="333333"/>
                </a:solidFill>
                <a:latin typeface="Arial" panose="020B0604020202020204" pitchFamily="34" charset="0"/>
                <a:cs typeface="Arial" panose="020B0604020202020204" pitchFamily="34" charset="0"/>
              </a:endParaRPr>
            </a:p>
            <a:p>
              <a:pPr marL="108000" indent="-108000">
                <a:buFont typeface="Arial" panose="020B0604020202020204" pitchFamily="34" charset="0"/>
                <a:buChar char="•"/>
              </a:pPr>
              <a:r>
                <a:rPr lang="en-US" sz="900" dirty="0" err="1">
                  <a:solidFill>
                    <a:srgbClr val="333333"/>
                  </a:solidFill>
                  <a:latin typeface="Arial" panose="020B0604020202020204" pitchFamily="34" charset="0"/>
                  <a:cs typeface="Arial" panose="020B0604020202020204" pitchFamily="34" charset="0"/>
                </a:rPr>
                <a:t>Proquest</a:t>
              </a:r>
              <a:endParaRPr lang="en-US" sz="900" dirty="0">
                <a:solidFill>
                  <a:srgbClr val="333333"/>
                </a:solidFill>
                <a:latin typeface="Arial" panose="020B0604020202020204" pitchFamily="34" charset="0"/>
                <a:cs typeface="Arial" panose="020B0604020202020204" pitchFamily="34" charset="0"/>
              </a:endParaRPr>
            </a:p>
            <a:p>
              <a:pPr marL="108000" indent="-108000">
                <a:buFont typeface="Arial" panose="020B0604020202020204" pitchFamily="34" charset="0"/>
                <a:buChar char="•"/>
              </a:pPr>
              <a:r>
                <a:rPr lang="en-US" sz="900" dirty="0">
                  <a:solidFill>
                    <a:srgbClr val="333333"/>
                  </a:solidFill>
                  <a:latin typeface="Arial" panose="020B0604020202020204" pitchFamily="34" charset="0"/>
                  <a:cs typeface="Arial" panose="020B0604020202020204" pitchFamily="34" charset="0"/>
                </a:rPr>
                <a:t>PubMed</a:t>
              </a:r>
            </a:p>
            <a:p>
              <a:pPr marL="108000" indent="-108000">
                <a:buFont typeface="Arial" panose="020B0604020202020204" pitchFamily="34" charset="0"/>
                <a:buChar char="•"/>
              </a:pPr>
              <a:r>
                <a:rPr lang="en-US" sz="900" dirty="0" err="1">
                  <a:solidFill>
                    <a:srgbClr val="333333"/>
                  </a:solidFill>
                  <a:latin typeface="Arial" panose="020B0604020202020204" pitchFamily="34" charset="0"/>
                  <a:cs typeface="Arial" panose="020B0604020202020204" pitchFamily="34" charset="0"/>
                </a:rPr>
                <a:t>Repère</a:t>
              </a:r>
              <a:endParaRPr lang="en-US" sz="900" dirty="0">
                <a:solidFill>
                  <a:srgbClr val="333333"/>
                </a:solidFill>
                <a:latin typeface="Arial" panose="020B0604020202020204" pitchFamily="34" charset="0"/>
                <a:cs typeface="Arial" panose="020B0604020202020204" pitchFamily="34" charset="0"/>
              </a:endParaRPr>
            </a:p>
            <a:p>
              <a:pPr marL="108000" indent="-108000">
                <a:buFont typeface="Arial" panose="020B0604020202020204" pitchFamily="34" charset="0"/>
                <a:buChar char="•"/>
              </a:pPr>
              <a:r>
                <a:rPr lang="en-US" sz="900" dirty="0">
                  <a:solidFill>
                    <a:srgbClr val="333333"/>
                  </a:solidFill>
                  <a:latin typeface="Arial" panose="020B0604020202020204" pitchFamily="34" charset="0"/>
                  <a:cs typeface="Arial" panose="020B0604020202020204" pitchFamily="34" charset="0"/>
                </a:rPr>
                <a:t>Social Service Abstracts</a:t>
              </a:r>
            </a:p>
            <a:p>
              <a:pPr marL="108000" indent="-108000">
                <a:buFont typeface="Arial" panose="020B0604020202020204" pitchFamily="34" charset="0"/>
                <a:buChar char="•"/>
              </a:pPr>
              <a:r>
                <a:rPr lang="en-US" sz="900" dirty="0">
                  <a:solidFill>
                    <a:srgbClr val="333333"/>
                  </a:solidFill>
                  <a:latin typeface="Arial" panose="020B0604020202020204" pitchFamily="34" charset="0"/>
                  <a:cs typeface="Arial" panose="020B0604020202020204" pitchFamily="34" charset="0"/>
                </a:rPr>
                <a:t>Sociological Abstracts</a:t>
              </a:r>
            </a:p>
            <a:p>
              <a:pPr marL="108000" indent="-108000">
                <a:buFont typeface="Arial" panose="020B0604020202020204" pitchFamily="34" charset="0"/>
                <a:buChar char="•"/>
              </a:pPr>
              <a:r>
                <a:rPr lang="en-US" sz="900" dirty="0">
                  <a:solidFill>
                    <a:srgbClr val="333333"/>
                  </a:solidFill>
                  <a:latin typeface="Arial" panose="020B0604020202020204" pitchFamily="34" charset="0"/>
                  <a:cs typeface="Arial" panose="020B0604020202020204" pitchFamily="34" charset="0"/>
                </a:rPr>
                <a:t>Web of Science</a:t>
              </a:r>
            </a:p>
            <a:p>
              <a:pPr marL="108000" indent="-108000">
                <a:buFont typeface="Arial" panose="020B0604020202020204" pitchFamily="34" charset="0"/>
                <a:buChar char="•"/>
              </a:pPr>
              <a:r>
                <a:rPr lang="en-US" sz="900" dirty="0" err="1">
                  <a:solidFill>
                    <a:srgbClr val="333333"/>
                  </a:solidFill>
                  <a:latin typeface="Arial" panose="020B0604020202020204" pitchFamily="34" charset="0"/>
                  <a:cs typeface="Arial" panose="020B0604020202020204" pitchFamily="34" charset="0"/>
                </a:rPr>
                <a:t>WorldCat</a:t>
              </a:r>
              <a:endParaRPr lang="fr-FR" sz="900" dirty="0">
                <a:solidFill>
                  <a:srgbClr val="333333"/>
                </a:solidFill>
                <a:latin typeface="Arial" panose="020B0604020202020204" pitchFamily="34" charset="0"/>
                <a:cs typeface="Arial" panose="020B0604020202020204" pitchFamily="34" charset="0"/>
              </a:endParaRPr>
            </a:p>
          </p:txBody>
        </p:sp>
        <p:sp>
          <p:nvSpPr>
            <p:cNvPr id="62" name="ZoneTexte 61">
              <a:extLst>
                <a:ext uri="{FF2B5EF4-FFF2-40B4-BE49-F238E27FC236}">
                  <a16:creationId xmlns:a16="http://schemas.microsoft.com/office/drawing/2014/main" id="{180CDB0E-295C-F048-5364-1366DEFFF82A}"/>
                </a:ext>
              </a:extLst>
            </p:cNvPr>
            <p:cNvSpPr txBox="1"/>
            <p:nvPr/>
          </p:nvSpPr>
          <p:spPr>
            <a:xfrm>
              <a:off x="4476747" y="7458130"/>
              <a:ext cx="3509038" cy="1299366"/>
            </a:xfrm>
            <a:prstGeom prst="rect">
              <a:avLst/>
            </a:prstGeom>
            <a:noFill/>
          </p:spPr>
          <p:txBody>
            <a:bodyPr wrap="square" lIns="0" tIns="0" rIns="0" bIns="0">
              <a:noAutofit/>
            </a:bodyPr>
            <a:lstStyle/>
            <a:p>
              <a:pPr marL="108000" indent="-108000">
                <a:buFont typeface="Arial" panose="020B0604020202020204" pitchFamily="34" charset="0"/>
                <a:buChar char="•"/>
              </a:pPr>
              <a:r>
                <a:rPr lang="fr-FR" sz="900" dirty="0" err="1">
                  <a:solidFill>
                    <a:srgbClr val="333333"/>
                  </a:solidFill>
                  <a:latin typeface="Arial" panose="020B0604020202020204" pitchFamily="34" charset="0"/>
                  <a:cs typeface="Arial" panose="020B0604020202020204" pitchFamily="34" charset="0"/>
                </a:rPr>
                <a:t>HeinOnline</a:t>
              </a:r>
              <a:r>
                <a:rPr lang="fr-FR" sz="900" dirty="0">
                  <a:solidFill>
                    <a:srgbClr val="333333"/>
                  </a:solidFill>
                  <a:latin typeface="Arial" panose="020B0604020202020204" pitchFamily="34" charset="0"/>
                  <a:cs typeface="Arial" panose="020B0604020202020204" pitchFamily="34" charset="0"/>
                </a:rPr>
                <a:t> - Index to </a:t>
              </a:r>
              <a:r>
                <a:rPr lang="fr-FR" sz="900" dirty="0" err="1">
                  <a:solidFill>
                    <a:srgbClr val="333333"/>
                  </a:solidFill>
                  <a:latin typeface="Arial" panose="020B0604020202020204" pitchFamily="34" charset="0"/>
                  <a:cs typeface="Arial" panose="020B0604020202020204" pitchFamily="34" charset="0"/>
                </a:rPr>
                <a:t>Foreign</a:t>
              </a:r>
              <a:r>
                <a:rPr lang="fr-FR" sz="900" dirty="0">
                  <a:solidFill>
                    <a:srgbClr val="333333"/>
                  </a:solidFill>
                  <a:latin typeface="Arial" panose="020B0604020202020204" pitchFamily="34" charset="0"/>
                  <a:cs typeface="Arial" panose="020B0604020202020204" pitchFamily="34" charset="0"/>
                </a:rPr>
                <a:t> Legal </a:t>
              </a:r>
              <a:r>
                <a:rPr lang="fr-FR" sz="900" dirty="0" err="1">
                  <a:solidFill>
                    <a:srgbClr val="333333"/>
                  </a:solidFill>
                  <a:latin typeface="Arial" panose="020B0604020202020204" pitchFamily="34" charset="0"/>
                  <a:cs typeface="Arial" panose="020B0604020202020204" pitchFamily="34" charset="0"/>
                </a:rPr>
                <a:t>Periodicals</a:t>
              </a:r>
              <a:endParaRPr lang="fr-FR" sz="900" dirty="0">
                <a:solidFill>
                  <a:srgbClr val="333333"/>
                </a:solidFill>
                <a:latin typeface="Arial" panose="020B0604020202020204" pitchFamily="34" charset="0"/>
                <a:cs typeface="Arial" panose="020B0604020202020204" pitchFamily="34" charset="0"/>
              </a:endParaRP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Index Philosopher</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INIST</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Isidore</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Journal TOCS</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JSTOR</a:t>
              </a: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Meta-lib</a:t>
              </a:r>
            </a:p>
            <a:p>
              <a:pPr marL="108000" indent="-108000">
                <a:buFont typeface="Arial" panose="020B0604020202020204" pitchFamily="34" charset="0"/>
                <a:buChar char="•"/>
              </a:pPr>
              <a:r>
                <a:rPr lang="fr-FR" sz="900" dirty="0" err="1">
                  <a:solidFill>
                    <a:srgbClr val="333333"/>
                  </a:solidFill>
                  <a:latin typeface="Arial" panose="020B0604020202020204" pitchFamily="34" charset="0"/>
                  <a:cs typeface="Arial" panose="020B0604020202020204" pitchFamily="34" charset="0"/>
                </a:rPr>
                <a:t>Mir@bel</a:t>
              </a:r>
              <a:endParaRPr lang="fr-FR" sz="900" dirty="0">
                <a:solidFill>
                  <a:srgbClr val="333333"/>
                </a:solidFill>
                <a:latin typeface="Arial" panose="020B0604020202020204" pitchFamily="34" charset="0"/>
                <a:cs typeface="Arial" panose="020B0604020202020204" pitchFamily="34" charset="0"/>
              </a:endParaRPr>
            </a:p>
            <a:p>
              <a:pPr marL="108000" indent="-108000">
                <a:buFont typeface="Arial" panose="020B0604020202020204" pitchFamily="34" charset="0"/>
                <a:buChar char="•"/>
              </a:pPr>
              <a:r>
                <a:rPr lang="fr-FR" sz="900" dirty="0">
                  <a:solidFill>
                    <a:srgbClr val="333333"/>
                  </a:solidFill>
                  <a:latin typeface="Arial" panose="020B0604020202020204" pitchFamily="34" charset="0"/>
                  <a:cs typeface="Arial" panose="020B0604020202020204" pitchFamily="34" charset="0"/>
                </a:rPr>
                <a:t>National Criminal Justice Reference Service (NCJRS)</a:t>
              </a:r>
            </a:p>
          </p:txBody>
        </p:sp>
        <p:sp>
          <p:nvSpPr>
            <p:cNvPr id="63" name="ZoneTexte 62">
              <a:extLst>
                <a:ext uri="{FF2B5EF4-FFF2-40B4-BE49-F238E27FC236}">
                  <a16:creationId xmlns:a16="http://schemas.microsoft.com/office/drawing/2014/main" id="{F117A8D1-9BCB-FB71-0747-6D9C300AD308}"/>
                </a:ext>
              </a:extLst>
            </p:cNvPr>
            <p:cNvSpPr txBox="1"/>
            <p:nvPr/>
          </p:nvSpPr>
          <p:spPr>
            <a:xfrm>
              <a:off x="672353" y="8819988"/>
              <a:ext cx="11196438" cy="138499"/>
            </a:xfrm>
            <a:prstGeom prst="rect">
              <a:avLst/>
            </a:prstGeom>
            <a:noFill/>
          </p:spPr>
          <p:txBody>
            <a:bodyPr wrap="square" lIns="0" tIns="0" rIns="0" bIns="0">
              <a:spAutoFit/>
            </a:bodyPr>
            <a:lstStyle>
              <a:defPPr>
                <a:defRPr lang="en-US"/>
              </a:defPPr>
              <a:lvl1pPr>
                <a:defRPr sz="900" b="0" i="0">
                  <a:solidFill>
                    <a:srgbClr val="333333"/>
                  </a:solidFill>
                  <a:effectLst/>
                  <a:latin typeface="Arial" panose="020B0604020202020204" pitchFamily="34" charset="0"/>
                  <a:cs typeface="Arial" panose="020B0604020202020204" pitchFamily="34" charset="0"/>
                </a:defRPr>
              </a:lvl1pPr>
            </a:lstStyle>
            <a:p>
              <a:r>
                <a:rPr lang="fr-FR" dirty="0"/>
                <a:t>Dépôt légal : Bibliothèque nationale du Québec, Bibliothèque nationale du Canada / ISSN : 0316-0041 (imprimé), 1492-1367 (numérique)</a:t>
              </a:r>
              <a:endParaRPr lang="en-CA" dirty="0"/>
            </a:p>
          </p:txBody>
        </p:sp>
      </p:grpSp>
      <p:grpSp>
        <p:nvGrpSpPr>
          <p:cNvPr id="6" name="Groupe 5">
            <a:extLst>
              <a:ext uri="{FF2B5EF4-FFF2-40B4-BE49-F238E27FC236}">
                <a16:creationId xmlns:a16="http://schemas.microsoft.com/office/drawing/2014/main" id="{DCAE12F3-2A2D-AD8A-1F8F-08F98E7343FC}"/>
              </a:ext>
            </a:extLst>
          </p:cNvPr>
          <p:cNvGrpSpPr/>
          <p:nvPr/>
        </p:nvGrpSpPr>
        <p:grpSpPr>
          <a:xfrm>
            <a:off x="672353" y="3402841"/>
            <a:ext cx="11196436" cy="766899"/>
            <a:chOff x="672353" y="3359392"/>
            <a:chExt cx="11196436" cy="766899"/>
          </a:xfrm>
        </p:grpSpPr>
        <p:sp>
          <p:nvSpPr>
            <p:cNvPr id="77" name="Rectangle 76">
              <a:extLst>
                <a:ext uri="{FF2B5EF4-FFF2-40B4-BE49-F238E27FC236}">
                  <a16:creationId xmlns:a16="http://schemas.microsoft.com/office/drawing/2014/main" id="{9E984BA0-712D-726C-5F2A-339E2E003DC8}"/>
                </a:ext>
              </a:extLst>
            </p:cNvPr>
            <p:cNvSpPr/>
            <p:nvPr/>
          </p:nvSpPr>
          <p:spPr>
            <a:xfrm>
              <a:off x="672355" y="3359392"/>
              <a:ext cx="715120"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Mission</a:t>
              </a:r>
            </a:p>
          </p:txBody>
        </p:sp>
        <p:sp>
          <p:nvSpPr>
            <p:cNvPr id="78" name="ZoneTexte 77">
              <a:extLst>
                <a:ext uri="{FF2B5EF4-FFF2-40B4-BE49-F238E27FC236}">
                  <a16:creationId xmlns:a16="http://schemas.microsoft.com/office/drawing/2014/main" id="{955F88E5-0E79-B40A-07BD-DB949A47B3A6}"/>
                </a:ext>
              </a:extLst>
            </p:cNvPr>
            <p:cNvSpPr txBox="1"/>
            <p:nvPr/>
          </p:nvSpPr>
          <p:spPr>
            <a:xfrm>
              <a:off x="672353" y="3710793"/>
              <a:ext cx="11196436" cy="415498"/>
            </a:xfrm>
            <a:prstGeom prst="rect">
              <a:avLst/>
            </a:prstGeom>
            <a:noFill/>
          </p:spPr>
          <p:txBody>
            <a:bodyPr wrap="square" lIns="0" tIns="0" rIns="0" bIns="0">
              <a:spAutoFit/>
            </a:bodyPr>
            <a:lstStyle/>
            <a:p>
              <a:r>
                <a:rPr lang="fr-FR" sz="900" b="0" i="0" dirty="0">
                  <a:solidFill>
                    <a:srgbClr val="333333"/>
                  </a:solidFill>
                  <a:effectLst/>
                  <a:latin typeface="Arial" panose="020B0604020202020204" pitchFamily="34" charset="0"/>
                  <a:cs typeface="Arial" panose="020B0604020202020204" pitchFamily="34" charset="0"/>
                </a:rPr>
                <a:t>La mission de la revue Criminologie est de publier des articles présentant des résultats de recherche inédits. Les auteurs sont invités à soumettre leur article et à en suivre l'évolution directement sur notre plateforme de gestion des articles : https://www.criminologie.ca. La publication de tous les articles résulte d'un processus d'évaluation par les pairs rigoureux, incluant une première lecture à l'interne et la soumission à deux experts indépendants, non affiliés à l'Université de Montréal, choisis pour leur connaissance du sujet traité.</a:t>
              </a:r>
            </a:p>
          </p:txBody>
        </p:sp>
        <p:cxnSp>
          <p:nvCxnSpPr>
            <p:cNvPr id="81" name="Connecteur droit 80">
              <a:extLst>
                <a:ext uri="{FF2B5EF4-FFF2-40B4-BE49-F238E27FC236}">
                  <a16:creationId xmlns:a16="http://schemas.microsoft.com/office/drawing/2014/main" id="{6E6C2D84-65C1-E672-B297-D8721A45993B}"/>
                </a:ext>
              </a:extLst>
            </p:cNvPr>
            <p:cNvCxnSpPr>
              <a:cxnSpLocks/>
              <a:stCxn id="77" idx="3"/>
            </p:cNvCxnSpPr>
            <p:nvPr/>
          </p:nvCxnSpPr>
          <p:spPr>
            <a:xfrm>
              <a:off x="1387475" y="3498892"/>
              <a:ext cx="104813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e 81">
            <a:extLst>
              <a:ext uri="{FF2B5EF4-FFF2-40B4-BE49-F238E27FC236}">
                <a16:creationId xmlns:a16="http://schemas.microsoft.com/office/drawing/2014/main" id="{2153B96D-2E1D-848F-0B59-F87DD8EF07B4}"/>
              </a:ext>
            </a:extLst>
          </p:cNvPr>
          <p:cNvGrpSpPr/>
          <p:nvPr/>
        </p:nvGrpSpPr>
        <p:grpSpPr>
          <a:xfrm>
            <a:off x="672353" y="6570509"/>
            <a:ext cx="11196436" cy="489900"/>
            <a:chOff x="672353" y="3359392"/>
            <a:chExt cx="11196436" cy="489900"/>
          </a:xfrm>
        </p:grpSpPr>
        <p:sp>
          <p:nvSpPr>
            <p:cNvPr id="83" name="Rectangle 82">
              <a:extLst>
                <a:ext uri="{FF2B5EF4-FFF2-40B4-BE49-F238E27FC236}">
                  <a16:creationId xmlns:a16="http://schemas.microsoft.com/office/drawing/2014/main" id="{DB8A44A8-50B4-6D08-1A74-BE2DABBE2842}"/>
                </a:ext>
              </a:extLst>
            </p:cNvPr>
            <p:cNvSpPr/>
            <p:nvPr/>
          </p:nvSpPr>
          <p:spPr>
            <a:xfrm>
              <a:off x="672355" y="3359392"/>
              <a:ext cx="715120"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Éditeur</a:t>
              </a:r>
            </a:p>
          </p:txBody>
        </p:sp>
        <p:sp>
          <p:nvSpPr>
            <p:cNvPr id="85" name="ZoneTexte 84">
              <a:extLst>
                <a:ext uri="{FF2B5EF4-FFF2-40B4-BE49-F238E27FC236}">
                  <a16:creationId xmlns:a16="http://schemas.microsoft.com/office/drawing/2014/main" id="{9F39708B-4596-805E-EF91-443B86E5EFF6}"/>
                </a:ext>
              </a:extLst>
            </p:cNvPr>
            <p:cNvSpPr txBox="1"/>
            <p:nvPr/>
          </p:nvSpPr>
          <p:spPr>
            <a:xfrm>
              <a:off x="672353" y="3710793"/>
              <a:ext cx="11196436" cy="138499"/>
            </a:xfrm>
            <a:prstGeom prst="rect">
              <a:avLst/>
            </a:prstGeom>
            <a:noFill/>
          </p:spPr>
          <p:txBody>
            <a:bodyPr wrap="square" lIns="0" tIns="0" rIns="0" bIns="0">
              <a:spAutoFit/>
            </a:bodyPr>
            <a:lstStyle/>
            <a:p>
              <a:r>
                <a:rPr lang="fr-FR" sz="900" b="0" i="0" dirty="0">
                  <a:solidFill>
                    <a:srgbClr val="333333"/>
                  </a:solidFill>
                  <a:effectLst/>
                  <a:latin typeface="Arial" panose="020B0604020202020204" pitchFamily="34" charset="0"/>
                  <a:cs typeface="Arial" panose="020B0604020202020204" pitchFamily="34" charset="0"/>
                </a:rPr>
                <a:t>Les Presses de l'Université de Montréal </a:t>
              </a:r>
              <a:r>
                <a:rPr lang="fr-FR" sz="900" b="0" i="0" u="none" strike="noStrike" dirty="0">
                  <a:solidFill>
                    <a:srgbClr val="002F8E"/>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https://www.pum.umontreal.ca/revues/criminologie</a:t>
              </a:r>
              <a:endParaRPr lang="fr-FR" sz="900" dirty="0">
                <a:solidFill>
                  <a:srgbClr val="002F8E"/>
                </a:solidFill>
                <a:latin typeface="Arial" panose="020B0604020202020204" pitchFamily="34" charset="0"/>
                <a:cs typeface="Arial" panose="020B0604020202020204" pitchFamily="34" charset="0"/>
              </a:endParaRPr>
            </a:p>
          </p:txBody>
        </p:sp>
        <p:cxnSp>
          <p:nvCxnSpPr>
            <p:cNvPr id="86" name="Connecteur droit 85">
              <a:extLst>
                <a:ext uri="{FF2B5EF4-FFF2-40B4-BE49-F238E27FC236}">
                  <a16:creationId xmlns:a16="http://schemas.microsoft.com/office/drawing/2014/main" id="{118D412A-5008-3338-01CD-FFB3F839FC37}"/>
                </a:ext>
              </a:extLst>
            </p:cNvPr>
            <p:cNvCxnSpPr>
              <a:cxnSpLocks/>
              <a:stCxn id="83" idx="3"/>
            </p:cNvCxnSpPr>
            <p:nvPr/>
          </p:nvCxnSpPr>
          <p:spPr>
            <a:xfrm>
              <a:off x="1387475" y="3498892"/>
              <a:ext cx="104813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8" name="Groupe 87">
            <a:extLst>
              <a:ext uri="{FF2B5EF4-FFF2-40B4-BE49-F238E27FC236}">
                <a16:creationId xmlns:a16="http://schemas.microsoft.com/office/drawing/2014/main" id="{B7E6C94D-1961-E200-A0DF-0629232CA3B0}"/>
              </a:ext>
            </a:extLst>
          </p:cNvPr>
          <p:cNvGrpSpPr/>
          <p:nvPr/>
        </p:nvGrpSpPr>
        <p:grpSpPr>
          <a:xfrm>
            <a:off x="672353" y="7325432"/>
            <a:ext cx="11196436" cy="489900"/>
            <a:chOff x="672353" y="3359392"/>
            <a:chExt cx="11196436" cy="489900"/>
          </a:xfrm>
        </p:grpSpPr>
        <p:sp>
          <p:nvSpPr>
            <p:cNvPr id="89" name="Rectangle 88">
              <a:extLst>
                <a:ext uri="{FF2B5EF4-FFF2-40B4-BE49-F238E27FC236}">
                  <a16:creationId xmlns:a16="http://schemas.microsoft.com/office/drawing/2014/main" id="{D8EF8911-BF0B-2AF3-574A-C1AD80DC960E}"/>
                </a:ext>
              </a:extLst>
            </p:cNvPr>
            <p:cNvSpPr/>
            <p:nvPr/>
          </p:nvSpPr>
          <p:spPr>
            <a:xfrm>
              <a:off x="672354" y="3359392"/>
              <a:ext cx="1018334"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Libre accès</a:t>
              </a:r>
            </a:p>
          </p:txBody>
        </p:sp>
        <p:sp>
          <p:nvSpPr>
            <p:cNvPr id="90" name="ZoneTexte 89">
              <a:extLst>
                <a:ext uri="{FF2B5EF4-FFF2-40B4-BE49-F238E27FC236}">
                  <a16:creationId xmlns:a16="http://schemas.microsoft.com/office/drawing/2014/main" id="{49D60BA2-A48A-668F-4043-0A2AAE219AAB}"/>
                </a:ext>
              </a:extLst>
            </p:cNvPr>
            <p:cNvSpPr txBox="1"/>
            <p:nvPr/>
          </p:nvSpPr>
          <p:spPr>
            <a:xfrm>
              <a:off x="672353" y="3710793"/>
              <a:ext cx="11196436" cy="138499"/>
            </a:xfrm>
            <a:prstGeom prst="rect">
              <a:avLst/>
            </a:prstGeom>
            <a:noFill/>
          </p:spPr>
          <p:txBody>
            <a:bodyPr wrap="square" lIns="0" tIns="0" rIns="0" bIns="0">
              <a:spAutoFit/>
            </a:bodyPr>
            <a:lstStyle/>
            <a:p>
              <a:r>
                <a:rPr lang="fr-FR" sz="900" b="0" i="0" dirty="0">
                  <a:solidFill>
                    <a:srgbClr val="333333"/>
                  </a:solidFill>
                  <a:effectLst/>
                  <a:latin typeface="Helvetica Neue"/>
                </a:rPr>
                <a:t>Les numéros courants et les archives de cette revue sont offerts en libre accès sur le site de </a:t>
              </a:r>
              <a:r>
                <a:rPr lang="fr-FR" sz="900" b="0" i="0" u="none" strike="noStrike" dirty="0">
                  <a:solidFill>
                    <a:srgbClr val="002F8E"/>
                  </a:solidFill>
                  <a:effectLst/>
                  <a:latin typeface="Helvetica Neue"/>
                  <a:hlinkClick r:id="rId4">
                    <a:extLst>
                      <a:ext uri="{A12FA001-AC4F-418D-AE19-62706E023703}">
                        <ahyp:hlinkClr xmlns:ahyp="http://schemas.microsoft.com/office/drawing/2018/hyperlinkcolor" val="tx"/>
                      </a:ext>
                    </a:extLst>
                  </a:hlinkClick>
                </a:rPr>
                <a:t>Érudit</a:t>
              </a:r>
              <a:r>
                <a:rPr lang="fr-FR" sz="900" b="0" i="0" dirty="0">
                  <a:solidFill>
                    <a:schemeClr val="tx1">
                      <a:lumMod val="75000"/>
                      <a:lumOff val="25000"/>
                    </a:schemeClr>
                  </a:solidFill>
                  <a:effectLst/>
                  <a:latin typeface="Helvetica Neue"/>
                </a:rPr>
                <a:t>.</a:t>
              </a:r>
              <a:endParaRPr lang="fr-FR" sz="9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91" name="Connecteur droit 90">
              <a:extLst>
                <a:ext uri="{FF2B5EF4-FFF2-40B4-BE49-F238E27FC236}">
                  <a16:creationId xmlns:a16="http://schemas.microsoft.com/office/drawing/2014/main" id="{90F25B21-90E4-5E12-7CEC-8A16DEECB944}"/>
                </a:ext>
              </a:extLst>
            </p:cNvPr>
            <p:cNvCxnSpPr>
              <a:cxnSpLocks/>
              <a:stCxn id="89" idx="3"/>
            </p:cNvCxnSpPr>
            <p:nvPr/>
          </p:nvCxnSpPr>
          <p:spPr>
            <a:xfrm>
              <a:off x="1690688" y="3498892"/>
              <a:ext cx="101781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e 91">
            <a:extLst>
              <a:ext uri="{FF2B5EF4-FFF2-40B4-BE49-F238E27FC236}">
                <a16:creationId xmlns:a16="http://schemas.microsoft.com/office/drawing/2014/main" id="{605EB72C-2361-381C-2DAE-B485D1A48CF9}"/>
              </a:ext>
            </a:extLst>
          </p:cNvPr>
          <p:cNvGrpSpPr/>
          <p:nvPr/>
        </p:nvGrpSpPr>
        <p:grpSpPr>
          <a:xfrm>
            <a:off x="672353" y="8080354"/>
            <a:ext cx="11196436" cy="1043898"/>
            <a:chOff x="672353" y="3359392"/>
            <a:chExt cx="11196436" cy="1043898"/>
          </a:xfrm>
        </p:grpSpPr>
        <p:sp>
          <p:nvSpPr>
            <p:cNvPr id="93" name="Rectangle 92">
              <a:extLst>
                <a:ext uri="{FF2B5EF4-FFF2-40B4-BE49-F238E27FC236}">
                  <a16:creationId xmlns:a16="http://schemas.microsoft.com/office/drawing/2014/main" id="{07736C4F-C9B4-FFA6-50BB-64F608F1D94B}"/>
                </a:ext>
              </a:extLst>
            </p:cNvPr>
            <p:cNvSpPr/>
            <p:nvPr/>
          </p:nvSpPr>
          <p:spPr>
            <a:xfrm>
              <a:off x="672354" y="3359392"/>
              <a:ext cx="2737596"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Abonnement à la revue imprimée </a:t>
              </a:r>
            </a:p>
          </p:txBody>
        </p:sp>
        <p:sp>
          <p:nvSpPr>
            <p:cNvPr id="94" name="ZoneTexte 93">
              <a:extLst>
                <a:ext uri="{FF2B5EF4-FFF2-40B4-BE49-F238E27FC236}">
                  <a16:creationId xmlns:a16="http://schemas.microsoft.com/office/drawing/2014/main" id="{ADB72D68-6372-981A-26C1-5A7C15E39912}"/>
                </a:ext>
              </a:extLst>
            </p:cNvPr>
            <p:cNvSpPr txBox="1"/>
            <p:nvPr/>
          </p:nvSpPr>
          <p:spPr>
            <a:xfrm>
              <a:off x="672353" y="3710793"/>
              <a:ext cx="11196436" cy="692497"/>
            </a:xfrm>
            <a:prstGeom prst="rect">
              <a:avLst/>
            </a:prstGeom>
            <a:noFill/>
          </p:spPr>
          <p:txBody>
            <a:bodyPr wrap="square" lIns="0" tIns="0" rIns="0" bIns="0">
              <a:spAutoFit/>
            </a:bodyPr>
            <a:lstStyle/>
            <a:p>
              <a:r>
                <a:rPr lang="fr-FR" sz="900" b="0" i="0" dirty="0">
                  <a:solidFill>
                    <a:srgbClr val="333333"/>
                  </a:solidFill>
                  <a:effectLst/>
                  <a:latin typeface="Helvetica Neue"/>
                </a:rPr>
                <a:t>Les Presses de l'Université de Montréal</a:t>
              </a:r>
              <a:br>
                <a:rPr lang="fr-FR" sz="900" b="0" i="0" dirty="0">
                  <a:solidFill>
                    <a:srgbClr val="333333"/>
                  </a:solidFill>
                  <a:effectLst/>
                  <a:latin typeface="Helvetica Neue"/>
                </a:rPr>
              </a:br>
              <a:r>
                <a:rPr lang="fr-FR" sz="900" b="0" i="0" dirty="0">
                  <a:solidFill>
                    <a:srgbClr val="333333"/>
                  </a:solidFill>
                  <a:effectLst/>
                  <a:latin typeface="Helvetica Neue"/>
                </a:rPr>
                <a:t>Service des abonnements</a:t>
              </a:r>
              <a:br>
                <a:rPr lang="fr-FR" sz="900" b="0" i="0" dirty="0">
                  <a:solidFill>
                    <a:srgbClr val="333333"/>
                  </a:solidFill>
                  <a:effectLst/>
                  <a:latin typeface="Helvetica Neue"/>
                </a:rPr>
              </a:br>
              <a:r>
                <a:rPr lang="fr-FR" sz="900" b="0" i="0" dirty="0">
                  <a:solidFill>
                    <a:srgbClr val="333333"/>
                  </a:solidFill>
                  <a:effectLst/>
                  <a:latin typeface="Helvetica Neue"/>
                </a:rPr>
                <a:t>C.P. 6128, </a:t>
              </a:r>
              <a:r>
                <a:rPr lang="fr-FR" sz="900" b="0" i="0" dirty="0" err="1">
                  <a:solidFill>
                    <a:srgbClr val="333333"/>
                  </a:solidFill>
                  <a:effectLst/>
                  <a:latin typeface="Helvetica Neue"/>
                </a:rPr>
                <a:t>succ</a:t>
              </a:r>
              <a:r>
                <a:rPr lang="fr-FR" sz="900" b="0" i="0" dirty="0">
                  <a:solidFill>
                    <a:srgbClr val="333333"/>
                  </a:solidFill>
                  <a:effectLst/>
                  <a:latin typeface="Helvetica Neue"/>
                </a:rPr>
                <a:t>. Centre-ville</a:t>
              </a:r>
              <a:br>
                <a:rPr lang="fr-FR" sz="900" b="0" i="0" dirty="0">
                  <a:solidFill>
                    <a:srgbClr val="333333"/>
                  </a:solidFill>
                  <a:effectLst/>
                  <a:latin typeface="Helvetica Neue"/>
                </a:rPr>
              </a:br>
              <a:r>
                <a:rPr lang="fr-FR" sz="900" b="0" i="0" dirty="0">
                  <a:solidFill>
                    <a:srgbClr val="333333"/>
                  </a:solidFill>
                  <a:effectLst/>
                  <a:latin typeface="Helvetica Neue"/>
                </a:rPr>
                <a:t>Montréal (Québec) Canada  H3C 3J7</a:t>
              </a:r>
              <a:br>
                <a:rPr lang="fr-FR" sz="900" b="0" i="0" dirty="0">
                  <a:solidFill>
                    <a:srgbClr val="333333"/>
                  </a:solidFill>
                  <a:effectLst/>
                  <a:latin typeface="Helvetica Neue"/>
                </a:rPr>
              </a:br>
              <a:r>
                <a:rPr lang="fr-FR" sz="900" b="0" i="0" dirty="0">
                  <a:solidFill>
                    <a:srgbClr val="333333"/>
                  </a:solidFill>
                  <a:effectLst/>
                  <a:latin typeface="Helvetica Neue"/>
                </a:rPr>
                <a:t>pum@umontreal.ca</a:t>
              </a:r>
            </a:p>
          </p:txBody>
        </p:sp>
        <p:cxnSp>
          <p:nvCxnSpPr>
            <p:cNvPr id="95" name="Connecteur droit 94">
              <a:extLst>
                <a:ext uri="{FF2B5EF4-FFF2-40B4-BE49-F238E27FC236}">
                  <a16:creationId xmlns:a16="http://schemas.microsoft.com/office/drawing/2014/main" id="{62B33ACC-094B-6E48-DEF3-902F30B02A5C}"/>
                </a:ext>
              </a:extLst>
            </p:cNvPr>
            <p:cNvCxnSpPr>
              <a:cxnSpLocks/>
              <a:stCxn id="93" idx="3"/>
            </p:cNvCxnSpPr>
            <p:nvPr/>
          </p:nvCxnSpPr>
          <p:spPr>
            <a:xfrm>
              <a:off x="3409950" y="3498892"/>
              <a:ext cx="84588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711C5307-1E5B-A2EF-9228-58DEA98835FC}"/>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7" name="ZoneTexte 96">
            <a:extLst>
              <a:ext uri="{FF2B5EF4-FFF2-40B4-BE49-F238E27FC236}">
                <a16:creationId xmlns:a16="http://schemas.microsoft.com/office/drawing/2014/main" id="{0FE72EAC-8560-C6E2-4EC8-26851035DE3D}"/>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98" name="ZoneTexte 97">
            <a:extLst>
              <a:ext uri="{FF2B5EF4-FFF2-40B4-BE49-F238E27FC236}">
                <a16:creationId xmlns:a16="http://schemas.microsoft.com/office/drawing/2014/main" id="{E616557D-42C0-3421-29D4-8A515EB2149C}"/>
              </a:ext>
            </a:extLst>
          </p:cNvPr>
          <p:cNvSpPr txBox="1"/>
          <p:nvPr/>
        </p:nvSpPr>
        <p:spPr>
          <a:xfrm>
            <a:off x="6371688"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99" name="Connecteur droit 98">
            <a:extLst>
              <a:ext uri="{FF2B5EF4-FFF2-40B4-BE49-F238E27FC236}">
                <a16:creationId xmlns:a16="http://schemas.microsoft.com/office/drawing/2014/main" id="{62AF5145-C389-2B66-C6DC-391619B773D2}"/>
              </a:ext>
            </a:extLst>
          </p:cNvPr>
          <p:cNvCxnSpPr>
            <a:cxnSpLocks/>
          </p:cNvCxnSpPr>
          <p:nvPr/>
        </p:nvCxnSpPr>
        <p:spPr>
          <a:xfrm>
            <a:off x="7358229"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ZoneTexte 99">
            <a:extLst>
              <a:ext uri="{FF2B5EF4-FFF2-40B4-BE49-F238E27FC236}">
                <a16:creationId xmlns:a16="http://schemas.microsoft.com/office/drawing/2014/main" id="{DEFE897F-964D-610A-78B1-4F0402CF0B4D}"/>
              </a:ext>
            </a:extLst>
          </p:cNvPr>
          <p:cNvSpPr txBox="1"/>
          <p:nvPr/>
        </p:nvSpPr>
        <p:spPr>
          <a:xfrm>
            <a:off x="7445868"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101" name="Connecteur droit 100">
            <a:extLst>
              <a:ext uri="{FF2B5EF4-FFF2-40B4-BE49-F238E27FC236}">
                <a16:creationId xmlns:a16="http://schemas.microsoft.com/office/drawing/2014/main" id="{79E60BDE-71E3-5806-EC46-FC163ED77E98}"/>
              </a:ext>
            </a:extLst>
          </p:cNvPr>
          <p:cNvCxnSpPr>
            <a:cxnSpLocks/>
          </p:cNvCxnSpPr>
          <p:nvPr/>
        </p:nvCxnSpPr>
        <p:spPr>
          <a:xfrm>
            <a:off x="854137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a:extLst>
              <a:ext uri="{FF2B5EF4-FFF2-40B4-BE49-F238E27FC236}">
                <a16:creationId xmlns:a16="http://schemas.microsoft.com/office/drawing/2014/main" id="{365B53CD-0D82-68D0-B77C-24029725D051}"/>
              </a:ext>
            </a:extLst>
          </p:cNvPr>
          <p:cNvCxnSpPr>
            <a:cxnSpLocks/>
          </p:cNvCxnSpPr>
          <p:nvPr/>
        </p:nvCxnSpPr>
        <p:spPr>
          <a:xfrm>
            <a:off x="10543120"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ZoneTexte 102">
            <a:extLst>
              <a:ext uri="{FF2B5EF4-FFF2-40B4-BE49-F238E27FC236}">
                <a16:creationId xmlns:a16="http://schemas.microsoft.com/office/drawing/2014/main" id="{A0C46ADE-B795-256A-7756-8389E8932B6F}"/>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104" name="ZoneTexte 103">
            <a:extLst>
              <a:ext uri="{FF2B5EF4-FFF2-40B4-BE49-F238E27FC236}">
                <a16:creationId xmlns:a16="http://schemas.microsoft.com/office/drawing/2014/main" id="{E63357A2-17A8-B2FC-2B95-106E583929FD}"/>
              </a:ext>
            </a:extLst>
          </p:cNvPr>
          <p:cNvSpPr txBox="1"/>
          <p:nvPr/>
        </p:nvSpPr>
        <p:spPr>
          <a:xfrm>
            <a:off x="8629012"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105" name="Connecteur droit 104">
            <a:extLst>
              <a:ext uri="{FF2B5EF4-FFF2-40B4-BE49-F238E27FC236}">
                <a16:creationId xmlns:a16="http://schemas.microsoft.com/office/drawing/2014/main" id="{F6A0C867-F5F4-C560-F98D-90230764CE6D}"/>
              </a:ext>
            </a:extLst>
          </p:cNvPr>
          <p:cNvCxnSpPr>
            <a:cxnSpLocks/>
          </p:cNvCxnSpPr>
          <p:nvPr/>
        </p:nvCxnSpPr>
        <p:spPr>
          <a:xfrm>
            <a:off x="9677512"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ZoneTexte 105">
            <a:extLst>
              <a:ext uri="{FF2B5EF4-FFF2-40B4-BE49-F238E27FC236}">
                <a16:creationId xmlns:a16="http://schemas.microsoft.com/office/drawing/2014/main" id="{C5F946B8-B45D-EEB6-201A-6C74B3E07BAB}"/>
              </a:ext>
            </a:extLst>
          </p:cNvPr>
          <p:cNvSpPr txBox="1"/>
          <p:nvPr/>
        </p:nvSpPr>
        <p:spPr>
          <a:xfrm>
            <a:off x="9765151"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107" name="ZoneTexte 106">
            <a:extLst>
              <a:ext uri="{FF2B5EF4-FFF2-40B4-BE49-F238E27FC236}">
                <a16:creationId xmlns:a16="http://schemas.microsoft.com/office/drawing/2014/main" id="{447457DC-57E4-52E5-D741-1FD9E3018728}"/>
              </a:ext>
            </a:extLst>
          </p:cNvPr>
          <p:cNvSpPr txBox="1"/>
          <p:nvPr/>
        </p:nvSpPr>
        <p:spPr>
          <a:xfrm>
            <a:off x="10630759"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108" name="Image 107">
            <a:extLst>
              <a:ext uri="{FF2B5EF4-FFF2-40B4-BE49-F238E27FC236}">
                <a16:creationId xmlns:a16="http://schemas.microsoft.com/office/drawing/2014/main" id="{32333C8B-4400-7249-997A-DCFB43849B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cxnSp>
        <p:nvCxnSpPr>
          <p:cNvPr id="109" name="Connecteur droit 108">
            <a:extLst>
              <a:ext uri="{FF2B5EF4-FFF2-40B4-BE49-F238E27FC236}">
                <a16:creationId xmlns:a16="http://schemas.microsoft.com/office/drawing/2014/main" id="{42DB84BD-FC4C-C287-B3B4-3F382F939158}"/>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13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ZoneTexte 23">
            <a:extLst>
              <a:ext uri="{FF2B5EF4-FFF2-40B4-BE49-F238E27FC236}">
                <a16:creationId xmlns:a16="http://schemas.microsoft.com/office/drawing/2014/main" id="{098397FC-470F-AC62-19BA-A20B82F55AB8}"/>
              </a:ext>
            </a:extLst>
          </p:cNvPr>
          <p:cNvSpPr txBox="1"/>
          <p:nvPr/>
        </p:nvSpPr>
        <p:spPr>
          <a:xfrm>
            <a:off x="672355" y="1152877"/>
            <a:ext cx="11196445" cy="810478"/>
          </a:xfrm>
          <a:prstGeom prst="rect">
            <a:avLst/>
          </a:prstGeom>
          <a:noFill/>
        </p:spPr>
        <p:txBody>
          <a:bodyPr wrap="square" lIns="0" tIns="0" rIns="0" bIns="0">
            <a:spAutoFit/>
          </a:bodyPr>
          <a:lstStyle/>
          <a:p>
            <a:r>
              <a:rPr lang="fr-CA" sz="3000" dirty="0">
                <a:solidFill>
                  <a:schemeClr val="tx1">
                    <a:lumMod val="75000"/>
                    <a:lumOff val="25000"/>
                  </a:schemeClr>
                </a:solidFill>
                <a:latin typeface="Cambria" panose="02040503050406030204" pitchFamily="18" charset="0"/>
                <a:ea typeface="Cambria" panose="02040503050406030204" pitchFamily="18" charset="0"/>
              </a:rPr>
              <a:t>Nous joindre</a:t>
            </a:r>
          </a:p>
          <a:p>
            <a:pPr>
              <a:spcBef>
                <a:spcPts val="1400"/>
              </a:spcBef>
            </a:pPr>
            <a:endParaRPr lang="fr-CA" sz="1100" dirty="0">
              <a:solidFill>
                <a:schemeClr val="tx1">
                  <a:lumMod val="75000"/>
                  <a:lumOff val="25000"/>
                </a:schemeClr>
              </a:solidFill>
              <a:latin typeface="Helvetica Neue"/>
            </a:endParaRPr>
          </a:p>
        </p:txBody>
      </p:sp>
      <p:cxnSp>
        <p:nvCxnSpPr>
          <p:cNvPr id="25" name="Connecteur droit 24">
            <a:extLst>
              <a:ext uri="{FF2B5EF4-FFF2-40B4-BE49-F238E27FC236}">
                <a16:creationId xmlns:a16="http://schemas.microsoft.com/office/drawing/2014/main" id="{9CABEE6B-97DB-6237-A473-63A46206CD71}"/>
              </a:ext>
            </a:extLst>
          </p:cNvPr>
          <p:cNvCxnSpPr>
            <a:cxnSpLocks/>
          </p:cNvCxnSpPr>
          <p:nvPr/>
        </p:nvCxnSpPr>
        <p:spPr>
          <a:xfrm>
            <a:off x="672353" y="1762898"/>
            <a:ext cx="457200" cy="0"/>
          </a:xfrm>
          <a:prstGeom prst="line">
            <a:avLst/>
          </a:prstGeom>
          <a:ln w="28575">
            <a:solidFill>
              <a:srgbClr val="002F8E"/>
            </a:solidFill>
          </a:ln>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174B20D2-5B96-57CF-70CB-355475D08297}"/>
              </a:ext>
            </a:extLst>
          </p:cNvPr>
          <p:cNvGrpSpPr/>
          <p:nvPr/>
        </p:nvGrpSpPr>
        <p:grpSpPr>
          <a:xfrm>
            <a:off x="672353" y="2093920"/>
            <a:ext cx="11196436" cy="1597896"/>
            <a:chOff x="672353" y="2093920"/>
            <a:chExt cx="11196436" cy="1597896"/>
          </a:xfrm>
        </p:grpSpPr>
        <p:sp>
          <p:nvSpPr>
            <p:cNvPr id="26" name="Rectangle 25">
              <a:extLst>
                <a:ext uri="{FF2B5EF4-FFF2-40B4-BE49-F238E27FC236}">
                  <a16:creationId xmlns:a16="http://schemas.microsoft.com/office/drawing/2014/main" id="{3EA49DE1-D154-3A33-8066-66FB3B694CCC}"/>
                </a:ext>
              </a:extLst>
            </p:cNvPr>
            <p:cNvSpPr/>
            <p:nvPr/>
          </p:nvSpPr>
          <p:spPr>
            <a:xfrm>
              <a:off x="672354" y="2093920"/>
              <a:ext cx="1880346"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Coordonnées postales</a:t>
              </a:r>
            </a:p>
          </p:txBody>
        </p:sp>
        <p:sp>
          <p:nvSpPr>
            <p:cNvPr id="38" name="ZoneTexte 37">
              <a:extLst>
                <a:ext uri="{FF2B5EF4-FFF2-40B4-BE49-F238E27FC236}">
                  <a16:creationId xmlns:a16="http://schemas.microsoft.com/office/drawing/2014/main" id="{AA3BFFE5-67A7-8C6B-D5E9-0C1B7ACD5C91}"/>
                </a:ext>
              </a:extLst>
            </p:cNvPr>
            <p:cNvSpPr txBox="1"/>
            <p:nvPr/>
          </p:nvSpPr>
          <p:spPr>
            <a:xfrm>
              <a:off x="672353" y="2445321"/>
              <a:ext cx="5448810" cy="1246495"/>
            </a:xfrm>
            <a:prstGeom prst="rect">
              <a:avLst/>
            </a:prstGeom>
            <a:noFill/>
          </p:spPr>
          <p:txBody>
            <a:bodyPr wrap="square" lIns="0" tIns="0" rIns="0" bIns="0">
              <a:spAutoFit/>
            </a:bodyPr>
            <a:lstStyle/>
            <a:p>
              <a:r>
                <a:rPr lang="fr-FR" sz="900" b="0" i="0" dirty="0">
                  <a:solidFill>
                    <a:schemeClr val="tx1">
                      <a:lumMod val="75000"/>
                      <a:lumOff val="25000"/>
                    </a:schemeClr>
                  </a:solidFill>
                  <a:effectLst/>
                  <a:latin typeface="Arial" panose="020B0604020202020204" pitchFamily="34" charset="0"/>
                  <a:cs typeface="Arial" panose="020B0604020202020204" pitchFamily="34" charset="0"/>
                </a:rPr>
                <a:t>Secrétariat de rédaction</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b="0" i="0" dirty="0">
                  <a:solidFill>
                    <a:schemeClr val="tx1">
                      <a:lumMod val="75000"/>
                      <a:lumOff val="25000"/>
                    </a:schemeClr>
                  </a:solidFill>
                  <a:effectLst/>
                  <a:latin typeface="Arial" panose="020B0604020202020204" pitchFamily="34" charset="0"/>
                  <a:cs typeface="Arial" panose="020B0604020202020204" pitchFamily="34" charset="0"/>
                </a:rPr>
                <a:t>Revue Criminologie</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b="0" i="0" dirty="0">
                  <a:solidFill>
                    <a:schemeClr val="tx1">
                      <a:lumMod val="75000"/>
                      <a:lumOff val="25000"/>
                    </a:schemeClr>
                  </a:solidFill>
                  <a:effectLst/>
                  <a:latin typeface="Arial" panose="020B0604020202020204" pitchFamily="34" charset="0"/>
                  <a:cs typeface="Arial" panose="020B0604020202020204" pitchFamily="34" charset="0"/>
                </a:rPr>
                <a:t>Centre International de criminologie comparée</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b="0" i="0" dirty="0">
                  <a:solidFill>
                    <a:schemeClr val="tx1">
                      <a:lumMod val="75000"/>
                      <a:lumOff val="25000"/>
                    </a:schemeClr>
                  </a:solidFill>
                  <a:effectLst/>
                  <a:latin typeface="Arial" panose="020B0604020202020204" pitchFamily="34" charset="0"/>
                  <a:cs typeface="Arial" panose="020B0604020202020204" pitchFamily="34" charset="0"/>
                </a:rPr>
                <a:t>Université de Montréal</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b="0" i="0" dirty="0">
                  <a:solidFill>
                    <a:schemeClr val="tx1">
                      <a:lumMod val="75000"/>
                      <a:lumOff val="25000"/>
                    </a:schemeClr>
                  </a:solidFill>
                  <a:effectLst/>
                  <a:latin typeface="Arial" panose="020B0604020202020204" pitchFamily="34" charset="0"/>
                  <a:cs typeface="Arial" panose="020B0604020202020204" pitchFamily="34" charset="0"/>
                </a:rPr>
                <a:t>C.P 6128, </a:t>
              </a:r>
              <a:r>
                <a:rPr lang="fr-FR" sz="900" b="0" i="0" dirty="0" err="1">
                  <a:solidFill>
                    <a:schemeClr val="tx1">
                      <a:lumMod val="75000"/>
                      <a:lumOff val="25000"/>
                    </a:schemeClr>
                  </a:solidFill>
                  <a:effectLst/>
                  <a:latin typeface="Arial" panose="020B0604020202020204" pitchFamily="34" charset="0"/>
                  <a:cs typeface="Arial" panose="020B0604020202020204" pitchFamily="34" charset="0"/>
                </a:rPr>
                <a:t>succ</a:t>
              </a:r>
              <a:r>
                <a:rPr lang="fr-FR" sz="900" b="0" i="0" dirty="0">
                  <a:solidFill>
                    <a:schemeClr val="tx1">
                      <a:lumMod val="75000"/>
                      <a:lumOff val="25000"/>
                    </a:schemeClr>
                  </a:solidFill>
                  <a:effectLst/>
                  <a:latin typeface="Arial" panose="020B0604020202020204" pitchFamily="34" charset="0"/>
                  <a:cs typeface="Arial" panose="020B0604020202020204" pitchFamily="34" charset="0"/>
                </a:rPr>
                <a:t>. Centre-ville</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b="0" i="0" dirty="0">
                  <a:solidFill>
                    <a:schemeClr val="tx1">
                      <a:lumMod val="75000"/>
                      <a:lumOff val="25000"/>
                    </a:schemeClr>
                  </a:solidFill>
                  <a:effectLst/>
                  <a:latin typeface="Arial" panose="020B0604020202020204" pitchFamily="34" charset="0"/>
                  <a:cs typeface="Arial" panose="020B0604020202020204" pitchFamily="34" charset="0"/>
                </a:rPr>
                <a:t>Montréal (Québec)</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b="0" i="0" dirty="0">
                  <a:solidFill>
                    <a:schemeClr val="tx1">
                      <a:lumMod val="75000"/>
                      <a:lumOff val="25000"/>
                    </a:schemeClr>
                  </a:solidFill>
                  <a:effectLst/>
                  <a:latin typeface="Arial" panose="020B0604020202020204" pitchFamily="34" charset="0"/>
                  <a:cs typeface="Arial" panose="020B0604020202020204" pitchFamily="34" charset="0"/>
                </a:rPr>
                <a:t>Canada H3C 3J7</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b="0" i="0" dirty="0">
                  <a:solidFill>
                    <a:schemeClr val="tx1">
                      <a:lumMod val="75000"/>
                      <a:lumOff val="25000"/>
                    </a:schemeClr>
                  </a:solidFill>
                  <a:effectLst/>
                  <a:latin typeface="Arial" panose="020B0604020202020204" pitchFamily="34" charset="0"/>
                  <a:cs typeface="Arial" panose="020B0604020202020204" pitchFamily="34" charset="0"/>
                </a:rPr>
                <a:t>Téléphone: 514-343-6111 ex: 40566</a:t>
              </a:r>
              <a:br>
                <a:rPr lang="fr-FR" sz="900" dirty="0">
                  <a:solidFill>
                    <a:schemeClr val="tx1">
                      <a:lumMod val="75000"/>
                      <a:lumOff val="25000"/>
                    </a:schemeClr>
                  </a:solidFill>
                  <a:latin typeface="Arial" panose="020B0604020202020204" pitchFamily="34" charset="0"/>
                  <a:cs typeface="Arial" panose="020B0604020202020204" pitchFamily="34" charset="0"/>
                </a:rPr>
              </a:br>
              <a:r>
                <a:rPr lang="fr-FR" sz="900" b="0" i="0" u="none" strike="noStrike" dirty="0">
                  <a:solidFill>
                    <a:srgbClr val="002F8E"/>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Contacter l'administration</a:t>
              </a:r>
              <a:r>
                <a:rPr lang="fr-FR" sz="900" b="0" i="0" dirty="0">
                  <a:solidFill>
                    <a:srgbClr val="002F8E"/>
                  </a:solidFill>
                  <a:effectLst/>
                  <a:latin typeface="Arial" panose="020B0604020202020204" pitchFamily="34" charset="0"/>
                  <a:cs typeface="Arial" panose="020B0604020202020204" pitchFamily="34" charset="0"/>
                </a:rPr>
                <a:t> </a:t>
              </a:r>
              <a:r>
                <a:rPr lang="fr-FR" sz="900" b="0" i="0" dirty="0">
                  <a:solidFill>
                    <a:schemeClr val="tx1">
                      <a:lumMod val="75000"/>
                      <a:lumOff val="25000"/>
                    </a:schemeClr>
                  </a:solidFill>
                  <a:effectLst/>
                  <a:latin typeface="Arial" panose="020B0604020202020204" pitchFamily="34" charset="0"/>
                  <a:cs typeface="Arial" panose="020B0604020202020204" pitchFamily="34" charset="0"/>
                </a:rPr>
                <a:t>&lt; admin [at] criminologie [point] ca &gt;</a:t>
              </a:r>
              <a:endParaRPr lang="en-CA" sz="9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39" name="Connecteur droit 38">
              <a:extLst>
                <a:ext uri="{FF2B5EF4-FFF2-40B4-BE49-F238E27FC236}">
                  <a16:creationId xmlns:a16="http://schemas.microsoft.com/office/drawing/2014/main" id="{38F6F9CB-59A5-C6DD-709E-3D3DC7377BBB}"/>
                </a:ext>
              </a:extLst>
            </p:cNvPr>
            <p:cNvCxnSpPr>
              <a:cxnSpLocks/>
              <a:stCxn id="26" idx="3"/>
            </p:cNvCxnSpPr>
            <p:nvPr/>
          </p:nvCxnSpPr>
          <p:spPr>
            <a:xfrm>
              <a:off x="2552700" y="2233420"/>
              <a:ext cx="93160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e 17">
            <a:extLst>
              <a:ext uri="{FF2B5EF4-FFF2-40B4-BE49-F238E27FC236}">
                <a16:creationId xmlns:a16="http://schemas.microsoft.com/office/drawing/2014/main" id="{76047989-D63E-D01E-0439-F1671DB6EF44}"/>
              </a:ext>
            </a:extLst>
          </p:cNvPr>
          <p:cNvGrpSpPr/>
          <p:nvPr/>
        </p:nvGrpSpPr>
        <p:grpSpPr>
          <a:xfrm>
            <a:off x="672353" y="4027468"/>
            <a:ext cx="11221599" cy="1828729"/>
            <a:chOff x="13072679" y="4065188"/>
            <a:chExt cx="11221599" cy="1828729"/>
          </a:xfrm>
        </p:grpSpPr>
        <p:sp>
          <p:nvSpPr>
            <p:cNvPr id="49" name="Rectangle 48">
              <a:extLst>
                <a:ext uri="{FF2B5EF4-FFF2-40B4-BE49-F238E27FC236}">
                  <a16:creationId xmlns:a16="http://schemas.microsoft.com/office/drawing/2014/main" id="{EA33132A-BDC2-6801-E14D-3BD358FB4EAD}"/>
                </a:ext>
              </a:extLst>
            </p:cNvPr>
            <p:cNvSpPr/>
            <p:nvPr/>
          </p:nvSpPr>
          <p:spPr>
            <a:xfrm>
              <a:off x="13072680" y="4065188"/>
              <a:ext cx="1429496"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Équipe éditoriale</a:t>
              </a:r>
            </a:p>
          </p:txBody>
        </p:sp>
        <p:sp>
          <p:nvSpPr>
            <p:cNvPr id="52" name="ZoneTexte 51">
              <a:extLst>
                <a:ext uri="{FF2B5EF4-FFF2-40B4-BE49-F238E27FC236}">
                  <a16:creationId xmlns:a16="http://schemas.microsoft.com/office/drawing/2014/main" id="{5E857873-F876-8DBB-29A7-06BA651C005C}"/>
                </a:ext>
              </a:extLst>
            </p:cNvPr>
            <p:cNvSpPr txBox="1"/>
            <p:nvPr/>
          </p:nvSpPr>
          <p:spPr>
            <a:xfrm>
              <a:off x="13072679" y="4416589"/>
              <a:ext cx="5448810" cy="1477328"/>
            </a:xfrm>
            <a:prstGeom prst="rect">
              <a:avLst/>
            </a:prstGeom>
            <a:noFill/>
          </p:spPr>
          <p:txBody>
            <a:bodyPr wrap="square" lIns="0" tIns="0" rIns="0" bIns="0">
              <a:spAutoFit/>
            </a:bodyPr>
            <a:lstStyle/>
            <a:p>
              <a:pPr>
                <a:spcBef>
                  <a:spcPts val="400"/>
                </a:spcBef>
              </a:pPr>
              <a:r>
                <a:rPr lang="fr-FR" sz="900" b="1" i="0" dirty="0">
                  <a:solidFill>
                    <a:srgbClr val="333333"/>
                  </a:solidFill>
                  <a:effectLst/>
                  <a:latin typeface="Helvetica Neue"/>
                </a:rPr>
                <a:t>Directrice de la revue</a:t>
              </a:r>
              <a:br>
                <a:rPr lang="fr-FR" sz="900" dirty="0"/>
              </a:br>
              <a:r>
                <a:rPr lang="fr-FR" sz="900" b="0" i="0" u="none" strike="noStrike" dirty="0">
                  <a:solidFill>
                    <a:srgbClr val="002F8E"/>
                  </a:solidFill>
                  <a:effectLst/>
                  <a:latin typeface="Helvetica Neue"/>
                  <a:hlinkClick r:id="rId4">
                    <a:extLst>
                      <a:ext uri="{A12FA001-AC4F-418D-AE19-62706E023703}">
                        <ahyp:hlinkClr xmlns:ahyp="http://schemas.microsoft.com/office/drawing/2018/hyperlinkcolor" val="tx"/>
                      </a:ext>
                    </a:extLst>
                  </a:hlinkClick>
                </a:rPr>
                <a:t>Chloé Leclerc</a:t>
              </a:r>
              <a:r>
                <a:rPr lang="fr-FR" sz="900" b="0" i="0" dirty="0">
                  <a:solidFill>
                    <a:srgbClr val="002F8E"/>
                  </a:solidFill>
                  <a:effectLst/>
                  <a:latin typeface="Helvetica Neue"/>
                </a:rPr>
                <a:t> </a:t>
              </a:r>
              <a:r>
                <a:rPr lang="fr-FR" sz="900" b="0" i="0" dirty="0">
                  <a:solidFill>
                    <a:srgbClr val="333333"/>
                  </a:solidFill>
                  <a:effectLst/>
                  <a:latin typeface="Helvetica Neue"/>
                </a:rPr>
                <a:t>&lt; chloe.leclerc@umontreal.ca &gt;</a:t>
              </a:r>
            </a:p>
            <a:p>
              <a:pPr>
                <a:spcBef>
                  <a:spcPts val="600"/>
                </a:spcBef>
              </a:pPr>
              <a:r>
                <a:rPr lang="fr-FR" sz="900" b="1" i="0" dirty="0">
                  <a:solidFill>
                    <a:srgbClr val="333333"/>
                  </a:solidFill>
                  <a:effectLst/>
                  <a:latin typeface="Helvetica Neue"/>
                </a:rPr>
                <a:t>Directeur adjoint</a:t>
              </a:r>
              <a:br>
                <a:rPr lang="fr-FR" sz="900" dirty="0"/>
              </a:br>
              <a:r>
                <a:rPr lang="fr-FR" sz="900" b="0" i="0" u="none" strike="noStrike" dirty="0">
                  <a:solidFill>
                    <a:srgbClr val="0563C1"/>
                  </a:solidFill>
                  <a:effectLst/>
                  <a:latin typeface="Helvetica Neue"/>
                  <a:hlinkClick r:id="rId5">
                    <a:extLst>
                      <a:ext uri="{A12FA001-AC4F-418D-AE19-62706E023703}">
                        <ahyp:hlinkClr xmlns:ahyp="http://schemas.microsoft.com/office/drawing/2018/hyperlinkcolor" val="tx"/>
                      </a:ext>
                    </a:extLst>
                  </a:hlinkClick>
                </a:rPr>
                <a:t>David </a:t>
              </a:r>
              <a:r>
                <a:rPr lang="fr-FR" sz="900" b="0" i="0" u="none" strike="noStrike" dirty="0" err="1">
                  <a:solidFill>
                    <a:srgbClr val="002F8E"/>
                  </a:solidFill>
                  <a:effectLst/>
                  <a:latin typeface="Helvetica Neue"/>
                  <a:hlinkClick r:id="rId5">
                    <a:extLst>
                      <a:ext uri="{A12FA001-AC4F-418D-AE19-62706E023703}">
                        <ahyp:hlinkClr xmlns:ahyp="http://schemas.microsoft.com/office/drawing/2018/hyperlinkcolor" val="tx"/>
                      </a:ext>
                    </a:extLst>
                  </a:hlinkClick>
                </a:rPr>
                <a:t>Décary-Hétu</a:t>
              </a:r>
              <a:r>
                <a:rPr lang="fr-FR" sz="900" b="0" i="0" dirty="0">
                  <a:solidFill>
                    <a:srgbClr val="002F8E"/>
                  </a:solidFill>
                  <a:effectLst/>
                  <a:latin typeface="Helvetica Neue"/>
                </a:rPr>
                <a:t> </a:t>
              </a:r>
              <a:r>
                <a:rPr lang="fr-FR" sz="900" b="0" i="0" dirty="0">
                  <a:solidFill>
                    <a:srgbClr val="333333"/>
                  </a:solidFill>
                  <a:effectLst/>
                  <a:latin typeface="Helvetica Neue"/>
                </a:rPr>
                <a:t>&lt; david.decary-hetu@umontreal.ca &gt;</a:t>
              </a:r>
            </a:p>
            <a:p>
              <a:pPr>
                <a:spcBef>
                  <a:spcPts val="600"/>
                </a:spcBef>
              </a:pPr>
              <a:r>
                <a:rPr lang="fr-FR" sz="900" b="1" i="0" dirty="0">
                  <a:solidFill>
                    <a:srgbClr val="333333"/>
                  </a:solidFill>
                  <a:effectLst/>
                  <a:latin typeface="Helvetica Neue"/>
                </a:rPr>
                <a:t>Coordonnatrice à la rédaction</a:t>
              </a:r>
              <a:br>
                <a:rPr lang="fr-FR" sz="900" dirty="0"/>
              </a:br>
              <a:r>
                <a:rPr lang="fr-FR" sz="900" b="0" i="0" u="none" strike="noStrike" dirty="0">
                  <a:solidFill>
                    <a:srgbClr val="002F8E"/>
                  </a:solidFill>
                  <a:effectLst/>
                  <a:latin typeface="Helvetica Neue"/>
                  <a:hlinkClick r:id="rId6">
                    <a:extLst>
                      <a:ext uri="{A12FA001-AC4F-418D-AE19-62706E023703}">
                        <ahyp:hlinkClr xmlns:ahyp="http://schemas.microsoft.com/office/drawing/2018/hyperlinkcolor" val="tx"/>
                      </a:ext>
                    </a:extLst>
                  </a:hlinkClick>
                </a:rPr>
                <a:t>Marie-Chantal Plante</a:t>
              </a:r>
              <a:r>
                <a:rPr lang="fr-FR" sz="900" b="0" i="0" dirty="0">
                  <a:solidFill>
                    <a:srgbClr val="002F8E"/>
                  </a:solidFill>
                  <a:effectLst/>
                  <a:latin typeface="Helvetica Neue"/>
                </a:rPr>
                <a:t> </a:t>
              </a:r>
              <a:r>
                <a:rPr lang="fr-FR" sz="900" b="0" i="0" dirty="0">
                  <a:solidFill>
                    <a:srgbClr val="333333"/>
                  </a:solidFill>
                  <a:effectLst/>
                  <a:latin typeface="Helvetica Neue"/>
                </a:rPr>
                <a:t>&lt; coordonnatrice@criminologie.ca &gt;</a:t>
              </a:r>
            </a:p>
            <a:p>
              <a:pPr>
                <a:spcBef>
                  <a:spcPts val="600"/>
                </a:spcBef>
              </a:pPr>
              <a:r>
                <a:rPr lang="fr-FR" sz="900" b="1" i="0" dirty="0">
                  <a:solidFill>
                    <a:srgbClr val="333333"/>
                  </a:solidFill>
                  <a:effectLst/>
                  <a:latin typeface="Helvetica Neue"/>
                </a:rPr>
                <a:t>Assistante à la rédaction</a:t>
              </a:r>
              <a:br>
                <a:rPr lang="fr-FR" sz="900" dirty="0"/>
              </a:br>
              <a:r>
                <a:rPr lang="fr-FR" sz="900" b="0" i="0" u="none" strike="noStrike" dirty="0" err="1">
                  <a:solidFill>
                    <a:srgbClr val="0563C1"/>
                  </a:solidFill>
                  <a:effectLst/>
                  <a:latin typeface="Helvetica Neue"/>
                  <a:hlinkClick r:id="rId7">
                    <a:extLst>
                      <a:ext uri="{A12FA001-AC4F-418D-AE19-62706E023703}">
                        <ahyp:hlinkClr xmlns:ahyp="http://schemas.microsoft.com/office/drawing/2018/hyperlinkcolor" val="tx"/>
                      </a:ext>
                    </a:extLst>
                  </a:hlinkClick>
                </a:rPr>
                <a:t>Meritxell</a:t>
              </a:r>
              <a:r>
                <a:rPr lang="fr-FR" sz="900" b="0" i="0" u="none" strike="noStrike" dirty="0">
                  <a:solidFill>
                    <a:srgbClr val="0563C1"/>
                  </a:solidFill>
                  <a:effectLst/>
                  <a:latin typeface="Helvetica Neue"/>
                  <a:hlinkClick r:id="rId7">
                    <a:extLst>
                      <a:ext uri="{A12FA001-AC4F-418D-AE19-62706E023703}">
                        <ahyp:hlinkClr xmlns:ahyp="http://schemas.microsoft.com/office/drawing/2018/hyperlinkcolor" val="tx"/>
                      </a:ext>
                    </a:extLst>
                  </a:hlinkClick>
                </a:rPr>
                <a:t> </a:t>
              </a:r>
              <a:r>
                <a:rPr lang="fr-FR" sz="900" b="0" i="0" u="none" strike="noStrike" dirty="0" err="1">
                  <a:solidFill>
                    <a:srgbClr val="0563C1"/>
                  </a:solidFill>
                  <a:effectLst/>
                  <a:latin typeface="Helvetica Neue"/>
                  <a:hlinkClick r:id="rId7">
                    <a:extLst>
                      <a:ext uri="{A12FA001-AC4F-418D-AE19-62706E023703}">
                        <ahyp:hlinkClr xmlns:ahyp="http://schemas.microsoft.com/office/drawing/2018/hyperlinkcolor" val="tx"/>
                      </a:ext>
                    </a:extLst>
                  </a:hlinkClick>
                </a:rPr>
                <a:t>Abellan</a:t>
              </a:r>
              <a:r>
                <a:rPr lang="fr-FR" sz="900" b="0" i="0" u="none" strike="noStrike" dirty="0">
                  <a:solidFill>
                    <a:srgbClr val="0563C1"/>
                  </a:solidFill>
                  <a:effectLst/>
                  <a:latin typeface="Helvetica Neue"/>
                  <a:hlinkClick r:id="rId7">
                    <a:extLst>
                      <a:ext uri="{A12FA001-AC4F-418D-AE19-62706E023703}">
                        <ahyp:hlinkClr xmlns:ahyp="http://schemas.microsoft.com/office/drawing/2018/hyperlinkcolor" val="tx"/>
                      </a:ext>
                    </a:extLst>
                  </a:hlinkClick>
                </a:rPr>
                <a:t> </a:t>
              </a:r>
              <a:r>
                <a:rPr lang="fr-FR" sz="900" b="0" i="0" u="none" strike="noStrike" dirty="0" err="1">
                  <a:solidFill>
                    <a:srgbClr val="002F8E"/>
                  </a:solidFill>
                  <a:effectLst/>
                  <a:latin typeface="Helvetica Neue"/>
                  <a:hlinkClick r:id="rId7">
                    <a:extLst>
                      <a:ext uri="{A12FA001-AC4F-418D-AE19-62706E023703}">
                        <ahyp:hlinkClr xmlns:ahyp="http://schemas.microsoft.com/office/drawing/2018/hyperlinkcolor" val="tx"/>
                      </a:ext>
                    </a:extLst>
                  </a:hlinkClick>
                </a:rPr>
                <a:t>Almenara</a:t>
              </a:r>
              <a:r>
                <a:rPr lang="fr-FR" sz="900" b="0" i="0" dirty="0">
                  <a:solidFill>
                    <a:srgbClr val="002F8E"/>
                  </a:solidFill>
                  <a:effectLst/>
                  <a:latin typeface="Helvetica Neue"/>
                </a:rPr>
                <a:t> </a:t>
              </a:r>
              <a:r>
                <a:rPr lang="fr-FR" sz="900" b="0" i="0" dirty="0">
                  <a:solidFill>
                    <a:srgbClr val="333333"/>
                  </a:solidFill>
                  <a:effectLst/>
                  <a:latin typeface="Helvetica Neue"/>
                </a:rPr>
                <a:t>&lt; assistante@criminologie.ca &gt;</a:t>
              </a:r>
            </a:p>
            <a:p>
              <a:endParaRPr lang="en-CA" sz="9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53" name="Connecteur droit 52">
              <a:extLst>
                <a:ext uri="{FF2B5EF4-FFF2-40B4-BE49-F238E27FC236}">
                  <a16:creationId xmlns:a16="http://schemas.microsoft.com/office/drawing/2014/main" id="{74DC5ED6-8993-A450-3784-5EAD66EA57D3}"/>
                </a:ext>
              </a:extLst>
            </p:cNvPr>
            <p:cNvCxnSpPr>
              <a:cxnSpLocks/>
              <a:stCxn id="49" idx="3"/>
            </p:cNvCxnSpPr>
            <p:nvPr/>
          </p:nvCxnSpPr>
          <p:spPr>
            <a:xfrm>
              <a:off x="14502176" y="4204688"/>
              <a:ext cx="97921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e 1">
            <a:extLst>
              <a:ext uri="{FF2B5EF4-FFF2-40B4-BE49-F238E27FC236}">
                <a16:creationId xmlns:a16="http://schemas.microsoft.com/office/drawing/2014/main" id="{8CAAA02A-1F3C-4162-47AC-DB5CD8EB7369}"/>
              </a:ext>
            </a:extLst>
          </p:cNvPr>
          <p:cNvGrpSpPr/>
          <p:nvPr/>
        </p:nvGrpSpPr>
        <p:grpSpPr>
          <a:xfrm>
            <a:off x="672353" y="5928599"/>
            <a:ext cx="11196436" cy="5523474"/>
            <a:chOff x="672353" y="4173782"/>
            <a:chExt cx="11196436" cy="5523474"/>
          </a:xfrm>
        </p:grpSpPr>
        <p:sp>
          <p:nvSpPr>
            <p:cNvPr id="54" name="Rectangle 53">
              <a:extLst>
                <a:ext uri="{FF2B5EF4-FFF2-40B4-BE49-F238E27FC236}">
                  <a16:creationId xmlns:a16="http://schemas.microsoft.com/office/drawing/2014/main" id="{EA767558-8F80-1EBC-3EC6-3473EE136D55}"/>
                </a:ext>
              </a:extLst>
            </p:cNvPr>
            <p:cNvSpPr/>
            <p:nvPr/>
          </p:nvSpPr>
          <p:spPr>
            <a:xfrm>
              <a:off x="672355" y="4173782"/>
              <a:ext cx="2390600"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Coordonnées géographiques</a:t>
              </a:r>
            </a:p>
          </p:txBody>
        </p:sp>
        <p:sp>
          <p:nvSpPr>
            <p:cNvPr id="55" name="ZoneTexte 54">
              <a:extLst>
                <a:ext uri="{FF2B5EF4-FFF2-40B4-BE49-F238E27FC236}">
                  <a16:creationId xmlns:a16="http://schemas.microsoft.com/office/drawing/2014/main" id="{EAC6C42A-9B70-497B-1EF8-67FA61FD4044}"/>
                </a:ext>
              </a:extLst>
            </p:cNvPr>
            <p:cNvSpPr txBox="1"/>
            <p:nvPr/>
          </p:nvSpPr>
          <p:spPr>
            <a:xfrm>
              <a:off x="672353" y="4525183"/>
              <a:ext cx="5450400" cy="553998"/>
            </a:xfrm>
            <a:prstGeom prst="rect">
              <a:avLst/>
            </a:prstGeom>
            <a:noFill/>
          </p:spPr>
          <p:txBody>
            <a:bodyPr wrap="square" lIns="0" tIns="0" rIns="0" bIns="0">
              <a:spAutoFit/>
            </a:bodyPr>
            <a:lstStyle/>
            <a:p>
              <a:r>
                <a:rPr lang="fr-FR" sz="900" b="0" i="0">
                  <a:solidFill>
                    <a:srgbClr val="333333"/>
                  </a:solidFill>
                  <a:effectLst/>
                  <a:latin typeface="Helvetica Neue"/>
                </a:rPr>
                <a:t>Université de Montréal</a:t>
              </a:r>
              <a:br>
                <a:rPr lang="fr-FR" sz="900"/>
              </a:br>
              <a:r>
                <a:rPr lang="fr-FR" sz="900" b="0" i="0">
                  <a:solidFill>
                    <a:srgbClr val="333333"/>
                  </a:solidFill>
                  <a:effectLst/>
                  <a:latin typeface="Helvetica Neue"/>
                </a:rPr>
                <a:t>Pavillon Lionel-Groulx</a:t>
              </a:r>
              <a:br>
                <a:rPr lang="fr-FR" sz="900"/>
              </a:br>
              <a:r>
                <a:rPr lang="fr-FR" sz="900" b="0" i="0">
                  <a:solidFill>
                    <a:srgbClr val="333333"/>
                  </a:solidFill>
                  <a:effectLst/>
                  <a:latin typeface="Helvetica Neue"/>
                </a:rPr>
                <a:t>3150, Jean-Brillant, bureau C-4115</a:t>
              </a:r>
              <a:br>
                <a:rPr lang="fr-FR" sz="900"/>
              </a:br>
              <a:r>
                <a:rPr lang="fr-FR" sz="900" b="0" i="0">
                  <a:solidFill>
                    <a:srgbClr val="333333"/>
                  </a:solidFill>
                  <a:effectLst/>
                  <a:latin typeface="Helvetica Neue"/>
                </a:rPr>
                <a:t>Montréal (Québec)</a:t>
              </a:r>
              <a:endParaRPr lang="en-CA" sz="900" dirty="0">
                <a:solidFill>
                  <a:srgbClr val="002F8E"/>
                </a:solidFill>
                <a:latin typeface="Arial" panose="020B0604020202020204" pitchFamily="34" charset="0"/>
                <a:cs typeface="Arial" panose="020B0604020202020204" pitchFamily="34" charset="0"/>
              </a:endParaRPr>
            </a:p>
          </p:txBody>
        </p:sp>
        <p:cxnSp>
          <p:nvCxnSpPr>
            <p:cNvPr id="56" name="Connecteur droit 55">
              <a:extLst>
                <a:ext uri="{FF2B5EF4-FFF2-40B4-BE49-F238E27FC236}">
                  <a16:creationId xmlns:a16="http://schemas.microsoft.com/office/drawing/2014/main" id="{5EB9AD13-D051-AAF1-429C-31C50B5B3A58}"/>
                </a:ext>
              </a:extLst>
            </p:cNvPr>
            <p:cNvCxnSpPr>
              <a:cxnSpLocks/>
              <a:stCxn id="54" idx="3"/>
            </p:cNvCxnSpPr>
            <p:nvPr/>
          </p:nvCxnSpPr>
          <p:spPr>
            <a:xfrm>
              <a:off x="3062955" y="4313282"/>
              <a:ext cx="88058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Image 56">
              <a:extLst>
                <a:ext uri="{FF2B5EF4-FFF2-40B4-BE49-F238E27FC236}">
                  <a16:creationId xmlns:a16="http://schemas.microsoft.com/office/drawing/2014/main" id="{FB6417F8-CBC5-41BA-38B7-08DE35F7C06D}"/>
                </a:ext>
              </a:extLst>
            </p:cNvPr>
            <p:cNvPicPr>
              <a:picLocks noChangeAspect="1"/>
            </p:cNvPicPr>
            <p:nvPr/>
          </p:nvPicPr>
          <p:blipFill rotWithShape="1">
            <a:blip r:embed="rId8"/>
            <a:srcRect l="1051" r="444" b="3305"/>
            <a:stretch/>
          </p:blipFill>
          <p:spPr>
            <a:xfrm>
              <a:off x="672354" y="5186531"/>
              <a:ext cx="6242796" cy="4510725"/>
            </a:xfrm>
            <a:prstGeom prst="rect">
              <a:avLst/>
            </a:prstGeom>
          </p:spPr>
        </p:pic>
      </p:grpSp>
      <p:sp>
        <p:nvSpPr>
          <p:cNvPr id="67" name="Rectangle 66">
            <a:extLst>
              <a:ext uri="{FF2B5EF4-FFF2-40B4-BE49-F238E27FC236}">
                <a16:creationId xmlns:a16="http://schemas.microsoft.com/office/drawing/2014/main" id="{3E22C346-F655-EEA7-C7EB-098471230210}"/>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68" name="ZoneTexte 67">
            <a:extLst>
              <a:ext uri="{FF2B5EF4-FFF2-40B4-BE49-F238E27FC236}">
                <a16:creationId xmlns:a16="http://schemas.microsoft.com/office/drawing/2014/main" id="{C161117D-CBBA-3912-6810-53E0F755862B}"/>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69" name="ZoneTexte 68">
            <a:extLst>
              <a:ext uri="{FF2B5EF4-FFF2-40B4-BE49-F238E27FC236}">
                <a16:creationId xmlns:a16="http://schemas.microsoft.com/office/drawing/2014/main" id="{8D102900-8B8F-2A7C-0915-A575E2B8EF48}"/>
              </a:ext>
            </a:extLst>
          </p:cNvPr>
          <p:cNvSpPr txBox="1"/>
          <p:nvPr/>
        </p:nvSpPr>
        <p:spPr>
          <a:xfrm>
            <a:off x="6371688"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70" name="Connecteur droit 69">
            <a:extLst>
              <a:ext uri="{FF2B5EF4-FFF2-40B4-BE49-F238E27FC236}">
                <a16:creationId xmlns:a16="http://schemas.microsoft.com/office/drawing/2014/main" id="{072C2308-16B7-CA16-CB62-8BCD0DF1A785}"/>
              </a:ext>
            </a:extLst>
          </p:cNvPr>
          <p:cNvCxnSpPr>
            <a:cxnSpLocks/>
          </p:cNvCxnSpPr>
          <p:nvPr/>
        </p:nvCxnSpPr>
        <p:spPr>
          <a:xfrm>
            <a:off x="7358229"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ZoneTexte 70">
            <a:extLst>
              <a:ext uri="{FF2B5EF4-FFF2-40B4-BE49-F238E27FC236}">
                <a16:creationId xmlns:a16="http://schemas.microsoft.com/office/drawing/2014/main" id="{2BC0D3C9-D330-0CA7-2916-25A8C43C9FE0}"/>
              </a:ext>
            </a:extLst>
          </p:cNvPr>
          <p:cNvSpPr txBox="1"/>
          <p:nvPr/>
        </p:nvSpPr>
        <p:spPr>
          <a:xfrm>
            <a:off x="7445868"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72" name="Connecteur droit 71">
            <a:extLst>
              <a:ext uri="{FF2B5EF4-FFF2-40B4-BE49-F238E27FC236}">
                <a16:creationId xmlns:a16="http://schemas.microsoft.com/office/drawing/2014/main" id="{006FF93E-1554-F235-8449-23492DBB4DEC}"/>
              </a:ext>
            </a:extLst>
          </p:cNvPr>
          <p:cNvCxnSpPr>
            <a:cxnSpLocks/>
          </p:cNvCxnSpPr>
          <p:nvPr/>
        </p:nvCxnSpPr>
        <p:spPr>
          <a:xfrm>
            <a:off x="854137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88D5FAA9-3D94-4CB9-6AD6-EE6330B097B8}"/>
              </a:ext>
            </a:extLst>
          </p:cNvPr>
          <p:cNvCxnSpPr>
            <a:cxnSpLocks/>
          </p:cNvCxnSpPr>
          <p:nvPr/>
        </p:nvCxnSpPr>
        <p:spPr>
          <a:xfrm>
            <a:off x="10543120"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73114BAD-6861-7E77-6C86-40123D98188B}"/>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75" name="ZoneTexte 74">
            <a:extLst>
              <a:ext uri="{FF2B5EF4-FFF2-40B4-BE49-F238E27FC236}">
                <a16:creationId xmlns:a16="http://schemas.microsoft.com/office/drawing/2014/main" id="{7FE8C289-DA4B-042B-5185-63A1E90CC0FD}"/>
              </a:ext>
            </a:extLst>
          </p:cNvPr>
          <p:cNvSpPr txBox="1"/>
          <p:nvPr/>
        </p:nvSpPr>
        <p:spPr>
          <a:xfrm>
            <a:off x="8629012"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76" name="Connecteur droit 75">
            <a:extLst>
              <a:ext uri="{FF2B5EF4-FFF2-40B4-BE49-F238E27FC236}">
                <a16:creationId xmlns:a16="http://schemas.microsoft.com/office/drawing/2014/main" id="{7F149F67-6239-0A8D-173F-78321F56D953}"/>
              </a:ext>
            </a:extLst>
          </p:cNvPr>
          <p:cNvCxnSpPr>
            <a:cxnSpLocks/>
          </p:cNvCxnSpPr>
          <p:nvPr/>
        </p:nvCxnSpPr>
        <p:spPr>
          <a:xfrm>
            <a:off x="9677512"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256DD34D-6337-185F-76AF-25DDFB07AF29}"/>
              </a:ext>
            </a:extLst>
          </p:cNvPr>
          <p:cNvSpPr txBox="1"/>
          <p:nvPr/>
        </p:nvSpPr>
        <p:spPr>
          <a:xfrm>
            <a:off x="9765151"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78" name="ZoneTexte 77">
            <a:extLst>
              <a:ext uri="{FF2B5EF4-FFF2-40B4-BE49-F238E27FC236}">
                <a16:creationId xmlns:a16="http://schemas.microsoft.com/office/drawing/2014/main" id="{18F7751D-3BB8-44DF-5B13-585174690921}"/>
              </a:ext>
            </a:extLst>
          </p:cNvPr>
          <p:cNvSpPr txBox="1"/>
          <p:nvPr/>
        </p:nvSpPr>
        <p:spPr>
          <a:xfrm>
            <a:off x="10630759"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79" name="Image 78">
            <a:extLst>
              <a:ext uri="{FF2B5EF4-FFF2-40B4-BE49-F238E27FC236}">
                <a16:creationId xmlns:a16="http://schemas.microsoft.com/office/drawing/2014/main" id="{6E4FD9D8-5FB8-41B4-005F-C579A70DC8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cxnSp>
        <p:nvCxnSpPr>
          <p:cNvPr id="80" name="Connecteur droit 79">
            <a:extLst>
              <a:ext uri="{FF2B5EF4-FFF2-40B4-BE49-F238E27FC236}">
                <a16:creationId xmlns:a16="http://schemas.microsoft.com/office/drawing/2014/main" id="{566DD999-73DF-10BE-0EDC-16D962A5775E}"/>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85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0821D1C2-ABF0-B646-75AF-51D3149BA4A7}"/>
              </a:ext>
            </a:extLst>
          </p:cNvPr>
          <p:cNvSpPr txBox="1"/>
          <p:nvPr/>
        </p:nvSpPr>
        <p:spPr>
          <a:xfrm>
            <a:off x="672355" y="1152877"/>
            <a:ext cx="11196445" cy="810478"/>
          </a:xfrm>
          <a:prstGeom prst="rect">
            <a:avLst/>
          </a:prstGeom>
          <a:noFill/>
        </p:spPr>
        <p:txBody>
          <a:bodyPr wrap="square" lIns="0" tIns="0" rIns="0" bIns="0">
            <a:spAutoFit/>
          </a:bodyPr>
          <a:lstStyle/>
          <a:p>
            <a:r>
              <a:rPr lang="fr-CA" sz="3000">
                <a:solidFill>
                  <a:schemeClr val="tx1">
                    <a:lumMod val="75000"/>
                    <a:lumOff val="25000"/>
                  </a:schemeClr>
                </a:solidFill>
                <a:latin typeface="Cambria" panose="02040503050406030204" pitchFamily="18" charset="0"/>
                <a:ea typeface="Cambria" panose="02040503050406030204" pitchFamily="18" charset="0"/>
              </a:rPr>
              <a:t>Inscription</a:t>
            </a:r>
          </a:p>
          <a:p>
            <a:pPr>
              <a:spcBef>
                <a:spcPts val="1400"/>
              </a:spcBef>
            </a:pPr>
            <a:endParaRPr lang="fr-CA" sz="110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6" name="Connecteur droit 15">
            <a:extLst>
              <a:ext uri="{FF2B5EF4-FFF2-40B4-BE49-F238E27FC236}">
                <a16:creationId xmlns:a16="http://schemas.microsoft.com/office/drawing/2014/main" id="{07E27580-18BD-8C88-64EF-69E6461A9328}"/>
              </a:ext>
            </a:extLst>
          </p:cNvPr>
          <p:cNvCxnSpPr>
            <a:cxnSpLocks/>
          </p:cNvCxnSpPr>
          <p:nvPr/>
        </p:nvCxnSpPr>
        <p:spPr>
          <a:xfrm>
            <a:off x="672353" y="1762898"/>
            <a:ext cx="457200" cy="0"/>
          </a:xfrm>
          <a:prstGeom prst="line">
            <a:avLst/>
          </a:prstGeom>
          <a:ln w="28575">
            <a:solidFill>
              <a:srgbClr val="002F8E"/>
            </a:solidFill>
          </a:ln>
        </p:spPr>
        <p:style>
          <a:lnRef idx="1">
            <a:schemeClr val="accent1"/>
          </a:lnRef>
          <a:fillRef idx="0">
            <a:schemeClr val="accent1"/>
          </a:fillRef>
          <a:effectRef idx="0">
            <a:schemeClr val="accent1"/>
          </a:effectRef>
          <a:fontRef idx="minor">
            <a:schemeClr val="tx1"/>
          </a:fontRef>
        </p:style>
      </p:cxnSp>
      <p:sp>
        <p:nvSpPr>
          <p:cNvPr id="2" name="Rectangle : coins arrondis 1">
            <a:extLst>
              <a:ext uri="{FF2B5EF4-FFF2-40B4-BE49-F238E27FC236}">
                <a16:creationId xmlns:a16="http://schemas.microsoft.com/office/drawing/2014/main" id="{5A4574A2-EFE5-AA39-669E-8FF1AD68FB26}"/>
              </a:ext>
            </a:extLst>
          </p:cNvPr>
          <p:cNvSpPr/>
          <p:nvPr/>
        </p:nvSpPr>
        <p:spPr>
          <a:xfrm>
            <a:off x="672353" y="2461808"/>
            <a:ext cx="4864847" cy="580728"/>
          </a:xfrm>
          <a:prstGeom prst="roundRect">
            <a:avLst>
              <a:gd name="adj" fmla="val 1431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100">
                <a:solidFill>
                  <a:schemeClr val="tx1">
                    <a:lumMod val="50000"/>
                    <a:lumOff val="50000"/>
                  </a:schemeClr>
                </a:solidFill>
                <a:latin typeface="Arial" panose="020B0604020202020204" pitchFamily="34" charset="0"/>
                <a:cs typeface="Arial" panose="020B0604020202020204" pitchFamily="34" charset="0"/>
              </a:rPr>
              <a:t>Courriel</a:t>
            </a:r>
          </a:p>
          <a:p>
            <a:r>
              <a:rPr lang="fr-CA" sz="1400">
                <a:solidFill>
                  <a:schemeClr val="tx1">
                    <a:lumMod val="50000"/>
                    <a:lumOff val="50000"/>
                  </a:schemeClr>
                </a:solidFill>
                <a:latin typeface="Arial" panose="020B0604020202020204" pitchFamily="34" charset="0"/>
                <a:cs typeface="Arial" panose="020B0604020202020204" pitchFamily="34" charset="0"/>
              </a:rPr>
              <a:t>Votre courriel vous identifie ici</a:t>
            </a:r>
          </a:p>
        </p:txBody>
      </p:sp>
      <p:sp>
        <p:nvSpPr>
          <p:cNvPr id="25" name="Rectangle : coins arrondis 24">
            <a:extLst>
              <a:ext uri="{FF2B5EF4-FFF2-40B4-BE49-F238E27FC236}">
                <a16:creationId xmlns:a16="http://schemas.microsoft.com/office/drawing/2014/main" id="{9BA44CC4-8019-C10D-CCE1-668D0BFD5A10}"/>
              </a:ext>
            </a:extLst>
          </p:cNvPr>
          <p:cNvSpPr/>
          <p:nvPr/>
        </p:nvSpPr>
        <p:spPr>
          <a:xfrm>
            <a:off x="672353" y="3250625"/>
            <a:ext cx="6807947" cy="580728"/>
          </a:xfrm>
          <a:prstGeom prst="roundRect">
            <a:avLst>
              <a:gd name="adj" fmla="val 1431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100">
                <a:solidFill>
                  <a:schemeClr val="tx1">
                    <a:lumMod val="50000"/>
                    <a:lumOff val="50000"/>
                  </a:schemeClr>
                </a:solidFill>
                <a:latin typeface="Arial" panose="020B0604020202020204" pitchFamily="34" charset="0"/>
                <a:cs typeface="Arial" panose="020B0604020202020204" pitchFamily="34" charset="0"/>
              </a:rPr>
              <a:t>Nom</a:t>
            </a:r>
          </a:p>
        </p:txBody>
      </p:sp>
      <p:sp>
        <p:nvSpPr>
          <p:cNvPr id="26" name="Rectangle : coins arrondis 25">
            <a:extLst>
              <a:ext uri="{FF2B5EF4-FFF2-40B4-BE49-F238E27FC236}">
                <a16:creationId xmlns:a16="http://schemas.microsoft.com/office/drawing/2014/main" id="{2A734733-EFA6-FD58-A3FB-9F916F38513B}"/>
              </a:ext>
            </a:extLst>
          </p:cNvPr>
          <p:cNvSpPr/>
          <p:nvPr/>
        </p:nvSpPr>
        <p:spPr>
          <a:xfrm>
            <a:off x="7950200" y="3250625"/>
            <a:ext cx="3628456" cy="580728"/>
          </a:xfrm>
          <a:prstGeom prst="roundRect">
            <a:avLst>
              <a:gd name="adj" fmla="val 1431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100">
                <a:solidFill>
                  <a:schemeClr val="tx1">
                    <a:lumMod val="50000"/>
                    <a:lumOff val="50000"/>
                  </a:schemeClr>
                </a:solidFill>
                <a:latin typeface="Arial" panose="020B0604020202020204" pitchFamily="34" charset="0"/>
                <a:cs typeface="Arial" panose="020B0604020202020204" pitchFamily="34" charset="0"/>
              </a:rPr>
              <a:t>Genre</a:t>
            </a:r>
          </a:p>
          <a:p>
            <a:r>
              <a:rPr lang="fr-CA" sz="1400">
                <a:solidFill>
                  <a:schemeClr val="tx1">
                    <a:lumMod val="50000"/>
                    <a:lumOff val="50000"/>
                  </a:schemeClr>
                </a:solidFill>
                <a:latin typeface="Arial" panose="020B0604020202020204" pitchFamily="34" charset="0"/>
                <a:cs typeface="Arial" panose="020B0604020202020204" pitchFamily="34" charset="0"/>
              </a:rPr>
              <a:t>Genre…</a:t>
            </a:r>
          </a:p>
        </p:txBody>
      </p:sp>
      <p:sp>
        <p:nvSpPr>
          <p:cNvPr id="27" name="Rectangle : coins arrondis 26">
            <a:extLst>
              <a:ext uri="{FF2B5EF4-FFF2-40B4-BE49-F238E27FC236}">
                <a16:creationId xmlns:a16="http://schemas.microsoft.com/office/drawing/2014/main" id="{3ABEA2E7-FA19-1A60-6C1A-29641E6AD010}"/>
              </a:ext>
            </a:extLst>
          </p:cNvPr>
          <p:cNvSpPr/>
          <p:nvPr/>
        </p:nvSpPr>
        <p:spPr>
          <a:xfrm>
            <a:off x="672353" y="4039442"/>
            <a:ext cx="5256000" cy="580728"/>
          </a:xfrm>
          <a:prstGeom prst="roundRect">
            <a:avLst>
              <a:gd name="adj" fmla="val 1431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100">
                <a:solidFill>
                  <a:schemeClr val="tx1">
                    <a:lumMod val="50000"/>
                    <a:lumOff val="50000"/>
                  </a:schemeClr>
                </a:solidFill>
                <a:latin typeface="Arial" panose="020B0604020202020204" pitchFamily="34" charset="0"/>
                <a:cs typeface="Arial" panose="020B0604020202020204" pitchFamily="34" charset="0"/>
              </a:rPr>
              <a:t>Titre professionnel</a:t>
            </a:r>
          </a:p>
        </p:txBody>
      </p:sp>
      <p:sp>
        <p:nvSpPr>
          <p:cNvPr id="28" name="Rectangle : coins arrondis 27">
            <a:extLst>
              <a:ext uri="{FF2B5EF4-FFF2-40B4-BE49-F238E27FC236}">
                <a16:creationId xmlns:a16="http://schemas.microsoft.com/office/drawing/2014/main" id="{812BAB1B-D1C8-0F82-4A2D-01D141DBC457}"/>
              </a:ext>
            </a:extLst>
          </p:cNvPr>
          <p:cNvSpPr/>
          <p:nvPr/>
        </p:nvSpPr>
        <p:spPr>
          <a:xfrm>
            <a:off x="6409008" y="4039442"/>
            <a:ext cx="5194995" cy="580728"/>
          </a:xfrm>
          <a:prstGeom prst="roundRect">
            <a:avLst>
              <a:gd name="adj" fmla="val 1431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100">
                <a:solidFill>
                  <a:schemeClr val="tx1">
                    <a:lumMod val="50000"/>
                    <a:lumOff val="50000"/>
                  </a:schemeClr>
                </a:solidFill>
                <a:latin typeface="Arial" panose="020B0604020202020204" pitchFamily="34" charset="0"/>
                <a:cs typeface="Arial" panose="020B0604020202020204" pitchFamily="34" charset="0"/>
              </a:rPr>
              <a:t>Employeur</a:t>
            </a:r>
          </a:p>
        </p:txBody>
      </p:sp>
      <p:sp>
        <p:nvSpPr>
          <p:cNvPr id="31" name="Rectangle : coins arrondis 30">
            <a:extLst>
              <a:ext uri="{FF2B5EF4-FFF2-40B4-BE49-F238E27FC236}">
                <a16:creationId xmlns:a16="http://schemas.microsoft.com/office/drawing/2014/main" id="{B77CE1E3-4164-0572-0732-B08D8E288A8F}"/>
              </a:ext>
            </a:extLst>
          </p:cNvPr>
          <p:cNvSpPr/>
          <p:nvPr/>
        </p:nvSpPr>
        <p:spPr>
          <a:xfrm>
            <a:off x="672353" y="4833399"/>
            <a:ext cx="2451847" cy="580728"/>
          </a:xfrm>
          <a:prstGeom prst="roundRect">
            <a:avLst>
              <a:gd name="adj" fmla="val 1431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0850"/>
            <a:r>
              <a:rPr lang="fr-CA" sz="1100" dirty="0">
                <a:solidFill>
                  <a:schemeClr val="tx1">
                    <a:lumMod val="50000"/>
                    <a:lumOff val="50000"/>
                  </a:schemeClr>
                </a:solidFill>
                <a:latin typeface="Arial" panose="020B0604020202020204" pitchFamily="34" charset="0"/>
                <a:cs typeface="Arial" panose="020B0604020202020204" pitchFamily="34" charset="0"/>
              </a:rPr>
              <a:t>Envoyer un courriel de confirmation</a:t>
            </a:r>
          </a:p>
        </p:txBody>
      </p:sp>
      <p:pic>
        <p:nvPicPr>
          <p:cNvPr id="35" name="Graphique 34" descr="Enveloppe contour">
            <a:extLst>
              <a:ext uri="{FF2B5EF4-FFF2-40B4-BE49-F238E27FC236}">
                <a16:creationId xmlns:a16="http://schemas.microsoft.com/office/drawing/2014/main" id="{06E8034D-1C45-CCA0-44DB-CB97911C42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603" y="4951414"/>
            <a:ext cx="344698" cy="344698"/>
          </a:xfrm>
          <a:prstGeom prst="rect">
            <a:avLst/>
          </a:prstGeom>
        </p:spPr>
      </p:pic>
      <p:sp>
        <p:nvSpPr>
          <p:cNvPr id="48" name="Rectangle 47">
            <a:extLst>
              <a:ext uri="{FF2B5EF4-FFF2-40B4-BE49-F238E27FC236}">
                <a16:creationId xmlns:a16="http://schemas.microsoft.com/office/drawing/2014/main" id="{BDB2AF81-6B2F-7C35-F782-11C966D0A539}"/>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49" name="ZoneTexte 48">
            <a:extLst>
              <a:ext uri="{FF2B5EF4-FFF2-40B4-BE49-F238E27FC236}">
                <a16:creationId xmlns:a16="http://schemas.microsoft.com/office/drawing/2014/main" id="{183CC095-4709-1151-46CB-517017B2C811}"/>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50" name="ZoneTexte 49">
            <a:extLst>
              <a:ext uri="{FF2B5EF4-FFF2-40B4-BE49-F238E27FC236}">
                <a16:creationId xmlns:a16="http://schemas.microsoft.com/office/drawing/2014/main" id="{C707E9C7-F67C-2CA5-D420-4E02A284DAE2}"/>
              </a:ext>
            </a:extLst>
          </p:cNvPr>
          <p:cNvSpPr txBox="1"/>
          <p:nvPr/>
        </p:nvSpPr>
        <p:spPr>
          <a:xfrm>
            <a:off x="6371688"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51" name="Connecteur droit 50">
            <a:extLst>
              <a:ext uri="{FF2B5EF4-FFF2-40B4-BE49-F238E27FC236}">
                <a16:creationId xmlns:a16="http://schemas.microsoft.com/office/drawing/2014/main" id="{95693B12-E77E-326C-A89A-2D655A3D6938}"/>
              </a:ext>
            </a:extLst>
          </p:cNvPr>
          <p:cNvCxnSpPr>
            <a:cxnSpLocks/>
          </p:cNvCxnSpPr>
          <p:nvPr/>
        </p:nvCxnSpPr>
        <p:spPr>
          <a:xfrm>
            <a:off x="7358229"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00405628-1292-740B-744D-42DADB61EF9C}"/>
              </a:ext>
            </a:extLst>
          </p:cNvPr>
          <p:cNvSpPr txBox="1"/>
          <p:nvPr/>
        </p:nvSpPr>
        <p:spPr>
          <a:xfrm>
            <a:off x="7445868"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53" name="Connecteur droit 52">
            <a:extLst>
              <a:ext uri="{FF2B5EF4-FFF2-40B4-BE49-F238E27FC236}">
                <a16:creationId xmlns:a16="http://schemas.microsoft.com/office/drawing/2014/main" id="{546BE468-A9E0-4104-FACD-B384BCE5671C}"/>
              </a:ext>
            </a:extLst>
          </p:cNvPr>
          <p:cNvCxnSpPr>
            <a:cxnSpLocks/>
          </p:cNvCxnSpPr>
          <p:nvPr/>
        </p:nvCxnSpPr>
        <p:spPr>
          <a:xfrm>
            <a:off x="854137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A70ED90A-F81D-99C1-13A3-7909DE1A4110}"/>
              </a:ext>
            </a:extLst>
          </p:cNvPr>
          <p:cNvCxnSpPr>
            <a:cxnSpLocks/>
          </p:cNvCxnSpPr>
          <p:nvPr/>
        </p:nvCxnSpPr>
        <p:spPr>
          <a:xfrm>
            <a:off x="10543120"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ZoneTexte 54">
            <a:extLst>
              <a:ext uri="{FF2B5EF4-FFF2-40B4-BE49-F238E27FC236}">
                <a16:creationId xmlns:a16="http://schemas.microsoft.com/office/drawing/2014/main" id="{BE377D59-26D5-63D9-6899-D4CD3EFD4051}"/>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56" name="ZoneTexte 55">
            <a:extLst>
              <a:ext uri="{FF2B5EF4-FFF2-40B4-BE49-F238E27FC236}">
                <a16:creationId xmlns:a16="http://schemas.microsoft.com/office/drawing/2014/main" id="{DF6078BD-281F-5206-1891-A18EB9EB04F5}"/>
              </a:ext>
            </a:extLst>
          </p:cNvPr>
          <p:cNvSpPr txBox="1"/>
          <p:nvPr/>
        </p:nvSpPr>
        <p:spPr>
          <a:xfrm>
            <a:off x="8629012"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57" name="Connecteur droit 56">
            <a:extLst>
              <a:ext uri="{FF2B5EF4-FFF2-40B4-BE49-F238E27FC236}">
                <a16:creationId xmlns:a16="http://schemas.microsoft.com/office/drawing/2014/main" id="{CCA0465E-20C1-079E-7AD2-202EACE4DC02}"/>
              </a:ext>
            </a:extLst>
          </p:cNvPr>
          <p:cNvCxnSpPr>
            <a:cxnSpLocks/>
          </p:cNvCxnSpPr>
          <p:nvPr/>
        </p:nvCxnSpPr>
        <p:spPr>
          <a:xfrm>
            <a:off x="9677512"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03C7773A-2B96-19C7-FCAD-AD04187DD862}"/>
              </a:ext>
            </a:extLst>
          </p:cNvPr>
          <p:cNvSpPr txBox="1"/>
          <p:nvPr/>
        </p:nvSpPr>
        <p:spPr>
          <a:xfrm>
            <a:off x="9765151"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59" name="ZoneTexte 58">
            <a:extLst>
              <a:ext uri="{FF2B5EF4-FFF2-40B4-BE49-F238E27FC236}">
                <a16:creationId xmlns:a16="http://schemas.microsoft.com/office/drawing/2014/main" id="{ADE3CD81-4F07-29E7-777C-732E995837C4}"/>
              </a:ext>
            </a:extLst>
          </p:cNvPr>
          <p:cNvSpPr txBox="1"/>
          <p:nvPr/>
        </p:nvSpPr>
        <p:spPr>
          <a:xfrm>
            <a:off x="10630759"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60" name="Image 59">
            <a:extLst>
              <a:ext uri="{FF2B5EF4-FFF2-40B4-BE49-F238E27FC236}">
                <a16:creationId xmlns:a16="http://schemas.microsoft.com/office/drawing/2014/main" id="{91C9A517-F4BE-EFA8-EFE8-BC08EAA7A6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cxnSp>
        <p:nvCxnSpPr>
          <p:cNvPr id="61" name="Connecteur droit 60">
            <a:extLst>
              <a:ext uri="{FF2B5EF4-FFF2-40B4-BE49-F238E27FC236}">
                <a16:creationId xmlns:a16="http://schemas.microsoft.com/office/drawing/2014/main" id="{6D0DC75B-CE37-66AC-00CE-C294730FB4BB}"/>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18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0821D1C2-ABF0-B646-75AF-51D3149BA4A7}"/>
              </a:ext>
            </a:extLst>
          </p:cNvPr>
          <p:cNvSpPr txBox="1"/>
          <p:nvPr/>
        </p:nvSpPr>
        <p:spPr>
          <a:xfrm>
            <a:off x="672355" y="1152877"/>
            <a:ext cx="11196445" cy="810478"/>
          </a:xfrm>
          <a:prstGeom prst="rect">
            <a:avLst/>
          </a:prstGeom>
          <a:noFill/>
        </p:spPr>
        <p:txBody>
          <a:bodyPr wrap="square" lIns="0" tIns="0" rIns="0" bIns="0">
            <a:spAutoFit/>
          </a:bodyPr>
          <a:lstStyle/>
          <a:p>
            <a:r>
              <a:rPr lang="fr-CA" sz="3000">
                <a:solidFill>
                  <a:schemeClr val="tx1">
                    <a:lumMod val="75000"/>
                    <a:lumOff val="25000"/>
                  </a:schemeClr>
                </a:solidFill>
                <a:latin typeface="Cambria" panose="02040503050406030204" pitchFamily="18" charset="0"/>
                <a:ea typeface="Cambria" panose="02040503050406030204" pitchFamily="18" charset="0"/>
              </a:rPr>
              <a:t>Inscription</a:t>
            </a:r>
          </a:p>
          <a:p>
            <a:pPr>
              <a:spcBef>
                <a:spcPts val="1400"/>
              </a:spcBef>
            </a:pPr>
            <a:endParaRPr lang="fr-CA" sz="110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6" name="Connecteur droit 15">
            <a:extLst>
              <a:ext uri="{FF2B5EF4-FFF2-40B4-BE49-F238E27FC236}">
                <a16:creationId xmlns:a16="http://schemas.microsoft.com/office/drawing/2014/main" id="{07E27580-18BD-8C88-64EF-69E6461A9328}"/>
              </a:ext>
            </a:extLst>
          </p:cNvPr>
          <p:cNvCxnSpPr>
            <a:cxnSpLocks/>
          </p:cNvCxnSpPr>
          <p:nvPr/>
        </p:nvCxnSpPr>
        <p:spPr>
          <a:xfrm>
            <a:off x="672353" y="1762898"/>
            <a:ext cx="457200" cy="0"/>
          </a:xfrm>
          <a:prstGeom prst="line">
            <a:avLst/>
          </a:prstGeom>
          <a:ln w="28575">
            <a:solidFill>
              <a:srgbClr val="002F8E"/>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93B4994-D60A-25B5-F969-29A5E6C45CFB}"/>
              </a:ext>
            </a:extLst>
          </p:cNvPr>
          <p:cNvSpPr/>
          <p:nvPr/>
        </p:nvSpPr>
        <p:spPr>
          <a:xfrm>
            <a:off x="1129553" y="2093920"/>
            <a:ext cx="3646487" cy="27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r>
              <a:rPr lang="fr-CA" sz="1400" dirty="0">
                <a:solidFill>
                  <a:schemeClr val="tx1">
                    <a:lumMod val="75000"/>
                    <a:lumOff val="25000"/>
                  </a:schemeClr>
                </a:solidFill>
                <a:latin typeface="Arial" panose="020B0604020202020204" pitchFamily="34" charset="0"/>
                <a:cs typeface="Arial" panose="020B0604020202020204" pitchFamily="34" charset="0"/>
              </a:rPr>
              <a:t>Veuillez attendre notre courriel d’instructions</a:t>
            </a:r>
          </a:p>
        </p:txBody>
      </p:sp>
      <p:sp>
        <p:nvSpPr>
          <p:cNvPr id="40" name="ZoneTexte 39">
            <a:extLst>
              <a:ext uri="{FF2B5EF4-FFF2-40B4-BE49-F238E27FC236}">
                <a16:creationId xmlns:a16="http://schemas.microsoft.com/office/drawing/2014/main" id="{1EE01546-E635-38D8-E06A-7FFE6F30771D}"/>
              </a:ext>
            </a:extLst>
          </p:cNvPr>
          <p:cNvSpPr txBox="1"/>
          <p:nvPr/>
        </p:nvSpPr>
        <p:spPr>
          <a:xfrm>
            <a:off x="672354" y="2720920"/>
            <a:ext cx="11196444" cy="276999"/>
          </a:xfrm>
          <a:prstGeom prst="rect">
            <a:avLst/>
          </a:prstGeom>
          <a:noFill/>
        </p:spPr>
        <p:txBody>
          <a:bodyPr wrap="square" lIns="0" tIns="0" rIns="0" bIns="0">
            <a:spAutoFit/>
          </a:bodyPr>
          <a:lstStyle/>
          <a:p>
            <a:r>
              <a:rPr lang="fr-FR" sz="900" b="1" dirty="0">
                <a:solidFill>
                  <a:schemeClr val="tx1">
                    <a:lumMod val="75000"/>
                    <a:lumOff val="25000"/>
                  </a:schemeClr>
                </a:solidFill>
                <a:latin typeface="Arial" panose="020B0604020202020204" pitchFamily="34" charset="0"/>
                <a:cs typeface="Arial" panose="020B0604020202020204" pitchFamily="34" charset="0"/>
              </a:rPr>
              <a:t>Texte</a:t>
            </a:r>
          </a:p>
          <a:p>
            <a:r>
              <a:rPr lang="fr-FR" sz="900" dirty="0">
                <a:solidFill>
                  <a:schemeClr val="tx1">
                    <a:lumMod val="75000"/>
                    <a:lumOff val="25000"/>
                  </a:schemeClr>
                </a:solidFill>
                <a:latin typeface="Arial" panose="020B0604020202020204" pitchFamily="34" charset="0"/>
                <a:cs typeface="Arial" panose="020B0604020202020204" pitchFamily="34" charset="0"/>
              </a:rPr>
              <a:t>texte</a:t>
            </a:r>
            <a:endParaRPr lang="en-CA" sz="900" dirty="0">
              <a:solidFill>
                <a:srgbClr val="002F8E"/>
              </a:solidFill>
              <a:latin typeface="Arial" panose="020B0604020202020204" pitchFamily="34" charset="0"/>
              <a:cs typeface="Arial" panose="020B0604020202020204" pitchFamily="34" charset="0"/>
            </a:endParaRPr>
          </a:p>
        </p:txBody>
      </p:sp>
      <p:cxnSp>
        <p:nvCxnSpPr>
          <p:cNvPr id="41" name="Connecteur droit 40">
            <a:extLst>
              <a:ext uri="{FF2B5EF4-FFF2-40B4-BE49-F238E27FC236}">
                <a16:creationId xmlns:a16="http://schemas.microsoft.com/office/drawing/2014/main" id="{FF2A5FE6-8C32-B92C-9929-4E8DFF3C437F}"/>
              </a:ext>
            </a:extLst>
          </p:cNvPr>
          <p:cNvCxnSpPr>
            <a:cxnSpLocks/>
            <a:stCxn id="39" idx="3"/>
          </p:cNvCxnSpPr>
          <p:nvPr/>
        </p:nvCxnSpPr>
        <p:spPr>
          <a:xfrm flipV="1">
            <a:off x="4776040" y="2233419"/>
            <a:ext cx="6949235"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8" name="Graphique 47" descr="Avertissement contour">
            <a:extLst>
              <a:ext uri="{FF2B5EF4-FFF2-40B4-BE49-F238E27FC236}">
                <a16:creationId xmlns:a16="http://schemas.microsoft.com/office/drawing/2014/main" id="{E49B1E58-19CF-EC9C-14CF-45FFF50301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3954" y="2028899"/>
            <a:ext cx="384016" cy="384016"/>
          </a:xfrm>
          <a:prstGeom prst="rect">
            <a:avLst/>
          </a:prstGeom>
        </p:spPr>
      </p:pic>
      <p:sp>
        <p:nvSpPr>
          <p:cNvPr id="51" name="ZoneTexte 50">
            <a:extLst>
              <a:ext uri="{FF2B5EF4-FFF2-40B4-BE49-F238E27FC236}">
                <a16:creationId xmlns:a16="http://schemas.microsoft.com/office/drawing/2014/main" id="{92CC5E4A-1BFD-00A6-8271-36D47263D230}"/>
              </a:ext>
            </a:extLst>
          </p:cNvPr>
          <p:cNvSpPr txBox="1"/>
          <p:nvPr/>
        </p:nvSpPr>
        <p:spPr>
          <a:xfrm>
            <a:off x="2952796" y="2674753"/>
            <a:ext cx="2382857" cy="369332"/>
          </a:xfrm>
          <a:prstGeom prst="rect">
            <a:avLst/>
          </a:prstGeom>
          <a:solidFill>
            <a:schemeClr val="accent4"/>
          </a:solidFill>
        </p:spPr>
        <p:txBody>
          <a:bodyPr wrap="square" rtlCol="0">
            <a:spAutoFit/>
          </a:bodyPr>
          <a:lstStyle/>
          <a:p>
            <a:r>
              <a:rPr lang="en-CA" dirty="0"/>
              <a:t>À </a:t>
            </a:r>
            <a:r>
              <a:rPr lang="en-CA" dirty="0" err="1"/>
              <a:t>venir</a:t>
            </a:r>
            <a:endParaRPr lang="en-CA" dirty="0"/>
          </a:p>
        </p:txBody>
      </p:sp>
      <p:sp>
        <p:nvSpPr>
          <p:cNvPr id="26" name="Rectangle 25">
            <a:extLst>
              <a:ext uri="{FF2B5EF4-FFF2-40B4-BE49-F238E27FC236}">
                <a16:creationId xmlns:a16="http://schemas.microsoft.com/office/drawing/2014/main" id="{5CCBCE4F-1C68-69A6-C492-A7B14F63801C}"/>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8" name="ZoneTexte 37">
            <a:extLst>
              <a:ext uri="{FF2B5EF4-FFF2-40B4-BE49-F238E27FC236}">
                <a16:creationId xmlns:a16="http://schemas.microsoft.com/office/drawing/2014/main" id="{F0FD47CA-B103-356B-099B-69B53614A5A2}"/>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49" name="ZoneTexte 48">
            <a:extLst>
              <a:ext uri="{FF2B5EF4-FFF2-40B4-BE49-F238E27FC236}">
                <a16:creationId xmlns:a16="http://schemas.microsoft.com/office/drawing/2014/main" id="{3A5F01E6-F641-C9B0-2A30-5B1768565B00}"/>
              </a:ext>
            </a:extLst>
          </p:cNvPr>
          <p:cNvSpPr txBox="1"/>
          <p:nvPr/>
        </p:nvSpPr>
        <p:spPr>
          <a:xfrm>
            <a:off x="6371688"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50" name="Connecteur droit 49">
            <a:extLst>
              <a:ext uri="{FF2B5EF4-FFF2-40B4-BE49-F238E27FC236}">
                <a16:creationId xmlns:a16="http://schemas.microsoft.com/office/drawing/2014/main" id="{A4781AD1-32AB-2927-26F6-839F27AB3886}"/>
              </a:ext>
            </a:extLst>
          </p:cNvPr>
          <p:cNvCxnSpPr>
            <a:cxnSpLocks/>
          </p:cNvCxnSpPr>
          <p:nvPr/>
        </p:nvCxnSpPr>
        <p:spPr>
          <a:xfrm>
            <a:off x="7358229"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AAE27B01-E830-B303-DDE0-B1ABCB459206}"/>
              </a:ext>
            </a:extLst>
          </p:cNvPr>
          <p:cNvSpPr txBox="1"/>
          <p:nvPr/>
        </p:nvSpPr>
        <p:spPr>
          <a:xfrm>
            <a:off x="7445868"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53" name="Connecteur droit 52">
            <a:extLst>
              <a:ext uri="{FF2B5EF4-FFF2-40B4-BE49-F238E27FC236}">
                <a16:creationId xmlns:a16="http://schemas.microsoft.com/office/drawing/2014/main" id="{E5F570FC-5EF3-DF41-1741-A6AEA1BEAB3F}"/>
              </a:ext>
            </a:extLst>
          </p:cNvPr>
          <p:cNvCxnSpPr>
            <a:cxnSpLocks/>
          </p:cNvCxnSpPr>
          <p:nvPr/>
        </p:nvCxnSpPr>
        <p:spPr>
          <a:xfrm>
            <a:off x="854137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94878CDB-1A3B-9607-9CF9-4B7B1FEC7213}"/>
              </a:ext>
            </a:extLst>
          </p:cNvPr>
          <p:cNvCxnSpPr>
            <a:cxnSpLocks/>
          </p:cNvCxnSpPr>
          <p:nvPr/>
        </p:nvCxnSpPr>
        <p:spPr>
          <a:xfrm>
            <a:off x="10543120"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ZoneTexte 54">
            <a:extLst>
              <a:ext uri="{FF2B5EF4-FFF2-40B4-BE49-F238E27FC236}">
                <a16:creationId xmlns:a16="http://schemas.microsoft.com/office/drawing/2014/main" id="{DDFEFA3E-6BAD-4B91-8165-B446950F083D}"/>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56" name="ZoneTexte 55">
            <a:extLst>
              <a:ext uri="{FF2B5EF4-FFF2-40B4-BE49-F238E27FC236}">
                <a16:creationId xmlns:a16="http://schemas.microsoft.com/office/drawing/2014/main" id="{AF167EEC-AB90-5169-B6DA-63C5DDCC07F4}"/>
              </a:ext>
            </a:extLst>
          </p:cNvPr>
          <p:cNvSpPr txBox="1"/>
          <p:nvPr/>
        </p:nvSpPr>
        <p:spPr>
          <a:xfrm>
            <a:off x="8629012"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57" name="Connecteur droit 56">
            <a:extLst>
              <a:ext uri="{FF2B5EF4-FFF2-40B4-BE49-F238E27FC236}">
                <a16:creationId xmlns:a16="http://schemas.microsoft.com/office/drawing/2014/main" id="{E8D6E0E2-B9A7-F6B3-22EE-1A5F2FCFB703}"/>
              </a:ext>
            </a:extLst>
          </p:cNvPr>
          <p:cNvCxnSpPr>
            <a:cxnSpLocks/>
          </p:cNvCxnSpPr>
          <p:nvPr/>
        </p:nvCxnSpPr>
        <p:spPr>
          <a:xfrm>
            <a:off x="9677512"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B2FFE7FC-616F-A807-D995-420F0CA2D681}"/>
              </a:ext>
            </a:extLst>
          </p:cNvPr>
          <p:cNvSpPr txBox="1"/>
          <p:nvPr/>
        </p:nvSpPr>
        <p:spPr>
          <a:xfrm>
            <a:off x="9765151"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59" name="ZoneTexte 58">
            <a:extLst>
              <a:ext uri="{FF2B5EF4-FFF2-40B4-BE49-F238E27FC236}">
                <a16:creationId xmlns:a16="http://schemas.microsoft.com/office/drawing/2014/main" id="{B75ABB93-5A55-5330-06BE-1974BD60C5EE}"/>
              </a:ext>
            </a:extLst>
          </p:cNvPr>
          <p:cNvSpPr txBox="1"/>
          <p:nvPr/>
        </p:nvSpPr>
        <p:spPr>
          <a:xfrm>
            <a:off x="10630759"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60" name="Image 59">
            <a:extLst>
              <a:ext uri="{FF2B5EF4-FFF2-40B4-BE49-F238E27FC236}">
                <a16:creationId xmlns:a16="http://schemas.microsoft.com/office/drawing/2014/main" id="{D120E78E-6481-0873-09D9-14B50FBC9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cxnSp>
        <p:nvCxnSpPr>
          <p:cNvPr id="61" name="Connecteur droit 60">
            <a:extLst>
              <a:ext uri="{FF2B5EF4-FFF2-40B4-BE49-F238E27FC236}">
                <a16:creationId xmlns:a16="http://schemas.microsoft.com/office/drawing/2014/main" id="{EC3C80B0-8A6F-05E4-8D81-69A1653A9200}"/>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9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ZoneTexte 23">
            <a:extLst>
              <a:ext uri="{FF2B5EF4-FFF2-40B4-BE49-F238E27FC236}">
                <a16:creationId xmlns:a16="http://schemas.microsoft.com/office/drawing/2014/main" id="{098397FC-470F-AC62-19BA-A20B82F55AB8}"/>
              </a:ext>
            </a:extLst>
          </p:cNvPr>
          <p:cNvSpPr txBox="1"/>
          <p:nvPr/>
        </p:nvSpPr>
        <p:spPr>
          <a:xfrm>
            <a:off x="672355" y="1152877"/>
            <a:ext cx="11196445" cy="2836674"/>
          </a:xfrm>
          <a:prstGeom prst="rect">
            <a:avLst/>
          </a:prstGeom>
          <a:noFill/>
        </p:spPr>
        <p:txBody>
          <a:bodyPr wrap="square" lIns="0" tIns="0" rIns="0" bIns="0">
            <a:spAutoFit/>
          </a:bodyPr>
          <a:lstStyle/>
          <a:p>
            <a:r>
              <a:rPr lang="fr-CA" sz="3000" dirty="0">
                <a:solidFill>
                  <a:schemeClr val="tx1">
                    <a:lumMod val="75000"/>
                    <a:lumOff val="25000"/>
                  </a:schemeClr>
                </a:solidFill>
                <a:latin typeface="Cambria" panose="02040503050406030204" pitchFamily="18" charset="0"/>
                <a:ea typeface="Cambria" panose="02040503050406030204" pitchFamily="18" charset="0"/>
              </a:rPr>
              <a:t>Activation du compte infructueuse</a:t>
            </a:r>
          </a:p>
          <a:p>
            <a:pPr>
              <a:spcBef>
                <a:spcPts val="1400"/>
              </a:spcBef>
            </a:pPr>
            <a:br>
              <a:rPr lang="fr-CA" dirty="0">
                <a:solidFill>
                  <a:schemeClr val="tx1">
                    <a:lumMod val="75000"/>
                    <a:lumOff val="25000"/>
                  </a:schemeClr>
                </a:solidFill>
              </a:rPr>
            </a:br>
            <a:r>
              <a:rPr lang="fr-CA" sz="1400" dirty="0">
                <a:solidFill>
                  <a:schemeClr val="tx1">
                    <a:lumMod val="75000"/>
                    <a:lumOff val="25000"/>
                  </a:schemeClr>
                </a:solidFill>
                <a:latin typeface="Arial" panose="020B0604020202020204" pitchFamily="34" charset="0"/>
                <a:cs typeface="Arial" panose="020B0604020202020204" pitchFamily="34" charset="0"/>
              </a:rPr>
              <a:t>Le lien d’activation est expiré ou invalide</a:t>
            </a:r>
          </a:p>
          <a:p>
            <a:pPr>
              <a:spcBef>
                <a:spcPts val="1400"/>
              </a:spcBef>
            </a:pPr>
            <a:r>
              <a:rPr lang="fr-CA" sz="1100" dirty="0">
                <a:solidFill>
                  <a:schemeClr val="tx1">
                    <a:lumMod val="75000"/>
                    <a:lumOff val="25000"/>
                  </a:schemeClr>
                </a:solidFill>
                <a:latin typeface="Arial" panose="020B0604020202020204" pitchFamily="34" charset="0"/>
                <a:cs typeface="Arial" panose="020B0604020202020204" pitchFamily="34" charset="0"/>
              </a:rPr>
              <a:t>La revue Criminologie a été fondée par Denis Szabo en 1968. Elle présente principalement des résultats de recherche et s'adresse tant aux scientifiques qu’aux professionnels. Il s’agit d’une revue thématique qui répond aux préoccupations et aux intérêts actuels des criminologues québécois et étrangers. Les thèmes abordés sont généralement pluridisciplinaires et la revue fait appel à des chercheurs et des chercheures de différents domaines. Elle est la seule revue de criminologie publiée en français en Amérique.</a:t>
            </a:r>
          </a:p>
          <a:p>
            <a:br>
              <a:rPr lang="fr-CA" sz="1100" dirty="0">
                <a:solidFill>
                  <a:schemeClr val="tx1">
                    <a:lumMod val="75000"/>
                    <a:lumOff val="25000"/>
                  </a:schemeClr>
                </a:solidFill>
                <a:latin typeface="Arial" panose="020B0604020202020204" pitchFamily="34" charset="0"/>
                <a:cs typeface="Arial" panose="020B0604020202020204" pitchFamily="34" charset="0"/>
              </a:rPr>
            </a:br>
            <a:r>
              <a:rPr lang="fr-CA" sz="1100" dirty="0">
                <a:solidFill>
                  <a:schemeClr val="tx1">
                    <a:lumMod val="75000"/>
                    <a:lumOff val="25000"/>
                  </a:schemeClr>
                </a:solidFill>
                <a:latin typeface="Arial" panose="020B0604020202020204" pitchFamily="34" charset="0"/>
                <a:cs typeface="Arial" panose="020B0604020202020204" pitchFamily="34" charset="0"/>
              </a:rPr>
              <a:t>Ce système de gestion en ligne des articles vous permet de nous soumettre des articles scientifiques et de suivre l'évolution de l'évaluation de vos articles par les pairs. Nous vous invitons à lire les </a:t>
            </a:r>
            <a:r>
              <a:rPr lang="fr-CA" sz="1100" dirty="0">
                <a:solidFill>
                  <a:srgbClr val="002F8E"/>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directives aux auteurs</a:t>
            </a:r>
            <a:r>
              <a:rPr lang="fr-CA" sz="1100" dirty="0">
                <a:solidFill>
                  <a:srgbClr val="002F8E"/>
                </a:solidFill>
                <a:latin typeface="Arial" panose="020B0604020202020204" pitchFamily="34" charset="0"/>
                <a:cs typeface="Arial" panose="020B0604020202020204" pitchFamily="34" charset="0"/>
              </a:rPr>
              <a:t> </a:t>
            </a:r>
            <a:r>
              <a:rPr lang="fr-CA" sz="1100" dirty="0">
                <a:solidFill>
                  <a:schemeClr val="tx1">
                    <a:lumMod val="75000"/>
                    <a:lumOff val="25000"/>
                  </a:schemeClr>
                </a:solidFill>
                <a:latin typeface="Arial" panose="020B0604020202020204" pitchFamily="34" charset="0"/>
                <a:cs typeface="Arial" panose="020B0604020202020204" pitchFamily="34" charset="0"/>
              </a:rPr>
              <a:t>avant de poursuivre avec votre soumission.</a:t>
            </a:r>
          </a:p>
          <a:p>
            <a:br>
              <a:rPr lang="fr-CA" sz="1100" dirty="0">
                <a:solidFill>
                  <a:schemeClr val="tx1">
                    <a:lumMod val="75000"/>
                    <a:lumOff val="25000"/>
                  </a:schemeClr>
                </a:solidFill>
                <a:latin typeface="Arial" panose="020B0604020202020204" pitchFamily="34" charset="0"/>
                <a:cs typeface="Arial" panose="020B0604020202020204" pitchFamily="34" charset="0"/>
              </a:rPr>
            </a:br>
            <a:r>
              <a:rPr lang="fr-CA" sz="1100" dirty="0">
                <a:solidFill>
                  <a:schemeClr val="tx1">
                    <a:lumMod val="75000"/>
                    <a:lumOff val="25000"/>
                  </a:schemeClr>
                </a:solidFill>
                <a:latin typeface="Arial" panose="020B0604020202020204" pitchFamily="34" charset="0"/>
                <a:cs typeface="Arial" panose="020B0604020202020204" pitchFamily="34" charset="0"/>
              </a:rPr>
              <a:t>Pour utiliser le système, vous pouvez entrer votre adresse courriel dans le formulaire au haut de la page.</a:t>
            </a:r>
          </a:p>
          <a:p>
            <a:endParaRPr lang="fr-CA" sz="11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25" name="Connecteur droit 24">
            <a:extLst>
              <a:ext uri="{FF2B5EF4-FFF2-40B4-BE49-F238E27FC236}">
                <a16:creationId xmlns:a16="http://schemas.microsoft.com/office/drawing/2014/main" id="{9CABEE6B-97DB-6237-A473-63A46206CD71}"/>
              </a:ext>
            </a:extLst>
          </p:cNvPr>
          <p:cNvCxnSpPr>
            <a:cxnSpLocks/>
          </p:cNvCxnSpPr>
          <p:nvPr/>
        </p:nvCxnSpPr>
        <p:spPr>
          <a:xfrm>
            <a:off x="672353" y="1762898"/>
            <a:ext cx="457200" cy="0"/>
          </a:xfrm>
          <a:prstGeom prst="line">
            <a:avLst/>
          </a:prstGeom>
          <a:ln w="28575">
            <a:solidFill>
              <a:srgbClr val="002F8E"/>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00FE6EA-5972-EA3A-4BBA-D165360E5F9F}"/>
              </a:ext>
            </a:extLst>
          </p:cNvPr>
          <p:cNvSpPr/>
          <p:nvPr/>
        </p:nvSpPr>
        <p:spPr>
          <a:xfrm>
            <a:off x="0" y="0"/>
            <a:ext cx="12192000" cy="65442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2" name="ZoneTexte 21">
            <a:extLst>
              <a:ext uri="{FF2B5EF4-FFF2-40B4-BE49-F238E27FC236}">
                <a16:creationId xmlns:a16="http://schemas.microsoft.com/office/drawing/2014/main" id="{35DA0251-8DF3-2D01-E1F4-CAAF56D727C7}"/>
              </a:ext>
            </a:extLst>
          </p:cNvPr>
          <p:cNvSpPr txBox="1"/>
          <p:nvPr/>
        </p:nvSpPr>
        <p:spPr>
          <a:xfrm>
            <a:off x="672353" y="142548"/>
            <a:ext cx="1524000" cy="359073"/>
          </a:xfrm>
          <a:prstGeom prst="rect">
            <a:avLst/>
          </a:prstGeom>
          <a:noFill/>
        </p:spPr>
        <p:txBody>
          <a:bodyPr wrap="square" lIns="0" tIns="0" rIns="0" bIns="0" rtlCol="0">
            <a:spAutoFit/>
          </a:bodyPr>
          <a:lstStyle>
            <a:defPPr>
              <a:defRPr lang="fr-FR"/>
            </a:defPPr>
            <a:lvl1pPr algn="ctr">
              <a:lnSpc>
                <a:spcPts val="1400"/>
              </a:lnSpc>
              <a:defRPr sz="1400">
                <a:solidFill>
                  <a:schemeClr val="bg1"/>
                </a:solidFill>
                <a:latin typeface="Cambria" panose="02040503050406030204" pitchFamily="18" charset="0"/>
                <a:ea typeface="Cambria" panose="02040503050406030204" pitchFamily="18" charset="0"/>
              </a:defRPr>
            </a:lvl1pPr>
          </a:lstStyle>
          <a:p>
            <a:pPr algn="l"/>
            <a:r>
              <a:rPr lang="fr-CA" dirty="0"/>
              <a:t>REVUE CRIMINOLOGIE</a:t>
            </a:r>
          </a:p>
        </p:txBody>
      </p:sp>
      <p:sp>
        <p:nvSpPr>
          <p:cNvPr id="23" name="ZoneTexte 22">
            <a:extLst>
              <a:ext uri="{FF2B5EF4-FFF2-40B4-BE49-F238E27FC236}">
                <a16:creationId xmlns:a16="http://schemas.microsoft.com/office/drawing/2014/main" id="{A1DFCD14-03BB-3750-5D5C-9218C16B4E1F}"/>
              </a:ext>
            </a:extLst>
          </p:cNvPr>
          <p:cNvSpPr txBox="1"/>
          <p:nvPr/>
        </p:nvSpPr>
        <p:spPr>
          <a:xfrm>
            <a:off x="6371688" y="184338"/>
            <a:ext cx="898902"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Soumettre</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un article</a:t>
            </a:r>
          </a:p>
        </p:txBody>
      </p:sp>
      <p:cxnSp>
        <p:nvCxnSpPr>
          <p:cNvPr id="26" name="Connecteur droit 25">
            <a:extLst>
              <a:ext uri="{FF2B5EF4-FFF2-40B4-BE49-F238E27FC236}">
                <a16:creationId xmlns:a16="http://schemas.microsoft.com/office/drawing/2014/main" id="{B4C9AC2C-63E4-DF26-ADCD-629421A7AAAA}"/>
              </a:ext>
            </a:extLst>
          </p:cNvPr>
          <p:cNvCxnSpPr>
            <a:cxnSpLocks/>
          </p:cNvCxnSpPr>
          <p:nvPr/>
        </p:nvCxnSpPr>
        <p:spPr>
          <a:xfrm>
            <a:off x="7358229"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508CAE6D-DE69-09AA-DDB0-6A364D239923}"/>
              </a:ext>
            </a:extLst>
          </p:cNvPr>
          <p:cNvSpPr txBox="1"/>
          <p:nvPr/>
        </p:nvSpPr>
        <p:spPr>
          <a:xfrm>
            <a:off x="7445868" y="184338"/>
            <a:ext cx="1007866" cy="307777"/>
          </a:xfrm>
          <a:prstGeom prst="rect">
            <a:avLst/>
          </a:prstGeom>
          <a:noFill/>
        </p:spPr>
        <p:txBody>
          <a:bodyPr wrap="square" lIns="0" tIns="0" rIns="0" bIns="0" rtlCol="0">
            <a:spAutoFit/>
          </a:bodyPr>
          <a:lstStyle/>
          <a:p>
            <a:pPr algn="ctr">
              <a:lnSpc>
                <a:spcPts val="1200"/>
              </a:lnSpc>
            </a:pPr>
            <a:r>
              <a:rPr lang="fr-CA" sz="1000" dirty="0">
                <a:solidFill>
                  <a:schemeClr val="bg1"/>
                </a:solidFill>
                <a:latin typeface="Cambria" panose="02040503050406030204" pitchFamily="18" charset="0"/>
                <a:ea typeface="Cambria" panose="02040503050406030204" pitchFamily="18" charset="0"/>
              </a:rPr>
              <a:t>Suivi d’un</a:t>
            </a:r>
            <a:br>
              <a:rPr lang="fr-CA" sz="1000" dirty="0">
                <a:solidFill>
                  <a:schemeClr val="bg1"/>
                </a:solidFill>
                <a:latin typeface="Cambria" panose="02040503050406030204" pitchFamily="18" charset="0"/>
                <a:ea typeface="Cambria" panose="02040503050406030204" pitchFamily="18" charset="0"/>
              </a:rPr>
            </a:br>
            <a:r>
              <a:rPr lang="fr-CA" sz="1000" dirty="0">
                <a:solidFill>
                  <a:schemeClr val="bg1"/>
                </a:solidFill>
                <a:latin typeface="Cambria" panose="02040503050406030204" pitchFamily="18" charset="0"/>
                <a:ea typeface="Cambria" panose="02040503050406030204" pitchFamily="18" charset="0"/>
              </a:rPr>
              <a:t>article soumis</a:t>
            </a:r>
          </a:p>
        </p:txBody>
      </p:sp>
      <p:cxnSp>
        <p:nvCxnSpPr>
          <p:cNvPr id="35" name="Connecteur droit 34">
            <a:extLst>
              <a:ext uri="{FF2B5EF4-FFF2-40B4-BE49-F238E27FC236}">
                <a16:creationId xmlns:a16="http://schemas.microsoft.com/office/drawing/2014/main" id="{5E940D84-B51E-390B-C933-C36D02FA798B}"/>
              </a:ext>
            </a:extLst>
          </p:cNvPr>
          <p:cNvCxnSpPr>
            <a:cxnSpLocks/>
          </p:cNvCxnSpPr>
          <p:nvPr/>
        </p:nvCxnSpPr>
        <p:spPr>
          <a:xfrm>
            <a:off x="854137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1CE9135B-C969-2A97-A5E3-CD761ED43DC9}"/>
              </a:ext>
            </a:extLst>
          </p:cNvPr>
          <p:cNvCxnSpPr>
            <a:cxnSpLocks/>
          </p:cNvCxnSpPr>
          <p:nvPr/>
        </p:nvCxnSpPr>
        <p:spPr>
          <a:xfrm>
            <a:off x="10543120"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FC17A1DD-6C41-B36F-3C66-DA385DD13FBE}"/>
              </a:ext>
            </a:extLst>
          </p:cNvPr>
          <p:cNvSpPr txBox="1"/>
          <p:nvPr/>
        </p:nvSpPr>
        <p:spPr>
          <a:xfrm>
            <a:off x="11335340" y="245288"/>
            <a:ext cx="243846"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EN</a:t>
            </a:r>
          </a:p>
        </p:txBody>
      </p:sp>
      <p:sp>
        <p:nvSpPr>
          <p:cNvPr id="40" name="ZoneTexte 39">
            <a:extLst>
              <a:ext uri="{FF2B5EF4-FFF2-40B4-BE49-F238E27FC236}">
                <a16:creationId xmlns:a16="http://schemas.microsoft.com/office/drawing/2014/main" id="{0A586087-F80E-EAAD-2941-49289D531D98}"/>
              </a:ext>
            </a:extLst>
          </p:cNvPr>
          <p:cNvSpPr txBox="1"/>
          <p:nvPr/>
        </p:nvSpPr>
        <p:spPr>
          <a:xfrm>
            <a:off x="8629012" y="184338"/>
            <a:ext cx="960861"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Directives</a:t>
            </a:r>
            <a:br>
              <a:rPr lang="fr-CA" dirty="0"/>
            </a:br>
            <a:r>
              <a:rPr lang="fr-CA" dirty="0"/>
              <a:t>aux auteurs</a:t>
            </a:r>
          </a:p>
        </p:txBody>
      </p:sp>
      <p:cxnSp>
        <p:nvCxnSpPr>
          <p:cNvPr id="42" name="Connecteur droit 41">
            <a:extLst>
              <a:ext uri="{FF2B5EF4-FFF2-40B4-BE49-F238E27FC236}">
                <a16:creationId xmlns:a16="http://schemas.microsoft.com/office/drawing/2014/main" id="{60FCA7AD-F3EA-CEC4-239D-E65CA2135987}"/>
              </a:ext>
            </a:extLst>
          </p:cNvPr>
          <p:cNvCxnSpPr>
            <a:cxnSpLocks/>
          </p:cNvCxnSpPr>
          <p:nvPr/>
        </p:nvCxnSpPr>
        <p:spPr>
          <a:xfrm>
            <a:off x="9677512"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5CACC06D-B5F7-1F0D-E3D4-35F35041151B}"/>
              </a:ext>
            </a:extLst>
          </p:cNvPr>
          <p:cNvSpPr txBox="1"/>
          <p:nvPr/>
        </p:nvSpPr>
        <p:spPr>
          <a:xfrm>
            <a:off x="9765151" y="261280"/>
            <a:ext cx="690330" cy="153888"/>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À propos</a:t>
            </a:r>
          </a:p>
        </p:txBody>
      </p:sp>
      <p:sp>
        <p:nvSpPr>
          <p:cNvPr id="51" name="ZoneTexte 50">
            <a:extLst>
              <a:ext uri="{FF2B5EF4-FFF2-40B4-BE49-F238E27FC236}">
                <a16:creationId xmlns:a16="http://schemas.microsoft.com/office/drawing/2014/main" id="{07AD827B-F9A2-5F59-2097-A71426102665}"/>
              </a:ext>
            </a:extLst>
          </p:cNvPr>
          <p:cNvSpPr txBox="1"/>
          <p:nvPr/>
        </p:nvSpPr>
        <p:spPr>
          <a:xfrm>
            <a:off x="10630759" y="184338"/>
            <a:ext cx="564019" cy="307777"/>
          </a:xfrm>
          <a:prstGeom prst="rect">
            <a:avLst/>
          </a:prstGeom>
          <a:noFill/>
        </p:spPr>
        <p:txBody>
          <a:bodyPr wrap="square" lIns="0" tIns="0" rIns="0" bIns="0" rtlCol="0">
            <a:spAutoFit/>
          </a:bodyPr>
          <a:lstStyle>
            <a:defPPr>
              <a:defRPr lang="en-US"/>
            </a:defPPr>
            <a:lvl1pPr algn="ctr">
              <a:lnSpc>
                <a:spcPts val="1200"/>
              </a:lnSpc>
              <a:defRPr sz="1000">
                <a:solidFill>
                  <a:schemeClr val="bg1"/>
                </a:solidFill>
                <a:latin typeface="Cambria" panose="02040503050406030204" pitchFamily="18" charset="0"/>
                <a:ea typeface="Cambria" panose="02040503050406030204" pitchFamily="18" charset="0"/>
              </a:defRPr>
            </a:lvl1pPr>
          </a:lstStyle>
          <a:p>
            <a:r>
              <a:rPr lang="fr-CA" dirty="0"/>
              <a:t>Nous joindre</a:t>
            </a:r>
          </a:p>
        </p:txBody>
      </p:sp>
      <p:pic>
        <p:nvPicPr>
          <p:cNvPr id="52" name="Image 51">
            <a:extLst>
              <a:ext uri="{FF2B5EF4-FFF2-40B4-BE49-F238E27FC236}">
                <a16:creationId xmlns:a16="http://schemas.microsoft.com/office/drawing/2014/main" id="{27709F9D-C19E-D8E4-82F2-4CEDC2270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4952" y="249078"/>
            <a:ext cx="243846" cy="146308"/>
          </a:xfrm>
          <a:prstGeom prst="rect">
            <a:avLst/>
          </a:prstGeom>
          <a:ln w="3175">
            <a:solidFill>
              <a:schemeClr val="bg1"/>
            </a:solidFill>
          </a:ln>
        </p:spPr>
      </p:pic>
      <p:cxnSp>
        <p:nvCxnSpPr>
          <p:cNvPr id="53" name="Connecteur droit 52">
            <a:extLst>
              <a:ext uri="{FF2B5EF4-FFF2-40B4-BE49-F238E27FC236}">
                <a16:creationId xmlns:a16="http://schemas.microsoft.com/office/drawing/2014/main" id="{7B38392D-5C77-20C4-EA25-E23490DD109E}"/>
              </a:ext>
            </a:extLst>
          </p:cNvPr>
          <p:cNvCxnSpPr>
            <a:cxnSpLocks/>
          </p:cNvCxnSpPr>
          <p:nvPr/>
        </p:nvCxnSpPr>
        <p:spPr>
          <a:xfrm>
            <a:off x="11282413" y="153558"/>
            <a:ext cx="0" cy="369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11979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1134</TotalTime>
  <Words>3037</Words>
  <Application>Microsoft Office PowerPoint</Application>
  <PresentationFormat>Personnalisé</PresentationFormat>
  <Paragraphs>268</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Calibri Light</vt:lpstr>
      <vt:lpstr>Cambria</vt:lpstr>
      <vt:lpstr>Helvetica Neue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thanh Chau Nguyen</dc:creator>
  <cp:lastModifiedBy>thanh Chau Nguyen</cp:lastModifiedBy>
  <cp:revision>18</cp:revision>
  <dcterms:created xsi:type="dcterms:W3CDTF">2022-05-29T00:50:16Z</dcterms:created>
  <dcterms:modified xsi:type="dcterms:W3CDTF">2022-06-14T01:44:39Z</dcterms:modified>
</cp:coreProperties>
</file>