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Average" panose="020B0604020202020204" charset="0"/>
      <p:regular r:id="rId14"/>
    </p:embeddedFont>
    <p:embeddedFont>
      <p:font typeface="Oswald" panose="00000500000000000000" pitchFamily="2" charset="0"/>
      <p:regular r:id="rId15"/>
      <p:bold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c6f980f91_0_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c6f980f9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3d68b9f76a_0_4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3d68b9f76a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c6f980f91_0_81: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c6f980f91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33d68b9f76a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33d68b9f76a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c6f980f91_0_5: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c6f980f9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c6f980f91_0_10: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c6f980f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c6f980f91_0_29: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c6f980f91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c6f980f91_0_33: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c6f980f91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c6f980f91_0_37: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c6f980f91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c6f980f91_0_42: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c6f980f91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c6f980f91_0_48:notes"/>
          <p:cNvSpPr>
            <a:spLocks noGrp="1" noRot="1" noChangeAspect="1"/>
          </p:cNvSpPr>
          <p:nvPr>
            <p:ph type="sldImg" idx="2"/>
          </p:nvPr>
        </p:nvSpPr>
        <p:spPr>
          <a:xfrm>
            <a:off x="381188"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c6f980f91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5" name="Google Shape;15;p2"/>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11"/>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9" name="Google Shape;19;p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2" name="Google Shape;22;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3" name="Google Shape;23;p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6" name="Google Shape;26;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7" name="Google Shape;27;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38" name="Google Shape;38;p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1" name="Google Shape;4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3" name="Google Shape;43;p9"/>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5" name="Google Shape;45;p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1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8" name="Google Shape;8;p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4400"/>
              <a:buFont typeface="Calibri"/>
              <a:buNone/>
            </a:pPr>
            <a:r>
              <a:rPr lang="en" sz="4400"/>
              <a:t>Capstone: Financial Risk Analysis</a:t>
            </a:r>
            <a:endParaRPr/>
          </a:p>
        </p:txBody>
      </p:sp>
      <p:sp>
        <p:nvSpPr>
          <p:cNvPr id="60" name="Google Shape;60;p13"/>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rgbClr val="888888"/>
              </a:buClr>
              <a:buSzPts val="3200"/>
              <a:buFont typeface="Arial"/>
              <a:buNone/>
            </a:pPr>
            <a:r>
              <a:rPr lang="en">
                <a:solidFill>
                  <a:schemeClr val="dk1"/>
                </a:solidFill>
                <a:latin typeface="Oswald"/>
                <a:ea typeface="Oswald"/>
                <a:cs typeface="Oswald"/>
                <a:sym typeface="Oswald"/>
              </a:rPr>
              <a:t>Garth Lo Bello — Springboard Capstone Presentation</a:t>
            </a:r>
            <a:endParaRPr>
              <a:solidFill>
                <a:schemeClr val="dk1"/>
              </a:solidFill>
              <a:latin typeface="Oswald"/>
              <a:ea typeface="Oswald"/>
              <a:cs typeface="Oswald"/>
              <a:sym typeface="Oswald"/>
            </a:endParaRPr>
          </a:p>
          <a:p>
            <a:pPr marL="0" lvl="0" indent="0" algn="ctr" rtl="0">
              <a:spcBef>
                <a:spcPts val="0"/>
              </a:spcBef>
              <a:spcAft>
                <a:spcPts val="0"/>
              </a:spcAft>
              <a:buClr>
                <a:srgbClr val="888888"/>
              </a:buClr>
              <a:buSzPts val="3200"/>
              <a:buFont typeface="Arial"/>
              <a:buNone/>
            </a:pPr>
            <a:endParaRPr>
              <a:solidFill>
                <a:schemeClr val="dk1"/>
              </a:solidFill>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a:spLocks noGrp="1"/>
          </p:cNvSpPr>
          <p:nvPr>
            <p:ph type="title" idx="4294967295"/>
          </p:nvPr>
        </p:nvSpPr>
        <p:spPr>
          <a:xfrm>
            <a:off x="0" y="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a:t>Loan Amount by Marital Status</a:t>
            </a:r>
            <a:endParaRPr/>
          </a:p>
        </p:txBody>
      </p:sp>
      <p:sp>
        <p:nvSpPr>
          <p:cNvPr id="149" name="Google Shape;149;p22"/>
          <p:cNvSpPr txBox="1"/>
          <p:nvPr/>
        </p:nvSpPr>
        <p:spPr>
          <a:xfrm>
            <a:off x="127600" y="841450"/>
            <a:ext cx="76314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chemeClr val="dk1"/>
                </a:solidFill>
              </a:rPr>
              <a:t>Loan approval decisions appear consistent across marital statuses. The scatterplot shows that average loan amounts and credit scores are relatively uniform for all groups—Married, Single, Divorced, and Widowed. No particular group consistently received higher or lower loan amounts, and no strong relationship exists between marital status and creditworthiness. Even when disaggregated by income, loan sizes remained clustered, with no group showing a significant deviation. This suggests that marital status did not meaningfully influence loan decisions in either amount or approval behavior.</a:t>
            </a:r>
            <a:endParaRPr sz="1800" b="1">
              <a:solidFill>
                <a:schemeClr val="dk1"/>
              </a:solidFill>
            </a:endParaRPr>
          </a:p>
        </p:txBody>
      </p:sp>
      <p:pic>
        <p:nvPicPr>
          <p:cNvPr id="150" name="Google Shape;150;p22" title="Screenshot 2025-07-02 at 4.15.05 PM.png"/>
          <p:cNvPicPr preferRelativeResize="0"/>
          <p:nvPr/>
        </p:nvPicPr>
        <p:blipFill>
          <a:blip r:embed="rId3">
            <a:alphaModFix/>
          </a:blip>
          <a:stretch>
            <a:fillRect/>
          </a:stretch>
        </p:blipFill>
        <p:spPr>
          <a:xfrm>
            <a:off x="1163200" y="2175175"/>
            <a:ext cx="4791419" cy="26554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fade">
                                      <p:cBhvr>
                                        <p:cTn id="7" dur="1000"/>
                                        <p:tgtEl>
                                          <p:spTgt spid="1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0"/>
                                        </p:tgtEl>
                                        <p:attrNameLst>
                                          <p:attrName>style.visibility</p:attrName>
                                        </p:attrNameLst>
                                      </p:cBhvr>
                                      <p:to>
                                        <p:strVal val="visible"/>
                                      </p:to>
                                    </p:set>
                                    <p:animEffect transition="in" filter="fade">
                                      <p:cBhvr>
                                        <p:cTn id="12" dur="10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3"/>
          <p:cNvSpPr txBox="1">
            <a:spLocks noGrp="1"/>
          </p:cNvSpPr>
          <p:nvPr>
            <p:ph type="title"/>
          </p:nvPr>
        </p:nvSpPr>
        <p:spPr>
          <a:xfrm>
            <a:off x="258200" y="8115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4400"/>
              <a:buFont typeface="Calibri"/>
              <a:buNone/>
            </a:pPr>
            <a:r>
              <a:rPr lang="en" sz="4400"/>
              <a:t>Next Steps &amp; Recommendations</a:t>
            </a:r>
            <a:endParaRPr/>
          </a:p>
        </p:txBody>
      </p:sp>
      <p:grpSp>
        <p:nvGrpSpPr>
          <p:cNvPr id="156" name="Google Shape;156;p23"/>
          <p:cNvGrpSpPr/>
          <p:nvPr/>
        </p:nvGrpSpPr>
        <p:grpSpPr>
          <a:xfrm>
            <a:off x="424825" y="1253973"/>
            <a:ext cx="8294372" cy="799416"/>
            <a:chOff x="424813" y="1177875"/>
            <a:chExt cx="8294372" cy="849900"/>
          </a:xfrm>
        </p:grpSpPr>
        <p:sp>
          <p:nvSpPr>
            <p:cNvPr id="157" name="Google Shape;157;p23"/>
            <p:cNvSpPr/>
            <p:nvPr/>
          </p:nvSpPr>
          <p:spPr>
            <a:xfrm>
              <a:off x="2927684" y="1177875"/>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3"/>
            <p:cNvSpPr/>
            <p:nvPr/>
          </p:nvSpPr>
          <p:spPr>
            <a:xfrm>
              <a:off x="424813" y="1177875"/>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 name="Google Shape;159;p23"/>
          <p:cNvSpPr txBox="1">
            <a:spLocks noGrp="1"/>
          </p:cNvSpPr>
          <p:nvPr>
            <p:ph type="body" idx="4294967295"/>
          </p:nvPr>
        </p:nvSpPr>
        <p:spPr>
          <a:xfrm>
            <a:off x="539675" y="1254200"/>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b="1">
                <a:solidFill>
                  <a:schemeClr val="lt1"/>
                </a:solidFill>
              </a:rPr>
              <a:t>Step 1</a:t>
            </a:r>
            <a:endParaRPr b="1">
              <a:solidFill>
                <a:schemeClr val="lt1"/>
              </a:solidFill>
            </a:endParaRPr>
          </a:p>
        </p:txBody>
      </p:sp>
      <p:sp>
        <p:nvSpPr>
          <p:cNvPr id="160" name="Google Shape;160;p23"/>
          <p:cNvSpPr txBox="1">
            <a:spLocks noGrp="1"/>
          </p:cNvSpPr>
          <p:nvPr>
            <p:ph type="body" idx="4294967295"/>
          </p:nvPr>
        </p:nvSpPr>
        <p:spPr>
          <a:xfrm>
            <a:off x="3480453" y="1254158"/>
            <a:ext cx="5111700" cy="799200"/>
          </a:xfrm>
          <a:prstGeom prst="rect">
            <a:avLst/>
          </a:prstGeom>
        </p:spPr>
        <p:txBody>
          <a:bodyPr spcFirstLastPara="1" wrap="square" lIns="91425" tIns="91425" rIns="91425" bIns="91425" anchor="ctr" anchorCtr="0">
            <a:noAutofit/>
          </a:bodyPr>
          <a:lstStyle/>
          <a:p>
            <a:pPr marL="457200" lvl="0" indent="-330200" algn="l" rtl="0">
              <a:spcBef>
                <a:spcPts val="0"/>
              </a:spcBef>
              <a:spcAft>
                <a:spcPts val="0"/>
              </a:spcAft>
              <a:buClr>
                <a:schemeClr val="lt1"/>
              </a:buClr>
              <a:buSzPts val="1600"/>
              <a:buChar char="●"/>
            </a:pPr>
            <a:r>
              <a:rPr lang="en" sz="1600">
                <a:solidFill>
                  <a:schemeClr val="lt1"/>
                </a:solidFill>
              </a:rPr>
              <a:t>Build a multivariate regression or ML model to combine borrower attributes</a:t>
            </a:r>
            <a:endParaRPr sz="1600">
              <a:solidFill>
                <a:schemeClr val="lt1"/>
              </a:solidFill>
            </a:endParaRPr>
          </a:p>
        </p:txBody>
      </p:sp>
      <p:grpSp>
        <p:nvGrpSpPr>
          <p:cNvPr id="161" name="Google Shape;161;p23"/>
          <p:cNvGrpSpPr/>
          <p:nvPr/>
        </p:nvGrpSpPr>
        <p:grpSpPr>
          <a:xfrm>
            <a:off x="424825" y="2127339"/>
            <a:ext cx="8294360" cy="799416"/>
            <a:chOff x="424813" y="2075689"/>
            <a:chExt cx="8294360" cy="849900"/>
          </a:xfrm>
        </p:grpSpPr>
        <p:sp>
          <p:nvSpPr>
            <p:cNvPr id="162" name="Google Shape;162;p23"/>
            <p:cNvSpPr/>
            <p:nvPr/>
          </p:nvSpPr>
          <p:spPr>
            <a:xfrm>
              <a:off x="2927672" y="2075689"/>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3"/>
            <p:cNvSpPr/>
            <p:nvPr/>
          </p:nvSpPr>
          <p:spPr>
            <a:xfrm>
              <a:off x="424813" y="2075689"/>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4" name="Google Shape;164;p23"/>
          <p:cNvSpPr txBox="1">
            <a:spLocks noGrp="1"/>
          </p:cNvSpPr>
          <p:nvPr>
            <p:ph type="body" idx="4294967295"/>
          </p:nvPr>
        </p:nvSpPr>
        <p:spPr>
          <a:xfrm>
            <a:off x="539675" y="2127450"/>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b="1">
                <a:solidFill>
                  <a:schemeClr val="lt1"/>
                </a:solidFill>
              </a:rPr>
              <a:t>Step 2</a:t>
            </a:r>
            <a:endParaRPr b="1">
              <a:solidFill>
                <a:schemeClr val="lt1"/>
              </a:solidFill>
            </a:endParaRPr>
          </a:p>
        </p:txBody>
      </p:sp>
      <p:sp>
        <p:nvSpPr>
          <p:cNvPr id="165" name="Google Shape;165;p23"/>
          <p:cNvSpPr txBox="1">
            <a:spLocks noGrp="1"/>
          </p:cNvSpPr>
          <p:nvPr>
            <p:ph type="body" idx="4294967295"/>
          </p:nvPr>
        </p:nvSpPr>
        <p:spPr>
          <a:xfrm>
            <a:off x="3480453" y="2127465"/>
            <a:ext cx="5111700" cy="799200"/>
          </a:xfrm>
          <a:prstGeom prst="rect">
            <a:avLst/>
          </a:prstGeom>
        </p:spPr>
        <p:txBody>
          <a:bodyPr spcFirstLastPara="1" wrap="square" lIns="91425" tIns="91425" rIns="91425" bIns="91425" anchor="ctr" anchorCtr="0">
            <a:noAutofit/>
          </a:bodyPr>
          <a:lstStyle/>
          <a:p>
            <a:pPr marL="457200" lvl="0" indent="-330200" algn="l" rtl="0">
              <a:spcBef>
                <a:spcPts val="0"/>
              </a:spcBef>
              <a:spcAft>
                <a:spcPts val="0"/>
              </a:spcAft>
              <a:buClr>
                <a:schemeClr val="lt1"/>
              </a:buClr>
              <a:buSzPts val="1600"/>
              <a:buChar char="●"/>
            </a:pPr>
            <a:r>
              <a:rPr lang="en" sz="1600">
                <a:solidFill>
                  <a:schemeClr val="lt1"/>
                </a:solidFill>
              </a:rPr>
              <a:t>Investigate approval/denial policy data for deeper insight</a:t>
            </a:r>
            <a:endParaRPr sz="1600">
              <a:solidFill>
                <a:schemeClr val="lt1"/>
              </a:solidFill>
            </a:endParaRPr>
          </a:p>
        </p:txBody>
      </p:sp>
      <p:grpSp>
        <p:nvGrpSpPr>
          <p:cNvPr id="166" name="Google Shape;166;p23"/>
          <p:cNvGrpSpPr/>
          <p:nvPr/>
        </p:nvGrpSpPr>
        <p:grpSpPr>
          <a:xfrm>
            <a:off x="424825" y="3000705"/>
            <a:ext cx="8294360" cy="799447"/>
            <a:chOff x="424813" y="2974405"/>
            <a:chExt cx="8294360" cy="849933"/>
          </a:xfrm>
        </p:grpSpPr>
        <p:sp>
          <p:nvSpPr>
            <p:cNvPr id="167" name="Google Shape;167;p23"/>
            <p:cNvSpPr/>
            <p:nvPr/>
          </p:nvSpPr>
          <p:spPr>
            <a:xfrm>
              <a:off x="2927672" y="2974438"/>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3"/>
            <p:cNvSpPr/>
            <p:nvPr/>
          </p:nvSpPr>
          <p:spPr>
            <a:xfrm>
              <a:off x="424813" y="2974405"/>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23"/>
          <p:cNvSpPr txBox="1">
            <a:spLocks noGrp="1"/>
          </p:cNvSpPr>
          <p:nvPr>
            <p:ph type="body" idx="4294967295"/>
          </p:nvPr>
        </p:nvSpPr>
        <p:spPr>
          <a:xfrm>
            <a:off x="539675" y="3000775"/>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b="1">
                <a:solidFill>
                  <a:schemeClr val="lt1"/>
                </a:solidFill>
              </a:rPr>
              <a:t>Step 3</a:t>
            </a:r>
            <a:endParaRPr b="1">
              <a:solidFill>
                <a:schemeClr val="lt1"/>
              </a:solidFill>
            </a:endParaRPr>
          </a:p>
        </p:txBody>
      </p:sp>
      <p:sp>
        <p:nvSpPr>
          <p:cNvPr id="170" name="Google Shape;170;p23"/>
          <p:cNvSpPr txBox="1">
            <a:spLocks noGrp="1"/>
          </p:cNvSpPr>
          <p:nvPr>
            <p:ph type="body" idx="4294967295"/>
          </p:nvPr>
        </p:nvSpPr>
        <p:spPr>
          <a:xfrm>
            <a:off x="3480453" y="3004317"/>
            <a:ext cx="5111700" cy="799200"/>
          </a:xfrm>
          <a:prstGeom prst="rect">
            <a:avLst/>
          </a:prstGeom>
        </p:spPr>
        <p:txBody>
          <a:bodyPr spcFirstLastPara="1" wrap="square" lIns="91425" tIns="91425" rIns="91425" bIns="91425" anchor="ctr" anchorCtr="0">
            <a:noAutofit/>
          </a:bodyPr>
          <a:lstStyle/>
          <a:p>
            <a:pPr marL="457200" lvl="0" indent="-330200" algn="l" rtl="0">
              <a:spcBef>
                <a:spcPts val="0"/>
              </a:spcBef>
              <a:spcAft>
                <a:spcPts val="0"/>
              </a:spcAft>
              <a:buClr>
                <a:schemeClr val="lt1"/>
              </a:buClr>
              <a:buSzPts val="1600"/>
              <a:buChar char="●"/>
            </a:pPr>
            <a:r>
              <a:rPr lang="en" sz="1600">
                <a:solidFill>
                  <a:schemeClr val="lt1"/>
                </a:solidFill>
              </a:rPr>
              <a:t>Enrich dataset with loan term, collateral, or purpose to improve predictive power</a:t>
            </a:r>
            <a:endParaRPr sz="1600">
              <a:solidFill>
                <a:schemeClr val="lt1"/>
              </a:solidFill>
            </a:endParaRPr>
          </a:p>
        </p:txBody>
      </p:sp>
      <p:grpSp>
        <p:nvGrpSpPr>
          <p:cNvPr id="171" name="Google Shape;171;p23"/>
          <p:cNvGrpSpPr/>
          <p:nvPr/>
        </p:nvGrpSpPr>
        <p:grpSpPr>
          <a:xfrm>
            <a:off x="424825" y="3874103"/>
            <a:ext cx="8294360" cy="799447"/>
            <a:chOff x="424813" y="3871259"/>
            <a:chExt cx="8294360" cy="849933"/>
          </a:xfrm>
        </p:grpSpPr>
        <p:sp>
          <p:nvSpPr>
            <p:cNvPr id="172" name="Google Shape;172;p23"/>
            <p:cNvSpPr/>
            <p:nvPr/>
          </p:nvSpPr>
          <p:spPr>
            <a:xfrm>
              <a:off x="2927672" y="3871292"/>
              <a:ext cx="5791500" cy="8499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3"/>
            <p:cNvSpPr/>
            <p:nvPr/>
          </p:nvSpPr>
          <p:spPr>
            <a:xfrm>
              <a:off x="424813" y="3871259"/>
              <a:ext cx="3055800" cy="849900"/>
            </a:xfrm>
            <a:prstGeom prst="homePlate">
              <a:avLst>
                <a:gd name="adj" fmla="val 26719"/>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4" name="Google Shape;174;p23"/>
          <p:cNvSpPr txBox="1">
            <a:spLocks noGrp="1"/>
          </p:cNvSpPr>
          <p:nvPr>
            <p:ph type="body" idx="4294967295"/>
          </p:nvPr>
        </p:nvSpPr>
        <p:spPr>
          <a:xfrm>
            <a:off x="539675" y="3874100"/>
            <a:ext cx="2422500" cy="799200"/>
          </a:xfrm>
          <a:prstGeom prst="rect">
            <a:avLst/>
          </a:prstGeom>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b="1">
                <a:solidFill>
                  <a:schemeClr val="lt1"/>
                </a:solidFill>
              </a:rPr>
              <a:t>Step 4</a:t>
            </a:r>
            <a:endParaRPr b="1">
              <a:solidFill>
                <a:schemeClr val="lt1"/>
              </a:solidFill>
            </a:endParaRPr>
          </a:p>
        </p:txBody>
      </p:sp>
      <p:sp>
        <p:nvSpPr>
          <p:cNvPr id="175" name="Google Shape;175;p23"/>
          <p:cNvSpPr txBox="1">
            <a:spLocks noGrp="1"/>
          </p:cNvSpPr>
          <p:nvPr>
            <p:ph type="body" idx="4294967295"/>
          </p:nvPr>
        </p:nvSpPr>
        <p:spPr>
          <a:xfrm>
            <a:off x="3480453" y="3876311"/>
            <a:ext cx="5111700" cy="799200"/>
          </a:xfrm>
          <a:prstGeom prst="rect">
            <a:avLst/>
          </a:prstGeom>
        </p:spPr>
        <p:txBody>
          <a:bodyPr spcFirstLastPara="1" wrap="square" lIns="91425" tIns="91425" rIns="91425" bIns="91425" anchor="ctr" anchorCtr="0">
            <a:noAutofit/>
          </a:bodyPr>
          <a:lstStyle/>
          <a:p>
            <a:pPr marL="457200" lvl="0" indent="-330200" algn="l" rtl="0">
              <a:spcBef>
                <a:spcPts val="0"/>
              </a:spcBef>
              <a:spcAft>
                <a:spcPts val="0"/>
              </a:spcAft>
              <a:buClr>
                <a:schemeClr val="lt1"/>
              </a:buClr>
              <a:buSzPts val="1600"/>
              <a:buChar char="●"/>
            </a:pPr>
            <a:r>
              <a:rPr lang="en" sz="1600">
                <a:solidFill>
                  <a:schemeClr val="lt1"/>
                </a:solidFill>
              </a:rPr>
              <a:t>Divide borrowers into groups based on credit risk to assess attribute impact within credit bands</a:t>
            </a:r>
            <a:endParaRPr sz="1600">
              <a:solidFill>
                <a:schemeClr val="lt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1000"/>
                                        <p:tgtEl>
                                          <p:spTgt spid="15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0"/>
                                        </p:tgtEl>
                                        <p:attrNameLst>
                                          <p:attrName>style.visibility</p:attrName>
                                        </p:attrNameLst>
                                      </p:cBhvr>
                                      <p:to>
                                        <p:strVal val="visible"/>
                                      </p:to>
                                    </p:set>
                                    <p:animEffect transition="in" filter="fade">
                                      <p:cBhvr>
                                        <p:cTn id="12" dur="1000"/>
                                        <p:tgtEl>
                                          <p:spTgt spid="16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4"/>
                                        </p:tgtEl>
                                        <p:attrNameLst>
                                          <p:attrName>style.visibility</p:attrName>
                                        </p:attrNameLst>
                                      </p:cBhvr>
                                      <p:to>
                                        <p:strVal val="visible"/>
                                      </p:to>
                                    </p:set>
                                    <p:animEffect transition="in" filter="fade">
                                      <p:cBhvr>
                                        <p:cTn id="17" dur="1000"/>
                                        <p:tgtEl>
                                          <p:spTgt spid="16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5"/>
                                        </p:tgtEl>
                                        <p:attrNameLst>
                                          <p:attrName>style.visibility</p:attrName>
                                        </p:attrNameLst>
                                      </p:cBhvr>
                                      <p:to>
                                        <p:strVal val="visible"/>
                                      </p:to>
                                    </p:set>
                                    <p:animEffect transition="in" filter="fade">
                                      <p:cBhvr>
                                        <p:cTn id="22" dur="1000"/>
                                        <p:tgtEl>
                                          <p:spTgt spid="16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69"/>
                                        </p:tgtEl>
                                        <p:attrNameLst>
                                          <p:attrName>style.visibility</p:attrName>
                                        </p:attrNameLst>
                                      </p:cBhvr>
                                      <p:to>
                                        <p:strVal val="visible"/>
                                      </p:to>
                                    </p:set>
                                    <p:animEffect transition="in" filter="fade">
                                      <p:cBhvr>
                                        <p:cTn id="27" dur="1000"/>
                                        <p:tgtEl>
                                          <p:spTgt spid="16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0"/>
                                        </p:tgtEl>
                                        <p:attrNameLst>
                                          <p:attrName>style.visibility</p:attrName>
                                        </p:attrNameLst>
                                      </p:cBhvr>
                                      <p:to>
                                        <p:strVal val="visible"/>
                                      </p:to>
                                    </p:set>
                                    <p:animEffect transition="in" filter="fade">
                                      <p:cBhvr>
                                        <p:cTn id="32" dur="1000"/>
                                        <p:tgtEl>
                                          <p:spTgt spid="17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4"/>
                                        </p:tgtEl>
                                        <p:attrNameLst>
                                          <p:attrName>style.visibility</p:attrName>
                                        </p:attrNameLst>
                                      </p:cBhvr>
                                      <p:to>
                                        <p:strVal val="visible"/>
                                      </p:to>
                                    </p:set>
                                    <p:animEffect transition="in" filter="fade">
                                      <p:cBhvr>
                                        <p:cTn id="37" dur="1000"/>
                                        <p:tgtEl>
                                          <p:spTgt spid="17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5"/>
                                        </p:tgtEl>
                                        <p:attrNameLst>
                                          <p:attrName>style.visibility</p:attrName>
                                        </p:attrNameLst>
                                      </p:cBhvr>
                                      <p:to>
                                        <p:strVal val="visible"/>
                                      </p:to>
                                    </p:set>
                                    <p:animEffect transition="in" filter="fade">
                                      <p:cBhvr>
                                        <p:cTn id="42" dur="10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500"/>
              <a:t>Problem Statement</a:t>
            </a:r>
            <a:endParaRPr sz="3500"/>
          </a:p>
        </p:txBody>
      </p:sp>
      <p:sp>
        <p:nvSpPr>
          <p:cNvPr id="66" name="Google Shape;66;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67" name="Google Shape;67;p14" title="Screenshot 2025-07-02 at 4.29.18 PM.png"/>
          <p:cNvPicPr preferRelativeResize="0"/>
          <p:nvPr/>
        </p:nvPicPr>
        <p:blipFill>
          <a:blip r:embed="rId3">
            <a:alphaModFix/>
          </a:blip>
          <a:stretch>
            <a:fillRect/>
          </a:stretch>
        </p:blipFill>
        <p:spPr>
          <a:xfrm>
            <a:off x="378275" y="1152477"/>
            <a:ext cx="4193726" cy="1727573"/>
          </a:xfrm>
          <a:prstGeom prst="rect">
            <a:avLst/>
          </a:prstGeom>
          <a:noFill/>
          <a:ln>
            <a:noFill/>
          </a:ln>
        </p:spPr>
      </p:pic>
      <p:pic>
        <p:nvPicPr>
          <p:cNvPr id="68" name="Google Shape;68;p14" title="Screenshot 2025-07-02 at 4.38.06 PM.png"/>
          <p:cNvPicPr preferRelativeResize="0"/>
          <p:nvPr/>
        </p:nvPicPr>
        <p:blipFill>
          <a:blip r:embed="rId4">
            <a:alphaModFix/>
          </a:blip>
          <a:stretch>
            <a:fillRect/>
          </a:stretch>
        </p:blipFill>
        <p:spPr>
          <a:xfrm>
            <a:off x="4483100" y="2228750"/>
            <a:ext cx="4547224" cy="27899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title"/>
          </p:nvPr>
        </p:nvSpPr>
        <p:spPr>
          <a:xfrm>
            <a:off x="243275" y="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4400"/>
              <a:buFont typeface="Calibri"/>
              <a:buNone/>
            </a:pPr>
            <a:r>
              <a:rPr lang="en" sz="4400"/>
              <a:t>Executive Summary</a:t>
            </a:r>
            <a:endParaRPr/>
          </a:p>
        </p:txBody>
      </p:sp>
      <p:sp>
        <p:nvSpPr>
          <p:cNvPr id="74" name="Google Shape;74;p15"/>
          <p:cNvSpPr txBox="1">
            <a:spLocks noGrp="1"/>
          </p:cNvSpPr>
          <p:nvPr>
            <p:ph type="body" idx="1"/>
          </p:nvPr>
        </p:nvSpPr>
        <p:spPr>
          <a:xfrm>
            <a:off x="311700" y="1152475"/>
            <a:ext cx="8520600" cy="3797100"/>
          </a:xfrm>
          <a:prstGeom prst="rect">
            <a:avLst/>
          </a:prstGeom>
        </p:spPr>
        <p:txBody>
          <a:bodyPr spcFirstLastPara="1" wrap="square" lIns="91425" tIns="91425" rIns="91425" bIns="91425" anchor="t" anchorCtr="0">
            <a:noAutofit/>
          </a:bodyPr>
          <a:lstStyle/>
          <a:p>
            <a:pPr marL="457200" lvl="0" indent="0" algn="l" rtl="0">
              <a:spcBef>
                <a:spcPts val="640"/>
              </a:spcBef>
              <a:spcAft>
                <a:spcPts val="0"/>
              </a:spcAft>
              <a:buNone/>
            </a:pPr>
            <a:r>
              <a:rPr lang="en" sz="2100">
                <a:solidFill>
                  <a:schemeClr val="dk1"/>
                </a:solidFill>
                <a:latin typeface="Calibri"/>
                <a:ea typeface="Calibri"/>
                <a:cs typeface="Calibri"/>
                <a:sym typeface="Calibri"/>
              </a:rPr>
              <a:t>• Risk rating, age, and gender had no meaningful impact on loan amounts</a:t>
            </a:r>
            <a:endParaRPr sz="700"/>
          </a:p>
          <a:p>
            <a:pPr marL="457200" lvl="0" indent="0" algn="l" rtl="0">
              <a:spcBef>
                <a:spcPts val="640"/>
              </a:spcBef>
              <a:spcAft>
                <a:spcPts val="0"/>
              </a:spcAft>
              <a:buNone/>
            </a:pPr>
            <a:r>
              <a:rPr lang="en" sz="2100">
                <a:solidFill>
                  <a:schemeClr val="dk1"/>
                </a:solidFill>
                <a:latin typeface="Calibri"/>
                <a:ea typeface="Calibri"/>
                <a:cs typeface="Calibri"/>
                <a:sym typeface="Calibri"/>
              </a:rPr>
              <a:t>• Credit score and employment status showed minimal explanatory power</a:t>
            </a:r>
            <a:endParaRPr sz="700"/>
          </a:p>
          <a:p>
            <a:pPr marL="457200" lvl="0" indent="0" algn="l" rtl="0">
              <a:spcBef>
                <a:spcPts val="640"/>
              </a:spcBef>
              <a:spcAft>
                <a:spcPts val="0"/>
              </a:spcAft>
              <a:buNone/>
            </a:pPr>
            <a:r>
              <a:rPr lang="en" sz="2100">
                <a:solidFill>
                  <a:schemeClr val="dk1"/>
                </a:solidFill>
                <a:latin typeface="Calibri"/>
                <a:ea typeface="Calibri"/>
                <a:cs typeface="Calibri"/>
                <a:sym typeface="Calibri"/>
              </a:rPr>
              <a:t>• DTI (debt to income) had weak but statistically significant correlation (R² &lt; 0.1%)</a:t>
            </a:r>
            <a:endParaRPr sz="700"/>
          </a:p>
          <a:p>
            <a:pPr marL="457200" lvl="0" indent="0" algn="l" rtl="0">
              <a:spcBef>
                <a:spcPts val="640"/>
              </a:spcBef>
              <a:spcAft>
                <a:spcPts val="0"/>
              </a:spcAft>
              <a:buNone/>
            </a:pPr>
            <a:r>
              <a:rPr lang="en" sz="2100">
                <a:solidFill>
                  <a:schemeClr val="dk1"/>
                </a:solidFill>
                <a:latin typeface="Calibri"/>
                <a:ea typeface="Calibri"/>
                <a:cs typeface="Calibri"/>
                <a:sym typeface="Calibri"/>
              </a:rPr>
              <a:t>• Income group and assets did not predict loan size — only volume</a:t>
            </a:r>
            <a:endParaRPr sz="700"/>
          </a:p>
          <a:p>
            <a:pPr marL="457200" lvl="0" indent="0" algn="l" rtl="0">
              <a:spcBef>
                <a:spcPts val="640"/>
              </a:spcBef>
              <a:spcAft>
                <a:spcPts val="1600"/>
              </a:spcAft>
              <a:buNone/>
            </a:pPr>
            <a:r>
              <a:rPr lang="en" sz="2100">
                <a:solidFill>
                  <a:schemeClr val="dk1"/>
                </a:solidFill>
                <a:latin typeface="Calibri"/>
                <a:ea typeface="Calibri"/>
                <a:cs typeface="Calibri"/>
                <a:sym typeface="Calibri"/>
              </a:rPr>
              <a:t>• Loan purpose showed minor variation; marital status had no effect</a:t>
            </a:r>
            <a:endParaRPr sz="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6"/>
          <p:cNvSpPr txBox="1">
            <a:spLocks noGrp="1"/>
          </p:cNvSpPr>
          <p:nvPr>
            <p:ph type="title"/>
          </p:nvPr>
        </p:nvSpPr>
        <p:spPr>
          <a:xfrm>
            <a:off x="311700" y="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4400"/>
              <a:buFont typeface="Calibri"/>
              <a:buNone/>
            </a:pPr>
            <a:r>
              <a:rPr lang="en" sz="4400"/>
              <a:t>Project Overview</a:t>
            </a:r>
            <a:endParaRPr/>
          </a:p>
        </p:txBody>
      </p:sp>
      <p:grpSp>
        <p:nvGrpSpPr>
          <p:cNvPr id="80" name="Google Shape;80;p16"/>
          <p:cNvGrpSpPr/>
          <p:nvPr/>
        </p:nvGrpSpPr>
        <p:grpSpPr>
          <a:xfrm>
            <a:off x="431925" y="1304875"/>
            <a:ext cx="2628925" cy="3416400"/>
            <a:chOff x="431925" y="1304875"/>
            <a:chExt cx="2628925" cy="3416400"/>
          </a:xfrm>
        </p:grpSpPr>
        <p:sp>
          <p:nvSpPr>
            <p:cNvPr id="81" name="Google Shape;81;p16"/>
            <p:cNvSpPr txBox="1"/>
            <p:nvPr/>
          </p:nvSpPr>
          <p:spPr>
            <a:xfrm>
              <a:off x="431925"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6"/>
            <p:cNvSpPr/>
            <p:nvPr/>
          </p:nvSpPr>
          <p:spPr>
            <a:xfrm>
              <a:off x="4319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3" name="Google Shape;83;p16"/>
          <p:cNvSpPr txBox="1">
            <a:spLocks noGrp="1"/>
          </p:cNvSpPr>
          <p:nvPr>
            <p:ph type="body" idx="4294967295"/>
          </p:nvPr>
        </p:nvSpPr>
        <p:spPr>
          <a:xfrm>
            <a:off x="506425" y="1304875"/>
            <a:ext cx="2494500" cy="46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lt1"/>
                </a:solidFill>
                <a:latin typeface="Oswald"/>
                <a:ea typeface="Oswald"/>
                <a:cs typeface="Oswald"/>
                <a:sym typeface="Oswald"/>
              </a:rPr>
              <a:t>Objective</a:t>
            </a:r>
            <a:endParaRPr b="1">
              <a:solidFill>
                <a:schemeClr val="lt1"/>
              </a:solidFill>
              <a:latin typeface="Oswald"/>
              <a:ea typeface="Oswald"/>
              <a:cs typeface="Oswald"/>
              <a:sym typeface="Oswald"/>
            </a:endParaRPr>
          </a:p>
        </p:txBody>
      </p:sp>
      <p:sp>
        <p:nvSpPr>
          <p:cNvPr id="84" name="Google Shape;84;p16"/>
          <p:cNvSpPr txBox="1">
            <a:spLocks noGrp="1"/>
          </p:cNvSpPr>
          <p:nvPr>
            <p:ph type="body" idx="4294967295"/>
          </p:nvPr>
        </p:nvSpPr>
        <p:spPr>
          <a:xfrm>
            <a:off x="50832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t>Determine</a:t>
            </a:r>
            <a:r>
              <a:rPr lang="en" sz="1200"/>
              <a:t> whether borrower attributes — such as credit score, income level, employment status, education background, debt-to-income ratio, and demographic variables — have a measurable influence on the loan amount a borrower receives. </a:t>
            </a:r>
            <a:endParaRPr sz="1200"/>
          </a:p>
          <a:p>
            <a:pPr marL="0" lvl="0" indent="0" algn="l" rtl="0">
              <a:spcBef>
                <a:spcPts val="1600"/>
              </a:spcBef>
              <a:spcAft>
                <a:spcPts val="1600"/>
              </a:spcAft>
              <a:buNone/>
            </a:pPr>
            <a:r>
              <a:rPr lang="en" sz="1200"/>
              <a:t>The </a:t>
            </a:r>
            <a:r>
              <a:rPr lang="en" sz="1200" b="1"/>
              <a:t>objective </a:t>
            </a:r>
            <a:r>
              <a:rPr lang="en" sz="1200"/>
              <a:t>is to identify which features are truly driving lending decisions and which ones have negligible or no impact.</a:t>
            </a:r>
            <a:endParaRPr sz="1200"/>
          </a:p>
        </p:txBody>
      </p:sp>
      <p:grpSp>
        <p:nvGrpSpPr>
          <p:cNvPr id="85" name="Google Shape;85;p16"/>
          <p:cNvGrpSpPr/>
          <p:nvPr/>
        </p:nvGrpSpPr>
        <p:grpSpPr>
          <a:xfrm>
            <a:off x="3320450" y="1304875"/>
            <a:ext cx="2632500" cy="3416400"/>
            <a:chOff x="3320450" y="1304875"/>
            <a:chExt cx="2632500" cy="3416400"/>
          </a:xfrm>
        </p:grpSpPr>
        <p:sp>
          <p:nvSpPr>
            <p:cNvPr id="86" name="Google Shape;86;p16"/>
            <p:cNvSpPr txBox="1"/>
            <p:nvPr/>
          </p:nvSpPr>
          <p:spPr>
            <a:xfrm>
              <a:off x="3324050" y="1304875"/>
              <a:ext cx="26289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6"/>
            <p:cNvSpPr/>
            <p:nvPr/>
          </p:nvSpPr>
          <p:spPr>
            <a:xfrm>
              <a:off x="332045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16"/>
          <p:cNvSpPr txBox="1">
            <a:spLocks noGrp="1"/>
          </p:cNvSpPr>
          <p:nvPr>
            <p:ph type="body" idx="4294967295"/>
          </p:nvPr>
        </p:nvSpPr>
        <p:spPr>
          <a:xfrm>
            <a:off x="3389450" y="1304875"/>
            <a:ext cx="2494500" cy="46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lt1"/>
                </a:solidFill>
                <a:latin typeface="Oswald"/>
                <a:ea typeface="Oswald"/>
                <a:cs typeface="Oswald"/>
                <a:sym typeface="Oswald"/>
              </a:rPr>
              <a:t>Data</a:t>
            </a:r>
            <a:endParaRPr b="1">
              <a:solidFill>
                <a:schemeClr val="lt1"/>
              </a:solidFill>
              <a:latin typeface="Oswald"/>
              <a:ea typeface="Oswald"/>
              <a:cs typeface="Oswald"/>
              <a:sym typeface="Oswald"/>
            </a:endParaRPr>
          </a:p>
        </p:txBody>
      </p:sp>
      <p:sp>
        <p:nvSpPr>
          <p:cNvPr id="89" name="Google Shape;89;p16"/>
          <p:cNvSpPr txBox="1">
            <a:spLocks noGrp="1"/>
          </p:cNvSpPr>
          <p:nvPr>
            <p:ph type="body" idx="4294967295"/>
          </p:nvPr>
        </p:nvSpPr>
        <p:spPr>
          <a:xfrm>
            <a:off x="3396775"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50"/>
              <a:t>The </a:t>
            </a:r>
            <a:r>
              <a:rPr lang="en" sz="1150" b="1"/>
              <a:t>analysis </a:t>
            </a:r>
            <a:r>
              <a:rPr lang="en" sz="1150"/>
              <a:t>draws on a structured consumer lending dataset composed of thousands of anonymized loan records. </a:t>
            </a:r>
            <a:endParaRPr sz="1150"/>
          </a:p>
          <a:p>
            <a:pPr marL="0" lvl="0" indent="0" algn="l" rtl="0">
              <a:spcBef>
                <a:spcPts val="1600"/>
              </a:spcBef>
              <a:spcAft>
                <a:spcPts val="1600"/>
              </a:spcAft>
              <a:buNone/>
            </a:pPr>
            <a:r>
              <a:rPr lang="en" sz="1150"/>
              <a:t>Each record includes borrower-level data such as credit score, annual income, employment status, education level, debt-to-income (DTI) ratio, gender, marital status, risk rating, and more — providing a broad foundation to explore potential </a:t>
            </a:r>
            <a:r>
              <a:rPr lang="en" sz="1150" b="1"/>
              <a:t>correlations </a:t>
            </a:r>
            <a:r>
              <a:rPr lang="en" sz="1150"/>
              <a:t>and </a:t>
            </a:r>
            <a:r>
              <a:rPr lang="en" sz="1150" b="1"/>
              <a:t>patterns </a:t>
            </a:r>
            <a:r>
              <a:rPr lang="en" sz="1150"/>
              <a:t>in loan distribution.</a:t>
            </a:r>
            <a:endParaRPr sz="1150"/>
          </a:p>
        </p:txBody>
      </p:sp>
      <p:grpSp>
        <p:nvGrpSpPr>
          <p:cNvPr id="90" name="Google Shape;90;p16"/>
          <p:cNvGrpSpPr/>
          <p:nvPr/>
        </p:nvGrpSpPr>
        <p:grpSpPr>
          <a:xfrm>
            <a:off x="6212550" y="1304875"/>
            <a:ext cx="2632500" cy="3416400"/>
            <a:chOff x="6212550" y="1304875"/>
            <a:chExt cx="2632500" cy="3416400"/>
          </a:xfrm>
        </p:grpSpPr>
        <p:sp>
          <p:nvSpPr>
            <p:cNvPr id="91" name="Google Shape;91;p16"/>
            <p:cNvSpPr/>
            <p:nvPr/>
          </p:nvSpPr>
          <p:spPr>
            <a:xfrm>
              <a:off x="6215400" y="1304875"/>
              <a:ext cx="2628900" cy="34164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6"/>
            <p:cNvSpPr txBox="1"/>
            <p:nvPr/>
          </p:nvSpPr>
          <p:spPr>
            <a:xfrm>
              <a:off x="6212550" y="1304875"/>
              <a:ext cx="2632500" cy="464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16"/>
          <p:cNvSpPr txBox="1">
            <a:spLocks noGrp="1"/>
          </p:cNvSpPr>
          <p:nvPr>
            <p:ph type="body" idx="4294967295"/>
          </p:nvPr>
        </p:nvSpPr>
        <p:spPr>
          <a:xfrm>
            <a:off x="6272475" y="1304875"/>
            <a:ext cx="2494500" cy="461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chemeClr val="lt1"/>
                </a:solidFill>
                <a:latin typeface="Oswald"/>
                <a:ea typeface="Oswald"/>
                <a:cs typeface="Oswald"/>
                <a:sym typeface="Oswald"/>
              </a:rPr>
              <a:t>Goal</a:t>
            </a:r>
            <a:endParaRPr b="1">
              <a:solidFill>
                <a:schemeClr val="lt1"/>
              </a:solidFill>
              <a:latin typeface="Oswald"/>
              <a:ea typeface="Oswald"/>
              <a:cs typeface="Oswald"/>
              <a:sym typeface="Oswald"/>
            </a:endParaRPr>
          </a:p>
        </p:txBody>
      </p:sp>
      <p:sp>
        <p:nvSpPr>
          <p:cNvPr id="94" name="Google Shape;94;p16"/>
          <p:cNvSpPr txBox="1">
            <a:spLocks noGrp="1"/>
          </p:cNvSpPr>
          <p:nvPr>
            <p:ph type="body" idx="4294967295"/>
          </p:nvPr>
        </p:nvSpPr>
        <p:spPr>
          <a:xfrm>
            <a:off x="6286400" y="1850300"/>
            <a:ext cx="2478600" cy="279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t>Apply </a:t>
            </a:r>
            <a:r>
              <a:rPr lang="en" sz="1200" b="1"/>
              <a:t>statistical analysis </a:t>
            </a:r>
            <a:r>
              <a:rPr lang="en" sz="1200"/>
              <a:t>and data visualization to identify whether specific borrower characteristics—if any—consistently influence the size of approved loans.” </a:t>
            </a:r>
            <a:endParaRPr sz="1200"/>
          </a:p>
          <a:p>
            <a:pPr marL="0" lvl="0" indent="0" algn="l" rtl="0">
              <a:spcBef>
                <a:spcPts val="1600"/>
              </a:spcBef>
              <a:spcAft>
                <a:spcPts val="1600"/>
              </a:spcAft>
              <a:buNone/>
            </a:pPr>
            <a:r>
              <a:rPr lang="en" sz="1200"/>
              <a:t>The ultimate goal is to support smarter, more transparent lending practices that reduce bias, improve targeting, and </a:t>
            </a:r>
            <a:r>
              <a:rPr lang="en" sz="1200" b="1"/>
              <a:t>enhance fairness </a:t>
            </a:r>
            <a:r>
              <a:rPr lang="en" sz="1200"/>
              <a:t>in credit allocation.</a:t>
            </a:r>
            <a:endParaRPr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
                                            <p:txEl>
                                              <p:pRg st="0" end="0"/>
                                            </p:txEl>
                                          </p:spTgt>
                                        </p:tgtEl>
                                        <p:attrNameLst>
                                          <p:attrName>style.visibility</p:attrName>
                                        </p:attrNameLst>
                                      </p:cBhvr>
                                      <p:to>
                                        <p:strVal val="visible"/>
                                      </p:to>
                                    </p:set>
                                    <p:animEffect transition="in" filter="fade">
                                      <p:cBhvr>
                                        <p:cTn id="7" dur="2000"/>
                                        <p:tgtEl>
                                          <p:spTgt spid="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4">
                                            <p:txEl>
                                              <p:pRg st="0" end="0"/>
                                            </p:txEl>
                                          </p:spTgt>
                                        </p:tgtEl>
                                        <p:attrNameLst>
                                          <p:attrName>style.visibility</p:attrName>
                                        </p:attrNameLst>
                                      </p:cBhvr>
                                      <p:to>
                                        <p:strVal val="visible"/>
                                      </p:to>
                                    </p:set>
                                    <p:animEffect transition="in" filter="fade">
                                      <p:cBhvr>
                                        <p:cTn id="12" dur="2000"/>
                                        <p:tgtEl>
                                          <p:spTgt spid="8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4">
                                            <p:txEl>
                                              <p:pRg st="1" end="1"/>
                                            </p:txEl>
                                          </p:spTgt>
                                        </p:tgtEl>
                                        <p:attrNameLst>
                                          <p:attrName>style.visibility</p:attrName>
                                        </p:attrNameLst>
                                      </p:cBhvr>
                                      <p:to>
                                        <p:strVal val="visible"/>
                                      </p:to>
                                    </p:set>
                                    <p:animEffect transition="in" filter="fade">
                                      <p:cBhvr>
                                        <p:cTn id="17" dur="2000"/>
                                        <p:tgtEl>
                                          <p:spTgt spid="8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8">
                                            <p:txEl>
                                              <p:pRg st="0" end="0"/>
                                            </p:txEl>
                                          </p:spTgt>
                                        </p:tgtEl>
                                        <p:attrNameLst>
                                          <p:attrName>style.visibility</p:attrName>
                                        </p:attrNameLst>
                                      </p:cBhvr>
                                      <p:to>
                                        <p:strVal val="visible"/>
                                      </p:to>
                                    </p:set>
                                    <p:animEffect transition="in" filter="fade">
                                      <p:cBhvr>
                                        <p:cTn id="22" dur="2000"/>
                                        <p:tgtEl>
                                          <p:spTgt spid="8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9">
                                            <p:txEl>
                                              <p:pRg st="0" end="0"/>
                                            </p:txEl>
                                          </p:spTgt>
                                        </p:tgtEl>
                                        <p:attrNameLst>
                                          <p:attrName>style.visibility</p:attrName>
                                        </p:attrNameLst>
                                      </p:cBhvr>
                                      <p:to>
                                        <p:strVal val="visible"/>
                                      </p:to>
                                    </p:set>
                                    <p:animEffect transition="in" filter="fade">
                                      <p:cBhvr>
                                        <p:cTn id="27" dur="2000"/>
                                        <p:tgtEl>
                                          <p:spTgt spid="89">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9">
                                            <p:txEl>
                                              <p:pRg st="1" end="1"/>
                                            </p:txEl>
                                          </p:spTgt>
                                        </p:tgtEl>
                                        <p:attrNameLst>
                                          <p:attrName>style.visibility</p:attrName>
                                        </p:attrNameLst>
                                      </p:cBhvr>
                                      <p:to>
                                        <p:strVal val="visible"/>
                                      </p:to>
                                    </p:set>
                                    <p:animEffect transition="in" filter="fade">
                                      <p:cBhvr>
                                        <p:cTn id="32" dur="2000"/>
                                        <p:tgtEl>
                                          <p:spTgt spid="89">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3">
                                            <p:txEl>
                                              <p:pRg st="0" end="0"/>
                                            </p:txEl>
                                          </p:spTgt>
                                        </p:tgtEl>
                                        <p:attrNameLst>
                                          <p:attrName>style.visibility</p:attrName>
                                        </p:attrNameLst>
                                      </p:cBhvr>
                                      <p:to>
                                        <p:strVal val="visible"/>
                                      </p:to>
                                    </p:set>
                                    <p:animEffect transition="in" filter="fade">
                                      <p:cBhvr>
                                        <p:cTn id="37" dur="2000"/>
                                        <p:tgtEl>
                                          <p:spTgt spid="93">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4">
                                            <p:txEl>
                                              <p:pRg st="0" end="0"/>
                                            </p:txEl>
                                          </p:spTgt>
                                        </p:tgtEl>
                                        <p:attrNameLst>
                                          <p:attrName>style.visibility</p:attrName>
                                        </p:attrNameLst>
                                      </p:cBhvr>
                                      <p:to>
                                        <p:strVal val="visible"/>
                                      </p:to>
                                    </p:set>
                                    <p:animEffect transition="in" filter="fade">
                                      <p:cBhvr>
                                        <p:cTn id="42" dur="2000"/>
                                        <p:tgtEl>
                                          <p:spTgt spid="94">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94">
                                            <p:txEl>
                                              <p:pRg st="1" end="1"/>
                                            </p:txEl>
                                          </p:spTgt>
                                        </p:tgtEl>
                                        <p:attrNameLst>
                                          <p:attrName>style.visibility</p:attrName>
                                        </p:attrNameLst>
                                      </p:cBhvr>
                                      <p:to>
                                        <p:strVal val="visible"/>
                                      </p:to>
                                    </p:set>
                                    <p:animEffect transition="in" filter="fade">
                                      <p:cBhvr>
                                        <p:cTn id="47" dur="2000"/>
                                        <p:tgtEl>
                                          <p:spTgt spid="9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7"/>
          <p:cNvSpPr txBox="1">
            <a:spLocks noGrp="1"/>
          </p:cNvSpPr>
          <p:nvPr>
            <p:ph type="title"/>
          </p:nvPr>
        </p:nvSpPr>
        <p:spPr>
          <a:xfrm>
            <a:off x="1366325" y="337950"/>
            <a:ext cx="6227100" cy="82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400" b="1">
                <a:solidFill>
                  <a:srgbClr val="000000"/>
                </a:solidFill>
              </a:rPr>
              <a:t>Gender &amp; Risk Rating</a:t>
            </a:r>
            <a:r>
              <a:rPr lang="en" sz="4200" b="1">
                <a:solidFill>
                  <a:srgbClr val="000000"/>
                </a:solidFill>
              </a:rPr>
              <a:t>: </a:t>
            </a:r>
            <a:endParaRPr sz="4200" b="1">
              <a:solidFill>
                <a:srgbClr val="000000"/>
              </a:solidFill>
            </a:endParaRPr>
          </a:p>
          <a:p>
            <a:pPr marL="0" lvl="0" indent="0" algn="l" rtl="0">
              <a:spcBef>
                <a:spcPts val="0"/>
              </a:spcBef>
              <a:spcAft>
                <a:spcPts val="0"/>
              </a:spcAft>
              <a:buNone/>
            </a:pPr>
            <a:endParaRPr sz="4200"/>
          </a:p>
        </p:txBody>
      </p:sp>
      <p:pic>
        <p:nvPicPr>
          <p:cNvPr id="100" name="Google Shape;100;p17" title="Screenshot 2025-07-02 at 1.30.19 PM.png"/>
          <p:cNvPicPr preferRelativeResize="0"/>
          <p:nvPr/>
        </p:nvPicPr>
        <p:blipFill>
          <a:blip r:embed="rId3">
            <a:alphaModFix/>
          </a:blip>
          <a:stretch>
            <a:fillRect/>
          </a:stretch>
        </p:blipFill>
        <p:spPr>
          <a:xfrm>
            <a:off x="152400" y="1540048"/>
            <a:ext cx="6227098" cy="3451053"/>
          </a:xfrm>
          <a:prstGeom prst="rect">
            <a:avLst/>
          </a:prstGeom>
          <a:noFill/>
          <a:ln>
            <a:noFill/>
          </a:ln>
        </p:spPr>
      </p:pic>
      <p:sp>
        <p:nvSpPr>
          <p:cNvPr id="101" name="Google Shape;101;p17"/>
          <p:cNvSpPr txBox="1"/>
          <p:nvPr/>
        </p:nvSpPr>
        <p:spPr>
          <a:xfrm>
            <a:off x="152400" y="862950"/>
            <a:ext cx="6227100" cy="692700"/>
          </a:xfrm>
          <a:prstGeom prst="rect">
            <a:avLst/>
          </a:prstGeom>
          <a:noFill/>
          <a:ln>
            <a:noFill/>
          </a:ln>
        </p:spPr>
        <p:txBody>
          <a:bodyPr spcFirstLastPara="1" wrap="square" lIns="91425" tIns="91425" rIns="91425" bIns="91425" anchor="t" anchorCtr="0">
            <a:spAutoFit/>
          </a:bodyPr>
          <a:lstStyle/>
          <a:p>
            <a:pPr marL="342900" lvl="0" indent="0" algn="l" rtl="0">
              <a:spcBef>
                <a:spcPts val="640"/>
              </a:spcBef>
              <a:spcAft>
                <a:spcPts val="0"/>
              </a:spcAft>
              <a:buNone/>
            </a:pPr>
            <a:r>
              <a:rPr lang="en" sz="1100"/>
              <a:t>The data reveals that loan amounts are evenly distributed across Male, Female, and Non-binary borrowers, with each group receiving roughly one-third of total loan volume. This suggests there is </a:t>
            </a:r>
            <a:r>
              <a:rPr lang="en" sz="1100" b="1"/>
              <a:t>no systemic bias</a:t>
            </a:r>
            <a:r>
              <a:rPr lang="en" sz="1100"/>
              <a:t> in loan size based on gender alone.</a:t>
            </a:r>
            <a:endParaRPr sz="200">
              <a:solidFill>
                <a:schemeClr val="lt1"/>
              </a:solidFill>
              <a:latin typeface="Average"/>
              <a:ea typeface="Average"/>
              <a:cs typeface="Average"/>
              <a:sym typeface="Average"/>
            </a:endParaRPr>
          </a:p>
        </p:txBody>
      </p:sp>
      <p:sp>
        <p:nvSpPr>
          <p:cNvPr id="102" name="Google Shape;102;p17"/>
          <p:cNvSpPr txBox="1"/>
          <p:nvPr/>
        </p:nvSpPr>
        <p:spPr>
          <a:xfrm>
            <a:off x="6053950" y="1483525"/>
            <a:ext cx="3156000" cy="1708500"/>
          </a:xfrm>
          <a:prstGeom prst="rect">
            <a:avLst/>
          </a:prstGeom>
          <a:noFill/>
          <a:ln>
            <a:noFill/>
          </a:ln>
        </p:spPr>
        <p:txBody>
          <a:bodyPr spcFirstLastPara="1" wrap="square" lIns="91425" tIns="91425" rIns="91425" bIns="91425" anchor="t" anchorCtr="0">
            <a:spAutoFit/>
          </a:bodyPr>
          <a:lstStyle/>
          <a:p>
            <a:pPr marL="342900" lvl="0" indent="0" algn="l" rtl="0">
              <a:spcBef>
                <a:spcPts val="640"/>
              </a:spcBef>
              <a:spcAft>
                <a:spcPts val="0"/>
              </a:spcAft>
              <a:buNone/>
            </a:pPr>
            <a:r>
              <a:rPr lang="en" sz="1100"/>
              <a:t>Separately, we examined the borrower risk classification — categorized as Low, Medium, or High. Surprisingly, we found that </a:t>
            </a:r>
            <a:r>
              <a:rPr lang="en" sz="1100" b="1"/>
              <a:t>risk rating had no measurable effect</a:t>
            </a:r>
            <a:r>
              <a:rPr lang="en" sz="1100"/>
              <a:t> on the size of loans issued. While we might expect lower-risk borrowers to receive larger loans, the data shows </a:t>
            </a:r>
            <a:r>
              <a:rPr lang="en" sz="1100" b="1"/>
              <a:t>no consistent relationship</a:t>
            </a:r>
            <a:r>
              <a:rPr lang="en" sz="1100"/>
              <a:t> between risk classification and loan amount.</a:t>
            </a:r>
            <a:endParaRPr sz="400">
              <a:solidFill>
                <a:schemeClr val="accent3"/>
              </a:solidFill>
              <a:latin typeface="Average"/>
              <a:ea typeface="Average"/>
              <a:cs typeface="Average"/>
              <a:sym typeface="Average"/>
            </a:endParaRPr>
          </a:p>
        </p:txBody>
      </p:sp>
      <p:sp>
        <p:nvSpPr>
          <p:cNvPr id="103" name="Google Shape;103;p17"/>
          <p:cNvSpPr txBox="1"/>
          <p:nvPr/>
        </p:nvSpPr>
        <p:spPr>
          <a:xfrm>
            <a:off x="6525100" y="3282600"/>
            <a:ext cx="2213700" cy="1708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t>Neither gender nor internal risk classification significantly influenced loan size. This suggests lending decisions may be more evenly distributed in practice — or that </a:t>
            </a:r>
            <a:r>
              <a:rPr lang="en" sz="1100" b="1"/>
              <a:t>other variables (like income or DTI) may play a larger role</a:t>
            </a:r>
            <a:r>
              <a:rPr lang="en" sz="1100"/>
              <a:t> in determining loan size.</a:t>
            </a:r>
            <a:endParaRPr sz="1800">
              <a:solidFill>
                <a:schemeClr val="accent3"/>
              </a:solidFill>
              <a:latin typeface="Average"/>
              <a:ea typeface="Average"/>
              <a:cs typeface="Average"/>
              <a:sym typeface="Average"/>
            </a:endParaRPr>
          </a:p>
        </p:txBody>
      </p:sp>
      <p:pic>
        <p:nvPicPr>
          <p:cNvPr id="104" name="Google Shape;104;p17" title="Screenshot 2025-07-02 at 1.43.37 PM.png"/>
          <p:cNvPicPr preferRelativeResize="0"/>
          <p:nvPr/>
        </p:nvPicPr>
        <p:blipFill>
          <a:blip r:embed="rId4">
            <a:alphaModFix/>
          </a:blip>
          <a:stretch>
            <a:fillRect/>
          </a:stretch>
        </p:blipFill>
        <p:spPr>
          <a:xfrm>
            <a:off x="161400" y="1551100"/>
            <a:ext cx="6209101" cy="342894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fade">
                                      <p:cBhvr>
                                        <p:cTn id="7" dur="1000"/>
                                        <p:tgtEl>
                                          <p:spTgt spid="1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
                                        </p:tgtEl>
                                        <p:attrNameLst>
                                          <p:attrName>style.visibility</p:attrName>
                                        </p:attrNameLst>
                                      </p:cBhvr>
                                      <p:to>
                                        <p:strVal val="visible"/>
                                      </p:to>
                                    </p:set>
                                    <p:animEffect transition="in" filter="fade">
                                      <p:cBhvr>
                                        <p:cTn id="12" dur="1000"/>
                                        <p:tgtEl>
                                          <p:spTgt spid="10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4"/>
                                        </p:tgtEl>
                                        <p:attrNameLst>
                                          <p:attrName>style.visibility</p:attrName>
                                        </p:attrNameLst>
                                      </p:cBhvr>
                                      <p:to>
                                        <p:strVal val="visible"/>
                                      </p:to>
                                    </p:set>
                                    <p:animEffect transition="in" filter="fade">
                                      <p:cBhvr>
                                        <p:cTn id="17" dur="1000"/>
                                        <p:tgtEl>
                                          <p:spTgt spid="10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3"/>
                                        </p:tgtEl>
                                        <p:attrNameLst>
                                          <p:attrName>style.visibility</p:attrName>
                                        </p:attrNameLst>
                                      </p:cBhvr>
                                      <p:to>
                                        <p:strVal val="visible"/>
                                      </p:to>
                                    </p:set>
                                    <p:animEffect transition="in" filter="fade">
                                      <p:cBhvr>
                                        <p:cTn id="22" dur="10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8"/>
          <p:cNvSpPr txBox="1">
            <a:spLocks noGrp="1"/>
          </p:cNvSpPr>
          <p:nvPr>
            <p:ph type="title"/>
          </p:nvPr>
        </p:nvSpPr>
        <p:spPr>
          <a:xfrm>
            <a:off x="645900" y="59350"/>
            <a:ext cx="7852200" cy="86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4400"/>
              <a:buFont typeface="Calibri"/>
              <a:buNone/>
            </a:pPr>
            <a:r>
              <a:rPr lang="en" sz="4400"/>
              <a:t>Employment &amp; Education</a:t>
            </a:r>
            <a:endParaRPr/>
          </a:p>
        </p:txBody>
      </p:sp>
      <p:sp>
        <p:nvSpPr>
          <p:cNvPr id="110" name="Google Shape;110;p18"/>
          <p:cNvSpPr txBox="1"/>
          <p:nvPr/>
        </p:nvSpPr>
        <p:spPr>
          <a:xfrm>
            <a:off x="123750" y="857275"/>
            <a:ext cx="5426100" cy="861900"/>
          </a:xfrm>
          <a:prstGeom prst="rect">
            <a:avLst/>
          </a:prstGeom>
          <a:noFill/>
          <a:ln>
            <a:noFill/>
          </a:ln>
        </p:spPr>
        <p:txBody>
          <a:bodyPr spcFirstLastPara="1" wrap="square" lIns="91425" tIns="91425" rIns="91425" bIns="91425" anchor="t" anchorCtr="0">
            <a:spAutoFit/>
          </a:bodyPr>
          <a:lstStyle/>
          <a:p>
            <a:pPr marL="342900" lvl="0" indent="0" algn="l" rtl="0">
              <a:spcBef>
                <a:spcPts val="640"/>
              </a:spcBef>
              <a:spcAft>
                <a:spcPts val="0"/>
              </a:spcAft>
              <a:buNone/>
            </a:pPr>
            <a:r>
              <a:rPr lang="en" sz="1100">
                <a:solidFill>
                  <a:schemeClr val="dk1"/>
                </a:solidFill>
              </a:rPr>
              <a:t>Loan amounts were </a:t>
            </a:r>
            <a:r>
              <a:rPr lang="en" sz="1100" b="1">
                <a:solidFill>
                  <a:schemeClr val="dk1"/>
                </a:solidFill>
              </a:rPr>
              <a:t>remarkably consistent across all employment types</a:t>
            </a:r>
            <a:r>
              <a:rPr lang="en" sz="1100">
                <a:solidFill>
                  <a:schemeClr val="dk1"/>
                </a:solidFill>
              </a:rPr>
              <a:t> — including full-time, part-time, unemployed, retired, and self-employed borrowers. No employment group received significantly higher or lower loan amounts.</a:t>
            </a:r>
            <a:endParaRPr sz="100">
              <a:solidFill>
                <a:schemeClr val="dk1"/>
              </a:solidFill>
              <a:latin typeface="Average"/>
              <a:ea typeface="Average"/>
              <a:cs typeface="Average"/>
              <a:sym typeface="Average"/>
            </a:endParaRPr>
          </a:p>
        </p:txBody>
      </p:sp>
      <p:pic>
        <p:nvPicPr>
          <p:cNvPr id="111" name="Google Shape;111;p18" title="Screenshot 2025-07-02 at 1.48.07 PM.png"/>
          <p:cNvPicPr preferRelativeResize="0"/>
          <p:nvPr/>
        </p:nvPicPr>
        <p:blipFill>
          <a:blip r:embed="rId3">
            <a:alphaModFix/>
          </a:blip>
          <a:stretch>
            <a:fillRect/>
          </a:stretch>
        </p:blipFill>
        <p:spPr>
          <a:xfrm>
            <a:off x="152400" y="1764225"/>
            <a:ext cx="5838024" cy="3226876"/>
          </a:xfrm>
          <a:prstGeom prst="rect">
            <a:avLst/>
          </a:prstGeom>
          <a:noFill/>
          <a:ln>
            <a:noFill/>
          </a:ln>
        </p:spPr>
      </p:pic>
      <p:sp>
        <p:nvSpPr>
          <p:cNvPr id="112" name="Google Shape;112;p18"/>
          <p:cNvSpPr txBox="1"/>
          <p:nvPr/>
        </p:nvSpPr>
        <p:spPr>
          <a:xfrm>
            <a:off x="6080775" y="920350"/>
            <a:ext cx="2929800" cy="1031400"/>
          </a:xfrm>
          <a:prstGeom prst="rect">
            <a:avLst/>
          </a:prstGeom>
          <a:noFill/>
          <a:ln>
            <a:noFill/>
          </a:ln>
        </p:spPr>
        <p:txBody>
          <a:bodyPr spcFirstLastPara="1" wrap="square" lIns="91425" tIns="91425" rIns="91425" bIns="91425" anchor="t" anchorCtr="0">
            <a:spAutoFit/>
          </a:bodyPr>
          <a:lstStyle/>
          <a:p>
            <a:pPr marL="342900" lvl="0" indent="0" algn="l" rtl="0">
              <a:spcBef>
                <a:spcPts val="640"/>
              </a:spcBef>
              <a:spcAft>
                <a:spcPts val="0"/>
              </a:spcAft>
              <a:buNone/>
            </a:pPr>
            <a:r>
              <a:rPr lang="en" sz="1100">
                <a:solidFill>
                  <a:schemeClr val="dk1"/>
                </a:solidFill>
              </a:rPr>
              <a:t>Borrowers with </a:t>
            </a:r>
            <a:r>
              <a:rPr lang="en" sz="1100" b="1">
                <a:solidFill>
                  <a:schemeClr val="dk1"/>
                </a:solidFill>
              </a:rPr>
              <a:t>higher education levels</a:t>
            </a:r>
            <a:r>
              <a:rPr lang="en" sz="1100">
                <a:solidFill>
                  <a:schemeClr val="dk1"/>
                </a:solidFill>
              </a:rPr>
              <a:t> (e.g., college, graduate school) received </a:t>
            </a:r>
            <a:r>
              <a:rPr lang="en" sz="1100" b="1">
                <a:solidFill>
                  <a:schemeClr val="dk1"/>
                </a:solidFill>
              </a:rPr>
              <a:t>slightly higher loan amounts</a:t>
            </a:r>
            <a:r>
              <a:rPr lang="en" sz="1100">
                <a:solidFill>
                  <a:schemeClr val="dk1"/>
                </a:solidFill>
              </a:rPr>
              <a:t>, but the variation was </a:t>
            </a:r>
            <a:r>
              <a:rPr lang="en" sz="1100" b="1">
                <a:solidFill>
                  <a:schemeClr val="dk1"/>
                </a:solidFill>
              </a:rPr>
              <a:t>minimal and not predictive</a:t>
            </a:r>
            <a:r>
              <a:rPr lang="en" sz="1100">
                <a:solidFill>
                  <a:schemeClr val="dk1"/>
                </a:solidFill>
              </a:rPr>
              <a:t>.</a:t>
            </a:r>
            <a:endParaRPr sz="1200">
              <a:solidFill>
                <a:schemeClr val="dk1"/>
              </a:solidFill>
              <a:latin typeface="Average"/>
              <a:ea typeface="Average"/>
              <a:cs typeface="Average"/>
              <a:sym typeface="Average"/>
            </a:endParaRPr>
          </a:p>
        </p:txBody>
      </p:sp>
      <p:pic>
        <p:nvPicPr>
          <p:cNvPr id="113" name="Google Shape;113;p18" title="Screenshot 2025-07-02 at 1.50.33 PM.png"/>
          <p:cNvPicPr preferRelativeResize="0"/>
          <p:nvPr/>
        </p:nvPicPr>
        <p:blipFill>
          <a:blip r:embed="rId4">
            <a:alphaModFix/>
          </a:blip>
          <a:stretch>
            <a:fillRect/>
          </a:stretch>
        </p:blipFill>
        <p:spPr>
          <a:xfrm>
            <a:off x="123738" y="1764226"/>
            <a:ext cx="5838024" cy="3226876"/>
          </a:xfrm>
          <a:prstGeom prst="rect">
            <a:avLst/>
          </a:prstGeom>
          <a:noFill/>
          <a:ln>
            <a:noFill/>
          </a:ln>
        </p:spPr>
      </p:pic>
      <p:sp>
        <p:nvSpPr>
          <p:cNvPr id="114" name="Google Shape;114;p18"/>
          <p:cNvSpPr txBox="1"/>
          <p:nvPr/>
        </p:nvSpPr>
        <p:spPr>
          <a:xfrm>
            <a:off x="6029025" y="1951750"/>
            <a:ext cx="3033300" cy="289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rPr>
              <a:t>These graphs tell us that the lending process in this dataset does not appear to favor or penalize borrowers based on employment status. Whether someone is retired or employed full-time, the loan size is generally the same.</a:t>
            </a:r>
            <a:endParaRPr sz="1100">
              <a:solidFill>
                <a:schemeClr val="dk1"/>
              </a:solidFill>
            </a:endParaRPr>
          </a:p>
          <a:p>
            <a:pPr marL="0" lvl="0" indent="0" algn="l" rtl="0">
              <a:spcBef>
                <a:spcPts val="0"/>
              </a:spcBef>
              <a:spcAft>
                <a:spcPts val="0"/>
              </a:spcAft>
              <a:buNone/>
            </a:pPr>
            <a:r>
              <a:rPr lang="en" sz="1100">
                <a:solidFill>
                  <a:schemeClr val="dk1"/>
                </a:solidFill>
              </a:rPr>
              <a:t>Similarly, education seems to have only a marginal impact. People with graduate degrees received </a:t>
            </a:r>
            <a:r>
              <a:rPr lang="en" sz="1100" b="1">
                <a:solidFill>
                  <a:schemeClr val="dk1"/>
                </a:solidFill>
              </a:rPr>
              <a:t>slightly higher </a:t>
            </a:r>
            <a:r>
              <a:rPr lang="en" sz="1100">
                <a:solidFill>
                  <a:schemeClr val="dk1"/>
                </a:solidFill>
              </a:rPr>
              <a:t>loans on average, but the differences were too small to drive decision-making.</a:t>
            </a:r>
            <a:endParaRPr sz="1100">
              <a:solidFill>
                <a:schemeClr val="dk1"/>
              </a:solidFill>
            </a:endParaRPr>
          </a:p>
          <a:p>
            <a:pPr marL="0" lvl="0" indent="0" algn="l" rtl="0">
              <a:spcBef>
                <a:spcPts val="0"/>
              </a:spcBef>
              <a:spcAft>
                <a:spcPts val="0"/>
              </a:spcAft>
              <a:buNone/>
            </a:pPr>
            <a:r>
              <a:rPr lang="en" sz="1100">
                <a:solidFill>
                  <a:schemeClr val="dk1"/>
                </a:solidFill>
              </a:rPr>
              <a:t>This suggests that </a:t>
            </a:r>
            <a:r>
              <a:rPr lang="en" sz="1100" b="1">
                <a:solidFill>
                  <a:schemeClr val="dk1"/>
                </a:solidFill>
              </a:rPr>
              <a:t>neither employment nor education </a:t>
            </a:r>
            <a:r>
              <a:rPr lang="en" sz="1100">
                <a:solidFill>
                  <a:schemeClr val="dk1"/>
                </a:solidFill>
              </a:rPr>
              <a:t>significantly influences loan allocation — meaning lenders may be relying more heavily on financial indicators like </a:t>
            </a:r>
            <a:r>
              <a:rPr lang="en" sz="1100" b="1">
                <a:solidFill>
                  <a:schemeClr val="dk1"/>
                </a:solidFill>
              </a:rPr>
              <a:t>income </a:t>
            </a:r>
            <a:r>
              <a:rPr lang="en" sz="1100">
                <a:solidFill>
                  <a:schemeClr val="dk1"/>
                </a:solidFill>
              </a:rPr>
              <a:t>or </a:t>
            </a:r>
            <a:r>
              <a:rPr lang="en" sz="1100" b="1">
                <a:solidFill>
                  <a:schemeClr val="dk1"/>
                </a:solidFill>
              </a:rPr>
              <a:t>credit score </a:t>
            </a:r>
            <a:r>
              <a:rPr lang="en" sz="1100">
                <a:solidFill>
                  <a:schemeClr val="dk1"/>
                </a:solidFill>
              </a:rPr>
              <a:t>instead.”</a:t>
            </a:r>
            <a:endParaRPr sz="110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0">
                                            <p:txEl>
                                              <p:pRg st="0" end="0"/>
                                            </p:txEl>
                                          </p:spTgt>
                                        </p:tgtEl>
                                        <p:attrNameLst>
                                          <p:attrName>style.visibility</p:attrName>
                                        </p:attrNameLst>
                                      </p:cBhvr>
                                      <p:to>
                                        <p:strVal val="visible"/>
                                      </p:to>
                                    </p:set>
                                    <p:animEffect transition="in" filter="fade">
                                      <p:cBhvr>
                                        <p:cTn id="7" dur="1000"/>
                                        <p:tgtEl>
                                          <p:spTgt spid="1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1"/>
                                        </p:tgtEl>
                                        <p:attrNameLst>
                                          <p:attrName>style.visibility</p:attrName>
                                        </p:attrNameLst>
                                      </p:cBhvr>
                                      <p:to>
                                        <p:strVal val="visible"/>
                                      </p:to>
                                    </p:set>
                                    <p:animEffect transition="in" filter="fade">
                                      <p:cBhvr>
                                        <p:cTn id="12" dur="1000"/>
                                        <p:tgtEl>
                                          <p:spTgt spid="1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2"/>
                                        </p:tgtEl>
                                        <p:attrNameLst>
                                          <p:attrName>style.visibility</p:attrName>
                                        </p:attrNameLst>
                                      </p:cBhvr>
                                      <p:to>
                                        <p:strVal val="visible"/>
                                      </p:to>
                                    </p:set>
                                    <p:animEffect transition="in" filter="fade">
                                      <p:cBhvr>
                                        <p:cTn id="17" dur="1000"/>
                                        <p:tgtEl>
                                          <p:spTgt spid="1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3"/>
                                        </p:tgtEl>
                                        <p:attrNameLst>
                                          <p:attrName>style.visibility</p:attrName>
                                        </p:attrNameLst>
                                      </p:cBhvr>
                                      <p:to>
                                        <p:strVal val="visible"/>
                                      </p:to>
                                    </p:set>
                                    <p:animEffect transition="in" filter="fade">
                                      <p:cBhvr>
                                        <p:cTn id="22" dur="1000"/>
                                        <p:tgtEl>
                                          <p:spTgt spid="1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4"/>
                                        </p:tgtEl>
                                        <p:attrNameLst>
                                          <p:attrName>style.visibility</p:attrName>
                                        </p:attrNameLst>
                                      </p:cBhvr>
                                      <p:to>
                                        <p:strVal val="visible"/>
                                      </p:to>
                                    </p:set>
                                    <p:animEffect transition="in" filter="fade">
                                      <p:cBhvr>
                                        <p:cTn id="27" dur="10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9"/>
          <p:cNvSpPr txBox="1">
            <a:spLocks noGrp="1"/>
          </p:cNvSpPr>
          <p:nvPr>
            <p:ph type="title"/>
          </p:nvPr>
        </p:nvSpPr>
        <p:spPr>
          <a:xfrm>
            <a:off x="77075" y="-65425"/>
            <a:ext cx="4246800" cy="885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4400"/>
              <a:buFont typeface="Calibri"/>
              <a:buNone/>
            </a:pPr>
            <a:r>
              <a:rPr lang="en" sz="4400"/>
              <a:t>Credit Score &amp; Age</a:t>
            </a:r>
            <a:endParaRPr/>
          </a:p>
        </p:txBody>
      </p:sp>
      <p:sp>
        <p:nvSpPr>
          <p:cNvPr id="120" name="Google Shape;120;p19"/>
          <p:cNvSpPr txBox="1">
            <a:spLocks noGrp="1"/>
          </p:cNvSpPr>
          <p:nvPr>
            <p:ph type="body" idx="2"/>
          </p:nvPr>
        </p:nvSpPr>
        <p:spPr>
          <a:xfrm>
            <a:off x="77075" y="1044850"/>
            <a:ext cx="3837000" cy="1675800"/>
          </a:xfrm>
          <a:prstGeom prst="rect">
            <a:avLst/>
          </a:prstGeom>
        </p:spPr>
        <p:txBody>
          <a:bodyPr spcFirstLastPara="1" wrap="square" lIns="91425" tIns="91425" rIns="91425" bIns="91425" anchor="ctr" anchorCtr="0">
            <a:noAutofit/>
          </a:bodyPr>
          <a:lstStyle/>
          <a:p>
            <a:pPr marL="457200" lvl="0" indent="0" algn="l" rtl="0">
              <a:spcBef>
                <a:spcPts val="0"/>
              </a:spcBef>
              <a:spcAft>
                <a:spcPts val="1600"/>
              </a:spcAft>
              <a:buNone/>
            </a:pPr>
            <a:r>
              <a:rPr lang="en" sz="1300" b="1">
                <a:solidFill>
                  <a:schemeClr val="dk1"/>
                </a:solidFill>
                <a:latin typeface="Arial"/>
                <a:ea typeface="Arial"/>
                <a:cs typeface="Arial"/>
                <a:sym typeface="Arial"/>
              </a:rPr>
              <a:t>Credit score bins</a:t>
            </a:r>
            <a:r>
              <a:rPr lang="en" sz="1300">
                <a:solidFill>
                  <a:schemeClr val="dk1"/>
                </a:solidFill>
                <a:latin typeface="Arial"/>
                <a:ea typeface="Arial"/>
                <a:cs typeface="Arial"/>
                <a:sym typeface="Arial"/>
              </a:rPr>
              <a:t> showed </a:t>
            </a:r>
            <a:r>
              <a:rPr lang="en" sz="1300" b="1">
                <a:solidFill>
                  <a:schemeClr val="dk1"/>
                </a:solidFill>
                <a:latin typeface="Arial"/>
                <a:ea typeface="Arial"/>
                <a:cs typeface="Arial"/>
                <a:sym typeface="Arial"/>
              </a:rPr>
              <a:t>no meaningful trend</a:t>
            </a:r>
            <a:r>
              <a:rPr lang="en" sz="1300">
                <a:solidFill>
                  <a:schemeClr val="dk1"/>
                </a:solidFill>
                <a:latin typeface="Arial"/>
                <a:ea typeface="Arial"/>
                <a:cs typeface="Arial"/>
                <a:sym typeface="Arial"/>
              </a:rPr>
              <a:t> in loan amount. Borrowers across all score categories—from poor to excellent—received loans of </a:t>
            </a:r>
            <a:r>
              <a:rPr lang="en" sz="1300" b="1">
                <a:solidFill>
                  <a:schemeClr val="dk1"/>
                </a:solidFill>
                <a:latin typeface="Arial"/>
                <a:ea typeface="Arial"/>
                <a:cs typeface="Arial"/>
                <a:sym typeface="Arial"/>
              </a:rPr>
              <a:t>similar size</a:t>
            </a:r>
            <a:r>
              <a:rPr lang="en" sz="1300">
                <a:solidFill>
                  <a:schemeClr val="dk1"/>
                </a:solidFill>
                <a:latin typeface="Arial"/>
                <a:ea typeface="Arial"/>
                <a:cs typeface="Arial"/>
                <a:sym typeface="Arial"/>
              </a:rPr>
              <a:t>, indicating that credit score was </a:t>
            </a:r>
            <a:r>
              <a:rPr lang="en" sz="1300" b="1">
                <a:solidFill>
                  <a:schemeClr val="dk1"/>
                </a:solidFill>
                <a:latin typeface="Arial"/>
                <a:ea typeface="Arial"/>
                <a:cs typeface="Arial"/>
                <a:sym typeface="Arial"/>
              </a:rPr>
              <a:t>not a strong predictor</a:t>
            </a:r>
            <a:r>
              <a:rPr lang="en" sz="1300">
                <a:solidFill>
                  <a:schemeClr val="dk1"/>
                </a:solidFill>
                <a:latin typeface="Arial"/>
                <a:ea typeface="Arial"/>
                <a:cs typeface="Arial"/>
                <a:sym typeface="Arial"/>
              </a:rPr>
              <a:t> of loan amount in this dataset.</a:t>
            </a:r>
            <a:endParaRPr sz="2000">
              <a:solidFill>
                <a:schemeClr val="dk1"/>
              </a:solidFill>
            </a:endParaRPr>
          </a:p>
        </p:txBody>
      </p:sp>
      <p:sp>
        <p:nvSpPr>
          <p:cNvPr id="121" name="Google Shape;121;p19"/>
          <p:cNvSpPr txBox="1"/>
          <p:nvPr/>
        </p:nvSpPr>
        <p:spPr>
          <a:xfrm>
            <a:off x="546350" y="2656550"/>
            <a:ext cx="3730500" cy="1385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rPr>
              <a:t>The </a:t>
            </a:r>
            <a:r>
              <a:rPr lang="en" sz="1300" b="1">
                <a:solidFill>
                  <a:schemeClr val="dk1"/>
                </a:solidFill>
              </a:rPr>
              <a:t>age distribution of loan recipients</a:t>
            </a:r>
            <a:r>
              <a:rPr lang="en" sz="1300">
                <a:solidFill>
                  <a:schemeClr val="dk1"/>
                </a:solidFill>
              </a:rPr>
              <a:t> was </a:t>
            </a:r>
            <a:r>
              <a:rPr lang="en" sz="1300" b="1">
                <a:solidFill>
                  <a:schemeClr val="dk1"/>
                </a:solidFill>
              </a:rPr>
              <a:t>relatively uniform</a:t>
            </a:r>
            <a:r>
              <a:rPr lang="en" sz="1300">
                <a:solidFill>
                  <a:schemeClr val="dk1"/>
                </a:solidFill>
              </a:rPr>
              <a:t>, with each group (from under 25 to over 65) representing </a:t>
            </a:r>
            <a:r>
              <a:rPr lang="en" sz="1300" b="1">
                <a:solidFill>
                  <a:schemeClr val="dk1"/>
                </a:solidFill>
              </a:rPr>
              <a:t>9–10% of total loans</a:t>
            </a:r>
            <a:r>
              <a:rPr lang="en" sz="1300">
                <a:solidFill>
                  <a:schemeClr val="dk1"/>
                </a:solidFill>
              </a:rPr>
              <a:t>. This suggests loans were distributed </a:t>
            </a:r>
            <a:r>
              <a:rPr lang="en" sz="1300" b="1">
                <a:solidFill>
                  <a:schemeClr val="dk1"/>
                </a:solidFill>
              </a:rPr>
              <a:t>evenly across age groups</a:t>
            </a:r>
            <a:r>
              <a:rPr lang="en" sz="1300">
                <a:solidFill>
                  <a:schemeClr val="dk1"/>
                </a:solidFill>
              </a:rPr>
              <a:t>, with no evidence of age-related lending bias.</a:t>
            </a:r>
            <a:endParaRPr sz="2000">
              <a:solidFill>
                <a:schemeClr val="dk1"/>
              </a:solidFill>
              <a:latin typeface="Average"/>
              <a:ea typeface="Average"/>
              <a:cs typeface="Average"/>
              <a:sym typeface="Average"/>
            </a:endParaRPr>
          </a:p>
        </p:txBody>
      </p:sp>
      <p:pic>
        <p:nvPicPr>
          <p:cNvPr id="122" name="Google Shape;122;p19" title="Screenshot 2025-07-02 at 2.30.06 PM.png"/>
          <p:cNvPicPr preferRelativeResize="0"/>
          <p:nvPr/>
        </p:nvPicPr>
        <p:blipFill>
          <a:blip r:embed="rId3">
            <a:alphaModFix/>
          </a:blip>
          <a:stretch>
            <a:fillRect/>
          </a:stretch>
        </p:blipFill>
        <p:spPr>
          <a:xfrm>
            <a:off x="4664975" y="169925"/>
            <a:ext cx="4562350" cy="2550728"/>
          </a:xfrm>
          <a:prstGeom prst="rect">
            <a:avLst/>
          </a:prstGeom>
          <a:noFill/>
          <a:ln>
            <a:noFill/>
          </a:ln>
        </p:spPr>
      </p:pic>
      <p:pic>
        <p:nvPicPr>
          <p:cNvPr id="123" name="Google Shape;123;p19" title="Screenshot 2025-07-02 at 2.31.39 PM.png"/>
          <p:cNvPicPr preferRelativeResize="0"/>
          <p:nvPr/>
        </p:nvPicPr>
        <p:blipFill>
          <a:blip r:embed="rId4">
            <a:alphaModFix/>
          </a:blip>
          <a:stretch>
            <a:fillRect/>
          </a:stretch>
        </p:blipFill>
        <p:spPr>
          <a:xfrm>
            <a:off x="4702700" y="2779199"/>
            <a:ext cx="4360202" cy="241642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0"/>
                                        </p:tgtEl>
                                        <p:attrNameLst>
                                          <p:attrName>style.visibility</p:attrName>
                                        </p:attrNameLst>
                                      </p:cBhvr>
                                      <p:to>
                                        <p:strVal val="visible"/>
                                      </p:to>
                                    </p:set>
                                    <p:animEffect transition="in" filter="fade">
                                      <p:cBhvr>
                                        <p:cTn id="7" dur="1000"/>
                                        <p:tgtEl>
                                          <p:spTgt spid="1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2"/>
                                        </p:tgtEl>
                                        <p:attrNameLst>
                                          <p:attrName>style.visibility</p:attrName>
                                        </p:attrNameLst>
                                      </p:cBhvr>
                                      <p:to>
                                        <p:strVal val="visible"/>
                                      </p:to>
                                    </p:set>
                                    <p:animEffect transition="in" filter="fade">
                                      <p:cBhvr>
                                        <p:cTn id="12" dur="1000"/>
                                        <p:tgtEl>
                                          <p:spTgt spid="1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1"/>
                                        </p:tgtEl>
                                        <p:attrNameLst>
                                          <p:attrName>style.visibility</p:attrName>
                                        </p:attrNameLst>
                                      </p:cBhvr>
                                      <p:to>
                                        <p:strVal val="visible"/>
                                      </p:to>
                                    </p:set>
                                    <p:animEffect transition="in" filter="fade">
                                      <p:cBhvr>
                                        <p:cTn id="17" dur="1000"/>
                                        <p:tgtEl>
                                          <p:spTgt spid="1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3"/>
                                        </p:tgtEl>
                                        <p:attrNameLst>
                                          <p:attrName>style.visibility</p:attrName>
                                        </p:attrNameLst>
                                      </p:cBhvr>
                                      <p:to>
                                        <p:strVal val="visible"/>
                                      </p:to>
                                    </p:set>
                                    <p:animEffect transition="in" filter="fade">
                                      <p:cBhvr>
                                        <p:cTn id="22" dur="10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a:t>Debt-to-Income (DTI) Ratio</a:t>
            </a:r>
            <a:endParaRPr sz="3200"/>
          </a:p>
        </p:txBody>
      </p:sp>
      <p:sp>
        <p:nvSpPr>
          <p:cNvPr id="129" name="Google Shape;129;p20"/>
          <p:cNvSpPr txBox="1">
            <a:spLocks noGrp="1"/>
          </p:cNvSpPr>
          <p:nvPr>
            <p:ph type="body" idx="1"/>
          </p:nvPr>
        </p:nvSpPr>
        <p:spPr>
          <a:xfrm>
            <a:off x="311700" y="1152475"/>
            <a:ext cx="3999900" cy="1252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a:solidFill>
                  <a:schemeClr val="dk1"/>
                </a:solidFill>
                <a:latin typeface="Arial"/>
                <a:ea typeface="Arial"/>
                <a:cs typeface="Arial"/>
                <a:sym typeface="Arial"/>
              </a:rPr>
              <a:t>A </a:t>
            </a:r>
            <a:r>
              <a:rPr lang="en" sz="1100" b="1">
                <a:solidFill>
                  <a:schemeClr val="dk1"/>
                </a:solidFill>
                <a:latin typeface="Arial"/>
                <a:ea typeface="Arial"/>
                <a:cs typeface="Arial"/>
                <a:sym typeface="Arial"/>
              </a:rPr>
              <a:t>linear regression analysis</a:t>
            </a:r>
            <a:r>
              <a:rPr lang="en" sz="1100">
                <a:solidFill>
                  <a:schemeClr val="dk1"/>
                </a:solidFill>
                <a:latin typeface="Arial"/>
                <a:ea typeface="Arial"/>
                <a:cs typeface="Arial"/>
                <a:sym typeface="Arial"/>
              </a:rPr>
              <a:t> was performed to assess whether DTI predicts loan amount. While the </a:t>
            </a:r>
            <a:r>
              <a:rPr lang="en" sz="1100" b="1">
                <a:solidFill>
                  <a:schemeClr val="dk1"/>
                </a:solidFill>
                <a:latin typeface="Arial"/>
                <a:ea typeface="Arial"/>
                <a:cs typeface="Arial"/>
                <a:sym typeface="Arial"/>
              </a:rPr>
              <a:t>p-value was statistically significant (p = 0.0015)</a:t>
            </a:r>
            <a:r>
              <a:rPr lang="en" sz="1100">
                <a:solidFill>
                  <a:schemeClr val="dk1"/>
                </a:solidFill>
                <a:latin typeface="Arial"/>
                <a:ea typeface="Arial"/>
                <a:cs typeface="Arial"/>
                <a:sym typeface="Arial"/>
              </a:rPr>
              <a:t>, the </a:t>
            </a:r>
            <a:r>
              <a:rPr lang="en" sz="1100" b="1">
                <a:solidFill>
                  <a:schemeClr val="dk1"/>
                </a:solidFill>
                <a:latin typeface="Arial"/>
                <a:ea typeface="Arial"/>
                <a:cs typeface="Arial"/>
                <a:sym typeface="Arial"/>
              </a:rPr>
              <a:t>R² value was just 0.0008</a:t>
            </a:r>
            <a:r>
              <a:rPr lang="en" sz="1100">
                <a:solidFill>
                  <a:schemeClr val="dk1"/>
                </a:solidFill>
                <a:latin typeface="Arial"/>
                <a:ea typeface="Arial"/>
                <a:cs typeface="Arial"/>
                <a:sym typeface="Arial"/>
              </a:rPr>
              <a:t>, indicating that DTI explains </a:t>
            </a:r>
            <a:r>
              <a:rPr lang="en" sz="1100" b="1">
                <a:solidFill>
                  <a:schemeClr val="dk1"/>
                </a:solidFill>
                <a:latin typeface="Arial"/>
                <a:ea typeface="Arial"/>
                <a:cs typeface="Arial"/>
                <a:sym typeface="Arial"/>
              </a:rPr>
              <a:t>less than 0.1% of the variation</a:t>
            </a:r>
            <a:r>
              <a:rPr lang="en" sz="1100">
                <a:solidFill>
                  <a:schemeClr val="dk1"/>
                </a:solidFill>
                <a:latin typeface="Arial"/>
                <a:ea typeface="Arial"/>
                <a:cs typeface="Arial"/>
                <a:sym typeface="Arial"/>
              </a:rPr>
              <a:t> in loan size.</a:t>
            </a:r>
            <a:endParaRPr sz="1600">
              <a:solidFill>
                <a:schemeClr val="dk1"/>
              </a:solidFill>
            </a:endParaRPr>
          </a:p>
          <a:p>
            <a:pPr marL="457200" lvl="0" indent="0" algn="l" rtl="0">
              <a:spcBef>
                <a:spcPts val="1600"/>
              </a:spcBef>
              <a:spcAft>
                <a:spcPts val="1600"/>
              </a:spcAft>
              <a:buNone/>
            </a:pPr>
            <a:endParaRPr sz="1600"/>
          </a:p>
        </p:txBody>
      </p:sp>
      <p:sp>
        <p:nvSpPr>
          <p:cNvPr id="130" name="Google Shape;130;p20"/>
          <p:cNvSpPr txBox="1"/>
          <p:nvPr/>
        </p:nvSpPr>
        <p:spPr>
          <a:xfrm>
            <a:off x="311700" y="3788250"/>
            <a:ext cx="35838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rPr>
              <a:t>This result highlights an important distinction: </a:t>
            </a:r>
            <a:r>
              <a:rPr lang="en" sz="1100" b="1">
                <a:solidFill>
                  <a:schemeClr val="dk1"/>
                </a:solidFill>
              </a:rPr>
              <a:t>statistical significance does not imply practical relevance</a:t>
            </a:r>
            <a:r>
              <a:rPr lang="en" sz="1100">
                <a:solidFill>
                  <a:schemeClr val="dk1"/>
                </a:solidFill>
              </a:rPr>
              <a:t>. In this case, although DTI passes a significance test, it has </a:t>
            </a:r>
            <a:r>
              <a:rPr lang="en" sz="1100" b="1">
                <a:solidFill>
                  <a:schemeClr val="dk1"/>
                </a:solidFill>
              </a:rPr>
              <a:t>virtually no predictive power</a:t>
            </a:r>
            <a:r>
              <a:rPr lang="en" sz="1100">
                <a:solidFill>
                  <a:schemeClr val="dk1"/>
                </a:solidFill>
              </a:rPr>
              <a:t> when it comes to explaining how much a borrower receives.</a:t>
            </a:r>
            <a:endParaRPr sz="1800">
              <a:solidFill>
                <a:schemeClr val="dk1"/>
              </a:solidFill>
              <a:latin typeface="Average"/>
              <a:ea typeface="Average"/>
              <a:cs typeface="Average"/>
              <a:sym typeface="Average"/>
            </a:endParaRPr>
          </a:p>
        </p:txBody>
      </p:sp>
      <p:pic>
        <p:nvPicPr>
          <p:cNvPr id="131" name="Google Shape;131;p20" title="Screenshot 2025-07-02 at 2.57.09 PM.png"/>
          <p:cNvPicPr preferRelativeResize="0"/>
          <p:nvPr/>
        </p:nvPicPr>
        <p:blipFill>
          <a:blip r:embed="rId3">
            <a:alphaModFix/>
          </a:blip>
          <a:stretch>
            <a:fillRect/>
          </a:stretch>
        </p:blipFill>
        <p:spPr>
          <a:xfrm>
            <a:off x="4582400" y="2645975"/>
            <a:ext cx="4519900" cy="2434025"/>
          </a:xfrm>
          <a:prstGeom prst="rect">
            <a:avLst/>
          </a:prstGeom>
          <a:noFill/>
          <a:ln>
            <a:noFill/>
          </a:ln>
        </p:spPr>
      </p:pic>
      <p:pic>
        <p:nvPicPr>
          <p:cNvPr id="132" name="Google Shape;132;p20" title="Screenshot 2025-07-02 at 2.58.11 PM.png"/>
          <p:cNvPicPr preferRelativeResize="0"/>
          <p:nvPr/>
        </p:nvPicPr>
        <p:blipFill>
          <a:blip r:embed="rId4">
            <a:alphaModFix/>
          </a:blip>
          <a:stretch>
            <a:fillRect/>
          </a:stretch>
        </p:blipFill>
        <p:spPr>
          <a:xfrm>
            <a:off x="4582412" y="74600"/>
            <a:ext cx="4519875" cy="2571374"/>
          </a:xfrm>
          <a:prstGeom prst="rect">
            <a:avLst/>
          </a:prstGeom>
          <a:noFill/>
          <a:ln>
            <a:noFill/>
          </a:ln>
        </p:spPr>
      </p:pic>
      <p:sp>
        <p:nvSpPr>
          <p:cNvPr id="133" name="Google Shape;133;p20"/>
          <p:cNvSpPr txBox="1"/>
          <p:nvPr/>
        </p:nvSpPr>
        <p:spPr>
          <a:xfrm>
            <a:off x="311700" y="2539425"/>
            <a:ext cx="40698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rPr>
              <a:t>The accompanying </a:t>
            </a:r>
            <a:r>
              <a:rPr lang="en" sz="1100" b="1">
                <a:solidFill>
                  <a:schemeClr val="dk1"/>
                </a:solidFill>
              </a:rPr>
              <a:t>box plot visualization confirms this</a:t>
            </a:r>
            <a:r>
              <a:rPr lang="en" sz="1100">
                <a:solidFill>
                  <a:schemeClr val="dk1"/>
                </a:solidFill>
              </a:rPr>
              <a:t>, showing a </a:t>
            </a:r>
            <a:r>
              <a:rPr lang="en" sz="1100" b="1">
                <a:solidFill>
                  <a:schemeClr val="dk1"/>
                </a:solidFill>
              </a:rPr>
              <a:t>flat and overlapping distribution</a:t>
            </a:r>
            <a:r>
              <a:rPr lang="en" sz="1100">
                <a:solidFill>
                  <a:schemeClr val="dk1"/>
                </a:solidFill>
              </a:rPr>
              <a:t> of loan amounts across DTI bins — with </a:t>
            </a:r>
            <a:r>
              <a:rPr lang="en" sz="1100" b="1">
                <a:solidFill>
                  <a:schemeClr val="dk1"/>
                </a:solidFill>
              </a:rPr>
              <a:t>no clear trend or outliers</a:t>
            </a:r>
            <a:r>
              <a:rPr lang="en" sz="1100">
                <a:solidFill>
                  <a:schemeClr val="dk1"/>
                </a:solidFill>
              </a:rPr>
              <a:t> that would suggest a strong relationship.</a:t>
            </a:r>
            <a:endParaRPr sz="1800">
              <a:solidFill>
                <a:schemeClr val="dk1"/>
              </a:solidFill>
              <a:latin typeface="Average"/>
              <a:ea typeface="Average"/>
              <a:cs typeface="Average"/>
              <a:sym typeface="Average"/>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9"/>
                                        </p:tgtEl>
                                        <p:attrNameLst>
                                          <p:attrName>style.visibility</p:attrName>
                                        </p:attrNameLst>
                                      </p:cBhvr>
                                      <p:to>
                                        <p:strVal val="visible"/>
                                      </p:to>
                                    </p:set>
                                    <p:animEffect transition="in" filter="fade">
                                      <p:cBhvr>
                                        <p:cTn id="7" dur="1000"/>
                                        <p:tgtEl>
                                          <p:spTgt spid="1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2"/>
                                        </p:tgtEl>
                                        <p:attrNameLst>
                                          <p:attrName>style.visibility</p:attrName>
                                        </p:attrNameLst>
                                      </p:cBhvr>
                                      <p:to>
                                        <p:strVal val="visible"/>
                                      </p:to>
                                    </p:set>
                                    <p:animEffect transition="in" filter="fade">
                                      <p:cBhvr>
                                        <p:cTn id="12" dur="1000"/>
                                        <p:tgtEl>
                                          <p:spTgt spid="1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3"/>
                                        </p:tgtEl>
                                        <p:attrNameLst>
                                          <p:attrName>style.visibility</p:attrName>
                                        </p:attrNameLst>
                                      </p:cBhvr>
                                      <p:to>
                                        <p:strVal val="visible"/>
                                      </p:to>
                                    </p:set>
                                    <p:animEffect transition="in" filter="fade">
                                      <p:cBhvr>
                                        <p:cTn id="17" dur="1000"/>
                                        <p:tgtEl>
                                          <p:spTgt spid="1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1"/>
                                        </p:tgtEl>
                                        <p:attrNameLst>
                                          <p:attrName>style.visibility</p:attrName>
                                        </p:attrNameLst>
                                      </p:cBhvr>
                                      <p:to>
                                        <p:strVal val="visible"/>
                                      </p:to>
                                    </p:set>
                                    <p:animEffect transition="in" filter="fade">
                                      <p:cBhvr>
                                        <p:cTn id="22" dur="1000"/>
                                        <p:tgtEl>
                                          <p:spTgt spid="13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0"/>
                                        </p:tgtEl>
                                        <p:attrNameLst>
                                          <p:attrName>style.visibility</p:attrName>
                                        </p:attrNameLst>
                                      </p:cBhvr>
                                      <p:to>
                                        <p:strVal val="visible"/>
                                      </p:to>
                                    </p:set>
                                    <p:animEffect transition="in" filter="fade">
                                      <p:cBhvr>
                                        <p:cTn id="27" dur="10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title" idx="4294967295"/>
          </p:nvPr>
        </p:nvSpPr>
        <p:spPr>
          <a:xfrm>
            <a:off x="0" y="0"/>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a:t>Income Group &amp; Purpose</a:t>
            </a:r>
            <a:endParaRPr/>
          </a:p>
        </p:txBody>
      </p:sp>
      <p:sp>
        <p:nvSpPr>
          <p:cNvPr id="139" name="Google Shape;139;p21"/>
          <p:cNvSpPr txBox="1">
            <a:spLocks noGrp="1"/>
          </p:cNvSpPr>
          <p:nvPr>
            <p:ph type="body" idx="4294967295"/>
          </p:nvPr>
        </p:nvSpPr>
        <p:spPr>
          <a:xfrm>
            <a:off x="-390075" y="820700"/>
            <a:ext cx="4718400" cy="1362600"/>
          </a:xfrm>
          <a:prstGeom prst="rect">
            <a:avLst/>
          </a:prstGeom>
        </p:spPr>
        <p:txBody>
          <a:bodyPr spcFirstLastPara="1" wrap="square" lIns="91425" tIns="91425" rIns="91425" bIns="91425" anchor="t" anchorCtr="0">
            <a:noAutofit/>
          </a:bodyPr>
          <a:lstStyle/>
          <a:p>
            <a:pPr marL="457200" lvl="0" indent="0" algn="l" rtl="0">
              <a:spcBef>
                <a:spcPts val="0"/>
              </a:spcBef>
              <a:spcAft>
                <a:spcPts val="1600"/>
              </a:spcAft>
              <a:buNone/>
            </a:pPr>
            <a:r>
              <a:rPr lang="en" sz="1100" b="1">
                <a:solidFill>
                  <a:schemeClr val="dk1"/>
                </a:solidFill>
                <a:latin typeface="Arial"/>
                <a:ea typeface="Arial"/>
                <a:cs typeface="Arial"/>
                <a:sym typeface="Arial"/>
              </a:rPr>
              <a:t>High-income borrowers</a:t>
            </a:r>
            <a:r>
              <a:rPr lang="en" sz="1100">
                <a:solidFill>
                  <a:schemeClr val="dk1"/>
                </a:solidFill>
                <a:latin typeface="Arial"/>
                <a:ea typeface="Arial"/>
                <a:cs typeface="Arial"/>
                <a:sym typeface="Arial"/>
              </a:rPr>
              <a:t> accounted for a </a:t>
            </a:r>
            <a:r>
              <a:rPr lang="en" sz="1100" b="1">
                <a:solidFill>
                  <a:schemeClr val="dk1"/>
                </a:solidFill>
                <a:latin typeface="Arial"/>
                <a:ea typeface="Arial"/>
                <a:cs typeface="Arial"/>
                <a:sym typeface="Arial"/>
              </a:rPr>
              <a:t>larger share of total loan volume</a:t>
            </a:r>
            <a:r>
              <a:rPr lang="en" sz="1100">
                <a:solidFill>
                  <a:schemeClr val="dk1"/>
                </a:solidFill>
                <a:latin typeface="Arial"/>
                <a:ea typeface="Arial"/>
                <a:cs typeface="Arial"/>
                <a:sym typeface="Arial"/>
              </a:rPr>
              <a:t>, but their </a:t>
            </a:r>
            <a:r>
              <a:rPr lang="en" sz="1100" b="1">
                <a:solidFill>
                  <a:schemeClr val="dk1"/>
                </a:solidFill>
                <a:latin typeface="Arial"/>
                <a:ea typeface="Arial"/>
                <a:cs typeface="Arial"/>
                <a:sym typeface="Arial"/>
              </a:rPr>
              <a:t>average loan amounts were nearly identical</a:t>
            </a:r>
            <a:r>
              <a:rPr lang="en" sz="1100">
                <a:solidFill>
                  <a:schemeClr val="dk1"/>
                </a:solidFill>
                <a:latin typeface="Arial"/>
                <a:ea typeface="Arial"/>
                <a:cs typeface="Arial"/>
                <a:sym typeface="Arial"/>
              </a:rPr>
              <a:t> to those of middle- and low-income groups. This suggests income </a:t>
            </a:r>
            <a:r>
              <a:rPr lang="en" sz="1100" b="1">
                <a:solidFill>
                  <a:schemeClr val="dk1"/>
                </a:solidFill>
                <a:latin typeface="Arial"/>
                <a:ea typeface="Arial"/>
                <a:cs typeface="Arial"/>
                <a:sym typeface="Arial"/>
              </a:rPr>
              <a:t>influences how often loans are approved</a:t>
            </a:r>
            <a:r>
              <a:rPr lang="en" sz="1100">
                <a:solidFill>
                  <a:schemeClr val="dk1"/>
                </a:solidFill>
                <a:latin typeface="Arial"/>
                <a:ea typeface="Arial"/>
                <a:cs typeface="Arial"/>
                <a:sym typeface="Arial"/>
              </a:rPr>
              <a:t>, not how much is lent.</a:t>
            </a:r>
            <a:endParaRPr sz="1600">
              <a:solidFill>
                <a:schemeClr val="dk1"/>
              </a:solidFill>
            </a:endParaRPr>
          </a:p>
        </p:txBody>
      </p:sp>
      <p:sp>
        <p:nvSpPr>
          <p:cNvPr id="140" name="Google Shape;140;p21"/>
          <p:cNvSpPr txBox="1"/>
          <p:nvPr/>
        </p:nvSpPr>
        <p:spPr>
          <a:xfrm>
            <a:off x="108375" y="1866925"/>
            <a:ext cx="37215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rPr>
              <a:t>Similarly, </a:t>
            </a:r>
            <a:r>
              <a:rPr lang="en" sz="1100" b="1">
                <a:solidFill>
                  <a:schemeClr val="dk1"/>
                </a:solidFill>
              </a:rPr>
              <a:t>loan size did not vary significantly across loan purposes. Whether the loan was for a personal need, vehicle, home, or business, the average disbursement stayed consistent in the $27K–$28K range. This suggests consistent lending standards regardless of purpose</a:t>
            </a:r>
            <a:endParaRPr sz="1800">
              <a:solidFill>
                <a:schemeClr val="dk1"/>
              </a:solidFill>
              <a:latin typeface="Average"/>
              <a:ea typeface="Average"/>
              <a:cs typeface="Average"/>
              <a:sym typeface="Average"/>
            </a:endParaRPr>
          </a:p>
        </p:txBody>
      </p:sp>
      <p:sp>
        <p:nvSpPr>
          <p:cNvPr id="141" name="Google Shape;141;p21"/>
          <p:cNvSpPr txBox="1"/>
          <p:nvPr/>
        </p:nvSpPr>
        <p:spPr>
          <a:xfrm>
            <a:off x="223925" y="3067525"/>
            <a:ext cx="3804900" cy="204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b="1">
                <a:solidFill>
                  <a:schemeClr val="dk1"/>
                </a:solidFill>
              </a:rPr>
              <a:t>Both the bar chart and treemap reinforce the same conclusion: higher-income individuals received a greater number of loans, but not larger ones. The average loan size remained consistent across all income levels, indicating that income influenced loan volume rather than loan value. Similarly, loan purpose did not appear to affect loan amounts — average loan sizes were nearly identical across categories such as Auto, Personal, Home, and Business, suggesting no strong trend or bias based on how the funds were intended to be used.</a:t>
            </a:r>
            <a:endParaRPr sz="1800" b="1">
              <a:solidFill>
                <a:schemeClr val="dk1"/>
              </a:solidFill>
            </a:endParaRPr>
          </a:p>
        </p:txBody>
      </p:sp>
      <p:pic>
        <p:nvPicPr>
          <p:cNvPr id="142" name="Google Shape;142;p21" title="Screenshot 2025-07-02 at 3.55.13 PM.png"/>
          <p:cNvPicPr preferRelativeResize="0"/>
          <p:nvPr/>
        </p:nvPicPr>
        <p:blipFill>
          <a:blip r:embed="rId3">
            <a:alphaModFix/>
          </a:blip>
          <a:stretch>
            <a:fillRect/>
          </a:stretch>
        </p:blipFill>
        <p:spPr>
          <a:xfrm>
            <a:off x="4456850" y="2059575"/>
            <a:ext cx="4718397" cy="2649476"/>
          </a:xfrm>
          <a:prstGeom prst="rect">
            <a:avLst/>
          </a:prstGeom>
          <a:noFill/>
          <a:ln>
            <a:noFill/>
          </a:ln>
        </p:spPr>
      </p:pic>
      <p:pic>
        <p:nvPicPr>
          <p:cNvPr id="143" name="Google Shape;143;p21" title="Screenshot 2025-07-02 at 4.02.40 PM.png"/>
          <p:cNvPicPr preferRelativeResize="0"/>
          <p:nvPr/>
        </p:nvPicPr>
        <p:blipFill>
          <a:blip r:embed="rId4">
            <a:alphaModFix/>
          </a:blip>
          <a:stretch>
            <a:fillRect/>
          </a:stretch>
        </p:blipFill>
        <p:spPr>
          <a:xfrm>
            <a:off x="4456862" y="1866937"/>
            <a:ext cx="4485212" cy="27945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9"/>
                                        </p:tgtEl>
                                        <p:attrNameLst>
                                          <p:attrName>style.visibility</p:attrName>
                                        </p:attrNameLst>
                                      </p:cBhvr>
                                      <p:to>
                                        <p:strVal val="visible"/>
                                      </p:to>
                                    </p:set>
                                    <p:animEffect transition="in" filter="fade">
                                      <p:cBhvr>
                                        <p:cTn id="7" dur="1000"/>
                                        <p:tgtEl>
                                          <p:spTgt spid="1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2"/>
                                        </p:tgtEl>
                                        <p:attrNameLst>
                                          <p:attrName>style.visibility</p:attrName>
                                        </p:attrNameLst>
                                      </p:cBhvr>
                                      <p:to>
                                        <p:strVal val="visible"/>
                                      </p:to>
                                    </p:set>
                                    <p:animEffect transition="in" filter="fade">
                                      <p:cBhvr>
                                        <p:cTn id="12" dur="1000"/>
                                        <p:tgtEl>
                                          <p:spTgt spid="1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0"/>
                                        </p:tgtEl>
                                        <p:attrNameLst>
                                          <p:attrName>style.visibility</p:attrName>
                                        </p:attrNameLst>
                                      </p:cBhvr>
                                      <p:to>
                                        <p:strVal val="visible"/>
                                      </p:to>
                                    </p:set>
                                    <p:animEffect transition="in" filter="fade">
                                      <p:cBhvr>
                                        <p:cTn id="17" dur="1000"/>
                                        <p:tgtEl>
                                          <p:spTgt spid="14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3"/>
                                        </p:tgtEl>
                                        <p:attrNameLst>
                                          <p:attrName>style.visibility</p:attrName>
                                        </p:attrNameLst>
                                      </p:cBhvr>
                                      <p:to>
                                        <p:strVal val="visible"/>
                                      </p:to>
                                    </p:set>
                                    <p:animEffect transition="in" filter="fade">
                                      <p:cBhvr>
                                        <p:cTn id="22" dur="1000"/>
                                        <p:tgtEl>
                                          <p:spTgt spid="14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1"/>
                                        </p:tgtEl>
                                        <p:attrNameLst>
                                          <p:attrName>style.visibility</p:attrName>
                                        </p:attrNameLst>
                                      </p:cBhvr>
                                      <p:to>
                                        <p:strVal val="visible"/>
                                      </p:to>
                                    </p:set>
                                    <p:animEffect transition="in" filter="fade">
                                      <p:cBhvr>
                                        <p:cTn id="27" dur="1000"/>
                                        <p:tgtEl>
                                          <p:spTgt spid="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11</Slides>
  <Notes>11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Slate</vt:lpstr>
      <vt:lpstr>Capstone: Financial Risk Analysis</vt:lpstr>
      <vt:lpstr>Problem Statement</vt:lpstr>
      <vt:lpstr>Executive Summary</vt:lpstr>
      <vt:lpstr>Project Overview</vt:lpstr>
      <vt:lpstr>Gender &amp; Risk Rating:  </vt:lpstr>
      <vt:lpstr>Employment &amp; Education</vt:lpstr>
      <vt:lpstr>Credit Score &amp; Age</vt:lpstr>
      <vt:lpstr>Debt-to-Income (DTI) Ratio</vt:lpstr>
      <vt:lpstr>Income Group &amp; Purpose</vt:lpstr>
      <vt:lpstr>Loan Amount by Marital Status</vt:lpstr>
      <vt:lpstr>Next Steps &amp; 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1</cp:revision>
  <dcterms:modified xsi:type="dcterms:W3CDTF">2025-08-13T14:23:03Z</dcterms:modified>
</cp:coreProperties>
</file>