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52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4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3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5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50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70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embeddedFontLst>
    <p:embeddedFont>
      <p:font typeface="Newsreader"/>
      <p:regular r:id="rId16"/>
      <p:bold r:id="rId17"/>
      <p:italic r:id="rId18"/>
      <p:boldItalic r:id="rId19"/>
    </p:embeddedFont>
    <p:embeddedFont>
      <p:font typeface="Newsreader Light"/>
      <p:regular r:id="rId20"/>
      <p:bold r:id="rId21"/>
      <p:italic r:id="rId22"/>
      <p:boldItalic r:id="rId23"/>
    </p:embeddedFont>
    <p:embeddedFont>
      <p:font typeface="DM Sans Light"/>
      <p:regular r:id="rId24"/>
      <p:bold r:id="rId25"/>
      <p:italic r:id="rId26"/>
      <p:boldItalic r:id="rId27"/>
    </p:embeddedFont>
    <p:embeddedFont>
      <p:font typeface="DM Sans SemiBold"/>
      <p:regular r:id="rId28"/>
      <p:bold r:id="rId29"/>
      <p:italic r:id="rId30"/>
      <p:boldItalic r:id="rId31"/>
    </p:embeddedFont>
    <p:embeddedFont>
      <p:font typeface="DM Sans"/>
      <p:regular r:id="rId32"/>
      <p:bold r:id="rId33"/>
      <p:italic r:id="rId34"/>
      <p:boldItalic r:id="rId35"/>
    </p:embeddedFont>
    <p:embeddedFont>
      <p:font typeface="Newsreader SemiBold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DMSansSemiBold-boldItalic.fntdata"/><Relationship Id="rId30" Type="http://schemas.openxmlformats.org/officeDocument/2006/relationships/font" Target="fonts/DMSansSemiBold-italic.fntdata"/><Relationship Id="rId33" Type="http://schemas.openxmlformats.org/officeDocument/2006/relationships/font" Target="fonts/DMSans-bold.fntdata"/><Relationship Id="rId32" Type="http://schemas.openxmlformats.org/officeDocument/2006/relationships/font" Target="fonts/DMSans-regular.fntdata"/><Relationship Id="rId35" Type="http://schemas.openxmlformats.org/officeDocument/2006/relationships/font" Target="fonts/DMSans-boldItalic.fntdata"/><Relationship Id="rId34" Type="http://schemas.openxmlformats.org/officeDocument/2006/relationships/font" Target="fonts/DMSans-italic.fntdata"/><Relationship Id="rId37" Type="http://schemas.openxmlformats.org/officeDocument/2006/relationships/font" Target="fonts/NewsreaderSemiBold-bold.fntdata"/><Relationship Id="rId36" Type="http://schemas.openxmlformats.org/officeDocument/2006/relationships/font" Target="fonts/NewsreaderSemiBold-regular.fntdata"/><Relationship Id="rId39" Type="http://schemas.openxmlformats.org/officeDocument/2006/relationships/font" Target="fonts/NewsreaderSemiBold-boldItalic.fntdata"/><Relationship Id="rId38" Type="http://schemas.openxmlformats.org/officeDocument/2006/relationships/font" Target="fonts/NewsreaderSemiBold-italic.fntdata"/><Relationship Id="rId20" Type="http://schemas.openxmlformats.org/officeDocument/2006/relationships/font" Target="fonts/NewsreaderLight-regular.fntdata"/><Relationship Id="rId22" Type="http://schemas.openxmlformats.org/officeDocument/2006/relationships/font" Target="fonts/NewsreaderLight-italic.fntdata"/><Relationship Id="rId21" Type="http://schemas.openxmlformats.org/officeDocument/2006/relationships/font" Target="fonts/NewsreaderLight-bold.fntdata"/><Relationship Id="rId24" Type="http://schemas.openxmlformats.org/officeDocument/2006/relationships/font" Target="fonts/DMSansLight-regular.fntdata"/><Relationship Id="rId23" Type="http://schemas.openxmlformats.org/officeDocument/2006/relationships/font" Target="fonts/NewsreaderLight-boldItalic.fntdata"/><Relationship Id="rId26" Type="http://schemas.openxmlformats.org/officeDocument/2006/relationships/font" Target="fonts/DMSansLight-italic.fntdata"/><Relationship Id="rId25" Type="http://schemas.openxmlformats.org/officeDocument/2006/relationships/font" Target="fonts/DMSansLight-bold.fntdata"/><Relationship Id="rId28" Type="http://schemas.openxmlformats.org/officeDocument/2006/relationships/font" Target="fonts/DMSansSemiBold-regular.fntdata"/><Relationship Id="rId27" Type="http://schemas.openxmlformats.org/officeDocument/2006/relationships/font" Target="fonts/DMSansLight-boldItalic.fntdata"/><Relationship Id="rId29" Type="http://schemas.openxmlformats.org/officeDocument/2006/relationships/font" Target="fonts/DMSansSemiBol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Newsreader-bold.fntdata"/><Relationship Id="rId16" Type="http://schemas.openxmlformats.org/officeDocument/2006/relationships/font" Target="fonts/Newsreader-regular.fntdata"/><Relationship Id="rId19" Type="http://schemas.openxmlformats.org/officeDocument/2006/relationships/font" Target="fonts/Newsreader-boldItalic.fntdata"/><Relationship Id="rId18" Type="http://schemas.openxmlformats.org/officeDocument/2006/relationships/font" Target="fonts/Newsread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345161809e6_0_1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345161809e6_0_1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g345161809e6_0_13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5" name="Google Shape;605;g345161809e6_0_13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345161809e6_0_12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345161809e6_0_12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3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g345161809e6_0_1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5" name="Google Shape;495;g345161809e6_0_1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345161809e6_0_1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345161809e6_0_1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345161809e6_0_12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345161809e6_0_1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345161809e6_0_19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345161809e6_0_19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45161809e6_0_20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45161809e6_0_20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34518c938d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34518c938d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7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g345161809e6_0_20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9" name="Google Shape;589;g345161809e6_0_20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only">
  <p:cSld name="BLANK_1_1_1_1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 - Alt 1">
  <p:cSld name="BLANK_1_1_1_1_1_1_1_1_1_1_1_1_1_1_1_2">
    <p:bg>
      <p:bgPr>
        <a:solidFill>
          <a:schemeClr val="lt1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9" name="Google Shape;99;p1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2" type="body"/>
          </p:nvPr>
        </p:nvSpPr>
        <p:spPr>
          <a:xfrm>
            <a:off x="71308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3" type="subTitle"/>
          </p:nvPr>
        </p:nvSpPr>
        <p:spPr>
          <a:xfrm>
            <a:off x="71308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2" name="Google Shape;102;p11"/>
          <p:cNvSpPr txBox="1"/>
          <p:nvPr>
            <p:ph idx="4" type="subTitle"/>
          </p:nvPr>
        </p:nvSpPr>
        <p:spPr>
          <a:xfrm>
            <a:off x="71308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3" name="Google Shape;103;p11"/>
          <p:cNvSpPr txBox="1"/>
          <p:nvPr>
            <p:ph idx="5" type="body"/>
          </p:nvPr>
        </p:nvSpPr>
        <p:spPr>
          <a:xfrm>
            <a:off x="4892138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4" name="Google Shape;104;p11"/>
          <p:cNvSpPr txBox="1"/>
          <p:nvPr>
            <p:ph idx="6" type="subTitle"/>
          </p:nvPr>
        </p:nvSpPr>
        <p:spPr>
          <a:xfrm>
            <a:off x="4892138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5" name="Google Shape;105;p11"/>
          <p:cNvSpPr txBox="1"/>
          <p:nvPr>
            <p:ph idx="7" type="subTitle"/>
          </p:nvPr>
        </p:nvSpPr>
        <p:spPr>
          <a:xfrm>
            <a:off x="4892138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6" name="Google Shape;106;p11"/>
          <p:cNvSpPr txBox="1"/>
          <p:nvPr>
            <p:ph idx="8" type="body"/>
          </p:nvPr>
        </p:nvSpPr>
        <p:spPr>
          <a:xfrm>
            <a:off x="2607050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7" name="Google Shape;107;p11"/>
          <p:cNvSpPr txBox="1"/>
          <p:nvPr>
            <p:ph idx="9" type="subTitle"/>
          </p:nvPr>
        </p:nvSpPr>
        <p:spPr>
          <a:xfrm>
            <a:off x="2607050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8" name="Google Shape;108;p11"/>
          <p:cNvSpPr txBox="1"/>
          <p:nvPr>
            <p:ph idx="13" type="subTitle"/>
          </p:nvPr>
        </p:nvSpPr>
        <p:spPr>
          <a:xfrm>
            <a:off x="2607050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09" name="Google Shape;109;p11"/>
          <p:cNvSpPr txBox="1"/>
          <p:nvPr>
            <p:ph idx="14" type="body"/>
          </p:nvPr>
        </p:nvSpPr>
        <p:spPr>
          <a:xfrm>
            <a:off x="361975" y="3628800"/>
            <a:ext cx="1645800" cy="680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0" name="Google Shape;110;p11"/>
          <p:cNvSpPr txBox="1"/>
          <p:nvPr>
            <p:ph idx="15" type="subTitle"/>
          </p:nvPr>
        </p:nvSpPr>
        <p:spPr>
          <a:xfrm>
            <a:off x="361975" y="25868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ewsreader SemiBold"/>
              <a:buNone/>
              <a:defRPr sz="1100">
                <a:solidFill>
                  <a:schemeClr val="dk1"/>
                </a:solidFill>
                <a:latin typeface="Newsreader SemiBold"/>
                <a:ea typeface="Newsreader SemiBold"/>
                <a:cs typeface="Newsreader SemiBold"/>
                <a:sym typeface="Newsreader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DM Sans Light"/>
              <a:buNone/>
              <a:defRPr sz="11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1" name="Google Shape;111;p11"/>
          <p:cNvSpPr txBox="1"/>
          <p:nvPr>
            <p:ph idx="16" type="subTitle"/>
          </p:nvPr>
        </p:nvSpPr>
        <p:spPr>
          <a:xfrm>
            <a:off x="361975" y="2791120"/>
            <a:ext cx="16458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2" name="Google Shape;112;p11"/>
          <p:cNvSpPr txBox="1"/>
          <p:nvPr>
            <p:ph idx="17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13" name="Google Shape;113;p11"/>
          <p:cNvSpPr txBox="1"/>
          <p:nvPr>
            <p:ph type="title"/>
          </p:nvPr>
        </p:nvSpPr>
        <p:spPr>
          <a:xfrm>
            <a:off x="1406600" y="9885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ver">
  <p:cSld name="CUSTOM_7_1_1_1_1_1_1_1_1_1_1_1_1_1_1_1_1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2"/>
          <p:cNvSpPr/>
          <p:nvPr>
            <p:ph idx="2" type="pic"/>
          </p:nvPr>
        </p:nvSpPr>
        <p:spPr>
          <a:xfrm>
            <a:off x="4587725" y="-8750"/>
            <a:ext cx="4572000" cy="51522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2"/>
          <p:cNvSpPr txBox="1"/>
          <p:nvPr>
            <p:ph type="title"/>
          </p:nvPr>
        </p:nvSpPr>
        <p:spPr>
          <a:xfrm>
            <a:off x="361975" y="923525"/>
            <a:ext cx="3860100" cy="58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7" name="Google Shape;117;p12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ewsreader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18" name="Google Shape;118;p12"/>
          <p:cNvSpPr txBox="1"/>
          <p:nvPr>
            <p:ph idx="3" type="body"/>
          </p:nvPr>
        </p:nvSpPr>
        <p:spPr>
          <a:xfrm>
            <a:off x="547575" y="333779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and Four steps">
  <p:cSld name="CUSTOM_7_1_1_1_1_1_1_1_1_1_1_1_1_1_1_1_1_1_2">
    <p:bg>
      <p:bgPr>
        <a:solidFill>
          <a:schemeClr val="lt1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1" name="Google Shape;121;p1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/>
          <p:nvPr/>
        </p:nvSpPr>
        <p:spPr>
          <a:xfrm>
            <a:off x="50" y="2785800"/>
            <a:ext cx="2294400" cy="2357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3" name="Google Shape;123;p13"/>
          <p:cNvSpPr/>
          <p:nvPr/>
        </p:nvSpPr>
        <p:spPr>
          <a:xfrm>
            <a:off x="2286125" y="2068875"/>
            <a:ext cx="2294400" cy="30747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4" name="Google Shape;124;p13"/>
          <p:cNvSpPr/>
          <p:nvPr/>
        </p:nvSpPr>
        <p:spPr>
          <a:xfrm>
            <a:off x="4565475" y="1495326"/>
            <a:ext cx="2294400" cy="36483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5" name="Google Shape;125;p13"/>
          <p:cNvSpPr/>
          <p:nvPr/>
        </p:nvSpPr>
        <p:spPr>
          <a:xfrm>
            <a:off x="6849550" y="732775"/>
            <a:ext cx="2294400" cy="44106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26" name="Google Shape;126;p13"/>
          <p:cNvSpPr txBox="1"/>
          <p:nvPr/>
        </p:nvSpPr>
        <p:spPr>
          <a:xfrm>
            <a:off x="375350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01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7" name="Google Shape;127;p13"/>
          <p:cNvSpPr txBox="1"/>
          <p:nvPr/>
        </p:nvSpPr>
        <p:spPr>
          <a:xfrm>
            <a:off x="26651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02</a:t>
            </a:r>
            <a:endParaRPr sz="3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8" name="Google Shape;128;p13"/>
          <p:cNvSpPr txBox="1"/>
          <p:nvPr/>
        </p:nvSpPr>
        <p:spPr>
          <a:xfrm>
            <a:off x="4937688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03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29" name="Google Shape;129;p13"/>
          <p:cNvSpPr txBox="1"/>
          <p:nvPr/>
        </p:nvSpPr>
        <p:spPr>
          <a:xfrm>
            <a:off x="7230513" y="4481351"/>
            <a:ext cx="675900" cy="1524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rPr>
              <a:t>04</a:t>
            </a:r>
            <a:endParaRPr sz="30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130" name="Google Shape;130;p13"/>
          <p:cNvSpPr txBox="1"/>
          <p:nvPr>
            <p:ph type="title"/>
          </p:nvPr>
        </p:nvSpPr>
        <p:spPr>
          <a:xfrm>
            <a:off x="361975" y="988782"/>
            <a:ext cx="3231600" cy="760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Newsreader"/>
              <a:buNone/>
              <a:defRPr sz="22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131" name="Google Shape;131;p13"/>
          <p:cNvSpPr txBox="1"/>
          <p:nvPr>
            <p:ph idx="2" type="subTitle"/>
          </p:nvPr>
        </p:nvSpPr>
        <p:spPr>
          <a:xfrm>
            <a:off x="382691" y="3129231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13"/>
          <p:cNvSpPr txBox="1"/>
          <p:nvPr>
            <p:ph idx="3" type="subTitle"/>
          </p:nvPr>
        </p:nvSpPr>
        <p:spPr>
          <a:xfrm>
            <a:off x="377048" y="3344302"/>
            <a:ext cx="1689600" cy="969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3" name="Google Shape;133;p13"/>
          <p:cNvSpPr txBox="1"/>
          <p:nvPr>
            <p:ph idx="4" type="subTitle"/>
          </p:nvPr>
        </p:nvSpPr>
        <p:spPr>
          <a:xfrm>
            <a:off x="2671462" y="2450249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13"/>
          <p:cNvSpPr txBox="1"/>
          <p:nvPr>
            <p:ph idx="5" type="subTitle"/>
          </p:nvPr>
        </p:nvSpPr>
        <p:spPr>
          <a:xfrm>
            <a:off x="2665825" y="2665171"/>
            <a:ext cx="1689600" cy="142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5" name="Google Shape;135;p13"/>
          <p:cNvSpPr txBox="1"/>
          <p:nvPr>
            <p:ph idx="6" type="subTitle"/>
          </p:nvPr>
        </p:nvSpPr>
        <p:spPr>
          <a:xfrm>
            <a:off x="4943337" y="18846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3"/>
          <p:cNvSpPr txBox="1"/>
          <p:nvPr>
            <p:ph idx="7" type="subTitle"/>
          </p:nvPr>
        </p:nvSpPr>
        <p:spPr>
          <a:xfrm>
            <a:off x="4937700" y="2099593"/>
            <a:ext cx="1689600" cy="1620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37" name="Google Shape;137;p13"/>
          <p:cNvSpPr txBox="1"/>
          <p:nvPr>
            <p:ph idx="8" type="subTitle"/>
          </p:nvPr>
        </p:nvSpPr>
        <p:spPr>
          <a:xfrm>
            <a:off x="7238787" y="1057472"/>
            <a:ext cx="1257300" cy="152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13"/>
          <p:cNvSpPr txBox="1"/>
          <p:nvPr>
            <p:ph idx="9" type="subTitle"/>
          </p:nvPr>
        </p:nvSpPr>
        <p:spPr>
          <a:xfrm>
            <a:off x="7233150" y="1272358"/>
            <a:ext cx="1689600" cy="2196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Light">
  <p:cSld name="CUSTOM_7_1_1_1_1_1_1_1_1_1_1_1_1_1_1_1_1_1_1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1" name="Google Shape;141;p1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4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/>
            </a:lvl9pPr>
          </a:lstStyle>
          <a:p/>
        </p:txBody>
      </p:sp>
      <p:sp>
        <p:nvSpPr>
          <p:cNvPr id="143" name="Google Shape;143;p14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44" name="Google Shape;144;p14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45" name="Google Shape;145;p14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- Dark">
  <p:cSld name="CUSTOM_7_1_1_1_1_1_1_1_1_1_1_1_1_1_1_1_1_1_1_1_1"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8" name="Google Shape;148;p1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type="title"/>
          </p:nvPr>
        </p:nvSpPr>
        <p:spPr>
          <a:xfrm>
            <a:off x="1453650" y="1325938"/>
            <a:ext cx="6236700" cy="2011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/>
          <p:nvPr>
            <p:ph idx="2" type="pic"/>
          </p:nvPr>
        </p:nvSpPr>
        <p:spPr>
          <a:xfrm>
            <a:off x="1442350" y="3492500"/>
            <a:ext cx="408900" cy="408900"/>
          </a:xfrm>
          <a:prstGeom prst="ellipse">
            <a:avLst/>
          </a:prstGeom>
          <a:noFill/>
          <a:ln>
            <a:noFill/>
          </a:ln>
        </p:spPr>
      </p:sp>
      <p:sp>
        <p:nvSpPr>
          <p:cNvPr id="151" name="Google Shape;151;p15"/>
          <p:cNvSpPr txBox="1"/>
          <p:nvPr>
            <p:ph idx="3" type="subTitle"/>
          </p:nvPr>
        </p:nvSpPr>
        <p:spPr>
          <a:xfrm>
            <a:off x="1957375" y="3536000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SemiBold"/>
              <a:buNone/>
              <a:defRPr sz="1000">
                <a:solidFill>
                  <a:schemeClr val="dk1"/>
                </a:solidFill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4" type="subTitle"/>
          </p:nvPr>
        </p:nvSpPr>
        <p:spPr>
          <a:xfrm>
            <a:off x="1957375" y="3678443"/>
            <a:ext cx="26616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modules">
  <p:cSld name="CUSTOM">
    <p:bg>
      <p:bgPr>
        <a:solidFill>
          <a:schemeClr val="lt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6" name="Google Shape;156;p16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7" name="Google Shape;157;p16"/>
          <p:cNvSpPr txBox="1"/>
          <p:nvPr>
            <p:ph idx="3" type="body"/>
          </p:nvPr>
        </p:nvSpPr>
        <p:spPr>
          <a:xfrm>
            <a:off x="361975" y="3256513"/>
            <a:ext cx="3860100" cy="1327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4" type="title"/>
          </p:nvPr>
        </p:nvSpPr>
        <p:spPr>
          <a:xfrm>
            <a:off x="48008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59" name="Google Shape;159;p16"/>
          <p:cNvSpPr txBox="1"/>
          <p:nvPr>
            <p:ph idx="5" type="title"/>
          </p:nvPr>
        </p:nvSpPr>
        <p:spPr>
          <a:xfrm>
            <a:off x="7094925" y="258072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6" type="title"/>
          </p:nvPr>
        </p:nvSpPr>
        <p:spPr>
          <a:xfrm>
            <a:off x="4800825" y="1698225"/>
            <a:ext cx="1762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7" type="body"/>
          </p:nvPr>
        </p:nvSpPr>
        <p:spPr>
          <a:xfrm>
            <a:off x="4800825" y="4122308"/>
            <a:ext cx="39759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62" name="Google Shape;162;p16"/>
          <p:cNvSpPr txBox="1"/>
          <p:nvPr>
            <p:ph idx="8" type="title"/>
          </p:nvPr>
        </p:nvSpPr>
        <p:spPr>
          <a:xfrm>
            <a:off x="4800825" y="3215225"/>
            <a:ext cx="3975900" cy="798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9" type="body"/>
          </p:nvPr>
        </p:nvSpPr>
        <p:spPr>
          <a:xfrm>
            <a:off x="4800825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13" type="body"/>
          </p:nvPr>
        </p:nvSpPr>
        <p:spPr>
          <a:xfrm>
            <a:off x="7115650" y="22687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14" type="body"/>
          </p:nvPr>
        </p:nvSpPr>
        <p:spPr>
          <a:xfrm>
            <a:off x="4800825" y="860100"/>
            <a:ext cx="17622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x modules">
  <p:cSld name="CUSTOM_1">
    <p:bg>
      <p:bgPr>
        <a:solidFill>
          <a:schemeClr val="lt1"/>
        </a:solidFill>
      </p:bgPr>
    </p:bg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1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9" name="Google Shape;169;p17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0" name="Google Shape;170;p17"/>
          <p:cNvSpPr txBox="1"/>
          <p:nvPr>
            <p:ph idx="3" type="body"/>
          </p:nvPr>
        </p:nvSpPr>
        <p:spPr>
          <a:xfrm>
            <a:off x="4800825" y="3665600"/>
            <a:ext cx="39759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1" name="Google Shape;171;p17"/>
          <p:cNvSpPr txBox="1"/>
          <p:nvPr>
            <p:ph idx="4" type="subTitle"/>
          </p:nvPr>
        </p:nvSpPr>
        <p:spPr>
          <a:xfrm>
            <a:off x="4800825" y="3285232"/>
            <a:ext cx="3975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2" name="Google Shape;172;p17"/>
          <p:cNvSpPr txBox="1"/>
          <p:nvPr>
            <p:ph idx="5" type="body"/>
          </p:nvPr>
        </p:nvSpPr>
        <p:spPr>
          <a:xfrm>
            <a:off x="2611802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3" name="Google Shape;173;p17"/>
          <p:cNvSpPr txBox="1"/>
          <p:nvPr>
            <p:ph idx="6" type="subTitle"/>
          </p:nvPr>
        </p:nvSpPr>
        <p:spPr>
          <a:xfrm>
            <a:off x="2611802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74" name="Google Shape;174;p17"/>
          <p:cNvSpPr txBox="1"/>
          <p:nvPr>
            <p:ph idx="7" type="body"/>
          </p:nvPr>
        </p:nvSpPr>
        <p:spPr>
          <a:xfrm>
            <a:off x="361977" y="3665600"/>
            <a:ext cx="1627500" cy="1114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5" name="Google Shape;175;p17"/>
          <p:cNvSpPr txBox="1"/>
          <p:nvPr>
            <p:ph idx="8" type="subTitle"/>
          </p:nvPr>
        </p:nvSpPr>
        <p:spPr>
          <a:xfrm>
            <a:off x="361977" y="3285232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17"/>
          <p:cNvSpPr txBox="1"/>
          <p:nvPr>
            <p:ph idx="9" type="body"/>
          </p:nvPr>
        </p:nvSpPr>
        <p:spPr>
          <a:xfrm>
            <a:off x="490072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13" type="subTitle"/>
          </p:nvPr>
        </p:nvSpPr>
        <p:spPr>
          <a:xfrm>
            <a:off x="490072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14" type="body"/>
          </p:nvPr>
        </p:nvSpPr>
        <p:spPr>
          <a:xfrm>
            <a:off x="7149175" y="1196103"/>
            <a:ext cx="1627500" cy="138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179" name="Google Shape;179;p17"/>
          <p:cNvSpPr txBox="1"/>
          <p:nvPr>
            <p:ph idx="15" type="subTitle"/>
          </p:nvPr>
        </p:nvSpPr>
        <p:spPr>
          <a:xfrm>
            <a:off x="7149175" y="706863"/>
            <a:ext cx="16275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180" name="Google Shape;180;p1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modules">
  <p:cSld name="CUSTOM_1_1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3" name="Google Shape;183;p18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4" name="Google Shape;184;p1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5" name="Google Shape;185;p18"/>
          <p:cNvSpPr txBox="1"/>
          <p:nvPr>
            <p:ph type="title"/>
          </p:nvPr>
        </p:nvSpPr>
        <p:spPr>
          <a:xfrm>
            <a:off x="5796575" y="2351325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6" name="Google Shape;186;p18"/>
          <p:cNvSpPr txBox="1"/>
          <p:nvPr>
            <p:ph idx="3" type="title"/>
          </p:nvPr>
        </p:nvSpPr>
        <p:spPr>
          <a:xfrm>
            <a:off x="5796575" y="507450"/>
            <a:ext cx="9895200" cy="710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6200"/>
            </a:lvl9pPr>
          </a:lstStyle>
          <a:p/>
        </p:txBody>
      </p:sp>
      <p:sp>
        <p:nvSpPr>
          <p:cNvPr id="187" name="Google Shape;187;p18"/>
          <p:cNvSpPr txBox="1"/>
          <p:nvPr>
            <p:ph idx="4" type="subTitle"/>
          </p:nvPr>
        </p:nvSpPr>
        <p:spPr>
          <a:xfrm>
            <a:off x="5712600" y="4290612"/>
            <a:ext cx="2613300" cy="5439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8" name="Google Shape;188;p18"/>
          <p:cNvSpPr txBox="1"/>
          <p:nvPr>
            <p:ph idx="5" type="subTitle"/>
          </p:nvPr>
        </p:nvSpPr>
        <p:spPr>
          <a:xfrm>
            <a:off x="5712600" y="3243901"/>
            <a:ext cx="2613300" cy="432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89" name="Google Shape;189;p18"/>
          <p:cNvSpPr txBox="1"/>
          <p:nvPr>
            <p:ph idx="6" type="subTitle"/>
          </p:nvPr>
        </p:nvSpPr>
        <p:spPr>
          <a:xfrm>
            <a:off x="5712600" y="1318375"/>
            <a:ext cx="2613300" cy="483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modules">
  <p:cSld name="CUSTOM_1_1_1"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2" name="Google Shape;192;p19"/>
          <p:cNvSpPr txBox="1"/>
          <p:nvPr>
            <p:ph idx="2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3" name="Google Shape;193;p1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4" name="Google Shape;194;p19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1">
  <p:cSld name="CUSTOM_2"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0"/>
          <p:cNvSpPr/>
          <p:nvPr>
            <p:ph idx="2" type="pic"/>
          </p:nvPr>
        </p:nvSpPr>
        <p:spPr>
          <a:xfrm>
            <a:off x="6289075" y="1793300"/>
            <a:ext cx="2853300" cy="3350400"/>
          </a:xfrm>
          <a:prstGeom prst="rect">
            <a:avLst/>
          </a:prstGeom>
          <a:noFill/>
          <a:ln>
            <a:noFill/>
          </a:ln>
        </p:spPr>
      </p:sp>
      <p:sp>
        <p:nvSpPr>
          <p:cNvPr id="197" name="Google Shape;197;p20"/>
          <p:cNvSpPr/>
          <p:nvPr/>
        </p:nvSpPr>
        <p:spPr>
          <a:xfrm>
            <a:off x="6289085" y="0"/>
            <a:ext cx="2853300" cy="1793100"/>
          </a:xfrm>
          <a:prstGeom prst="roundRect">
            <a:avLst>
              <a:gd fmla="val 0" name="adj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98" name="Google Shape;198;p20"/>
          <p:cNvSpPr txBox="1"/>
          <p:nvPr>
            <p:ph type="title"/>
          </p:nvPr>
        </p:nvSpPr>
        <p:spPr>
          <a:xfrm>
            <a:off x="361975" y="988550"/>
            <a:ext cx="5356800" cy="2255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199" name="Google Shape;199;p20"/>
          <p:cNvSpPr txBox="1"/>
          <p:nvPr>
            <p:ph idx="1" type="body"/>
          </p:nvPr>
        </p:nvSpPr>
        <p:spPr>
          <a:xfrm>
            <a:off x="361975" y="3541582"/>
            <a:ext cx="3777000" cy="1044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1" name="Google Shape;201;p20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BLANK_1_1_1_1_3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61975" y="957403"/>
            <a:ext cx="5627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2" type="subTitle"/>
          </p:nvPr>
        </p:nvSpPr>
        <p:spPr>
          <a:xfrm>
            <a:off x="362125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3"/>
          <p:cNvSpPr txBox="1"/>
          <p:nvPr>
            <p:ph idx="3" type="subTitle"/>
          </p:nvPr>
        </p:nvSpPr>
        <p:spPr>
          <a:xfrm>
            <a:off x="3154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4" type="subTitle"/>
          </p:nvPr>
        </p:nvSpPr>
        <p:spPr>
          <a:xfrm>
            <a:off x="6216650" y="1853425"/>
            <a:ext cx="20616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5" type="subTitle"/>
          </p:nvPr>
        </p:nvSpPr>
        <p:spPr>
          <a:xfrm>
            <a:off x="362125" y="2206700"/>
            <a:ext cx="2575800" cy="1248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2">
  <p:cSld name="CUSTOM_2_1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04" name="Google Shape;204;p21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6" name="Google Shape;206;p21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07" name="Google Shape;207;p21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08" name="Google Shape;208;p21"/>
          <p:cNvSpPr/>
          <p:nvPr>
            <p:ph idx="4" type="pic"/>
          </p:nvPr>
        </p:nvSpPr>
        <p:spPr>
          <a:xfrm>
            <a:off x="3982589" y="2427948"/>
            <a:ext cx="1179600" cy="1417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3">
  <p:cSld name="CUSTOM_2_1_2">
    <p:bg>
      <p:bgPr>
        <a:solidFill>
          <a:schemeClr val="accent1"/>
        </a:solidFill>
      </p:bgPr>
    </p:bg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2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2" name="Google Shape;212;p22"/>
          <p:cNvSpPr txBox="1"/>
          <p:nvPr>
            <p:ph idx="2" type="subTitle"/>
          </p:nvPr>
        </p:nvSpPr>
        <p:spPr>
          <a:xfrm>
            <a:off x="315465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"/>
              <a:buNone/>
              <a:defRPr sz="10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"/>
              <a:buNone/>
              <a:defRPr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13" name="Google Shape;213;p22"/>
          <p:cNvSpPr txBox="1"/>
          <p:nvPr>
            <p:ph type="title"/>
          </p:nvPr>
        </p:nvSpPr>
        <p:spPr>
          <a:xfrm>
            <a:off x="3154650" y="1801500"/>
            <a:ext cx="5622000" cy="283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/>
            </a:lvl9pPr>
          </a:lstStyle>
          <a:p/>
        </p:txBody>
      </p:sp>
      <p:sp>
        <p:nvSpPr>
          <p:cNvPr id="214" name="Google Shape;214;p22"/>
          <p:cNvSpPr/>
          <p:nvPr>
            <p:ph idx="3" type="pic"/>
          </p:nvPr>
        </p:nvSpPr>
        <p:spPr>
          <a:xfrm>
            <a:off x="361975" y="1066100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header">
  <p:cSld name="CUSTOM_2_1_2_1_2">
    <p:bg>
      <p:bgPr>
        <a:solidFill>
          <a:schemeClr val="lt1"/>
        </a:solidFill>
      </p:bgPr>
    </p:bg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"/>
          <p:cNvSpPr/>
          <p:nvPr>
            <p:ph idx="2" type="pic"/>
          </p:nvPr>
        </p:nvSpPr>
        <p:spPr>
          <a:xfrm>
            <a:off x="361975" y="781775"/>
            <a:ext cx="2872800" cy="3783300"/>
          </a:xfrm>
          <a:prstGeom prst="rect">
            <a:avLst/>
          </a:prstGeom>
          <a:noFill/>
          <a:ln>
            <a:noFill/>
          </a:ln>
        </p:spPr>
      </p:sp>
      <p:sp>
        <p:nvSpPr>
          <p:cNvPr id="217" name="Google Shape;217;p2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8" name="Google Shape;218;p23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23"/>
          <p:cNvSpPr txBox="1"/>
          <p:nvPr>
            <p:ph idx="3" type="subTitle"/>
          </p:nvPr>
        </p:nvSpPr>
        <p:spPr>
          <a:xfrm>
            <a:off x="3657600" y="1051772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None/>
              <a:defRPr sz="10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"/>
              <a:buNone/>
              <a:defRPr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220" name="Google Shape;220;p23"/>
          <p:cNvSpPr txBox="1"/>
          <p:nvPr>
            <p:ph type="title"/>
          </p:nvPr>
        </p:nvSpPr>
        <p:spPr>
          <a:xfrm>
            <a:off x="3657600" y="1555450"/>
            <a:ext cx="5622000" cy="1750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23"/>
          <p:cNvSpPr txBox="1"/>
          <p:nvPr>
            <p:ph idx="4" type="body"/>
          </p:nvPr>
        </p:nvSpPr>
        <p:spPr>
          <a:xfrm>
            <a:off x="3657600" y="3556575"/>
            <a:ext cx="3554400" cy="10293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●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Char char="○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 Light"/>
              <a:buChar char="■"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with image - Alt 5">
  <p:cSld name="CUSTOM_2_1_2_1_1">
    <p:bg>
      <p:bgPr>
        <a:solidFill>
          <a:schemeClr val="accent2"/>
        </a:solidFill>
      </p:bgPr>
    </p:bg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The reflective glass facade of a skyscraper. " id="223" name="Google Shape;223;p24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2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5" name="Google Shape;225;p24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24"/>
          <p:cNvSpPr txBox="1"/>
          <p:nvPr>
            <p:ph idx="2" type="body"/>
          </p:nvPr>
        </p:nvSpPr>
        <p:spPr>
          <a:xfrm>
            <a:off x="1957800" y="4195275"/>
            <a:ext cx="5228400" cy="3906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 algn="ctr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 algn="ctr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227" name="Google Shape;227;p24"/>
          <p:cNvSpPr txBox="1"/>
          <p:nvPr>
            <p:ph idx="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28" name="Google Shape;228;p24"/>
          <p:cNvSpPr txBox="1"/>
          <p:nvPr>
            <p:ph type="title"/>
          </p:nvPr>
        </p:nvSpPr>
        <p:spPr>
          <a:xfrm>
            <a:off x="719400" y="988550"/>
            <a:ext cx="7705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29" name="Google Shape;229;p24"/>
          <p:cNvSpPr/>
          <p:nvPr>
            <p:ph idx="4" type="pic"/>
          </p:nvPr>
        </p:nvSpPr>
        <p:spPr>
          <a:xfrm>
            <a:off x="3588150" y="2027104"/>
            <a:ext cx="1967700" cy="13116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tatement - Alt 2">
  <p:cSld name="CUSTOM_2_1_1_1">
    <p:bg>
      <p:bgPr>
        <a:solidFill>
          <a:schemeClr val="accen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modern glass skyscraper. " id="231" name="Google Shape;231;p25"/>
          <p:cNvPicPr preferRelativeResize="0"/>
          <p:nvPr/>
        </p:nvPicPr>
        <p:blipFill rotWithShape="1">
          <a:blip r:embed="rId2">
            <a:alphaModFix amt="14000"/>
          </a:blip>
          <a:srcRect b="15604" l="0" r="0" t="0"/>
          <a:stretch/>
        </p:blipFill>
        <p:spPr>
          <a:xfrm>
            <a:off x="0" y="-815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p2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3" name="Google Shape;233;p25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5"/>
          <p:cNvSpPr txBox="1"/>
          <p:nvPr>
            <p:ph idx="2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35" name="Google Shape;235;p25"/>
          <p:cNvSpPr txBox="1"/>
          <p:nvPr>
            <p:ph type="title"/>
          </p:nvPr>
        </p:nvSpPr>
        <p:spPr>
          <a:xfrm>
            <a:off x="1128900" y="1430400"/>
            <a:ext cx="6886200" cy="22827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8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overview - Six modules">
  <p:cSld name="CUSTOM_3"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7" name="Google Shape;237;p26"/>
          <p:cNvCxnSpPr/>
          <p:nvPr/>
        </p:nvCxnSpPr>
        <p:spPr>
          <a:xfrm>
            <a:off x="6096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8" name="Google Shape;238;p26"/>
          <p:cNvCxnSpPr/>
          <p:nvPr/>
        </p:nvCxnSpPr>
        <p:spPr>
          <a:xfrm>
            <a:off x="3048087" y="1794800"/>
            <a:ext cx="0" cy="2755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39" name="Google Shape;239;p26"/>
          <p:cNvCxnSpPr/>
          <p:nvPr/>
        </p:nvCxnSpPr>
        <p:spPr>
          <a:xfrm>
            <a:off x="50" y="3174279"/>
            <a:ext cx="91440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0" name="Google Shape;240;p26"/>
          <p:cNvSpPr txBox="1"/>
          <p:nvPr>
            <p:ph idx="1" type="subTitle"/>
          </p:nvPr>
        </p:nvSpPr>
        <p:spPr>
          <a:xfrm>
            <a:off x="363200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1" name="Google Shape;241;p26"/>
          <p:cNvSpPr txBox="1"/>
          <p:nvPr>
            <p:ph idx="2" type="subTitle"/>
          </p:nvPr>
        </p:nvSpPr>
        <p:spPr>
          <a:xfrm>
            <a:off x="361975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2" name="Google Shape;242;p2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6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4" name="Google Shape;244;p26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5" name="Google Shape;245;p26"/>
          <p:cNvSpPr txBox="1"/>
          <p:nvPr>
            <p:ph idx="4" type="subTitle"/>
          </p:nvPr>
        </p:nvSpPr>
        <p:spPr>
          <a:xfrm>
            <a:off x="341182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6" name="Google Shape;246;p26"/>
          <p:cNvSpPr txBox="1"/>
          <p:nvPr>
            <p:ph idx="5" type="subTitle"/>
          </p:nvPr>
        </p:nvSpPr>
        <p:spPr>
          <a:xfrm>
            <a:off x="341060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7" name="Google Shape;247;p26"/>
          <p:cNvSpPr txBox="1"/>
          <p:nvPr>
            <p:ph idx="6" type="subTitle"/>
          </p:nvPr>
        </p:nvSpPr>
        <p:spPr>
          <a:xfrm>
            <a:off x="6460475" y="2516650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6"/>
          <p:cNvSpPr txBox="1"/>
          <p:nvPr>
            <p:ph idx="7" type="subTitle"/>
          </p:nvPr>
        </p:nvSpPr>
        <p:spPr>
          <a:xfrm>
            <a:off x="6459250" y="22272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49" name="Google Shape;249;p26"/>
          <p:cNvSpPr txBox="1"/>
          <p:nvPr>
            <p:ph idx="8" type="subTitle"/>
          </p:nvPr>
        </p:nvSpPr>
        <p:spPr>
          <a:xfrm>
            <a:off x="363200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0" name="Google Shape;250;p26"/>
          <p:cNvSpPr txBox="1"/>
          <p:nvPr>
            <p:ph idx="9" type="subTitle"/>
          </p:nvPr>
        </p:nvSpPr>
        <p:spPr>
          <a:xfrm>
            <a:off x="361975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1" name="Google Shape;251;p26"/>
          <p:cNvSpPr txBox="1"/>
          <p:nvPr>
            <p:ph idx="13" type="subTitle"/>
          </p:nvPr>
        </p:nvSpPr>
        <p:spPr>
          <a:xfrm>
            <a:off x="341182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2" name="Google Shape;252;p26"/>
          <p:cNvSpPr txBox="1"/>
          <p:nvPr>
            <p:ph idx="14" type="subTitle"/>
          </p:nvPr>
        </p:nvSpPr>
        <p:spPr>
          <a:xfrm>
            <a:off x="341060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3" name="Google Shape;253;p26"/>
          <p:cNvSpPr txBox="1"/>
          <p:nvPr>
            <p:ph idx="15" type="subTitle"/>
          </p:nvPr>
        </p:nvSpPr>
        <p:spPr>
          <a:xfrm>
            <a:off x="6460475" y="38647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54" name="Google Shape;254;p26"/>
          <p:cNvSpPr txBox="1"/>
          <p:nvPr>
            <p:ph idx="16" type="subTitle"/>
          </p:nvPr>
        </p:nvSpPr>
        <p:spPr>
          <a:xfrm>
            <a:off x="6459250" y="3575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000"/>
              <a:buFont typeface="DM Sans Light"/>
              <a:buNone/>
              <a:defRPr sz="1000">
                <a:solidFill>
                  <a:schemeClr val="accent2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1">
  <p:cSld name="CUSTOM_4"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27"/>
          <p:cNvSpPr txBox="1"/>
          <p:nvPr>
            <p:ph idx="1" type="subTitle"/>
          </p:nvPr>
        </p:nvSpPr>
        <p:spPr>
          <a:xfrm>
            <a:off x="742900" y="2158550"/>
            <a:ext cx="32130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57" name="Google Shape;257;p27"/>
          <p:cNvSpPr txBox="1"/>
          <p:nvPr>
            <p:ph idx="2" type="body"/>
          </p:nvPr>
        </p:nvSpPr>
        <p:spPr>
          <a:xfrm>
            <a:off x="742900" y="2381875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58" name="Google Shape;258;p27"/>
          <p:cNvSpPr/>
          <p:nvPr>
            <p:ph idx="3" type="pic"/>
          </p:nvPr>
        </p:nvSpPr>
        <p:spPr>
          <a:xfrm>
            <a:off x="5402575" y="0"/>
            <a:ext cx="3739800" cy="312960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27"/>
          <p:cNvSpPr txBox="1"/>
          <p:nvPr>
            <p:ph type="title"/>
          </p:nvPr>
        </p:nvSpPr>
        <p:spPr>
          <a:xfrm>
            <a:off x="361975" y="988550"/>
            <a:ext cx="42972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60" name="Google Shape;260;p27"/>
          <p:cNvSpPr txBox="1"/>
          <p:nvPr>
            <p:ph idx="4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1" name="Google Shape;261;p2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2" name="Google Shape;262;p27"/>
          <p:cNvSpPr txBox="1"/>
          <p:nvPr>
            <p:ph idx="5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3" name="Google Shape;263;p27"/>
          <p:cNvSpPr txBox="1"/>
          <p:nvPr>
            <p:ph idx="6" type="subTitle"/>
          </p:nvPr>
        </p:nvSpPr>
        <p:spPr>
          <a:xfrm>
            <a:off x="5785175" y="3335324"/>
            <a:ext cx="299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64" name="Google Shape;264;p27"/>
          <p:cNvSpPr txBox="1"/>
          <p:nvPr>
            <p:ph idx="7" type="subTitle"/>
          </p:nvPr>
        </p:nvSpPr>
        <p:spPr>
          <a:xfrm>
            <a:off x="742900" y="3910855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5" name="Google Shape;265;p27"/>
          <p:cNvSpPr txBox="1"/>
          <p:nvPr>
            <p:ph idx="8" type="body"/>
          </p:nvPr>
        </p:nvSpPr>
        <p:spPr>
          <a:xfrm>
            <a:off x="742900" y="4134180"/>
            <a:ext cx="3213000" cy="46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6" name="Google Shape;266;p27"/>
          <p:cNvSpPr txBox="1"/>
          <p:nvPr>
            <p:ph idx="9" type="subTitle"/>
          </p:nvPr>
        </p:nvSpPr>
        <p:spPr>
          <a:xfrm>
            <a:off x="742900" y="3050778"/>
            <a:ext cx="3213000" cy="1386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SemiBold"/>
              <a:buNone/>
              <a:defRPr sz="1000">
                <a:latin typeface="DM Sans SemiBold"/>
                <a:ea typeface="DM Sans SemiBold"/>
                <a:cs typeface="DM Sans SemiBold"/>
                <a:sym typeface="DM Sans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SemiBold"/>
              <a:buNone/>
              <a:defRPr>
                <a:latin typeface="DM Sans SemiBold"/>
                <a:ea typeface="DM Sans SemiBold"/>
                <a:cs typeface="DM Sans SemiBold"/>
                <a:sym typeface="DM Sans SemiBold"/>
              </a:defRPr>
            </a:lvl9pPr>
          </a:lstStyle>
          <a:p/>
        </p:txBody>
      </p:sp>
      <p:sp>
        <p:nvSpPr>
          <p:cNvPr id="267" name="Google Shape;267;p27"/>
          <p:cNvSpPr txBox="1"/>
          <p:nvPr>
            <p:ph idx="13" type="body"/>
          </p:nvPr>
        </p:nvSpPr>
        <p:spPr>
          <a:xfrm>
            <a:off x="742900" y="3274103"/>
            <a:ext cx="3213000" cy="4617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68" name="Google Shape;268;p27"/>
          <p:cNvSpPr txBox="1"/>
          <p:nvPr>
            <p:ph idx="14" type="body"/>
          </p:nvPr>
        </p:nvSpPr>
        <p:spPr>
          <a:xfrm>
            <a:off x="5785175" y="4134175"/>
            <a:ext cx="2991600" cy="4617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udience - Alt 2">
  <p:cSld name="CUSTOM_4_1"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8"/>
          <p:cNvSpPr/>
          <p:nvPr>
            <p:ph idx="2" type="pic"/>
          </p:nvPr>
        </p:nvSpPr>
        <p:spPr>
          <a:xfrm>
            <a:off x="75" y="0"/>
            <a:ext cx="2853300" cy="2436600"/>
          </a:xfrm>
          <a:prstGeom prst="rect">
            <a:avLst/>
          </a:prstGeom>
          <a:noFill/>
          <a:ln>
            <a:noFill/>
          </a:ln>
        </p:spPr>
      </p:sp>
      <p:sp>
        <p:nvSpPr>
          <p:cNvPr id="271" name="Google Shape;271;p2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2" name="Google Shape;272;p28"/>
          <p:cNvSpPr txBox="1"/>
          <p:nvPr>
            <p:ph idx="1" type="subTitle"/>
          </p:nvPr>
        </p:nvSpPr>
        <p:spPr>
          <a:xfrm>
            <a:off x="361975" y="2614325"/>
            <a:ext cx="2061600" cy="2772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Four members">
  <p:cSld name="CUSTOM_5">
    <p:bg>
      <p:bgPr>
        <a:solidFill>
          <a:schemeClr val="lt1"/>
        </a:solidFill>
      </p:bgPr>
    </p:bg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9"/>
          <p:cNvSpPr txBox="1"/>
          <p:nvPr>
            <p:ph idx="1" type="body"/>
          </p:nvPr>
        </p:nvSpPr>
        <p:spPr>
          <a:xfrm>
            <a:off x="3528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5" name="Google Shape;275;p29"/>
          <p:cNvSpPr txBox="1"/>
          <p:nvPr>
            <p:ph idx="2" type="body"/>
          </p:nvPr>
        </p:nvSpPr>
        <p:spPr>
          <a:xfrm>
            <a:off x="7187875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6" name="Google Shape;276;p29"/>
          <p:cNvSpPr txBox="1"/>
          <p:nvPr>
            <p:ph idx="3" type="body"/>
          </p:nvPr>
        </p:nvSpPr>
        <p:spPr>
          <a:xfrm>
            <a:off x="4924400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7" name="Google Shape;277;p29"/>
          <p:cNvSpPr txBox="1"/>
          <p:nvPr>
            <p:ph idx="4" type="body"/>
          </p:nvPr>
        </p:nvSpPr>
        <p:spPr>
          <a:xfrm>
            <a:off x="2643063" y="3754932"/>
            <a:ext cx="1588800" cy="688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85750" lvl="0" marL="457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85750" lvl="1" marL="914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85750" lvl="2" marL="1371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85750" lvl="3" marL="1828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85750" lvl="4" marL="22860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85750" lvl="5" marL="27432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85750" lvl="6" marL="32004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●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85750" lvl="7" marL="36576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○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85750" lvl="8" marL="411480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Char char="■"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78" name="Google Shape;278;p29"/>
          <p:cNvSpPr/>
          <p:nvPr>
            <p:ph idx="5" type="pic"/>
          </p:nvPr>
        </p:nvSpPr>
        <p:spPr>
          <a:xfrm>
            <a:off x="2941550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79" name="Google Shape;279;p29"/>
          <p:cNvSpPr/>
          <p:nvPr>
            <p:ph idx="6" type="pic"/>
          </p:nvPr>
        </p:nvSpPr>
        <p:spPr>
          <a:xfrm>
            <a:off x="52270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9"/>
          <p:cNvSpPr/>
          <p:nvPr>
            <p:ph idx="7" type="pic"/>
          </p:nvPr>
        </p:nvSpPr>
        <p:spPr>
          <a:xfrm>
            <a:off x="7495263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281" name="Google Shape;281;p29"/>
          <p:cNvCxnSpPr/>
          <p:nvPr/>
        </p:nvCxnSpPr>
        <p:spPr>
          <a:xfrm>
            <a:off x="22861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2" name="Google Shape;282;p29"/>
          <p:cNvCxnSpPr/>
          <p:nvPr/>
        </p:nvCxnSpPr>
        <p:spPr>
          <a:xfrm>
            <a:off x="458052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83" name="Google Shape;283;p29"/>
          <p:cNvCxnSpPr/>
          <p:nvPr/>
        </p:nvCxnSpPr>
        <p:spPr>
          <a:xfrm>
            <a:off x="6857075" y="1801500"/>
            <a:ext cx="0" cy="33420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84" name="Google Shape;284;p29"/>
          <p:cNvSpPr/>
          <p:nvPr>
            <p:ph idx="8" type="pic"/>
          </p:nvPr>
        </p:nvSpPr>
        <p:spPr>
          <a:xfrm>
            <a:off x="651288" y="1923334"/>
            <a:ext cx="991800" cy="991800"/>
          </a:xfrm>
          <a:prstGeom prst="rect">
            <a:avLst/>
          </a:prstGeom>
          <a:noFill/>
          <a:ln>
            <a:noFill/>
          </a:ln>
        </p:spPr>
      </p:sp>
      <p:sp>
        <p:nvSpPr>
          <p:cNvPr id="285" name="Google Shape;285;p29"/>
          <p:cNvSpPr txBox="1"/>
          <p:nvPr>
            <p:ph type="title"/>
          </p:nvPr>
        </p:nvSpPr>
        <p:spPr>
          <a:xfrm>
            <a:off x="361975" y="962092"/>
            <a:ext cx="5718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6" name="Google Shape;286;p2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7" name="Google Shape;287;p29"/>
          <p:cNvSpPr txBox="1"/>
          <p:nvPr>
            <p:ph idx="9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8" name="Google Shape;288;p29"/>
          <p:cNvSpPr txBox="1"/>
          <p:nvPr>
            <p:ph idx="13" type="subTitle"/>
          </p:nvPr>
        </p:nvSpPr>
        <p:spPr>
          <a:xfrm>
            <a:off x="3532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89" name="Google Shape;289;p29"/>
          <p:cNvSpPr txBox="1"/>
          <p:nvPr>
            <p:ph idx="14" type="subTitle"/>
          </p:nvPr>
        </p:nvSpPr>
        <p:spPr>
          <a:xfrm>
            <a:off x="3532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0" name="Google Shape;290;p29"/>
          <p:cNvSpPr txBox="1"/>
          <p:nvPr>
            <p:ph idx="15" type="subTitle"/>
          </p:nvPr>
        </p:nvSpPr>
        <p:spPr>
          <a:xfrm>
            <a:off x="3532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1" name="Google Shape;291;p29"/>
          <p:cNvSpPr txBox="1"/>
          <p:nvPr>
            <p:ph idx="16" type="subTitle"/>
          </p:nvPr>
        </p:nvSpPr>
        <p:spPr>
          <a:xfrm>
            <a:off x="7188325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2" name="Google Shape;292;p29"/>
          <p:cNvSpPr txBox="1"/>
          <p:nvPr>
            <p:ph idx="17" type="subTitle"/>
          </p:nvPr>
        </p:nvSpPr>
        <p:spPr>
          <a:xfrm>
            <a:off x="7188325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3" name="Google Shape;293;p29"/>
          <p:cNvSpPr txBox="1"/>
          <p:nvPr>
            <p:ph idx="18" type="subTitle"/>
          </p:nvPr>
        </p:nvSpPr>
        <p:spPr>
          <a:xfrm>
            <a:off x="7188325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4" name="Google Shape;294;p29"/>
          <p:cNvSpPr txBox="1"/>
          <p:nvPr>
            <p:ph idx="19" type="subTitle"/>
          </p:nvPr>
        </p:nvSpPr>
        <p:spPr>
          <a:xfrm>
            <a:off x="4924850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5" name="Google Shape;295;p29"/>
          <p:cNvSpPr txBox="1"/>
          <p:nvPr>
            <p:ph idx="20" type="subTitle"/>
          </p:nvPr>
        </p:nvSpPr>
        <p:spPr>
          <a:xfrm>
            <a:off x="4924850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6" name="Google Shape;296;p29"/>
          <p:cNvSpPr txBox="1"/>
          <p:nvPr>
            <p:ph idx="21" type="subTitle"/>
          </p:nvPr>
        </p:nvSpPr>
        <p:spPr>
          <a:xfrm>
            <a:off x="4924850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297" name="Google Shape;297;p29"/>
          <p:cNvSpPr txBox="1"/>
          <p:nvPr>
            <p:ph idx="22" type="subTitle"/>
          </p:nvPr>
        </p:nvSpPr>
        <p:spPr>
          <a:xfrm>
            <a:off x="2643513" y="3248209"/>
            <a:ext cx="15879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 sz="1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298" name="Google Shape;298;p29"/>
          <p:cNvSpPr txBox="1"/>
          <p:nvPr>
            <p:ph idx="23" type="subTitle"/>
          </p:nvPr>
        </p:nvSpPr>
        <p:spPr>
          <a:xfrm>
            <a:off x="2643513" y="3050375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9" name="Google Shape;299;p29"/>
          <p:cNvSpPr txBox="1"/>
          <p:nvPr>
            <p:ph idx="24" type="subTitle"/>
          </p:nvPr>
        </p:nvSpPr>
        <p:spPr>
          <a:xfrm>
            <a:off x="2643513" y="4598973"/>
            <a:ext cx="15879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DM Sans Light"/>
              <a:buNone/>
              <a:defRPr sz="900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DM Sans Light"/>
              <a:buNone/>
              <a:defRPr sz="9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am - Eight members">
  <p:cSld name="CUSTOM_6"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idx="1" type="subTitle"/>
          </p:nvPr>
        </p:nvSpPr>
        <p:spPr>
          <a:xfrm>
            <a:off x="675060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2" name="Google Shape;302;p30"/>
          <p:cNvSpPr txBox="1"/>
          <p:nvPr>
            <p:ph idx="2" type="subTitle"/>
          </p:nvPr>
        </p:nvSpPr>
        <p:spPr>
          <a:xfrm>
            <a:off x="675060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3" name="Google Shape;303;p30"/>
          <p:cNvSpPr txBox="1"/>
          <p:nvPr>
            <p:ph idx="3" type="subTitle"/>
          </p:nvPr>
        </p:nvSpPr>
        <p:spPr>
          <a:xfrm>
            <a:off x="675060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4" name="Google Shape;304;p30"/>
          <p:cNvSpPr/>
          <p:nvPr>
            <p:ph idx="4" type="pic"/>
          </p:nvPr>
        </p:nvSpPr>
        <p:spPr>
          <a:xfrm>
            <a:off x="608070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5" name="Google Shape;305;p30"/>
          <p:cNvSpPr txBox="1"/>
          <p:nvPr>
            <p:ph idx="5" type="subTitle"/>
          </p:nvPr>
        </p:nvSpPr>
        <p:spPr>
          <a:xfrm>
            <a:off x="3824550" y="1283963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06" name="Google Shape;306;p30"/>
          <p:cNvSpPr txBox="1"/>
          <p:nvPr>
            <p:ph idx="6" type="subTitle"/>
          </p:nvPr>
        </p:nvSpPr>
        <p:spPr>
          <a:xfrm>
            <a:off x="3824550" y="105475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07" name="Google Shape;307;p30"/>
          <p:cNvSpPr txBox="1"/>
          <p:nvPr>
            <p:ph idx="7" type="subTitle"/>
          </p:nvPr>
        </p:nvSpPr>
        <p:spPr>
          <a:xfrm>
            <a:off x="3824550" y="1427900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08" name="Google Shape;308;p30"/>
          <p:cNvSpPr/>
          <p:nvPr>
            <p:ph idx="8" type="pic"/>
          </p:nvPr>
        </p:nvSpPr>
        <p:spPr>
          <a:xfrm>
            <a:off x="3154659" y="1066100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09" name="Google Shape;309;p30"/>
          <p:cNvSpPr txBox="1"/>
          <p:nvPr>
            <p:ph idx="9" type="subTitle"/>
          </p:nvPr>
        </p:nvSpPr>
        <p:spPr>
          <a:xfrm>
            <a:off x="675060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0" name="Google Shape;310;p30"/>
          <p:cNvSpPr txBox="1"/>
          <p:nvPr>
            <p:ph idx="13" type="subTitle"/>
          </p:nvPr>
        </p:nvSpPr>
        <p:spPr>
          <a:xfrm>
            <a:off x="675060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1" name="Google Shape;311;p30"/>
          <p:cNvSpPr txBox="1"/>
          <p:nvPr>
            <p:ph idx="14" type="subTitle"/>
          </p:nvPr>
        </p:nvSpPr>
        <p:spPr>
          <a:xfrm>
            <a:off x="675060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2" name="Google Shape;312;p30"/>
          <p:cNvSpPr/>
          <p:nvPr>
            <p:ph idx="15" type="pic"/>
          </p:nvPr>
        </p:nvSpPr>
        <p:spPr>
          <a:xfrm>
            <a:off x="608070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3" name="Google Shape;313;p30"/>
          <p:cNvSpPr txBox="1"/>
          <p:nvPr>
            <p:ph idx="16" type="subTitle"/>
          </p:nvPr>
        </p:nvSpPr>
        <p:spPr>
          <a:xfrm>
            <a:off x="3824550" y="2193728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4" name="Google Shape;314;p30"/>
          <p:cNvSpPr txBox="1"/>
          <p:nvPr>
            <p:ph idx="17" type="subTitle"/>
          </p:nvPr>
        </p:nvSpPr>
        <p:spPr>
          <a:xfrm>
            <a:off x="3824550" y="196451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5" name="Google Shape;315;p30"/>
          <p:cNvSpPr txBox="1"/>
          <p:nvPr>
            <p:ph idx="18" type="subTitle"/>
          </p:nvPr>
        </p:nvSpPr>
        <p:spPr>
          <a:xfrm>
            <a:off x="3824550" y="2337664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16" name="Google Shape;316;p30"/>
          <p:cNvSpPr/>
          <p:nvPr>
            <p:ph idx="19" type="pic"/>
          </p:nvPr>
        </p:nvSpPr>
        <p:spPr>
          <a:xfrm>
            <a:off x="3154659" y="1975864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17" name="Google Shape;317;p30"/>
          <p:cNvSpPr txBox="1"/>
          <p:nvPr>
            <p:ph idx="20" type="subTitle"/>
          </p:nvPr>
        </p:nvSpPr>
        <p:spPr>
          <a:xfrm>
            <a:off x="675060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18" name="Google Shape;318;p30"/>
          <p:cNvSpPr txBox="1"/>
          <p:nvPr>
            <p:ph idx="21" type="subTitle"/>
          </p:nvPr>
        </p:nvSpPr>
        <p:spPr>
          <a:xfrm>
            <a:off x="675060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19" name="Google Shape;319;p30"/>
          <p:cNvSpPr txBox="1"/>
          <p:nvPr>
            <p:ph idx="22" type="subTitle"/>
          </p:nvPr>
        </p:nvSpPr>
        <p:spPr>
          <a:xfrm>
            <a:off x="675060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0" name="Google Shape;320;p30"/>
          <p:cNvSpPr/>
          <p:nvPr>
            <p:ph idx="23" type="pic"/>
          </p:nvPr>
        </p:nvSpPr>
        <p:spPr>
          <a:xfrm>
            <a:off x="608070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1" name="Google Shape;321;p30"/>
          <p:cNvSpPr txBox="1"/>
          <p:nvPr>
            <p:ph idx="24" type="subTitle"/>
          </p:nvPr>
        </p:nvSpPr>
        <p:spPr>
          <a:xfrm>
            <a:off x="3824550" y="3101715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2" name="Google Shape;322;p30"/>
          <p:cNvSpPr txBox="1"/>
          <p:nvPr>
            <p:ph idx="25" type="subTitle"/>
          </p:nvPr>
        </p:nvSpPr>
        <p:spPr>
          <a:xfrm>
            <a:off x="3824550" y="287250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3" name="Google Shape;323;p30"/>
          <p:cNvSpPr txBox="1"/>
          <p:nvPr>
            <p:ph idx="26" type="subTitle"/>
          </p:nvPr>
        </p:nvSpPr>
        <p:spPr>
          <a:xfrm>
            <a:off x="3824550" y="3245652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4" name="Google Shape;324;p30"/>
          <p:cNvSpPr/>
          <p:nvPr>
            <p:ph idx="27" type="pic"/>
          </p:nvPr>
        </p:nvSpPr>
        <p:spPr>
          <a:xfrm>
            <a:off x="3154659" y="2883852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5" name="Google Shape;325;p30"/>
          <p:cNvSpPr txBox="1"/>
          <p:nvPr>
            <p:ph idx="28" type="subTitle"/>
          </p:nvPr>
        </p:nvSpPr>
        <p:spPr>
          <a:xfrm>
            <a:off x="675060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26" name="Google Shape;326;p30"/>
          <p:cNvSpPr txBox="1"/>
          <p:nvPr>
            <p:ph idx="29" type="subTitle"/>
          </p:nvPr>
        </p:nvSpPr>
        <p:spPr>
          <a:xfrm>
            <a:off x="675060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27" name="Google Shape;327;p30"/>
          <p:cNvSpPr txBox="1"/>
          <p:nvPr>
            <p:ph idx="30" type="subTitle"/>
          </p:nvPr>
        </p:nvSpPr>
        <p:spPr>
          <a:xfrm>
            <a:off x="675060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28" name="Google Shape;328;p30"/>
          <p:cNvSpPr/>
          <p:nvPr>
            <p:ph idx="31" type="pic"/>
          </p:nvPr>
        </p:nvSpPr>
        <p:spPr>
          <a:xfrm>
            <a:off x="608070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29" name="Google Shape;329;p30"/>
          <p:cNvSpPr txBox="1"/>
          <p:nvPr>
            <p:ph idx="32" type="subTitle"/>
          </p:nvPr>
        </p:nvSpPr>
        <p:spPr>
          <a:xfrm>
            <a:off x="3824550" y="4022919"/>
            <a:ext cx="2026200" cy="1878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330" name="Google Shape;330;p30"/>
          <p:cNvSpPr txBox="1"/>
          <p:nvPr>
            <p:ph idx="33" type="subTitle"/>
          </p:nvPr>
        </p:nvSpPr>
        <p:spPr>
          <a:xfrm>
            <a:off x="3824550" y="379370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2pPr>
            <a:lvl3pPr lvl="2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3pPr>
            <a:lvl4pPr lvl="3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4pPr>
            <a:lvl5pPr lvl="4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5pPr>
            <a:lvl6pPr lvl="5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6pPr>
            <a:lvl7pPr lvl="6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7pPr>
            <a:lvl8pPr lvl="7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8pPr>
            <a:lvl9pPr lvl="8">
              <a:spcBef>
                <a:spcPts val="0"/>
              </a:spcBef>
              <a:spcAft>
                <a:spcPts val="0"/>
              </a:spcAft>
              <a:buSzPts val="800"/>
              <a:buNone/>
              <a:defRPr sz="800"/>
            </a:lvl9pPr>
          </a:lstStyle>
          <a:p/>
        </p:txBody>
      </p:sp>
      <p:sp>
        <p:nvSpPr>
          <p:cNvPr id="331" name="Google Shape;331;p30"/>
          <p:cNvSpPr txBox="1"/>
          <p:nvPr>
            <p:ph idx="34" type="subTitle"/>
          </p:nvPr>
        </p:nvSpPr>
        <p:spPr>
          <a:xfrm>
            <a:off x="3824550" y="4166856"/>
            <a:ext cx="20262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Font typeface="DM Sans Light"/>
              <a:buNone/>
              <a:defRPr sz="9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32" name="Google Shape;332;p30"/>
          <p:cNvSpPr/>
          <p:nvPr>
            <p:ph idx="35" type="pic"/>
          </p:nvPr>
        </p:nvSpPr>
        <p:spPr>
          <a:xfrm>
            <a:off x="3154659" y="3805056"/>
            <a:ext cx="530400" cy="530400"/>
          </a:xfrm>
          <a:prstGeom prst="rect">
            <a:avLst/>
          </a:prstGeom>
          <a:noFill/>
          <a:ln>
            <a:noFill/>
          </a:ln>
        </p:spPr>
      </p:sp>
      <p:sp>
        <p:nvSpPr>
          <p:cNvPr id="333" name="Google Shape;333;p30"/>
          <p:cNvSpPr txBox="1"/>
          <p:nvPr>
            <p:ph type="title"/>
          </p:nvPr>
        </p:nvSpPr>
        <p:spPr>
          <a:xfrm>
            <a:off x="361975" y="962100"/>
            <a:ext cx="2450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4" name="Google Shape;334;p3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35" name="Google Shape;335;p30"/>
          <p:cNvSpPr txBox="1"/>
          <p:nvPr>
            <p:ph idx="3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eyebrow ">
  <p:cSld name="BLANK_1_1_1_1_2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61975" y="988557"/>
            <a:ext cx="50184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24" name="Google Shape;24;p4"/>
          <p:cNvSpPr txBox="1"/>
          <p:nvPr>
            <p:ph idx="1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potlight - Alt 2">
  <p:cSld name="CUSTOM_7_1">
    <p:bg>
      <p:bgPr>
        <a:solidFill>
          <a:schemeClr val="accent2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/>
          <p:nvPr/>
        </p:nvSpPr>
        <p:spPr>
          <a:xfrm>
            <a:off x="0" y="0"/>
            <a:ext cx="45675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38" name="Google Shape;338;p31"/>
          <p:cNvSpPr txBox="1"/>
          <p:nvPr>
            <p:ph type="title"/>
          </p:nvPr>
        </p:nvSpPr>
        <p:spPr>
          <a:xfrm>
            <a:off x="4975925" y="989088"/>
            <a:ext cx="37836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/>
            </a:lvl9pPr>
          </a:lstStyle>
          <a:p/>
        </p:txBody>
      </p:sp>
      <p:sp>
        <p:nvSpPr>
          <p:cNvPr id="339" name="Google Shape;339;p31"/>
          <p:cNvSpPr/>
          <p:nvPr>
            <p:ph idx="2" type="pic"/>
          </p:nvPr>
        </p:nvSpPr>
        <p:spPr>
          <a:xfrm flipH="1">
            <a:off x="953803" y="1066100"/>
            <a:ext cx="2664300" cy="3002700"/>
          </a:xfrm>
          <a:prstGeom prst="rect">
            <a:avLst/>
          </a:prstGeom>
          <a:noFill/>
          <a:ln>
            <a:noFill/>
          </a:ln>
        </p:spPr>
      </p:sp>
      <p:sp>
        <p:nvSpPr>
          <p:cNvPr id="340" name="Google Shape;340;p31"/>
          <p:cNvSpPr txBox="1"/>
          <p:nvPr>
            <p:ph idx="1" type="body"/>
          </p:nvPr>
        </p:nvSpPr>
        <p:spPr>
          <a:xfrm>
            <a:off x="4975925" y="4125662"/>
            <a:ext cx="3783600" cy="461700"/>
          </a:xfrm>
          <a:prstGeom prst="rect">
            <a:avLst/>
          </a:prstGeom>
          <a:noFill/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1" name="Google Shape;341;p3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42" name="Google Shape;342;p31"/>
          <p:cNvSpPr txBox="1"/>
          <p:nvPr>
            <p:ph idx="3" type="body"/>
          </p:nvPr>
        </p:nvSpPr>
        <p:spPr>
          <a:xfrm>
            <a:off x="4975925" y="1943891"/>
            <a:ext cx="3783600" cy="1243200"/>
          </a:xfrm>
          <a:prstGeom prst="rect">
            <a:avLst/>
          </a:prstGeom>
          <a:noFill/>
        </p:spPr>
        <p:txBody>
          <a:bodyPr anchorCtr="0" anchor="t" bIns="0" lIns="0" spcFirstLastPara="1" rIns="0" wrap="square" tIns="0">
            <a:noAutofit/>
          </a:bodyPr>
          <a:lstStyle>
            <a:lvl1pPr indent="-3302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1pPr>
            <a:lvl2pPr indent="-3302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2pPr>
            <a:lvl3pPr indent="-3302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3pPr>
            <a:lvl4pPr indent="-3302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4pPr>
            <a:lvl5pPr indent="-3302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5pPr>
            <a:lvl6pPr indent="-3302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6pPr>
            <a:lvl7pPr indent="-3302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●"/>
              <a:defRPr sz="1600">
                <a:latin typeface="Newsreader"/>
                <a:ea typeface="Newsreader"/>
                <a:cs typeface="Newsreader"/>
                <a:sym typeface="Newsreader"/>
              </a:defRPr>
            </a:lvl7pPr>
            <a:lvl8pPr indent="-3302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○"/>
              <a:defRPr sz="1600">
                <a:latin typeface="Newsreader"/>
                <a:ea typeface="Newsreader"/>
                <a:cs typeface="Newsreader"/>
                <a:sym typeface="Newsreader"/>
              </a:defRPr>
            </a:lvl8pPr>
            <a:lvl9pPr indent="-3302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ewsreader"/>
              <a:buChar char="■"/>
              <a:defRPr sz="1600">
                <a:latin typeface="Newsreader"/>
                <a:ea typeface="Newsreader"/>
                <a:cs typeface="Newsreader"/>
                <a:sym typeface="Newsreader"/>
              </a:defRPr>
            </a:lvl9pPr>
          </a:lstStyle>
          <a:p/>
        </p:txBody>
      </p:sp>
      <p:sp>
        <p:nvSpPr>
          <p:cNvPr id="343" name="Google Shape;343;p31"/>
          <p:cNvSpPr txBox="1"/>
          <p:nvPr>
            <p:ph idx="4" type="subTitle"/>
          </p:nvPr>
        </p:nvSpPr>
        <p:spPr>
          <a:xfrm>
            <a:off x="4975925" y="732775"/>
            <a:ext cx="37836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344" name="Google Shape;344;p31"/>
          <p:cNvSpPr txBox="1"/>
          <p:nvPr>
            <p:ph idx="5" type="subTitle"/>
          </p:nvPr>
        </p:nvSpPr>
        <p:spPr>
          <a:xfrm>
            <a:off x="4975925" y="1647132"/>
            <a:ext cx="3783600" cy="138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345" name="Google Shape;345;p31"/>
          <p:cNvSpPr txBox="1"/>
          <p:nvPr>
            <p:ph idx="6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r chart background">
  <p:cSld name="CUSTOM_8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7" name="Google Shape;347;p32"/>
          <p:cNvGrpSpPr/>
          <p:nvPr/>
        </p:nvGrpSpPr>
        <p:grpSpPr>
          <a:xfrm>
            <a:off x="49" y="514398"/>
            <a:ext cx="9144297" cy="4115162"/>
            <a:chOff x="-18500" y="514395"/>
            <a:chExt cx="9219900" cy="4115162"/>
          </a:xfrm>
        </p:grpSpPr>
        <p:cxnSp>
          <p:nvCxnSpPr>
            <p:cNvPr id="348" name="Google Shape;348;p32"/>
            <p:cNvCxnSpPr/>
            <p:nvPr/>
          </p:nvCxnSpPr>
          <p:spPr>
            <a:xfrm>
              <a:off x="-18500" y="1028790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49" name="Google Shape;349;p32"/>
            <p:cNvCxnSpPr/>
            <p:nvPr/>
          </p:nvCxnSpPr>
          <p:spPr>
            <a:xfrm>
              <a:off x="-18500" y="462955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0" name="Google Shape;350;p32"/>
            <p:cNvCxnSpPr/>
            <p:nvPr/>
          </p:nvCxnSpPr>
          <p:spPr>
            <a:xfrm>
              <a:off x="-18500" y="4115162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1" name="Google Shape;351;p32"/>
            <p:cNvCxnSpPr/>
            <p:nvPr/>
          </p:nvCxnSpPr>
          <p:spPr>
            <a:xfrm>
              <a:off x="-18500" y="3600767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2" name="Google Shape;352;p32"/>
            <p:cNvCxnSpPr/>
            <p:nvPr/>
          </p:nvCxnSpPr>
          <p:spPr>
            <a:xfrm>
              <a:off x="-18500" y="308637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3" name="Google Shape;353;p32"/>
            <p:cNvCxnSpPr/>
            <p:nvPr/>
          </p:nvCxnSpPr>
          <p:spPr>
            <a:xfrm>
              <a:off x="-18500" y="257197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4" name="Google Shape;354;p32"/>
            <p:cNvCxnSpPr/>
            <p:nvPr/>
          </p:nvCxnSpPr>
          <p:spPr>
            <a:xfrm>
              <a:off x="-18500" y="2057581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5" name="Google Shape;355;p32"/>
            <p:cNvCxnSpPr/>
            <p:nvPr/>
          </p:nvCxnSpPr>
          <p:spPr>
            <a:xfrm>
              <a:off x="-18500" y="1543186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56" name="Google Shape;356;p32"/>
            <p:cNvCxnSpPr/>
            <p:nvPr/>
          </p:nvCxnSpPr>
          <p:spPr>
            <a:xfrm>
              <a:off x="-18500" y="514395"/>
              <a:ext cx="9219900" cy="0"/>
            </a:xfrm>
            <a:prstGeom prst="straightConnector1">
              <a:avLst/>
            </a:prstGeom>
            <a:noFill/>
            <a:ln cap="flat" cmpd="sng" w="9525">
              <a:solidFill>
                <a:schemeClr val="accent6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357" name="Google Shape;357;p3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8" name="Google Shape;358;p32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2"/>
          <p:cNvSpPr txBox="1"/>
          <p:nvPr>
            <p:ph idx="2" type="subTitle"/>
          </p:nvPr>
        </p:nvSpPr>
        <p:spPr>
          <a:xfrm>
            <a:off x="361975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 slide">
  <p:cSld name="CUSTOM_8_1">
    <p:bg>
      <p:bgPr>
        <a:solidFill>
          <a:schemeClr val="accent2"/>
        </a:solidFill>
      </p:bgPr>
    </p:bg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3"/>
          <p:cNvSpPr/>
          <p:nvPr/>
        </p:nvSpPr>
        <p:spPr>
          <a:xfrm>
            <a:off x="50" y="-300"/>
            <a:ext cx="67089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362" name="Google Shape;362;p33"/>
          <p:cNvSpPr txBox="1"/>
          <p:nvPr>
            <p:ph type="title"/>
          </p:nvPr>
        </p:nvSpPr>
        <p:spPr>
          <a:xfrm>
            <a:off x="451472" y="2024100"/>
            <a:ext cx="4163100" cy="13725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4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3" name="Google Shape;363;p33"/>
          <p:cNvSpPr txBox="1"/>
          <p:nvPr>
            <p:ph idx="1" type="subTitle"/>
          </p:nvPr>
        </p:nvSpPr>
        <p:spPr>
          <a:xfrm>
            <a:off x="451475" y="3776250"/>
            <a:ext cx="4163100" cy="4269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Font typeface="DM Sans"/>
              <a:buNone/>
              <a:defRPr sz="1500">
                <a:solidFill>
                  <a:schemeClr val="accent2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66" name="Google Shape;366;p3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 and two columns"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75" name="Google Shape;375;p3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3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80" name="Google Shape;380;p3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agenda">
  <p:cSld name="BLANK_1_1_1_1_1_1_1_1_1_1_1">
    <p:bg>
      <p:bgPr>
        <a:solidFill>
          <a:schemeClr val="lt1"/>
        </a:solidFill>
      </p:bgPr>
    </p:bg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/>
          <p:nvPr>
            <p:ph idx="1" type="subTitle"/>
          </p:nvPr>
        </p:nvSpPr>
        <p:spPr>
          <a:xfrm>
            <a:off x="3619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61975" y="962100"/>
            <a:ext cx="4163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3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1" name="Google Shape;31;p5"/>
          <p:cNvSpPr txBox="1"/>
          <p:nvPr>
            <p:ph idx="3" type="subTitle"/>
          </p:nvPr>
        </p:nvSpPr>
        <p:spPr>
          <a:xfrm>
            <a:off x="4909675" y="2841984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2" name="Google Shape;32;p5"/>
          <p:cNvSpPr txBox="1"/>
          <p:nvPr>
            <p:ph idx="4" type="subTitle"/>
          </p:nvPr>
        </p:nvSpPr>
        <p:spPr>
          <a:xfrm>
            <a:off x="3619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" name="Google Shape;33;p5"/>
          <p:cNvSpPr txBox="1"/>
          <p:nvPr>
            <p:ph idx="5" type="subTitle"/>
          </p:nvPr>
        </p:nvSpPr>
        <p:spPr>
          <a:xfrm>
            <a:off x="4909675" y="3493626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5"/>
          <p:cNvSpPr txBox="1"/>
          <p:nvPr>
            <p:ph idx="6" type="subTitle"/>
          </p:nvPr>
        </p:nvSpPr>
        <p:spPr>
          <a:xfrm>
            <a:off x="3619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5" name="Google Shape;35;p5"/>
          <p:cNvSpPr txBox="1"/>
          <p:nvPr>
            <p:ph idx="7" type="subTitle"/>
          </p:nvPr>
        </p:nvSpPr>
        <p:spPr>
          <a:xfrm>
            <a:off x="4909675" y="41452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4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5" name="Google Shape;385;p4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86" name="Google Shape;386;p4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87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p4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91" name="Google Shape;391;p4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ctr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ctr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ctr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45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5" name="Google Shape;395;p45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6" name="Google Shape;396;p45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7" name="Google Shape;397;p45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8" name="Google Shape;398;p45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9" name="Google Shape;399;p45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00" name="Google Shape;400;p45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46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4" name="Google Shape;404;p46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47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07" name="Google Shape;407;p47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8" name="Google Shape;408;p47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09" name="Google Shape;409;p47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0" name="Google Shape;410;p47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8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3" name="Google Shape;413;p48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14" name="Google Shape;414;p48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15" name="Google Shape;415;p48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6" name="Google Shape;416;p48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7" name="Google Shape;417;p48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18" name="Google Shape;418;p48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419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p49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1" name="Google Shape;421;p49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2" name="Google Shape;422;p49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3" name="Google Shape;423;p49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24" name="Google Shape;424;p49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425" name="Google Shape;425;p49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6" name="Google Shape;426;p49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7" name="Google Shape;427;p49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428" name="Google Shape;428;p49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1" name="Google Shape;431;p50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">
  <p:cSld name="BLANK_1_1_1_1_1_1_1_1_1_1_1_1_1_1_2">
    <p:bg>
      <p:bgPr>
        <a:solidFill>
          <a:schemeClr val="accent6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u="sng"/>
          </a:p>
        </p:txBody>
      </p:sp>
      <p:sp>
        <p:nvSpPr>
          <p:cNvPr id="38" name="Google Shape;38;p6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40" name="Google Shape;40;p6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2" name="Google Shape;42;p6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3" name="Google Shape;43;p6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6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45" name="Google Shape;45;p6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46" name="Google Shape;46;p6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51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4" name="Google Shape;434;p51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5" name="Google Shape;435;p51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436" name="Google Shape;436;p51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7" name="Google Shape;437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8" name="Google Shape;438;p51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39" name="Google Shape;439;p51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52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80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80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80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800"/>
              </a:spcBef>
              <a:spcAft>
                <a:spcPts val="80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2" name="Google Shape;442;p52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3" name="Google Shape;443;p52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4" name="Google Shape;444;p52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5" name="Google Shape;445;p52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46" name="Google Shape;446;p52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7" name="Google Shape;447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8" name="Google Shape;448;p52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49" name="Google Shape;449;p52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50" name="Google Shape;450;p52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53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54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5" name="Google Shape;455;p54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6" name="Google Shape;456;p54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7" name="Google Shape;457;p54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8" name="Google Shape;458;p54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59" name="Google Shape;459;p54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0" name="Google Shape;460;p54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1" name="Google Shape;461;p54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2" name="Google Shape;462;p54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63" name="Google Shape;463;p54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Light - Alt 1">
  <p:cSld name="BLANK_1_1_1_1_1_1_1_1_1_1_1_1_1_1_2_2">
    <p:bg>
      <p:bgPr>
        <a:solidFill>
          <a:schemeClr val="accent6"/>
        </a:solidFill>
      </p:bgPr>
    </p:bg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4845475" y="99868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50" name="Google Shape;50;p7"/>
          <p:cNvSpPr txBox="1"/>
          <p:nvPr>
            <p:ph idx="3" type="subTitle"/>
          </p:nvPr>
        </p:nvSpPr>
        <p:spPr>
          <a:xfrm>
            <a:off x="4845475" y="66604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1" name="Google Shape;51;p7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4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5" type="body"/>
          </p:nvPr>
        </p:nvSpPr>
        <p:spPr>
          <a:xfrm>
            <a:off x="4845475" y="3927439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4" name="Google Shape;54;p7"/>
          <p:cNvSpPr txBox="1"/>
          <p:nvPr>
            <p:ph idx="6" type="subTitle"/>
          </p:nvPr>
        </p:nvSpPr>
        <p:spPr>
          <a:xfrm>
            <a:off x="4845475" y="3594791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5" name="Google Shape;55;p7"/>
          <p:cNvSpPr txBox="1"/>
          <p:nvPr>
            <p:ph idx="7" type="body"/>
          </p:nvPr>
        </p:nvSpPr>
        <p:spPr>
          <a:xfrm>
            <a:off x="4845475" y="2431037"/>
            <a:ext cx="33825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6" name="Google Shape;56;p7"/>
          <p:cNvSpPr txBox="1"/>
          <p:nvPr>
            <p:ph idx="8" type="subTitle"/>
          </p:nvPr>
        </p:nvSpPr>
        <p:spPr>
          <a:xfrm>
            <a:off x="4845475" y="2098390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57" name="Google Shape;57;p7"/>
          <p:cNvSpPr txBox="1"/>
          <p:nvPr>
            <p:ph idx="9" type="body"/>
          </p:nvPr>
        </p:nvSpPr>
        <p:spPr>
          <a:xfrm>
            <a:off x="356100" y="3243900"/>
            <a:ext cx="2798700" cy="1334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Horizontal - Dark">
  <p:cSld name="BLANK_1_1_1_1_1_1_1_1_1_1_1_1_1_1_2_1">
    <p:bg>
      <p:bgPr>
        <a:solidFill>
          <a:schemeClr val="lt1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" name="Google Shape;60;p8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1" name="Google Shape;61;p8"/>
          <p:cNvSpPr txBox="1"/>
          <p:nvPr>
            <p:ph idx="2" type="body"/>
          </p:nvPr>
        </p:nvSpPr>
        <p:spPr>
          <a:xfrm>
            <a:off x="4845475" y="136102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2" name="Google Shape;62;p8"/>
          <p:cNvSpPr txBox="1"/>
          <p:nvPr>
            <p:ph idx="3" type="subTitle"/>
          </p:nvPr>
        </p:nvSpPr>
        <p:spPr>
          <a:xfrm>
            <a:off x="4845475" y="102837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3" name="Google Shape;63;p8"/>
          <p:cNvSpPr txBox="1"/>
          <p:nvPr>
            <p:ph idx="4" type="body"/>
          </p:nvPr>
        </p:nvSpPr>
        <p:spPr>
          <a:xfrm>
            <a:off x="4845475" y="2595865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4" name="Google Shape;64;p8"/>
          <p:cNvSpPr txBox="1"/>
          <p:nvPr>
            <p:ph idx="5" type="subTitle"/>
          </p:nvPr>
        </p:nvSpPr>
        <p:spPr>
          <a:xfrm>
            <a:off x="4845475" y="2263215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5" name="Google Shape;65;p8"/>
          <p:cNvSpPr txBox="1"/>
          <p:nvPr>
            <p:ph idx="6" type="body"/>
          </p:nvPr>
        </p:nvSpPr>
        <p:spPr>
          <a:xfrm>
            <a:off x="4845475" y="3870078"/>
            <a:ext cx="3382500" cy="431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■"/>
              <a:defRPr sz="1000"/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●"/>
              <a:defRPr sz="1000"/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"/>
              <a:buChar char="○"/>
              <a:defRPr sz="1000"/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66" name="Google Shape;66;p8"/>
          <p:cNvSpPr txBox="1"/>
          <p:nvPr>
            <p:ph idx="7" type="subTitle"/>
          </p:nvPr>
        </p:nvSpPr>
        <p:spPr>
          <a:xfrm>
            <a:off x="4845475" y="3537427"/>
            <a:ext cx="3382500" cy="237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type="title"/>
          </p:nvPr>
        </p:nvSpPr>
        <p:spPr>
          <a:xfrm>
            <a:off x="361975" y="988555"/>
            <a:ext cx="38601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8" name="Google Shape;68;p8"/>
          <p:cNvSpPr txBox="1"/>
          <p:nvPr>
            <p:ph idx="8" type="subTitle"/>
          </p:nvPr>
        </p:nvSpPr>
        <p:spPr>
          <a:xfrm>
            <a:off x="361975" y="732775"/>
            <a:ext cx="3860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four big ideas">
  <p:cSld name="BLANK_1_1_1_1_1_1_1_1_1_1_1_1_1_1_1"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9"/>
          <p:cNvSpPr txBox="1"/>
          <p:nvPr>
            <p:ph idx="1" type="body"/>
          </p:nvPr>
        </p:nvSpPr>
        <p:spPr>
          <a:xfrm>
            <a:off x="2610420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1" name="Google Shape;71;p9"/>
          <p:cNvSpPr txBox="1"/>
          <p:nvPr>
            <p:ph idx="2" type="subTitle"/>
          </p:nvPr>
        </p:nvSpPr>
        <p:spPr>
          <a:xfrm>
            <a:off x="2610418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3" name="Google Shape;73;p9"/>
          <p:cNvSpPr txBox="1"/>
          <p:nvPr>
            <p:ph idx="3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"/>
              <a:buFont typeface="DM Sans"/>
              <a:buNone/>
              <a:defRPr sz="700">
                <a:solidFill>
                  <a:schemeClr val="dk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4" type="body"/>
          </p:nvPr>
        </p:nvSpPr>
        <p:spPr>
          <a:xfrm>
            <a:off x="4889772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5" name="Google Shape;75;p9"/>
          <p:cNvSpPr txBox="1"/>
          <p:nvPr>
            <p:ph idx="5" type="subTitle"/>
          </p:nvPr>
        </p:nvSpPr>
        <p:spPr>
          <a:xfrm>
            <a:off x="48897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6" name="Google Shape;76;p9"/>
          <p:cNvSpPr txBox="1"/>
          <p:nvPr>
            <p:ph idx="6" type="body"/>
          </p:nvPr>
        </p:nvSpPr>
        <p:spPr>
          <a:xfrm>
            <a:off x="713087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●"/>
              <a:defRPr sz="1000"/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"/>
              <a:buChar char="○"/>
              <a:defRPr sz="1000"/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"/>
              <a:buChar char="■"/>
              <a:defRPr sz="1000"/>
            </a:lvl9pPr>
          </a:lstStyle>
          <a:p/>
        </p:txBody>
      </p:sp>
      <p:sp>
        <p:nvSpPr>
          <p:cNvPr id="77" name="Google Shape;77;p9"/>
          <p:cNvSpPr txBox="1"/>
          <p:nvPr>
            <p:ph idx="7" type="subTitle"/>
          </p:nvPr>
        </p:nvSpPr>
        <p:spPr>
          <a:xfrm>
            <a:off x="7130874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600"/>
              <a:buFont typeface="DM Sans Light"/>
              <a:buNone/>
              <a:defRPr sz="16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78" name="Google Shape;78;p9"/>
          <p:cNvSpPr txBox="1"/>
          <p:nvPr>
            <p:ph idx="8" type="body"/>
          </p:nvPr>
        </p:nvSpPr>
        <p:spPr>
          <a:xfrm>
            <a:off x="360525" y="2943375"/>
            <a:ext cx="1645800" cy="16080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●"/>
              <a:defRPr sz="1000">
                <a:solidFill>
                  <a:schemeClr val="dk1"/>
                </a:solidFill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"/>
              <a:buChar char="○"/>
              <a:defRPr sz="1000">
                <a:solidFill>
                  <a:schemeClr val="dk1"/>
                </a:solidFill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000"/>
              <a:buFont typeface="DM Sans"/>
              <a:buChar char="■"/>
              <a:defRPr sz="1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9" name="Google Shape;79;p9"/>
          <p:cNvSpPr txBox="1"/>
          <p:nvPr>
            <p:ph idx="9" type="subTitle"/>
          </p:nvPr>
        </p:nvSpPr>
        <p:spPr>
          <a:xfrm>
            <a:off x="360533" y="2169054"/>
            <a:ext cx="16458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DM Sans Light"/>
              <a:buNone/>
              <a:defRPr sz="16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13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DM Sans Light"/>
              <a:buNone/>
              <a:defRPr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M Sans Light"/>
              <a:buNone/>
              <a:defRPr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1" name="Google Shape;81;p9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ve big ideas">
  <p:cSld name="BLANK_1_1_1_1_1_1_1_1_1_1_1_1_1_1_1_3">
    <p:bg>
      <p:bgPr>
        <a:solidFill>
          <a:schemeClr val="accent2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0" spcFirstLastPara="1" rIns="0" wrap="square" tIns="91425">
            <a:noAutofit/>
          </a:bodyPr>
          <a:lstStyle>
            <a:lvl1pPr lvl="0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lvl="1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lvl="2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lvl="3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lvl="4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lvl="5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lvl="6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lvl="7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lvl="8" algn="r">
              <a:buNone/>
              <a:defRPr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" name="Google Shape;84;p10"/>
          <p:cNvSpPr txBox="1"/>
          <p:nvPr>
            <p:ph idx="1" type="subTitle"/>
          </p:nvPr>
        </p:nvSpPr>
        <p:spPr>
          <a:xfrm>
            <a:off x="361975" y="217725"/>
            <a:ext cx="4163100" cy="237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700"/>
              <a:buFont typeface="DM Sans"/>
              <a:buNone/>
              <a:defRPr sz="700">
                <a:latin typeface="DM Sans"/>
                <a:ea typeface="DM Sans"/>
                <a:cs typeface="DM Sans"/>
                <a:sym typeface="DM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0"/>
          <p:cNvSpPr txBox="1"/>
          <p:nvPr>
            <p:ph idx="2" type="body"/>
          </p:nvPr>
        </p:nvSpPr>
        <p:spPr>
          <a:xfrm>
            <a:off x="3619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3" type="subTitle"/>
          </p:nvPr>
        </p:nvSpPr>
        <p:spPr>
          <a:xfrm>
            <a:off x="3619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7" name="Google Shape;87;p10"/>
          <p:cNvSpPr txBox="1"/>
          <p:nvPr>
            <p:ph idx="4" type="subTitle"/>
          </p:nvPr>
        </p:nvSpPr>
        <p:spPr>
          <a:xfrm>
            <a:off x="2490450" y="732775"/>
            <a:ext cx="4163100" cy="138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000"/>
              <a:buFont typeface="DM Sans Light"/>
              <a:buNone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88" name="Google Shape;88;p10"/>
          <p:cNvSpPr txBox="1"/>
          <p:nvPr>
            <p:ph type="title"/>
          </p:nvPr>
        </p:nvSpPr>
        <p:spPr>
          <a:xfrm>
            <a:off x="1938175" y="988550"/>
            <a:ext cx="52677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200"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 sz="2200"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 sz="2200"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 sz="2200"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 sz="2200"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 sz="2200"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 sz="2200"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 sz="2200"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 sz="2200"/>
            </a:lvl9pPr>
          </a:lstStyle>
          <a:p/>
        </p:txBody>
      </p:sp>
      <p:sp>
        <p:nvSpPr>
          <p:cNvPr id="89" name="Google Shape;89;p10"/>
          <p:cNvSpPr txBox="1"/>
          <p:nvPr>
            <p:ph idx="5" type="subTitle"/>
          </p:nvPr>
        </p:nvSpPr>
        <p:spPr>
          <a:xfrm>
            <a:off x="731927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6" type="body"/>
          </p:nvPr>
        </p:nvSpPr>
        <p:spPr>
          <a:xfrm>
            <a:off x="210130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1" name="Google Shape;91;p10"/>
          <p:cNvSpPr txBox="1"/>
          <p:nvPr>
            <p:ph idx="7" type="body"/>
          </p:nvPr>
        </p:nvSpPr>
        <p:spPr>
          <a:xfrm>
            <a:off x="384062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2" name="Google Shape;92;p10"/>
          <p:cNvSpPr txBox="1"/>
          <p:nvPr>
            <p:ph idx="8" type="body"/>
          </p:nvPr>
        </p:nvSpPr>
        <p:spPr>
          <a:xfrm>
            <a:off x="5579950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3" name="Google Shape;93;p10"/>
          <p:cNvSpPr txBox="1"/>
          <p:nvPr>
            <p:ph idx="9" type="subTitle"/>
          </p:nvPr>
        </p:nvSpPr>
        <p:spPr>
          <a:xfrm>
            <a:off x="210130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4" name="Google Shape;94;p10"/>
          <p:cNvSpPr txBox="1"/>
          <p:nvPr>
            <p:ph idx="13" type="subTitle"/>
          </p:nvPr>
        </p:nvSpPr>
        <p:spPr>
          <a:xfrm>
            <a:off x="3840625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5" name="Google Shape;95;p10"/>
          <p:cNvSpPr txBox="1"/>
          <p:nvPr>
            <p:ph idx="14" type="subTitle"/>
          </p:nvPr>
        </p:nvSpPr>
        <p:spPr>
          <a:xfrm>
            <a:off x="5579950" y="2556804"/>
            <a:ext cx="1457400" cy="452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Font typeface="DM Sans Light"/>
              <a:buNone/>
              <a:defRPr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  <p:sp>
        <p:nvSpPr>
          <p:cNvPr id="96" name="Google Shape;96;p10"/>
          <p:cNvSpPr txBox="1"/>
          <p:nvPr>
            <p:ph idx="15" type="body"/>
          </p:nvPr>
        </p:nvSpPr>
        <p:spPr>
          <a:xfrm>
            <a:off x="7319275" y="3231275"/>
            <a:ext cx="1457400" cy="1077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1pPr>
            <a:lvl2pPr indent="-292100" lvl="1" marL="914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2pPr>
            <a:lvl3pPr indent="-292100" lvl="2" marL="1371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3pPr>
            <a:lvl4pPr indent="-292100" lvl="3" marL="18288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4pPr>
            <a:lvl5pPr indent="-292100" lvl="4" marL="22860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5pPr>
            <a:lvl6pPr indent="-292100" lvl="5" marL="27432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6pPr>
            <a:lvl7pPr indent="-292100" lvl="6" marL="32004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●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7pPr>
            <a:lvl8pPr indent="-292100" lvl="7" marL="365760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DM Sans Light"/>
              <a:buChar char="○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8pPr>
            <a:lvl9pPr indent="-292100" lvl="8" marL="411480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000"/>
              <a:buFont typeface="DM Sans Light"/>
              <a:buChar char="■"/>
              <a:defRPr sz="1000">
                <a:latin typeface="DM Sans Light"/>
                <a:ea typeface="DM Sans Light"/>
                <a:cs typeface="DM Sans Light"/>
                <a:sym typeface="DM Sans Ligh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44" Type="http://schemas.openxmlformats.org/officeDocument/2006/relationships/slideLayout" Target="../slideLayouts/slideLayout44.xml"/><Relationship Id="rId43" Type="http://schemas.openxmlformats.org/officeDocument/2006/relationships/slideLayout" Target="../slideLayouts/slideLayout43.xml"/><Relationship Id="rId46" Type="http://schemas.openxmlformats.org/officeDocument/2006/relationships/slideLayout" Target="../slideLayouts/slideLayout46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48" Type="http://schemas.openxmlformats.org/officeDocument/2006/relationships/slideLayout" Target="../slideLayouts/slideLayout48.xml"/><Relationship Id="rId47" Type="http://schemas.openxmlformats.org/officeDocument/2006/relationships/slideLayout" Target="../slideLayouts/slideLayout47.xml"/><Relationship Id="rId49" Type="http://schemas.openxmlformats.org/officeDocument/2006/relationships/slideLayout" Target="../slideLayouts/slideLayout4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33" Type="http://schemas.openxmlformats.org/officeDocument/2006/relationships/slideLayout" Target="../slideLayouts/slideLayout33.xml"/><Relationship Id="rId32" Type="http://schemas.openxmlformats.org/officeDocument/2006/relationships/slideLayout" Target="../slideLayouts/slideLayout32.xml"/><Relationship Id="rId35" Type="http://schemas.openxmlformats.org/officeDocument/2006/relationships/slideLayout" Target="../slideLayouts/slideLayout35.xml"/><Relationship Id="rId34" Type="http://schemas.openxmlformats.org/officeDocument/2006/relationships/slideLayout" Target="../slideLayouts/slideLayout34.xml"/><Relationship Id="rId37" Type="http://schemas.openxmlformats.org/officeDocument/2006/relationships/slideLayout" Target="../slideLayouts/slideLayout37.xml"/><Relationship Id="rId36" Type="http://schemas.openxmlformats.org/officeDocument/2006/relationships/slideLayout" Target="../slideLayouts/slideLayout36.xml"/><Relationship Id="rId39" Type="http://schemas.openxmlformats.org/officeDocument/2006/relationships/slideLayout" Target="../slideLayouts/slideLayout39.xml"/><Relationship Id="rId38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29" Type="http://schemas.openxmlformats.org/officeDocument/2006/relationships/slideLayout" Target="../slideLayouts/slideLayout29.xml"/><Relationship Id="rId51" Type="http://schemas.openxmlformats.org/officeDocument/2006/relationships/slideLayout" Target="../slideLayouts/slideLayout51.xml"/><Relationship Id="rId50" Type="http://schemas.openxmlformats.org/officeDocument/2006/relationships/slideLayout" Target="../slideLayouts/slideLayout50.xml"/><Relationship Id="rId53" Type="http://schemas.openxmlformats.org/officeDocument/2006/relationships/slideLayout" Target="../slideLayouts/slideLayout53.xml"/><Relationship Id="rId52" Type="http://schemas.openxmlformats.org/officeDocument/2006/relationships/slideLayout" Target="../slideLayouts/slideLayout5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54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idx="1" type="body"/>
          </p:nvPr>
        </p:nvSpPr>
        <p:spPr>
          <a:xfrm>
            <a:off x="361850" y="2004025"/>
            <a:ext cx="56274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title"/>
          </p:nvPr>
        </p:nvSpPr>
        <p:spPr>
          <a:xfrm>
            <a:off x="438150" y="524575"/>
            <a:ext cx="5433000" cy="9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Newsreader"/>
              <a:buNone/>
              <a:defRPr sz="3000">
                <a:solidFill>
                  <a:schemeClr val="lt1"/>
                </a:solidFill>
                <a:latin typeface="Newsreader"/>
                <a:ea typeface="Newsreader"/>
                <a:cs typeface="Newsreader"/>
                <a:sym typeface="Newsread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" name="Google Shape;8;p1"/>
          <p:cNvSpPr txBox="1"/>
          <p:nvPr>
            <p:ph idx="2" type="body"/>
          </p:nvPr>
        </p:nvSpPr>
        <p:spPr>
          <a:xfrm>
            <a:off x="4700200" y="1614100"/>
            <a:ext cx="3756600" cy="254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●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○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DM Sans"/>
              <a:buChar char="■"/>
              <a:defRPr sz="12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  <p:sldLayoutId id="2147483693" r:id="rId46"/>
    <p:sldLayoutId id="2147483694" r:id="rId47"/>
    <p:sldLayoutId id="2147483695" r:id="rId48"/>
    <p:sldLayoutId id="2147483696" r:id="rId49"/>
    <p:sldLayoutId id="2147483697" r:id="rId50"/>
    <p:sldLayoutId id="2147483698" r:id="rId51"/>
    <p:sldLayoutId id="2147483699" r:id="rId52"/>
    <p:sldLayoutId id="2147483700" r:id="rId5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pos="5529">
          <p15:clr>
            <a:srgbClr val="E46962"/>
          </p15:clr>
        </p15:guide>
        <p15:guide id="2" orient="horz" pos="233">
          <p15:clr>
            <a:srgbClr val="E46962"/>
          </p15:clr>
        </p15:guide>
        <p15:guide id="3" orient="horz" pos="3011">
          <p15:clr>
            <a:srgbClr val="E46962"/>
          </p15:clr>
        </p15:guide>
        <p15:guide id="4" pos="2850">
          <p15:clr>
            <a:srgbClr val="E46962"/>
          </p15:clr>
        </p15:guide>
        <p15:guide id="5" pos="2910">
          <p15:clr>
            <a:srgbClr val="E46962"/>
          </p15:clr>
        </p15:guide>
        <p15:guide id="6" pos="1468">
          <p15:clr>
            <a:srgbClr val="E46962"/>
          </p15:clr>
        </p15:guide>
        <p15:guide id="7" pos="1527">
          <p15:clr>
            <a:srgbClr val="E46962"/>
          </p15:clr>
        </p15:guide>
        <p15:guide id="8" pos="4226">
          <p15:clr>
            <a:srgbClr val="E46962"/>
          </p15:clr>
        </p15:guide>
        <p15:guide id="9" pos="4285">
          <p15:clr>
            <a:srgbClr val="E46962"/>
          </p15:clr>
        </p15:guide>
        <p15:guide id="10" pos="3773">
          <p15:clr>
            <a:srgbClr val="E46962"/>
          </p15:clr>
        </p15:guide>
        <p15:guide id="11" pos="3830">
          <p15:clr>
            <a:srgbClr val="E46962"/>
          </p15:clr>
        </p15:guide>
        <p15:guide id="12" pos="1930">
          <p15:clr>
            <a:srgbClr val="E46962"/>
          </p15:clr>
        </p15:guide>
        <p15:guide id="13" pos="1987">
          <p15:clr>
            <a:srgbClr val="E46962"/>
          </p15:clr>
        </p15:guide>
        <p15:guide id="14" orient="horz" pos="2867">
          <p15:clr>
            <a:srgbClr val="E46962"/>
          </p15:clr>
        </p15:guide>
        <p15:guide id="15" orient="horz" pos="1135">
          <p15:clr>
            <a:srgbClr val="E46962"/>
          </p15:clr>
        </p15:guide>
        <p15:guide id="16" orient="horz" pos="1194">
          <p15:clr>
            <a:srgbClr val="E46962"/>
          </p15:clr>
        </p15:guide>
        <p15:guide id="17" orient="horz" pos="2043">
          <p15:clr>
            <a:srgbClr val="E46962"/>
          </p15:clr>
        </p15:guide>
        <p15:guide id="18" orient="horz" pos="2103">
          <p15:clr>
            <a:srgbClr val="E46962"/>
          </p15:clr>
        </p15:guide>
        <p15:guide id="19" pos="228">
          <p15:clr>
            <a:srgbClr val="E46962"/>
          </p15:clr>
        </p15:guide>
        <p15:guide id="20" orient="horz" pos="672">
          <p15:clr>
            <a:srgbClr val="E46962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Relationship Id="rId4" Type="http://schemas.openxmlformats.org/officeDocument/2006/relationships/hyperlink" Target="https://www.kaggle.com/datasets/alistairking/electricity-prices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kaggle.com/datasets/alistairking/electricity-price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hyperlink" Target="https://www.kaggle.com/datasets/alistairking/electricity-price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Relationship Id="rId4" Type="http://schemas.openxmlformats.org/officeDocument/2006/relationships/hyperlink" Target="https://www.kaggle.com/datasets/alistairking/electricity-price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hyperlink" Target="https://www.kaggle.com/datasets/alistairking/electricity-price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Relationship Id="rId4" Type="http://schemas.openxmlformats.org/officeDocument/2006/relationships/hyperlink" Target="https://www.kaggle.com/datasets/alistairking/electricity-price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Relationship Id="rId4" Type="http://schemas.openxmlformats.org/officeDocument/2006/relationships/hyperlink" Target="https://www.kaggle.com/datasets/alistairking/electricity-price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lose-up of a modern glass structure. " id="468" name="Google Shape;468;p55"/>
          <p:cNvPicPr preferRelativeResize="0"/>
          <p:nvPr/>
        </p:nvPicPr>
        <p:blipFill rotWithShape="1">
          <a:blip r:embed="rId3">
            <a:alphaModFix/>
          </a:blip>
          <a:srcRect b="79" l="21736" r="19116" t="0"/>
          <a:stretch/>
        </p:blipFill>
        <p:spPr>
          <a:xfrm>
            <a:off x="4587725" y="-8750"/>
            <a:ext cx="4572001" cy="5148074"/>
          </a:xfrm>
          <a:prstGeom prst="rect">
            <a:avLst/>
          </a:prstGeom>
          <a:noFill/>
          <a:ln>
            <a:noFill/>
          </a:ln>
        </p:spPr>
      </p:pic>
      <p:sp>
        <p:nvSpPr>
          <p:cNvPr id="469" name="Google Shape;469;p55"/>
          <p:cNvSpPr txBox="1"/>
          <p:nvPr>
            <p:ph type="title"/>
          </p:nvPr>
        </p:nvSpPr>
        <p:spPr>
          <a:xfrm>
            <a:off x="103925" y="923525"/>
            <a:ext cx="4361700" cy="198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900"/>
              <a:t>Identifying Underperforming Utility Sectors in the U.S.</a:t>
            </a:r>
            <a:endParaRPr sz="2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/>
              <a:t>A Data-Driven Strategy to Improve Revenue by 10%</a:t>
            </a:r>
            <a:endParaRPr sz="2900"/>
          </a:p>
        </p:txBody>
      </p:sp>
      <p:sp>
        <p:nvSpPr>
          <p:cNvPr id="470" name="Google Shape;470;p55"/>
          <p:cNvSpPr txBox="1"/>
          <p:nvPr>
            <p:ph idx="1" type="subTitle"/>
          </p:nvPr>
        </p:nvSpPr>
        <p:spPr>
          <a:xfrm>
            <a:off x="361975" y="255533"/>
            <a:ext cx="3860100" cy="37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 Project</a:t>
            </a:r>
            <a:endParaRPr/>
          </a:p>
        </p:txBody>
      </p:sp>
      <p:sp>
        <p:nvSpPr>
          <p:cNvPr id="471" name="Google Shape;471;p55"/>
          <p:cNvSpPr txBox="1"/>
          <p:nvPr>
            <p:ph idx="3" type="body"/>
          </p:nvPr>
        </p:nvSpPr>
        <p:spPr>
          <a:xfrm>
            <a:off x="361975" y="2975847"/>
            <a:ext cx="3492600" cy="132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Garth Lo Bello</a:t>
            </a:r>
            <a:endParaRPr sz="1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Source:</a:t>
            </a:r>
            <a:r>
              <a:rPr lang="en" u="sng">
                <a:solidFill>
                  <a:schemeClr val="hlink"/>
                </a:solidFill>
                <a:hlinkClick r:id="rId4"/>
              </a:rPr>
              <a:t> Kaggle.com (US Electricity Prices)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4"/>
          <p:cNvSpPr/>
          <p:nvPr/>
        </p:nvSpPr>
        <p:spPr>
          <a:xfrm>
            <a:off x="2286125" y="1697425"/>
            <a:ext cx="2294400" cy="34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8" name="Google Shape;608;p64"/>
          <p:cNvSpPr/>
          <p:nvPr/>
        </p:nvSpPr>
        <p:spPr>
          <a:xfrm>
            <a:off x="4565475" y="1697400"/>
            <a:ext cx="2294400" cy="34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09" name="Google Shape;609;p64"/>
          <p:cNvSpPr/>
          <p:nvPr/>
        </p:nvSpPr>
        <p:spPr>
          <a:xfrm>
            <a:off x="50" y="1697425"/>
            <a:ext cx="2294400" cy="3446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610" name="Google Shape;610;p64"/>
          <p:cNvSpPr/>
          <p:nvPr/>
        </p:nvSpPr>
        <p:spPr>
          <a:xfrm>
            <a:off x="6849550" y="1697400"/>
            <a:ext cx="2294400" cy="3466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611" name="Google Shape;611;p64"/>
          <p:cNvCxnSpPr/>
          <p:nvPr/>
        </p:nvCxnSpPr>
        <p:spPr>
          <a:xfrm>
            <a:off x="6819950" y="1640275"/>
            <a:ext cx="19200" cy="3524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2" name="Google Shape;612;p64"/>
          <p:cNvCxnSpPr/>
          <p:nvPr/>
        </p:nvCxnSpPr>
        <p:spPr>
          <a:xfrm>
            <a:off x="4533950" y="1621225"/>
            <a:ext cx="39000" cy="35814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3" name="Google Shape;613;p64"/>
          <p:cNvCxnSpPr/>
          <p:nvPr/>
        </p:nvCxnSpPr>
        <p:spPr>
          <a:xfrm>
            <a:off x="2267000" y="1687900"/>
            <a:ext cx="28500" cy="346620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14" name="Google Shape;614;p64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64"/>
          <p:cNvSpPr txBox="1"/>
          <p:nvPr>
            <p:ph idx="6" type="subTitle"/>
          </p:nvPr>
        </p:nvSpPr>
        <p:spPr>
          <a:xfrm>
            <a:off x="4636613" y="17420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616" name="Google Shape;616;p64"/>
          <p:cNvSpPr txBox="1"/>
          <p:nvPr>
            <p:ph idx="3" type="subTitle"/>
          </p:nvPr>
        </p:nvSpPr>
        <p:spPr>
          <a:xfrm>
            <a:off x="6902275" y="17402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617" name="Google Shape;617;p64"/>
          <p:cNvSpPr txBox="1"/>
          <p:nvPr>
            <p:ph idx="14" type="body"/>
          </p:nvPr>
        </p:nvSpPr>
        <p:spPr>
          <a:xfrm>
            <a:off x="152425" y="1895400"/>
            <a:ext cx="2020200" cy="869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latin typeface="Newsreader Light"/>
                <a:ea typeface="Newsreader Light"/>
                <a:cs typeface="Newsreader Light"/>
                <a:sym typeface="Newsreader Light"/>
              </a:rPr>
              <a:t>Target Underperforming State-Sector Pairs</a:t>
            </a:r>
            <a:endParaRPr b="1" sz="1100">
              <a:latin typeface="Newsreader Light"/>
              <a:ea typeface="Newsreader Light"/>
              <a:cs typeface="Newsreader Light"/>
              <a:sym typeface="Newsreader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>
                <a:latin typeface="Newsreader Light"/>
                <a:ea typeface="Newsreader Light"/>
                <a:cs typeface="Newsreader Light"/>
                <a:sym typeface="Newsreader Light"/>
              </a:rPr>
              <a:t>Prioritize intervention in consistently underperforming areas (e.g., transportation sectors in states like New York, D.C., and Virginia).</a:t>
            </a:r>
            <a:endParaRPr>
              <a:latin typeface="Newsreader Light"/>
              <a:ea typeface="Newsreader Light"/>
              <a:cs typeface="Newsreader Light"/>
              <a:sym typeface="Newsreader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>
                <a:latin typeface="Newsreader Light"/>
                <a:ea typeface="Newsreader Light"/>
                <a:cs typeface="Newsreader Light"/>
                <a:sym typeface="Newsreader Light"/>
              </a:rPr>
              <a:t>Focus on regions with large customer bases but low revenue per customer to maximize impact.</a:t>
            </a:r>
            <a:endParaRPr>
              <a:latin typeface="Newsreader Light"/>
              <a:ea typeface="Newsreader Light"/>
              <a:cs typeface="Newsreader Light"/>
              <a:sym typeface="Newsreader Light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>
                <a:latin typeface="Newsreader Light"/>
                <a:ea typeface="Newsreader Light"/>
                <a:cs typeface="Newsreader Light"/>
                <a:sym typeface="Newsreader Light"/>
              </a:rPr>
              <a:t>Customize solutions by sector — e.g., pricing for residential, demand-side programs for transportation.</a:t>
            </a:r>
            <a:endParaRPr sz="1100">
              <a:latin typeface="Newsreader Light"/>
              <a:ea typeface="Newsreader Light"/>
              <a:cs typeface="Newsreader Light"/>
              <a:sym typeface="Newsreader Light"/>
            </a:endParaRPr>
          </a:p>
        </p:txBody>
      </p:sp>
      <p:sp>
        <p:nvSpPr>
          <p:cNvPr id="618" name="Google Shape;618;p64"/>
          <p:cNvSpPr txBox="1"/>
          <p:nvPr>
            <p:ph idx="9" type="subTitle"/>
          </p:nvPr>
        </p:nvSpPr>
        <p:spPr>
          <a:xfrm>
            <a:off x="2423700" y="17420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619" name="Google Shape;619;p64"/>
          <p:cNvSpPr txBox="1"/>
          <p:nvPr>
            <p:ph idx="15" type="subTitle"/>
          </p:nvPr>
        </p:nvSpPr>
        <p:spPr>
          <a:xfrm>
            <a:off x="152425" y="1742020"/>
            <a:ext cx="1645800" cy="1524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620" name="Google Shape;620;p64"/>
          <p:cNvSpPr txBox="1"/>
          <p:nvPr>
            <p:ph idx="17" type="subTitle"/>
          </p:nvPr>
        </p:nvSpPr>
        <p:spPr>
          <a:xfrm>
            <a:off x="2423700" y="758300"/>
            <a:ext cx="4163100" cy="615600"/>
          </a:xfrm>
          <a:prstGeom prst="rect">
            <a:avLst/>
          </a:prstGeom>
        </p:spPr>
        <p:txBody>
          <a:bodyPr anchorCtr="0" anchor="b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Newsreader Light"/>
                <a:ea typeface="Newsreader Light"/>
                <a:cs typeface="Newsreader Light"/>
                <a:sym typeface="Newsreader Light"/>
              </a:rPr>
              <a:t>This analysis identified consistent underperformance in specific state-sector utility segments, particularly within transportation and industrial sectors. Through pricing analysis, revenue trends, and simulated strategy modeling, we found actionable opportunities to drive revenue growth of 10% or more.</a:t>
            </a:r>
            <a:endParaRPr>
              <a:latin typeface="Newsreader Light"/>
              <a:ea typeface="Newsreader Light"/>
              <a:cs typeface="Newsreader Light"/>
              <a:sym typeface="Newsreader Light"/>
            </a:endParaRPr>
          </a:p>
        </p:txBody>
      </p:sp>
      <p:sp>
        <p:nvSpPr>
          <p:cNvPr id="621" name="Google Shape;621;p64"/>
          <p:cNvSpPr txBox="1"/>
          <p:nvPr>
            <p:ph type="title"/>
          </p:nvPr>
        </p:nvSpPr>
        <p:spPr>
          <a:xfrm>
            <a:off x="1453500" y="75457"/>
            <a:ext cx="6330900" cy="587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i="1" lang="en" sz="4400"/>
              <a:t>Conclusion &amp; Next Steps</a:t>
            </a:r>
            <a:endParaRPr i="1"/>
          </a:p>
        </p:txBody>
      </p:sp>
      <p:sp>
        <p:nvSpPr>
          <p:cNvPr id="622" name="Google Shape;622;p64"/>
          <p:cNvSpPr txBox="1"/>
          <p:nvPr>
            <p:ph idx="4294967295" type="title"/>
          </p:nvPr>
        </p:nvSpPr>
        <p:spPr>
          <a:xfrm>
            <a:off x="2314700" y="1676875"/>
            <a:ext cx="2230500" cy="20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</a:rPr>
              <a:t>Encourage Efficient Usage Growth</a:t>
            </a:r>
            <a:endParaRPr sz="11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</a:rPr>
              <a:t>Promote electrification (EVs, heat pumps, electric transit) in targeted areas to raise baseline usage responsibly.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●"/>
            </a:pPr>
            <a:r>
              <a:rPr lang="en" sz="1000">
                <a:solidFill>
                  <a:schemeClr val="dk1"/>
                </a:solidFill>
              </a:rPr>
              <a:t>Implement Time-of-Use pricing to shift load to off-peak hours, increasing revenue without stressing infrastructure.</a:t>
            </a:r>
            <a:br>
              <a:rPr lang="en" sz="1000">
                <a:solidFill>
                  <a:schemeClr val="dk1"/>
                </a:solidFill>
              </a:rPr>
            </a:b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</a:rPr>
              <a:t>Expand demand response programs to manage growth while ensuring grid stability.</a:t>
            </a:r>
            <a:endParaRPr sz="1000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0" lvl="0" marL="0" marR="203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623" name="Google Shape;623;p64"/>
          <p:cNvSpPr txBox="1"/>
          <p:nvPr/>
        </p:nvSpPr>
        <p:spPr>
          <a:xfrm>
            <a:off x="4584988" y="1801500"/>
            <a:ext cx="2230500" cy="336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Explore Price Adjustments Where Elasticity Exists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Apply price increases in sectors with positive price-revenue correlation (e.g., transportation) to test elasticity-driven growth.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Avoid price hikes in sectors with weak or negative correlation (e.g., industrial or residential), where it may suppress demand.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Pilot regional pricing strategies before full rollout.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4" name="Google Shape;624;p64"/>
          <p:cNvSpPr txBox="1"/>
          <p:nvPr/>
        </p:nvSpPr>
        <p:spPr>
          <a:xfrm>
            <a:off x="6811400" y="1892625"/>
            <a:ext cx="2230500" cy="3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Scale Successful Strategies from Simulation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Use simulated outcomes (+10% price, +10% customer, +20% usage, combined) as blueprints for real-world initiatives.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Prioritize the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combined strategy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(highest simulated gain) in regions with operational flexibility.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ewsreader"/>
              <a:buChar char="●"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Monitor results and refine strategies using ongoing forecasting and scenario modeling.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25" name="Google Shape;625;p64"/>
          <p:cNvSpPr txBox="1"/>
          <p:nvPr/>
        </p:nvSpPr>
        <p:spPr>
          <a:xfrm>
            <a:off x="50" y="77920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6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5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56"/>
          <p:cNvSpPr/>
          <p:nvPr/>
        </p:nvSpPr>
        <p:spPr>
          <a:xfrm>
            <a:off x="50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7" name="Google Shape;477;p56"/>
          <p:cNvSpPr/>
          <p:nvPr/>
        </p:nvSpPr>
        <p:spPr>
          <a:xfrm>
            <a:off x="3048087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8" name="Google Shape;478;p56"/>
          <p:cNvSpPr/>
          <p:nvPr/>
        </p:nvSpPr>
        <p:spPr>
          <a:xfrm>
            <a:off x="6096099" y="1804397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79" name="Google Shape;479;p56"/>
          <p:cNvSpPr/>
          <p:nvPr/>
        </p:nvSpPr>
        <p:spPr>
          <a:xfrm>
            <a:off x="50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0" name="Google Shape;480;p56"/>
          <p:cNvSpPr/>
          <p:nvPr/>
        </p:nvSpPr>
        <p:spPr>
          <a:xfrm>
            <a:off x="3048087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1" name="Google Shape;481;p56"/>
          <p:cNvSpPr/>
          <p:nvPr/>
        </p:nvSpPr>
        <p:spPr>
          <a:xfrm>
            <a:off x="6096124" y="3174279"/>
            <a:ext cx="3048000" cy="1370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482" name="Google Shape;482;p56"/>
          <p:cNvSpPr txBox="1"/>
          <p:nvPr>
            <p:ph idx="1" type="subTitle"/>
          </p:nvPr>
        </p:nvSpPr>
        <p:spPr>
          <a:xfrm>
            <a:off x="363200" y="2153975"/>
            <a:ext cx="2321700" cy="187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/>
              <a:t>Several U.S. utility sectors underperform in revenue per customer despite having stable customer bases.</a:t>
            </a:r>
            <a:endParaRPr/>
          </a:p>
        </p:txBody>
      </p:sp>
      <p:sp>
        <p:nvSpPr>
          <p:cNvPr id="483" name="Google Shape;483;p56"/>
          <p:cNvSpPr txBox="1"/>
          <p:nvPr>
            <p:ph idx="2" type="subTitle"/>
          </p:nvPr>
        </p:nvSpPr>
        <p:spPr>
          <a:xfrm>
            <a:off x="238525" y="1934375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  <p:sp>
        <p:nvSpPr>
          <p:cNvPr id="484" name="Google Shape;484;p56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85" name="Google Shape;485;p56"/>
          <p:cNvSpPr txBox="1"/>
          <p:nvPr>
            <p:ph type="title"/>
          </p:nvPr>
        </p:nvSpPr>
        <p:spPr>
          <a:xfrm>
            <a:off x="361975" y="962092"/>
            <a:ext cx="57186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" sz="4400">
                <a:latin typeface="Calibri"/>
                <a:ea typeface="Calibri"/>
                <a:cs typeface="Calibri"/>
                <a:sym typeface="Calibri"/>
              </a:rPr>
              <a:t>Executive Summary</a:t>
            </a:r>
            <a:endParaRPr i="1"/>
          </a:p>
        </p:txBody>
      </p:sp>
      <p:sp>
        <p:nvSpPr>
          <p:cNvPr id="486" name="Google Shape;486;p56"/>
          <p:cNvSpPr txBox="1"/>
          <p:nvPr>
            <p:ph idx="4" type="subTitle"/>
          </p:nvPr>
        </p:nvSpPr>
        <p:spPr>
          <a:xfrm>
            <a:off x="2728463" y="2227250"/>
            <a:ext cx="1959000" cy="2438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latin typeface="Calibri"/>
                <a:ea typeface="Calibri"/>
                <a:cs typeface="Calibri"/>
                <a:sym typeface="Calibri"/>
              </a:rPr>
              <a:t>T</a:t>
            </a:r>
            <a:r>
              <a:rPr lang="en" sz="1800"/>
              <a:t>ransportation shows the strongest pricing leverage; residential and industrial lag behind.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6"/>
          <p:cNvSpPr txBox="1"/>
          <p:nvPr>
            <p:ph idx="5" type="subTitle"/>
          </p:nvPr>
        </p:nvSpPr>
        <p:spPr>
          <a:xfrm>
            <a:off x="2957975" y="20076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</a:t>
            </a:r>
            <a:endParaRPr/>
          </a:p>
        </p:txBody>
      </p:sp>
      <p:sp>
        <p:nvSpPr>
          <p:cNvPr id="488" name="Google Shape;488;p56"/>
          <p:cNvSpPr txBox="1"/>
          <p:nvPr>
            <p:ph idx="6" type="subTitle"/>
          </p:nvPr>
        </p:nvSpPr>
        <p:spPr>
          <a:xfrm>
            <a:off x="4828500" y="2263200"/>
            <a:ext cx="1880400" cy="21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We propose three strategies: 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/>
              <a:t>price optimization, customer growth, and targeted monitoring.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9" name="Google Shape;489;p56"/>
          <p:cNvSpPr txBox="1"/>
          <p:nvPr>
            <p:ph idx="7" type="subTitle"/>
          </p:nvPr>
        </p:nvSpPr>
        <p:spPr>
          <a:xfrm>
            <a:off x="4977925" y="20076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490" name="Google Shape;490;p56"/>
          <p:cNvSpPr txBox="1"/>
          <p:nvPr>
            <p:ph idx="15" type="subTitle"/>
          </p:nvPr>
        </p:nvSpPr>
        <p:spPr>
          <a:xfrm>
            <a:off x="6965050" y="2371700"/>
            <a:ext cx="2006400" cy="2149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/>
              <a:t>Python simulations and Tableau visualizations support a 10–15% revenue improvement in flagged states.</a:t>
            </a:r>
            <a:endParaRPr/>
          </a:p>
        </p:txBody>
      </p:sp>
      <p:sp>
        <p:nvSpPr>
          <p:cNvPr id="491" name="Google Shape;491;p56"/>
          <p:cNvSpPr txBox="1"/>
          <p:nvPr>
            <p:ph idx="7" type="subTitle"/>
          </p:nvPr>
        </p:nvSpPr>
        <p:spPr>
          <a:xfrm>
            <a:off x="7150200" y="2007650"/>
            <a:ext cx="2321700" cy="219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</a:t>
            </a:r>
            <a:endParaRPr/>
          </a:p>
        </p:txBody>
      </p:sp>
      <p:sp>
        <p:nvSpPr>
          <p:cNvPr id="492" name="Google Shape;492;p56"/>
          <p:cNvSpPr txBox="1"/>
          <p:nvPr>
            <p:ph idx="1" type="subTitle"/>
          </p:nvPr>
        </p:nvSpPr>
        <p:spPr>
          <a:xfrm>
            <a:off x="238525" y="148745"/>
            <a:ext cx="38601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 Project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6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57"/>
          <p:cNvSpPr txBox="1"/>
          <p:nvPr>
            <p:ph idx="4" type="subTitle"/>
          </p:nvPr>
        </p:nvSpPr>
        <p:spPr>
          <a:xfrm>
            <a:off x="598200" y="3315738"/>
            <a:ext cx="36510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000"/>
              <a:t>Business Relevance </a:t>
            </a:r>
            <a:endParaRPr sz="3000"/>
          </a:p>
        </p:txBody>
      </p:sp>
      <p:sp>
        <p:nvSpPr>
          <p:cNvPr id="498" name="Google Shape;498;p57"/>
          <p:cNvSpPr txBox="1"/>
          <p:nvPr>
            <p:ph idx="6" type="subTitle"/>
          </p:nvPr>
        </p:nvSpPr>
        <p:spPr>
          <a:xfrm>
            <a:off x="726325" y="3940867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3000"/>
              <a:t>Why Now </a:t>
            </a:r>
            <a:endParaRPr sz="3000"/>
          </a:p>
        </p:txBody>
      </p:sp>
      <p:sp>
        <p:nvSpPr>
          <p:cNvPr id="499" name="Google Shape;499;p57"/>
          <p:cNvSpPr txBox="1"/>
          <p:nvPr>
            <p:ph idx="1" type="subTitle"/>
          </p:nvPr>
        </p:nvSpPr>
        <p:spPr>
          <a:xfrm>
            <a:off x="726325" y="2425259"/>
            <a:ext cx="3154800" cy="2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/>
              <a:t>SMART Goal</a:t>
            </a:r>
            <a:r>
              <a:rPr lang="en"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500" name="Google Shape;500;p57"/>
          <p:cNvSpPr txBox="1"/>
          <p:nvPr>
            <p:ph type="title"/>
          </p:nvPr>
        </p:nvSpPr>
        <p:spPr>
          <a:xfrm>
            <a:off x="361975" y="962100"/>
            <a:ext cx="64407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" sz="4400"/>
              <a:t>Problem Statement &amp; Goal</a:t>
            </a:r>
            <a:endParaRPr i="1"/>
          </a:p>
        </p:txBody>
      </p:sp>
      <p:sp>
        <p:nvSpPr>
          <p:cNvPr id="501" name="Google Shape;501;p57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502" name="Google Shape;502;p57"/>
          <p:cNvCxnSpPr/>
          <p:nvPr/>
        </p:nvCxnSpPr>
        <p:spPr>
          <a:xfrm>
            <a:off x="378475" y="3240663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3" name="Google Shape;503;p57"/>
          <p:cNvCxnSpPr/>
          <p:nvPr/>
        </p:nvCxnSpPr>
        <p:spPr>
          <a:xfrm>
            <a:off x="378475" y="3892305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04" name="Google Shape;504;p57"/>
          <p:cNvCxnSpPr/>
          <p:nvPr/>
        </p:nvCxnSpPr>
        <p:spPr>
          <a:xfrm>
            <a:off x="378475" y="45439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57"/>
          <p:cNvSpPr txBox="1"/>
          <p:nvPr/>
        </p:nvSpPr>
        <p:spPr>
          <a:xfrm>
            <a:off x="3891910" y="2553797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06" name="Google Shape;506;p57"/>
          <p:cNvSpPr txBox="1"/>
          <p:nvPr/>
        </p:nvSpPr>
        <p:spPr>
          <a:xfrm>
            <a:off x="3891910" y="3474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07" name="Google Shape;507;p57"/>
          <p:cNvSpPr txBox="1"/>
          <p:nvPr/>
        </p:nvSpPr>
        <p:spPr>
          <a:xfrm>
            <a:off x="3891910" y="4143159"/>
            <a:ext cx="500100" cy="35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137150" wrap="square" tIns="91425">
            <a:noAutofit/>
          </a:bodyPr>
          <a:lstStyle/>
          <a:p>
            <a:pPr indent="-330200" lvl="0" marL="457200" rtl="0" algn="r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Font typeface="Newsreader"/>
              <a:buChar char="➔"/>
            </a:pPr>
            <a:r>
              <a:t/>
            </a:r>
            <a:endParaRPr sz="16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08" name="Google Shape;508;p57"/>
          <p:cNvSpPr txBox="1"/>
          <p:nvPr>
            <p:ph idx="4" type="subTitle"/>
          </p:nvPr>
        </p:nvSpPr>
        <p:spPr>
          <a:xfrm>
            <a:off x="238525" y="148745"/>
            <a:ext cx="3860100" cy="3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Capstone Project</a:t>
            </a:r>
            <a:endParaRPr/>
          </a:p>
        </p:txBody>
      </p:sp>
      <p:cxnSp>
        <p:nvCxnSpPr>
          <p:cNvPr id="509" name="Google Shape;509;p57"/>
          <p:cNvCxnSpPr/>
          <p:nvPr/>
        </p:nvCxnSpPr>
        <p:spPr>
          <a:xfrm>
            <a:off x="4944625" y="3202251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0" name="Google Shape;510;p57"/>
          <p:cNvSpPr txBox="1"/>
          <p:nvPr/>
        </p:nvSpPr>
        <p:spPr>
          <a:xfrm>
            <a:off x="4767125" y="2327500"/>
            <a:ext cx="4752000" cy="10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I</a:t>
            </a: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dentify</a:t>
            </a: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underperforming utility sectors by state and propose actions to improve revenue by 10% in </a:t>
            </a:r>
            <a:endParaRPr sz="15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12 months.</a:t>
            </a:r>
            <a:br>
              <a:rPr lang="en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cxnSp>
        <p:nvCxnSpPr>
          <p:cNvPr id="511" name="Google Shape;511;p57"/>
          <p:cNvCxnSpPr/>
          <p:nvPr/>
        </p:nvCxnSpPr>
        <p:spPr>
          <a:xfrm>
            <a:off x="4877550" y="389229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2" name="Google Shape;512;p57"/>
          <p:cNvSpPr txBox="1"/>
          <p:nvPr/>
        </p:nvSpPr>
        <p:spPr>
          <a:xfrm>
            <a:off x="4869725" y="3280175"/>
            <a:ext cx="4546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Revenue stagnation in key sectors reduces profitability and weakens financial planning.</a:t>
            </a:r>
            <a:endParaRPr sz="9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13" name="Google Shape;513;p57"/>
          <p:cNvSpPr txBox="1"/>
          <p:nvPr/>
        </p:nvSpPr>
        <p:spPr>
          <a:xfrm>
            <a:off x="4907725" y="3934425"/>
            <a:ext cx="3887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2023–24 data shows widening performance gaps across states.</a:t>
            </a:r>
            <a:endParaRPr sz="9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cxnSp>
        <p:nvCxnSpPr>
          <p:cNvPr id="514" name="Google Shape;514;p57"/>
          <p:cNvCxnSpPr/>
          <p:nvPr/>
        </p:nvCxnSpPr>
        <p:spPr>
          <a:xfrm>
            <a:off x="4926175" y="4543946"/>
            <a:ext cx="3850500" cy="0"/>
          </a:xfrm>
          <a:prstGeom prst="straightConnector1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58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0" name="Google Shape;520;p58"/>
          <p:cNvSpPr txBox="1"/>
          <p:nvPr>
            <p:ph idx="3" type="body"/>
          </p:nvPr>
        </p:nvSpPr>
        <p:spPr>
          <a:xfrm>
            <a:off x="4817100" y="65219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Data source: </a:t>
            </a:r>
            <a:r>
              <a:rPr lang="en" sz="1500">
                <a:solidFill>
                  <a:schemeClr val="accent5"/>
                </a:solidFill>
              </a:rPr>
              <a:t>Energy Information Administration (EIA), utility data (2001–2024), monthly by state and sector.</a:t>
            </a:r>
            <a:r>
              <a:rPr i="1" lang="en" sz="1500">
                <a:solidFill>
                  <a:schemeClr val="accent5"/>
                </a:solidFill>
              </a:rPr>
              <a:t> </a:t>
            </a:r>
            <a:r>
              <a:rPr i="1" lang="en" sz="1500">
                <a:solidFill>
                  <a:schemeClr val="accent5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Kaggle.com</a:t>
            </a:r>
            <a:endParaRPr i="1" sz="1300">
              <a:solidFill>
                <a:schemeClr val="accent5"/>
              </a:solidFill>
            </a:endParaRPr>
          </a:p>
        </p:txBody>
      </p:sp>
      <p:sp>
        <p:nvSpPr>
          <p:cNvPr id="521" name="Google Shape;521;p58"/>
          <p:cNvSpPr txBox="1"/>
          <p:nvPr/>
        </p:nvSpPr>
        <p:spPr>
          <a:xfrm>
            <a:off x="0" y="1801500"/>
            <a:ext cx="4524900" cy="15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" sz="44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Data &amp; Methodology</a:t>
            </a:r>
            <a:endParaRPr sz="1200">
              <a:solidFill>
                <a:schemeClr val="lt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22" name="Google Shape;522;p58"/>
          <p:cNvSpPr txBox="1"/>
          <p:nvPr/>
        </p:nvSpPr>
        <p:spPr>
          <a:xfrm>
            <a:off x="238525" y="148745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8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23" name="Google Shape;523;p58"/>
          <p:cNvSpPr txBox="1"/>
          <p:nvPr>
            <p:ph idx="3" type="body"/>
          </p:nvPr>
        </p:nvSpPr>
        <p:spPr>
          <a:xfrm>
            <a:off x="4765675" y="1950141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Tools: </a:t>
            </a:r>
            <a:r>
              <a:rPr lang="en" sz="1500">
                <a:solidFill>
                  <a:schemeClr val="accent5"/>
                </a:solidFill>
              </a:rPr>
              <a:t>Python (EDA, simulation, forecasting), Tableau (visual storytelling).</a:t>
            </a:r>
            <a:endParaRPr sz="1300">
              <a:solidFill>
                <a:schemeClr val="accent5"/>
              </a:solidFill>
            </a:endParaRPr>
          </a:p>
        </p:txBody>
      </p:sp>
      <p:sp>
        <p:nvSpPr>
          <p:cNvPr id="524" name="Google Shape;524;p58"/>
          <p:cNvSpPr txBox="1"/>
          <p:nvPr>
            <p:ph idx="3" type="body"/>
          </p:nvPr>
        </p:nvSpPr>
        <p:spPr>
          <a:xfrm>
            <a:off x="4765675" y="2814466"/>
            <a:ext cx="3783600" cy="1243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1800">
                <a:solidFill>
                  <a:schemeClr val="accent5"/>
                </a:solidFill>
              </a:rPr>
              <a:t>Approach:</a:t>
            </a:r>
            <a:br>
              <a:rPr lang="en" sz="18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- Data cleansing and aggregation in Python.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- Identification of outliers and trends.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- Forecasting and strategy modeling.</a:t>
            </a:r>
            <a:br>
              <a:rPr lang="en" sz="1400">
                <a:solidFill>
                  <a:schemeClr val="accent5"/>
                </a:solidFill>
              </a:rPr>
            </a:br>
            <a:r>
              <a:rPr lang="en" sz="1400">
                <a:solidFill>
                  <a:schemeClr val="accent5"/>
                </a:solidFill>
              </a:rPr>
              <a:t>- Visualization and narrative building in Tableau.</a:t>
            </a:r>
            <a:endParaRPr sz="1400">
              <a:solidFill>
                <a:schemeClr val="accent5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9"/>
          <p:cNvSpPr txBox="1"/>
          <p:nvPr>
            <p:ph type="title"/>
          </p:nvPr>
        </p:nvSpPr>
        <p:spPr>
          <a:xfrm>
            <a:off x="308400" y="290725"/>
            <a:ext cx="8527200" cy="6096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i="1" lang="en" sz="4400"/>
              <a:t>Revenue vs Customer Trends</a:t>
            </a:r>
            <a:endParaRPr i="1"/>
          </a:p>
        </p:txBody>
      </p:sp>
      <p:sp>
        <p:nvSpPr>
          <p:cNvPr id="530" name="Google Shape;530;p59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31" name="Google Shape;531;p59" title="Screen Shot 2025-08-06 at 5.18.09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00974" y="2298500"/>
            <a:ext cx="5239475" cy="2731851"/>
          </a:xfrm>
          <a:prstGeom prst="rect">
            <a:avLst/>
          </a:prstGeom>
          <a:noFill/>
          <a:ln>
            <a:noFill/>
          </a:ln>
        </p:spPr>
      </p:pic>
      <p:sp>
        <p:nvSpPr>
          <p:cNvPr id="532" name="Google Shape;532;p59"/>
          <p:cNvSpPr txBox="1"/>
          <p:nvPr/>
        </p:nvSpPr>
        <p:spPr>
          <a:xfrm>
            <a:off x="4681625" y="2196975"/>
            <a:ext cx="592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Customer and revenue values shown on a logarithmic scale.</a:t>
            </a:r>
            <a:endParaRPr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33" name="Google Shape;533;p59"/>
          <p:cNvSpPr txBox="1"/>
          <p:nvPr/>
        </p:nvSpPr>
        <p:spPr>
          <a:xfrm>
            <a:off x="64050" y="900325"/>
            <a:ext cx="364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Most sectors align with the positive price-revenue trend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 upward trendline shows that higher prices are generally associated with higher revenue across sectors, reflecting the expected relationship. Most sectors fall reasonably close to this line.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4" name="Google Shape;534;p59"/>
          <p:cNvSpPr txBox="1"/>
          <p:nvPr/>
        </p:nvSpPr>
        <p:spPr>
          <a:xfrm>
            <a:off x="161250" y="3851613"/>
            <a:ext cx="36441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Transportation Sector (Yellow)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Despite having one of the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lowest average prices (~$5.75)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the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transportation sector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sits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slightly above the trendline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indicating it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generates slightly more revenue than expected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based on price alone—possibly due to efficient usage or volume.</a:t>
            </a:r>
            <a:endParaRPr b="1" sz="9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5" name="Google Shape;535;p59"/>
          <p:cNvSpPr txBox="1"/>
          <p:nvPr/>
        </p:nvSpPr>
        <p:spPr>
          <a:xfrm>
            <a:off x="125400" y="1789125"/>
            <a:ext cx="3521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Newsreader"/>
                <a:ea typeface="Newsreader"/>
                <a:cs typeface="Newsreader"/>
                <a:sym typeface="Newsreader"/>
              </a:rPr>
              <a:t>Residential Sector (Blue)</a:t>
            </a:r>
            <a:endParaRPr b="1" sz="10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accent2"/>
                </a:solidFill>
                <a:latin typeface="Newsreader"/>
                <a:ea typeface="Newsreader"/>
                <a:cs typeface="Newsreader"/>
                <a:sym typeface="Newsreader"/>
              </a:rPr>
              <a:t>With a high average price (~$12.50), the residential sector delivers less total revenue than predicted. It falls below the trendline, suggesting potential issues like low adoption, affordability constraints, or demand suppression.</a:t>
            </a:r>
            <a:endParaRPr b="1" sz="1100">
              <a:solidFill>
                <a:schemeClr val="accent2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6" name="Google Shape;536;p59"/>
          <p:cNvSpPr txBox="1"/>
          <p:nvPr/>
        </p:nvSpPr>
        <p:spPr>
          <a:xfrm>
            <a:off x="161250" y="2897325"/>
            <a:ext cx="2993400" cy="95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Newsreader"/>
                <a:ea typeface="Newsreader"/>
                <a:cs typeface="Newsreader"/>
                <a:sym typeface="Newsreader"/>
              </a:rPr>
              <a:t>Commercial Sector (Red)</a:t>
            </a:r>
            <a:endParaRPr b="1" sz="1000">
              <a:solidFill>
                <a:srgbClr val="FF00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FF0000"/>
                </a:solidFill>
                <a:latin typeface="Newsreader"/>
                <a:ea typeface="Newsreader"/>
                <a:cs typeface="Newsreader"/>
                <a:sym typeface="Newsreader"/>
              </a:rPr>
              <a:t>The commercial sector, priced at around $10.5, lands close to the trendline, indicating a balanced correlation between price and revenue—no strong inefficiency signals.</a:t>
            </a:r>
            <a:endParaRPr b="1" sz="1100">
              <a:solidFill>
                <a:srgbClr val="FF0000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7" name="Google Shape;537;p59"/>
          <p:cNvSpPr txBox="1"/>
          <p:nvPr/>
        </p:nvSpPr>
        <p:spPr>
          <a:xfrm>
            <a:off x="3708275" y="900325"/>
            <a:ext cx="49818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Industrial Sector (Teal)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: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The industrial sector shows a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reasonable price (~$7.6)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but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low revenue (~$4.5M)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and is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noticeably below the trendline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indicating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significant underperformance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. This may point to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low customer penetration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or </a:t>
            </a: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inefficiencies</a:t>
            </a:r>
            <a: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despite competitive pricing.</a:t>
            </a:r>
            <a:br>
              <a:rPr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endParaRPr sz="1000">
              <a:solidFill>
                <a:srgbClr val="00FF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Other Sector (Green)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:</a:t>
            </a:r>
            <a:b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</a:b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 With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higher price (~$8.7)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 but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very low revenue (~$46K)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, this sector is a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clear outlier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, suggesting either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limited application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,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small customer base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, or </a:t>
            </a:r>
            <a:r>
              <a:rPr b="1"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data sparsity</a:t>
            </a:r>
            <a:r>
              <a:rPr lang="en" sz="1000">
                <a:solidFill>
                  <a:srgbClr val="00FF00"/>
                </a:solidFill>
                <a:latin typeface="Newsreader"/>
                <a:ea typeface="Newsreader"/>
                <a:cs typeface="Newsreader"/>
                <a:sym typeface="Newsreader"/>
              </a:rPr>
              <a:t>.</a:t>
            </a:r>
            <a:endParaRPr sz="1000">
              <a:solidFill>
                <a:srgbClr val="00FF00"/>
              </a:solidFill>
              <a:latin typeface="Newsreader"/>
              <a:ea typeface="Newsreader"/>
              <a:cs typeface="Newsreader"/>
              <a:sym typeface="Newsreader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8" name="Google Shape;538;p59"/>
          <p:cNvSpPr txBox="1"/>
          <p:nvPr/>
        </p:nvSpPr>
        <p:spPr>
          <a:xfrm>
            <a:off x="238525" y="148745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6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39" name="Google Shape;539;p59"/>
          <p:cNvSpPr txBox="1"/>
          <p:nvPr/>
        </p:nvSpPr>
        <p:spPr>
          <a:xfrm>
            <a:off x="125400" y="4691650"/>
            <a:ext cx="39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Data Source:</a:t>
            </a:r>
            <a:r>
              <a:rPr lang="en" sz="1000" u="sng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Kaggle.com (US Electricity Prices)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60"/>
          <p:cNvSpPr txBox="1"/>
          <p:nvPr>
            <p:ph type="title"/>
          </p:nvPr>
        </p:nvSpPr>
        <p:spPr>
          <a:xfrm>
            <a:off x="308400" y="290725"/>
            <a:ext cx="8527200" cy="6774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Calibri"/>
              <a:buNone/>
            </a:pPr>
            <a:r>
              <a:rPr i="1" lang="en" sz="4400"/>
              <a:t>Outlier States Deep Dive</a:t>
            </a:r>
            <a:endParaRPr i="1"/>
          </a:p>
        </p:txBody>
      </p:sp>
      <p:sp>
        <p:nvSpPr>
          <p:cNvPr id="545" name="Google Shape;545;p60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6" name="Google Shape;546;p60"/>
          <p:cNvSpPr txBox="1"/>
          <p:nvPr/>
        </p:nvSpPr>
        <p:spPr>
          <a:xfrm>
            <a:off x="4681625" y="2196975"/>
            <a:ext cx="592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Customer and revenue values shown on a logarithmic scale.</a:t>
            </a:r>
            <a:endParaRPr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47" name="Google Shape;547;p60"/>
          <p:cNvSpPr txBox="1"/>
          <p:nvPr/>
        </p:nvSpPr>
        <p:spPr>
          <a:xfrm>
            <a:off x="64050" y="900325"/>
            <a:ext cx="364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This chart identifies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underperforming state-sector combinations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based on their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average revenue per customer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.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48" name="Google Shape;548;p60"/>
          <p:cNvSpPr txBox="1"/>
          <p:nvPr/>
        </p:nvSpPr>
        <p:spPr>
          <a:xfrm>
            <a:off x="64050" y="2982288"/>
            <a:ext cx="36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Most outliers are concentrated in 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transportation sector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with a few also appearing in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industrial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segments.</a:t>
            </a:r>
            <a:endParaRPr b="1" sz="9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49" name="Google Shape;549;p60"/>
          <p:cNvSpPr txBox="1"/>
          <p:nvPr/>
        </p:nvSpPr>
        <p:spPr>
          <a:xfrm>
            <a:off x="64050" y="1586375"/>
            <a:ext cx="352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Outliers are flagged using a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Z-score threshold (±1.0)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making it easier to detect statistically significant underperformance.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0" name="Google Shape;550;p60"/>
          <p:cNvSpPr txBox="1"/>
          <p:nvPr/>
        </p:nvSpPr>
        <p:spPr>
          <a:xfrm>
            <a:off x="64050" y="2279075"/>
            <a:ext cx="299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x-axis uses a log scale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helping to reveal both subtle and extreme deviations across states and sectors.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1" name="Google Shape;551;p60"/>
          <p:cNvSpPr txBox="1"/>
          <p:nvPr/>
        </p:nvSpPr>
        <p:spPr>
          <a:xfrm>
            <a:off x="64050" y="3470138"/>
            <a:ext cx="372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These underperforming pairs are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persistent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not just occasional dips — suggesting deeper structural issues or pricing inefficiencies.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52" name="Google Shape;552;p60" title="Screen Shot 2025-08-06 at 7.30.35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85450" y="1438525"/>
            <a:ext cx="5558550" cy="3293800"/>
          </a:xfrm>
          <a:prstGeom prst="rect">
            <a:avLst/>
          </a:prstGeom>
          <a:noFill/>
          <a:ln>
            <a:noFill/>
          </a:ln>
        </p:spPr>
      </p:pic>
      <p:sp>
        <p:nvSpPr>
          <p:cNvPr id="553" name="Google Shape;553;p60"/>
          <p:cNvSpPr txBox="1"/>
          <p:nvPr/>
        </p:nvSpPr>
        <p:spPr>
          <a:xfrm>
            <a:off x="64050" y="4208725"/>
            <a:ext cx="372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Recommended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next step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: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prioritize targeted interventions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(e.g., price adjustments, infrastructure audits) in the flagged state-sector combinations to boost overall performance.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4" name="Google Shape;554;p60"/>
          <p:cNvSpPr txBox="1"/>
          <p:nvPr/>
        </p:nvSpPr>
        <p:spPr>
          <a:xfrm>
            <a:off x="238525" y="148745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6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55" name="Google Shape;555;p60"/>
          <p:cNvSpPr txBox="1"/>
          <p:nvPr/>
        </p:nvSpPr>
        <p:spPr>
          <a:xfrm>
            <a:off x="4824150" y="4732325"/>
            <a:ext cx="39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Data Source:</a:t>
            </a:r>
            <a:r>
              <a:rPr lang="en" sz="1000" u="sng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Kaggle.com (US Electricity Prices)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61"/>
          <p:cNvSpPr txBox="1"/>
          <p:nvPr>
            <p:ph type="title"/>
          </p:nvPr>
        </p:nvSpPr>
        <p:spPr>
          <a:xfrm>
            <a:off x="308400" y="84025"/>
            <a:ext cx="8527200" cy="13545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4400"/>
              <a:t>Price vs Revenue Correlation</a:t>
            </a:r>
            <a:endParaRPr i="1" sz="44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00"/>
          </a:p>
        </p:txBody>
      </p:sp>
      <p:sp>
        <p:nvSpPr>
          <p:cNvPr id="561" name="Google Shape;561;p61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2" name="Google Shape;562;p61"/>
          <p:cNvSpPr txBox="1"/>
          <p:nvPr/>
        </p:nvSpPr>
        <p:spPr>
          <a:xfrm>
            <a:off x="4681625" y="2196975"/>
            <a:ext cx="592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Customer and revenue values shown on a logarithmic scale.</a:t>
            </a:r>
            <a:endParaRPr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63" name="Google Shape;563;p61"/>
          <p:cNvSpPr txBox="1"/>
          <p:nvPr/>
        </p:nvSpPr>
        <p:spPr>
          <a:xfrm>
            <a:off x="64050" y="900325"/>
            <a:ext cx="36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This bar chart displays 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correlation between average price and total revenue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for each utility sector.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4" name="Google Shape;564;p61"/>
          <p:cNvSpPr txBox="1"/>
          <p:nvPr/>
        </p:nvSpPr>
        <p:spPr>
          <a:xfrm>
            <a:off x="64050" y="2792763"/>
            <a:ext cx="364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These insights support a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targeted pricing strategy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—avoiding blanket price hikes and instead focusing on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segments with proven responsiveness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.</a:t>
            </a:r>
            <a:endParaRPr b="1" sz="9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5" name="Google Shape;565;p61"/>
          <p:cNvSpPr txBox="1"/>
          <p:nvPr/>
        </p:nvSpPr>
        <p:spPr>
          <a:xfrm>
            <a:off x="64050" y="1376825"/>
            <a:ext cx="352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Residential and industrial sectors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show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negative or near-zero correlation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indicating that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raising prices is unlikely to boost revenue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in those segments.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6" name="Google Shape;566;p61"/>
          <p:cNvSpPr txBox="1"/>
          <p:nvPr/>
        </p:nvSpPr>
        <p:spPr>
          <a:xfrm>
            <a:off x="64050" y="2100488"/>
            <a:ext cx="299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In contrast, 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transportation sector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exhibits a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strong positive correlation (0.2964)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suggesting it is more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price-sensitive (elastic)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7" name="Google Shape;567;p61"/>
          <p:cNvSpPr txBox="1"/>
          <p:nvPr/>
        </p:nvSpPr>
        <p:spPr>
          <a:xfrm>
            <a:off x="64050" y="3470138"/>
            <a:ext cx="372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Strategic takeaway: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Non-price interventions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(efficiency, customer growth) are better suited for price-inelastic sectors.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68" name="Google Shape;568;p61"/>
          <p:cNvSpPr txBox="1"/>
          <p:nvPr/>
        </p:nvSpPr>
        <p:spPr>
          <a:xfrm>
            <a:off x="64050" y="4208725"/>
            <a:ext cx="372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Recommended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next step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: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prioritize targeted interventions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(e.g., price adjustments, infrastructure audits) in the flagged state-sector combinations to boost overall performance.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69" name="Google Shape;569;p61" title="Screen Shot 2025-08-06 at 7.41.08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52825" y="900327"/>
            <a:ext cx="4633925" cy="2673576"/>
          </a:xfrm>
          <a:prstGeom prst="rect">
            <a:avLst/>
          </a:prstGeom>
          <a:noFill/>
          <a:ln>
            <a:noFill/>
          </a:ln>
        </p:spPr>
      </p:pic>
      <p:sp>
        <p:nvSpPr>
          <p:cNvPr id="570" name="Google Shape;570;p61"/>
          <p:cNvSpPr txBox="1"/>
          <p:nvPr/>
        </p:nvSpPr>
        <p:spPr>
          <a:xfrm>
            <a:off x="5184800" y="4693220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6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71" name="Google Shape;571;p61"/>
          <p:cNvSpPr txBox="1"/>
          <p:nvPr/>
        </p:nvSpPr>
        <p:spPr>
          <a:xfrm>
            <a:off x="4392675" y="3724400"/>
            <a:ext cx="39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Data Source:</a:t>
            </a:r>
            <a:r>
              <a:rPr lang="en" sz="1000" u="sng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Kaggle.com (US Electricity Prices)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62"/>
          <p:cNvSpPr txBox="1"/>
          <p:nvPr>
            <p:ph type="title"/>
          </p:nvPr>
        </p:nvSpPr>
        <p:spPr>
          <a:xfrm>
            <a:off x="308400" y="84025"/>
            <a:ext cx="8527200" cy="3693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2400"/>
              <a:t>Revenue Share by State — Residential Majority View</a:t>
            </a:r>
            <a:endParaRPr i="1" sz="5700"/>
          </a:p>
        </p:txBody>
      </p:sp>
      <p:sp>
        <p:nvSpPr>
          <p:cNvPr id="577" name="Google Shape;577;p62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8" name="Google Shape;578;p62"/>
          <p:cNvSpPr txBox="1"/>
          <p:nvPr/>
        </p:nvSpPr>
        <p:spPr>
          <a:xfrm>
            <a:off x="4681625" y="2196975"/>
            <a:ext cx="592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Customer and revenue values shown on a logarithmic scale.</a:t>
            </a:r>
            <a:endParaRPr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79" name="Google Shape;579;p62"/>
          <p:cNvSpPr txBox="1"/>
          <p:nvPr/>
        </p:nvSpPr>
        <p:spPr>
          <a:xfrm>
            <a:off x="64050" y="900325"/>
            <a:ext cx="364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This chart highlights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states with strong residential sector dominance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sorted from highest to lowest residential revenue share.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0" name="Google Shape;580;p62"/>
          <p:cNvSpPr txBox="1"/>
          <p:nvPr/>
        </p:nvSpPr>
        <p:spPr>
          <a:xfrm>
            <a:off x="64050" y="2792763"/>
            <a:ext cx="364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commercial and industrial sectors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remain minor contributors in these regions, reducing elasticity for price-based interventions in those areas.</a:t>
            </a:r>
            <a:endParaRPr b="1" sz="9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1" name="Google Shape;581;p62"/>
          <p:cNvSpPr txBox="1"/>
          <p:nvPr/>
        </p:nvSpPr>
        <p:spPr>
          <a:xfrm>
            <a:off x="64050" y="1493075"/>
            <a:ext cx="3521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West Virginia, Mississippi, Vermont, and South Carolina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rely heavily on residential consumption—over 50% of their total revenue comes from households.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2" name="Google Shape;582;p62"/>
          <p:cNvSpPr txBox="1"/>
          <p:nvPr/>
        </p:nvSpPr>
        <p:spPr>
          <a:xfrm>
            <a:off x="64050" y="2100488"/>
            <a:ext cx="299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These states are likely to benefit most from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household-focused strategies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like efficiency programs, smart metering, or rate design.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3" name="Google Shape;583;p62"/>
          <p:cNvSpPr txBox="1"/>
          <p:nvPr/>
        </p:nvSpPr>
        <p:spPr>
          <a:xfrm>
            <a:off x="64050" y="3470138"/>
            <a:ext cx="372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Transportation and "Other" sectors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contribute negligibly to total revenue in most residential-heavy states.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84" name="Google Shape;584;p62"/>
          <p:cNvSpPr txBox="1"/>
          <p:nvPr/>
        </p:nvSpPr>
        <p:spPr>
          <a:xfrm>
            <a:off x="64050" y="4208725"/>
            <a:ext cx="3722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Understanding sector concentration ensures that revenue growth strategies are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realistic and demand-aligned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585" name="Google Shape;585;p62" title="Screen Shot 2025-08-06 at 10.19.14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38550" y="946850"/>
            <a:ext cx="5120601" cy="4044250"/>
          </a:xfrm>
          <a:prstGeom prst="rect">
            <a:avLst/>
          </a:prstGeom>
          <a:noFill/>
          <a:ln>
            <a:noFill/>
          </a:ln>
        </p:spPr>
      </p:pic>
      <p:sp>
        <p:nvSpPr>
          <p:cNvPr id="586" name="Google Shape;586;p62"/>
          <p:cNvSpPr txBox="1"/>
          <p:nvPr/>
        </p:nvSpPr>
        <p:spPr>
          <a:xfrm>
            <a:off x="4730250" y="561625"/>
            <a:ext cx="39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Data Source:</a:t>
            </a:r>
            <a:r>
              <a:rPr lang="en" sz="1000" u="sng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Kaggle.com (US Electricity Prices)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p63"/>
          <p:cNvSpPr txBox="1"/>
          <p:nvPr>
            <p:ph type="title"/>
          </p:nvPr>
        </p:nvSpPr>
        <p:spPr>
          <a:xfrm>
            <a:off x="249475" y="207650"/>
            <a:ext cx="8527200" cy="1215900"/>
          </a:xfrm>
          <a:prstGeom prst="rect">
            <a:avLst/>
          </a:prstGeom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3500"/>
              <a:t>Strategic Forecasting &amp; Simulated Scenarios</a:t>
            </a:r>
            <a:endParaRPr i="1" sz="35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4400"/>
          </a:p>
        </p:txBody>
      </p:sp>
      <p:sp>
        <p:nvSpPr>
          <p:cNvPr id="592" name="Google Shape;592;p63"/>
          <p:cNvSpPr txBox="1"/>
          <p:nvPr>
            <p:ph idx="12" type="sldNum"/>
          </p:nvPr>
        </p:nvSpPr>
        <p:spPr>
          <a:xfrm>
            <a:off x="8227975" y="217725"/>
            <a:ext cx="548700" cy="234000"/>
          </a:xfrm>
          <a:prstGeom prst="rect">
            <a:avLst/>
          </a:prstGeom>
        </p:spPr>
        <p:txBody>
          <a:bodyPr anchorCtr="0" anchor="ctr" bIns="91425" lIns="0" spcFirstLastPara="1" rIns="0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93" name="Google Shape;593;p63"/>
          <p:cNvSpPr txBox="1"/>
          <p:nvPr/>
        </p:nvSpPr>
        <p:spPr>
          <a:xfrm>
            <a:off x="4681625" y="2196975"/>
            <a:ext cx="5925300" cy="2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700">
                <a:solidFill>
                  <a:schemeClr val="lt1"/>
                </a:solidFill>
                <a:latin typeface="DM Sans"/>
                <a:ea typeface="DM Sans"/>
                <a:cs typeface="DM Sans"/>
                <a:sym typeface="DM Sans"/>
              </a:rPr>
              <a:t>Customer and revenue values shown on a logarithmic scale.</a:t>
            </a:r>
            <a:endParaRPr sz="7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594" name="Google Shape;594;p63"/>
          <p:cNvSpPr txBox="1"/>
          <p:nvPr/>
        </p:nvSpPr>
        <p:spPr>
          <a:xfrm>
            <a:off x="64050" y="900325"/>
            <a:ext cx="3644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This chart displays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simulated revenue projections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under different strategic interventions.</a:t>
            </a:r>
            <a:endParaRPr b="1"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95" name="Google Shape;595;p63"/>
          <p:cNvSpPr txBox="1"/>
          <p:nvPr/>
        </p:nvSpPr>
        <p:spPr>
          <a:xfrm>
            <a:off x="64050" y="2611513"/>
            <a:ext cx="3644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The model shows that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stacked improvements in usage, price, and customer base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can raise revenue well above baseline targets.</a:t>
            </a:r>
            <a:endParaRPr b="1" sz="9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96" name="Google Shape;596;p63"/>
          <p:cNvSpPr txBox="1"/>
          <p:nvPr/>
        </p:nvSpPr>
        <p:spPr>
          <a:xfrm>
            <a:off x="64050" y="1376825"/>
            <a:ext cx="35214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Each bar represents a modeled outcome from one strategy applied to underperforming sectors.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97" name="Google Shape;597;p63"/>
          <p:cNvSpPr txBox="1"/>
          <p:nvPr/>
        </p:nvSpPr>
        <p:spPr>
          <a:xfrm>
            <a:off x="64050" y="1918813"/>
            <a:ext cx="29934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+20% Usage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and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+10% Price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produced moderate gains, while the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Combined Strategy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significantly outperformed all others.</a:t>
            </a:r>
            <a:endParaRPr b="1" sz="11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98" name="Google Shape;598;p63"/>
          <p:cNvSpPr txBox="1"/>
          <p:nvPr/>
        </p:nvSpPr>
        <p:spPr>
          <a:xfrm>
            <a:off x="64050" y="3470138"/>
            <a:ext cx="37221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This confirms the feasibility of a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10%+ revenue improvement goal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, validating the use of data-driven simulation to guide planning.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599" name="Google Shape;599;p63"/>
          <p:cNvSpPr txBox="1"/>
          <p:nvPr/>
        </p:nvSpPr>
        <p:spPr>
          <a:xfrm>
            <a:off x="64050" y="4208725"/>
            <a:ext cx="3722100" cy="86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Recommended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next step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: </a:t>
            </a:r>
            <a:r>
              <a:rPr b="1"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prioritize targeted interventions</a:t>
            </a:r>
            <a:r>
              <a:rPr lang="en" sz="1100">
                <a:solidFill>
                  <a:schemeClr val="dk1"/>
                </a:solidFill>
                <a:latin typeface="Newsreader"/>
                <a:ea typeface="Newsreader"/>
                <a:cs typeface="Newsreader"/>
                <a:sym typeface="Newsreader"/>
              </a:rPr>
              <a:t> (e.g., price adjustments, infrastructure audits) in the flagged state-sector combinations to boost overall performance.</a:t>
            </a:r>
            <a:endParaRPr sz="1000">
              <a:solidFill>
                <a:schemeClr val="dk1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pic>
        <p:nvPicPr>
          <p:cNvPr id="600" name="Google Shape;600;p63" title="Screen Shot 2025-08-06 at 9.27.03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24400" y="949450"/>
            <a:ext cx="4952276" cy="2994800"/>
          </a:xfrm>
          <a:prstGeom prst="rect">
            <a:avLst/>
          </a:prstGeom>
          <a:noFill/>
          <a:ln>
            <a:noFill/>
          </a:ln>
        </p:spPr>
      </p:pic>
      <p:sp>
        <p:nvSpPr>
          <p:cNvPr id="601" name="Google Shape;601;p63"/>
          <p:cNvSpPr txBox="1"/>
          <p:nvPr/>
        </p:nvSpPr>
        <p:spPr>
          <a:xfrm>
            <a:off x="193000" y="74320"/>
            <a:ext cx="3860100" cy="3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9F9F9"/>
                </a:solidFill>
                <a:latin typeface="Newsreader"/>
                <a:ea typeface="Newsreader"/>
                <a:cs typeface="Newsreader"/>
                <a:sym typeface="Newsreader"/>
              </a:rPr>
              <a:t>Final Capstone Project</a:t>
            </a:r>
            <a:endParaRPr sz="1600">
              <a:solidFill>
                <a:srgbClr val="F9F9F9"/>
              </a:solidFill>
              <a:latin typeface="Newsreader"/>
              <a:ea typeface="Newsreader"/>
              <a:cs typeface="Newsreader"/>
              <a:sym typeface="Newsreader"/>
            </a:endParaRPr>
          </a:p>
        </p:txBody>
      </p:sp>
      <p:sp>
        <p:nvSpPr>
          <p:cNvPr id="602" name="Google Shape;602;p63"/>
          <p:cNvSpPr txBox="1"/>
          <p:nvPr/>
        </p:nvSpPr>
        <p:spPr>
          <a:xfrm>
            <a:off x="4426825" y="4099925"/>
            <a:ext cx="3957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DM Sans Light"/>
                <a:ea typeface="DM Sans Light"/>
                <a:cs typeface="DM Sans Light"/>
                <a:sym typeface="DM Sans Light"/>
              </a:rPr>
              <a:t>Data Source:</a:t>
            </a:r>
            <a:r>
              <a:rPr lang="en" sz="1000" u="sng">
                <a:solidFill>
                  <a:schemeClr val="accent1"/>
                </a:solidFill>
                <a:latin typeface="DM Sans Light"/>
                <a:ea typeface="DM Sans Light"/>
                <a:cs typeface="DM Sans Light"/>
                <a:sym typeface="DM Sans Light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Kaggle.com (US Electricity Prices)</a:t>
            </a:r>
            <a:endParaRPr sz="1200">
              <a:solidFill>
                <a:schemeClr val="lt1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Business Plan Presentation">
  <a:themeElements>
    <a:clrScheme name="Simple Light">
      <a:dk1>
        <a:srgbClr val="F9F9F9"/>
      </a:dk1>
      <a:lt1>
        <a:srgbClr val="183C40"/>
      </a:lt1>
      <a:dk2>
        <a:srgbClr val="20494D"/>
      </a:dk2>
      <a:lt2>
        <a:srgbClr val="799DA7"/>
      </a:lt2>
      <a:accent1>
        <a:srgbClr val="B0D5CD"/>
      </a:accent1>
      <a:accent2>
        <a:srgbClr val="A6DAEA"/>
      </a:accent2>
      <a:accent3>
        <a:srgbClr val="B78D43"/>
      </a:accent3>
      <a:accent4>
        <a:srgbClr val="9AA864"/>
      </a:accent4>
      <a:accent5>
        <a:srgbClr val="426345"/>
      </a:accent5>
      <a:accent6>
        <a:srgbClr val="DCDCDC"/>
      </a:accent6>
      <a:hlink>
        <a:srgbClr val="B0D5C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