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68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97" d="100"/>
          <a:sy n="97" d="100"/>
        </p:scale>
        <p:origin x="18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5B4-2C8D-4539-A657-06A035FF7F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B1CC-D1DD-44DF-B437-A5710B92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0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5B4-2C8D-4539-A657-06A035FF7F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B1CC-D1DD-44DF-B437-A5710B92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5B4-2C8D-4539-A657-06A035FF7F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B1CC-D1DD-44DF-B437-A5710B92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5B4-2C8D-4539-A657-06A035FF7F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B1CC-D1DD-44DF-B437-A5710B92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5B4-2C8D-4539-A657-06A035FF7F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B1CC-D1DD-44DF-B437-A5710B92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5B4-2C8D-4539-A657-06A035FF7F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B1CC-D1DD-44DF-B437-A5710B92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5B4-2C8D-4539-A657-06A035FF7F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B1CC-D1DD-44DF-B437-A5710B92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5B4-2C8D-4539-A657-06A035FF7F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B1CC-D1DD-44DF-B437-A5710B92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5B4-2C8D-4539-A657-06A035FF7F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B1CC-D1DD-44DF-B437-A5710B92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9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5B4-2C8D-4539-A657-06A035FF7F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B1CC-D1DD-44DF-B437-A5710B92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5B4-2C8D-4539-A657-06A035FF7F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B1CC-D1DD-44DF-B437-A5710B92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8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55B4-2C8D-4539-A657-06A035FF7FE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B1CC-D1DD-44DF-B437-A5710B92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8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893BA-5FE4-4520-AFE2-3BD8EEA73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preliminar</a:t>
            </a:r>
            <a:r>
              <a:rPr lang="en-US" dirty="0"/>
              <a:t> - </a:t>
            </a:r>
            <a:r>
              <a:rPr lang="en-US" dirty="0" err="1"/>
              <a:t>Análisis</a:t>
            </a:r>
            <a:r>
              <a:rPr lang="en-US" dirty="0"/>
              <a:t> de imagen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1DD965-EE43-44BF-A046-ADA3A239D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Luciano García Giordano, 150245</a:t>
            </a:r>
          </a:p>
          <a:p>
            <a:r>
              <a:rPr lang="en-US" dirty="0"/>
              <a:t>Gonzalo </a:t>
            </a:r>
            <a:r>
              <a:rPr lang="en-US" dirty="0" err="1"/>
              <a:t>Flórez</a:t>
            </a:r>
            <a:r>
              <a:rPr lang="en-US" dirty="0"/>
              <a:t> Arias, 150048</a:t>
            </a:r>
          </a:p>
          <a:p>
            <a:r>
              <a:rPr lang="en-US" dirty="0"/>
              <a:t>Salvador González </a:t>
            </a:r>
            <a:r>
              <a:rPr lang="en-US" dirty="0" err="1"/>
              <a:t>Gerpe</a:t>
            </a:r>
            <a:r>
              <a:rPr lang="en-US"/>
              <a:t>, 150044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5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B28F-B702-4263-86E1-B681B9E6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Elección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flecha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83A4B-E3F6-4F05-BFD2-DC6547753153}"/>
              </a:ext>
            </a:extLst>
          </p:cNvPr>
          <p:cNvSpPr/>
          <p:nvPr/>
        </p:nvSpPr>
        <p:spPr>
          <a:xfrm>
            <a:off x="1624519" y="1955260"/>
            <a:ext cx="5914417" cy="420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CA146A-624F-406B-8846-82BA295F0FA0}"/>
              </a:ext>
            </a:extLst>
          </p:cNvPr>
          <p:cNvCxnSpPr/>
          <p:nvPr/>
        </p:nvCxnSpPr>
        <p:spPr>
          <a:xfrm flipV="1">
            <a:off x="1624519" y="3429000"/>
            <a:ext cx="5914417" cy="115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3F1716-D15F-47C3-AFA2-789140E2B253}"/>
              </a:ext>
            </a:extLst>
          </p:cNvPr>
          <p:cNvCxnSpPr/>
          <p:nvPr/>
        </p:nvCxnSpPr>
        <p:spPr>
          <a:xfrm flipH="1">
            <a:off x="5340485" y="3832698"/>
            <a:ext cx="233464" cy="232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D8A6C33-B316-43BD-A734-8F2211DF88EA}"/>
              </a:ext>
            </a:extLst>
          </p:cNvPr>
          <p:cNvSpPr/>
          <p:nvPr/>
        </p:nvSpPr>
        <p:spPr>
          <a:xfrm rot="20788018">
            <a:off x="5602586" y="3287056"/>
            <a:ext cx="437744" cy="296694"/>
          </a:xfrm>
          <a:prstGeom prst="rightArrow">
            <a:avLst>
              <a:gd name="adj1" fmla="val 33292"/>
              <a:gd name="adj2" fmla="val 560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90429A-3755-4D2F-B956-89A6A14C957A}"/>
              </a:ext>
            </a:extLst>
          </p:cNvPr>
          <p:cNvSpPr/>
          <p:nvPr/>
        </p:nvSpPr>
        <p:spPr>
          <a:xfrm>
            <a:off x="4667693" y="6055468"/>
            <a:ext cx="233464" cy="2645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94AAC-3466-493A-ACD7-E72B53B2681E}"/>
              </a:ext>
            </a:extLst>
          </p:cNvPr>
          <p:cNvSpPr/>
          <p:nvPr/>
        </p:nvSpPr>
        <p:spPr>
          <a:xfrm>
            <a:off x="1435100" y="4373896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10951-E6D8-420C-8FD2-9BB963A8356A}"/>
              </a:ext>
            </a:extLst>
          </p:cNvPr>
          <p:cNvSpPr/>
          <p:nvPr/>
        </p:nvSpPr>
        <p:spPr>
          <a:xfrm>
            <a:off x="7334250" y="3230562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3DCAB2-6EF3-4466-B967-3F87ADD8C416}"/>
              </a:ext>
            </a:extLst>
          </p:cNvPr>
          <p:cNvSpPr/>
          <p:nvPr/>
        </p:nvSpPr>
        <p:spPr>
          <a:xfrm>
            <a:off x="5091247" y="5923165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BC2B8-7B40-4934-A1E7-C3B71FB23711}"/>
              </a:ext>
            </a:extLst>
          </p:cNvPr>
          <p:cNvSpPr txBox="1"/>
          <p:nvPr/>
        </p:nvSpPr>
        <p:spPr>
          <a:xfrm>
            <a:off x="5457217" y="5675894"/>
            <a:ext cx="9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E76BE6-4792-47FD-ABDD-1275F151A809}"/>
              </a:ext>
            </a:extLst>
          </p:cNvPr>
          <p:cNvCxnSpPr>
            <a:cxnSpLocks/>
          </p:cNvCxnSpPr>
          <p:nvPr/>
        </p:nvCxnSpPr>
        <p:spPr>
          <a:xfrm flipH="1">
            <a:off x="1624519" y="3428999"/>
            <a:ext cx="4196939" cy="1152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169E5-9EDB-4679-9066-7C6935427779}"/>
              </a:ext>
            </a:extLst>
          </p:cNvPr>
          <p:cNvCxnSpPr>
            <a:cxnSpLocks/>
          </p:cNvCxnSpPr>
          <p:nvPr/>
        </p:nvCxnSpPr>
        <p:spPr>
          <a:xfrm flipV="1">
            <a:off x="5821458" y="3429000"/>
            <a:ext cx="1717478" cy="6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A9294E-7CB1-4A1B-BB33-979837EFE1D0}"/>
              </a:ext>
            </a:extLst>
          </p:cNvPr>
          <p:cNvCxnSpPr/>
          <p:nvPr/>
        </p:nvCxnSpPr>
        <p:spPr>
          <a:xfrm flipV="1">
            <a:off x="5692688" y="3032788"/>
            <a:ext cx="482600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EE9483-9041-4D44-B18C-A2F3C1B9C4DB}"/>
              </a:ext>
            </a:extLst>
          </p:cNvPr>
          <p:cNvSpPr txBox="1"/>
          <p:nvPr/>
        </p:nvSpPr>
        <p:spPr>
          <a:xfrm>
            <a:off x="6147248" y="3118452"/>
            <a:ext cx="110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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7B4773-B946-4A28-8380-2067936294D5}"/>
              </a:ext>
            </a:extLst>
          </p:cNvPr>
          <p:cNvCxnSpPr/>
          <p:nvPr/>
        </p:nvCxnSpPr>
        <p:spPr>
          <a:xfrm flipV="1">
            <a:off x="5340485" y="3435403"/>
            <a:ext cx="2198451" cy="272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B6AE43-C8A9-4C58-8EB4-5AAB77311508}"/>
              </a:ext>
            </a:extLst>
          </p:cNvPr>
          <p:cNvCxnSpPr/>
          <p:nvPr/>
        </p:nvCxnSpPr>
        <p:spPr>
          <a:xfrm flipV="1">
            <a:off x="5340485" y="3435403"/>
            <a:ext cx="2198451" cy="2722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311781-7F43-4183-8E42-BF880332BC16}"/>
              </a:ext>
            </a:extLst>
          </p:cNvPr>
          <p:cNvSpPr txBox="1"/>
          <p:nvPr/>
        </p:nvSpPr>
        <p:spPr>
          <a:xfrm rot="18533677">
            <a:off x="5918200" y="457078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CONSIGNA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F5C9C-101B-4CC0-9EAB-F8EF52DD7457}"/>
              </a:ext>
            </a:extLst>
          </p:cNvPr>
          <p:cNvSpPr txBox="1"/>
          <p:nvPr/>
        </p:nvSpPr>
        <p:spPr>
          <a:xfrm>
            <a:off x="4211553" y="6314354"/>
            <a:ext cx="160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Pos. Robot</a:t>
            </a:r>
          </a:p>
        </p:txBody>
      </p:sp>
    </p:spTree>
    <p:extLst>
      <p:ext uri="{BB962C8B-B14F-4D97-AF65-F5344CB8AC3E}">
        <p14:creationId xmlns:p14="http://schemas.microsoft.com/office/powerpoint/2010/main" val="370085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B28F-B702-4263-86E1-B681B9E6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5975"/>
            <a:ext cx="7886700" cy="1325563"/>
          </a:xfrm>
        </p:spPr>
        <p:txBody>
          <a:bodyPr/>
          <a:lstStyle/>
          <a:p>
            <a:r>
              <a:rPr lang="en-US" dirty="0" err="1"/>
              <a:t>Cálculo</a:t>
            </a:r>
            <a:r>
              <a:rPr lang="en-US" dirty="0"/>
              <a:t> de </a:t>
            </a:r>
            <a:r>
              <a:rPr lang="en-US" dirty="0" err="1"/>
              <a:t>consigna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83A4B-E3F6-4F05-BFD2-DC6547753153}"/>
              </a:ext>
            </a:extLst>
          </p:cNvPr>
          <p:cNvSpPr/>
          <p:nvPr/>
        </p:nvSpPr>
        <p:spPr>
          <a:xfrm>
            <a:off x="1624519" y="1955260"/>
            <a:ext cx="5914417" cy="420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90429A-3755-4D2F-B956-89A6A14C957A}"/>
              </a:ext>
            </a:extLst>
          </p:cNvPr>
          <p:cNvSpPr/>
          <p:nvPr/>
        </p:nvSpPr>
        <p:spPr>
          <a:xfrm>
            <a:off x="4667693" y="6055468"/>
            <a:ext cx="233464" cy="2645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7B4773-B946-4A28-8380-2067936294D5}"/>
              </a:ext>
            </a:extLst>
          </p:cNvPr>
          <p:cNvCxnSpPr/>
          <p:nvPr/>
        </p:nvCxnSpPr>
        <p:spPr>
          <a:xfrm flipV="1">
            <a:off x="5340485" y="3435403"/>
            <a:ext cx="2198451" cy="2722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F6728A-D185-4BED-BAFD-5F617EBD21D8}"/>
              </a:ext>
            </a:extLst>
          </p:cNvPr>
          <p:cNvSpPr txBox="1"/>
          <p:nvPr/>
        </p:nvSpPr>
        <p:spPr>
          <a:xfrm rot="18533677">
            <a:off x="5918200" y="457078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CONSIGNA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A7C5CE4-2071-4C90-B6BB-F16C533C1C54}"/>
              </a:ext>
            </a:extLst>
          </p:cNvPr>
          <p:cNvSpPr/>
          <p:nvPr/>
        </p:nvSpPr>
        <p:spPr>
          <a:xfrm rot="16200000">
            <a:off x="4981242" y="5990938"/>
            <a:ext cx="162430" cy="55606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229A4F-92CF-4EFD-A4AD-20998924D301}"/>
              </a:ext>
            </a:extLst>
          </p:cNvPr>
          <p:cNvCxnSpPr/>
          <p:nvPr/>
        </p:nvCxnSpPr>
        <p:spPr>
          <a:xfrm flipV="1">
            <a:off x="5340485" y="5444700"/>
            <a:ext cx="0" cy="11402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62C1E2FC-87B7-4A5E-B52F-D4AEAAE257C5}"/>
              </a:ext>
            </a:extLst>
          </p:cNvPr>
          <p:cNvSpPr/>
          <p:nvPr/>
        </p:nvSpPr>
        <p:spPr>
          <a:xfrm>
            <a:off x="4879127" y="5557625"/>
            <a:ext cx="914400" cy="914400"/>
          </a:xfrm>
          <a:prstGeom prst="arc">
            <a:avLst>
              <a:gd name="adj1" fmla="val 16200000"/>
              <a:gd name="adj2" fmla="val 190986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078BB-BB4B-4098-B048-B9D64490D1EF}"/>
              </a:ext>
            </a:extLst>
          </p:cNvPr>
          <p:cNvSpPr txBox="1"/>
          <p:nvPr/>
        </p:nvSpPr>
        <p:spPr>
          <a:xfrm>
            <a:off x="4934663" y="6375815"/>
            <a:ext cx="35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1525C9-BE0E-4FE6-A226-7D18762BB187}"/>
              </a:ext>
            </a:extLst>
          </p:cNvPr>
          <p:cNvSpPr txBox="1"/>
          <p:nvPr/>
        </p:nvSpPr>
        <p:spPr>
          <a:xfrm>
            <a:off x="5378516" y="5290852"/>
            <a:ext cx="31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6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BCBD0D-2133-4581-A0D8-5F05A2AD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Detección</a:t>
            </a:r>
            <a:r>
              <a:rPr lang="es-ES" baseline="0" noProof="0" dirty="0"/>
              <a:t> de flechas</a:t>
            </a:r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735CB62-50CD-42D7-8FD6-05C4F082C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noProof="0" dirty="0"/>
                  <a:t>Segmentación</a:t>
                </a:r>
              </a:p>
              <a:p>
                <a:r>
                  <a:rPr lang="es-ES" noProof="0" dirty="0" err="1"/>
                  <a:t>fitEllipse</a:t>
                </a:r>
                <a:r>
                  <a:rPr lang="es-ES" baseline="0" noProof="0" dirty="0"/>
                  <a:t> sobre los puntos de “símbolo” para encontrar centro geométrico</a:t>
                </a:r>
              </a:p>
              <a:p>
                <a:r>
                  <a:rPr lang="es-ES" baseline="0" noProof="0" dirty="0"/>
                  <a:t>Media de las posiciones ocupadas para encontrar baricentro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𝑏𝑎𝑟𝑖𝑐𝑒𝑛𝑡𝑟𝑜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𝑐𝑒𝑛𝑡𝑟𝑜𝐷𝑒𝐸𝑙𝑖𝑝𝑠𝑒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𝑑𝑖𝑟𝑒𝑐𝑐𝑖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𝑛𝐷𝑒𝐹𝑙𝑒𝑐h𝑎</m:t>
                    </m:r>
                  </m:oMath>
                </a14:m>
                <a:endParaRPr lang="es-ES" sz="2400" noProof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735CB62-50CD-42D7-8FD6-05C4F082C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EEAF-C722-4028-879D-9E171F44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Interpretación</a:t>
            </a:r>
            <a:r>
              <a:rPr lang="es-ES" baseline="0" noProof="0" dirty="0"/>
              <a:t> de líneas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D7BB-6E15-4293-A7A3-8E93C604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noProof="0" dirty="0"/>
              <a:t>Detección de</a:t>
            </a:r>
            <a:r>
              <a:rPr lang="es-ES" baseline="0" noProof="0" dirty="0"/>
              <a:t> “salidas” (asunción:</a:t>
            </a:r>
            <a:r>
              <a:rPr lang="es-ES" noProof="0" dirty="0"/>
              <a:t> líneas son infinitas)</a:t>
            </a:r>
            <a:endParaRPr lang="es-ES" baseline="0" noProof="0" dirty="0"/>
          </a:p>
          <a:p>
            <a:r>
              <a:rPr lang="es-ES" baseline="0" noProof="0" dirty="0"/>
              <a:t>Una de las salidas es entrada (asunción)</a:t>
            </a:r>
          </a:p>
          <a:p>
            <a:r>
              <a:rPr lang="es-ES" noProof="0" dirty="0"/>
              <a:t>Caso en que solo se detecta una entrada es caso especial</a:t>
            </a:r>
          </a:p>
          <a:p>
            <a:r>
              <a:rPr lang="es-ES" noProof="0" dirty="0"/>
              <a:t>Objetivo: detectar la entrada y una salida a tomar</a:t>
            </a:r>
          </a:p>
        </p:txBody>
      </p:sp>
    </p:spTree>
    <p:extLst>
      <p:ext uri="{BB962C8B-B14F-4D97-AF65-F5344CB8AC3E}">
        <p14:creationId xmlns:p14="http://schemas.microsoft.com/office/powerpoint/2010/main" val="346672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7F0E-72ED-41AD-B38F-CE957224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de </a:t>
            </a:r>
            <a:r>
              <a:rPr lang="en-US" dirty="0" err="1"/>
              <a:t>escena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9E06-EF2D-4ED6-BE48-FFCB163E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es </a:t>
            </a:r>
            <a:r>
              <a:rPr lang="en-US" dirty="0" err="1"/>
              <a:t>necesaria</a:t>
            </a:r>
            <a:r>
              <a:rPr lang="en-US" dirty="0"/>
              <a:t> para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cálculo</a:t>
            </a:r>
            <a:r>
              <a:rPr lang="en-US" dirty="0"/>
              <a:t> de </a:t>
            </a:r>
            <a:r>
              <a:rPr lang="en-US" dirty="0" err="1"/>
              <a:t>consigna</a:t>
            </a:r>
            <a:endParaRPr lang="en-US" dirty="0"/>
          </a:p>
          <a:p>
            <a:r>
              <a:rPr lang="en-US" dirty="0"/>
              <a:t>Si no hay </a:t>
            </a:r>
            <a:r>
              <a:rPr lang="en-US" dirty="0" err="1"/>
              <a:t>flecha</a:t>
            </a:r>
            <a:endParaRPr lang="en-US" dirty="0"/>
          </a:p>
          <a:p>
            <a:pPr lvl="1"/>
            <a:r>
              <a:rPr lang="en-US" dirty="0"/>
              <a:t>1 entrada: </a:t>
            </a:r>
            <a:r>
              <a:rPr lang="en-US" dirty="0" err="1"/>
              <a:t>caso</a:t>
            </a:r>
            <a:r>
              <a:rPr lang="en-US" dirty="0"/>
              <a:t> especial – </a:t>
            </a:r>
            <a:r>
              <a:rPr lang="en-US" dirty="0" err="1"/>
              <a:t>consigna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fitLine</a:t>
            </a:r>
            <a:endParaRPr lang="en-US" dirty="0"/>
          </a:p>
          <a:p>
            <a:pPr lvl="1"/>
            <a:r>
              <a:rPr lang="en-US" dirty="0"/>
              <a:t>1 entrada y 1 </a:t>
            </a:r>
            <a:r>
              <a:rPr lang="en-US" dirty="0" err="1"/>
              <a:t>salida</a:t>
            </a:r>
            <a:r>
              <a:rPr lang="en-US" dirty="0"/>
              <a:t> – recta o </a:t>
            </a:r>
            <a:r>
              <a:rPr lang="en-US" dirty="0" err="1"/>
              <a:t>curva</a:t>
            </a:r>
            <a:endParaRPr lang="en-US" dirty="0"/>
          </a:p>
          <a:p>
            <a:pPr lvl="1"/>
            <a:r>
              <a:rPr lang="en-US" dirty="0"/>
              <a:t>&gt; 1 </a:t>
            </a:r>
            <a:r>
              <a:rPr lang="en-US" dirty="0" err="1"/>
              <a:t>salida</a:t>
            </a:r>
            <a:r>
              <a:rPr lang="en-US" dirty="0"/>
              <a:t> – </a:t>
            </a:r>
            <a:r>
              <a:rPr lang="en-US" dirty="0" err="1"/>
              <a:t>consideramos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recta o </a:t>
            </a:r>
            <a:r>
              <a:rPr lang="en-US" dirty="0" err="1"/>
              <a:t>curva</a:t>
            </a:r>
            <a:r>
              <a:rPr lang="en-US" dirty="0"/>
              <a:t> </a:t>
            </a:r>
            <a:r>
              <a:rPr lang="en-US" dirty="0" err="1"/>
              <a:t>aunque</a:t>
            </a:r>
            <a:r>
              <a:rPr lang="en-US" dirty="0"/>
              <a:t> no lo sea</a:t>
            </a:r>
          </a:p>
          <a:p>
            <a:r>
              <a:rPr lang="en-US" dirty="0"/>
              <a:t>Si hay </a:t>
            </a:r>
            <a:r>
              <a:rPr lang="en-US" dirty="0" err="1"/>
              <a:t>flecha</a:t>
            </a:r>
            <a:endParaRPr lang="en-US" dirty="0"/>
          </a:p>
          <a:p>
            <a:pPr lvl="1"/>
            <a:r>
              <a:rPr lang="en-US" dirty="0"/>
              <a:t>1 entrada - </a:t>
            </a:r>
            <a:r>
              <a:rPr lang="en-US" dirty="0" err="1"/>
              <a:t>caso</a:t>
            </a:r>
            <a:r>
              <a:rPr lang="en-US" dirty="0"/>
              <a:t> especial – </a:t>
            </a:r>
            <a:r>
              <a:rPr lang="en-US" dirty="0" err="1"/>
              <a:t>consigna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fitLine</a:t>
            </a:r>
            <a:endParaRPr lang="en-US" dirty="0"/>
          </a:p>
          <a:p>
            <a:pPr lvl="1"/>
            <a:r>
              <a:rPr lang="en-US" dirty="0"/>
              <a:t>1 entrada y 1 </a:t>
            </a:r>
            <a:r>
              <a:rPr lang="en-US" dirty="0" err="1"/>
              <a:t>salida</a:t>
            </a:r>
            <a:r>
              <a:rPr lang="en-US" dirty="0"/>
              <a:t> – </a:t>
            </a:r>
            <a:r>
              <a:rPr lang="en-US" dirty="0" err="1"/>
              <a:t>consideramos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recta o </a:t>
            </a:r>
            <a:r>
              <a:rPr lang="en-US" dirty="0" err="1"/>
              <a:t>curva</a:t>
            </a:r>
            <a:endParaRPr lang="en-US" dirty="0"/>
          </a:p>
          <a:p>
            <a:pPr lvl="1"/>
            <a:r>
              <a:rPr lang="en-US" dirty="0"/>
              <a:t>1 entrada y 2 </a:t>
            </a:r>
            <a:r>
              <a:rPr lang="en-US" dirty="0" err="1"/>
              <a:t>salidas</a:t>
            </a:r>
            <a:r>
              <a:rPr lang="en-US" dirty="0"/>
              <a:t> – </a:t>
            </a:r>
            <a:r>
              <a:rPr lang="en-US" dirty="0" err="1"/>
              <a:t>bifurcación</a:t>
            </a:r>
            <a:r>
              <a:rPr lang="en-US" dirty="0"/>
              <a:t>/</a:t>
            </a:r>
            <a:r>
              <a:rPr lang="en-US" dirty="0" err="1"/>
              <a:t>incorporación</a:t>
            </a:r>
            <a:r>
              <a:rPr lang="en-US" dirty="0"/>
              <a:t>/</a:t>
            </a:r>
            <a:r>
              <a:rPr lang="en-US" dirty="0" err="1"/>
              <a:t>cruce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</a:t>
            </a:r>
          </a:p>
          <a:p>
            <a:pPr lvl="1"/>
            <a:r>
              <a:rPr lang="en-US" dirty="0"/>
              <a:t>1 entrada y 3 </a:t>
            </a:r>
            <a:r>
              <a:rPr lang="en-US" dirty="0" err="1"/>
              <a:t>salidas</a:t>
            </a:r>
            <a:r>
              <a:rPr lang="en-US" dirty="0"/>
              <a:t> – </a:t>
            </a:r>
            <a:r>
              <a:rPr lang="en-US" dirty="0" err="1"/>
              <a:t>cruce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&gt; 4 </a:t>
            </a:r>
            <a:r>
              <a:rPr lang="en-US" dirty="0" err="1"/>
              <a:t>salidas</a:t>
            </a:r>
            <a:r>
              <a:rPr lang="en-US" dirty="0"/>
              <a:t> – </a:t>
            </a:r>
            <a:r>
              <a:rPr lang="en-US" dirty="0" err="1"/>
              <a:t>situación</a:t>
            </a:r>
            <a:r>
              <a:rPr lang="en-US" dirty="0"/>
              <a:t> </a:t>
            </a:r>
            <a:r>
              <a:rPr lang="en-US"/>
              <a:t>desconocida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6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B28F-B702-4263-86E1-B681B9E6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err="1"/>
              <a:t>Elección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flecha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83A4B-E3F6-4F05-BFD2-DC6547753153}"/>
              </a:ext>
            </a:extLst>
          </p:cNvPr>
          <p:cNvSpPr/>
          <p:nvPr/>
        </p:nvSpPr>
        <p:spPr>
          <a:xfrm>
            <a:off x="1624519" y="1955260"/>
            <a:ext cx="5914417" cy="420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CA146A-624F-406B-8846-82BA295F0FA0}"/>
              </a:ext>
            </a:extLst>
          </p:cNvPr>
          <p:cNvCxnSpPr/>
          <p:nvPr/>
        </p:nvCxnSpPr>
        <p:spPr>
          <a:xfrm flipV="1">
            <a:off x="1624519" y="3429000"/>
            <a:ext cx="5914417" cy="115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3F1716-D15F-47C3-AFA2-789140E2B253}"/>
              </a:ext>
            </a:extLst>
          </p:cNvPr>
          <p:cNvCxnSpPr/>
          <p:nvPr/>
        </p:nvCxnSpPr>
        <p:spPr>
          <a:xfrm flipH="1">
            <a:off x="5340485" y="3832698"/>
            <a:ext cx="233464" cy="232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D8A6C33-B316-43BD-A734-8F2211DF88EA}"/>
              </a:ext>
            </a:extLst>
          </p:cNvPr>
          <p:cNvSpPr/>
          <p:nvPr/>
        </p:nvSpPr>
        <p:spPr>
          <a:xfrm rot="20788018">
            <a:off x="5602586" y="3287056"/>
            <a:ext cx="437744" cy="296694"/>
          </a:xfrm>
          <a:prstGeom prst="rightArrow">
            <a:avLst>
              <a:gd name="adj1" fmla="val 33292"/>
              <a:gd name="adj2" fmla="val 560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B28F-B702-4263-86E1-B681B9E6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Elección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flecha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83A4B-E3F6-4F05-BFD2-DC6547753153}"/>
              </a:ext>
            </a:extLst>
          </p:cNvPr>
          <p:cNvSpPr/>
          <p:nvPr/>
        </p:nvSpPr>
        <p:spPr>
          <a:xfrm>
            <a:off x="1624519" y="1955260"/>
            <a:ext cx="5914417" cy="420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CA146A-624F-406B-8846-82BA295F0FA0}"/>
              </a:ext>
            </a:extLst>
          </p:cNvPr>
          <p:cNvCxnSpPr/>
          <p:nvPr/>
        </p:nvCxnSpPr>
        <p:spPr>
          <a:xfrm flipV="1">
            <a:off x="1624519" y="3429000"/>
            <a:ext cx="5914417" cy="115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3F1716-D15F-47C3-AFA2-789140E2B253}"/>
              </a:ext>
            </a:extLst>
          </p:cNvPr>
          <p:cNvCxnSpPr/>
          <p:nvPr/>
        </p:nvCxnSpPr>
        <p:spPr>
          <a:xfrm flipH="1">
            <a:off x="5340485" y="3832698"/>
            <a:ext cx="233464" cy="232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D8A6C33-B316-43BD-A734-8F2211DF88EA}"/>
              </a:ext>
            </a:extLst>
          </p:cNvPr>
          <p:cNvSpPr/>
          <p:nvPr/>
        </p:nvSpPr>
        <p:spPr>
          <a:xfrm rot="20788018">
            <a:off x="5602586" y="3287056"/>
            <a:ext cx="437744" cy="296694"/>
          </a:xfrm>
          <a:prstGeom prst="rightArrow">
            <a:avLst>
              <a:gd name="adj1" fmla="val 33292"/>
              <a:gd name="adj2" fmla="val 560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90429A-3755-4D2F-B956-89A6A14C957A}"/>
              </a:ext>
            </a:extLst>
          </p:cNvPr>
          <p:cNvSpPr/>
          <p:nvPr/>
        </p:nvSpPr>
        <p:spPr>
          <a:xfrm>
            <a:off x="4667693" y="6055468"/>
            <a:ext cx="233464" cy="2645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94AAC-3466-493A-ACD7-E72B53B2681E}"/>
              </a:ext>
            </a:extLst>
          </p:cNvPr>
          <p:cNvSpPr/>
          <p:nvPr/>
        </p:nvSpPr>
        <p:spPr>
          <a:xfrm>
            <a:off x="1435100" y="4373896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10951-E6D8-420C-8FD2-9BB963A8356A}"/>
              </a:ext>
            </a:extLst>
          </p:cNvPr>
          <p:cNvSpPr/>
          <p:nvPr/>
        </p:nvSpPr>
        <p:spPr>
          <a:xfrm>
            <a:off x="7334250" y="3230562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3DCAB2-6EF3-4466-B967-3F87ADD8C416}"/>
              </a:ext>
            </a:extLst>
          </p:cNvPr>
          <p:cNvSpPr/>
          <p:nvPr/>
        </p:nvSpPr>
        <p:spPr>
          <a:xfrm>
            <a:off x="5091247" y="5923165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5BE46-B0C1-43A6-9E54-120F65EAD18D}"/>
              </a:ext>
            </a:extLst>
          </p:cNvPr>
          <p:cNvSpPr txBox="1"/>
          <p:nvPr/>
        </p:nvSpPr>
        <p:spPr>
          <a:xfrm>
            <a:off x="4211553" y="6314354"/>
            <a:ext cx="160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Pos. Robot</a:t>
            </a:r>
          </a:p>
        </p:txBody>
      </p:sp>
    </p:spTree>
    <p:extLst>
      <p:ext uri="{BB962C8B-B14F-4D97-AF65-F5344CB8AC3E}">
        <p14:creationId xmlns:p14="http://schemas.microsoft.com/office/powerpoint/2010/main" val="359412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B28F-B702-4263-86E1-B681B9E6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Elección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flecha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83A4B-E3F6-4F05-BFD2-DC6547753153}"/>
              </a:ext>
            </a:extLst>
          </p:cNvPr>
          <p:cNvSpPr/>
          <p:nvPr/>
        </p:nvSpPr>
        <p:spPr>
          <a:xfrm>
            <a:off x="1624519" y="1955260"/>
            <a:ext cx="5914417" cy="420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CA146A-624F-406B-8846-82BA295F0FA0}"/>
              </a:ext>
            </a:extLst>
          </p:cNvPr>
          <p:cNvCxnSpPr/>
          <p:nvPr/>
        </p:nvCxnSpPr>
        <p:spPr>
          <a:xfrm flipV="1">
            <a:off x="1624519" y="3429000"/>
            <a:ext cx="5914417" cy="115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3F1716-D15F-47C3-AFA2-789140E2B253}"/>
              </a:ext>
            </a:extLst>
          </p:cNvPr>
          <p:cNvCxnSpPr/>
          <p:nvPr/>
        </p:nvCxnSpPr>
        <p:spPr>
          <a:xfrm flipH="1">
            <a:off x="5340485" y="3832698"/>
            <a:ext cx="233464" cy="232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D8A6C33-B316-43BD-A734-8F2211DF88EA}"/>
              </a:ext>
            </a:extLst>
          </p:cNvPr>
          <p:cNvSpPr/>
          <p:nvPr/>
        </p:nvSpPr>
        <p:spPr>
          <a:xfrm rot="20788018">
            <a:off x="5602586" y="3287056"/>
            <a:ext cx="437744" cy="296694"/>
          </a:xfrm>
          <a:prstGeom prst="rightArrow">
            <a:avLst>
              <a:gd name="adj1" fmla="val 33292"/>
              <a:gd name="adj2" fmla="val 560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90429A-3755-4D2F-B956-89A6A14C957A}"/>
              </a:ext>
            </a:extLst>
          </p:cNvPr>
          <p:cNvSpPr/>
          <p:nvPr/>
        </p:nvSpPr>
        <p:spPr>
          <a:xfrm>
            <a:off x="4667693" y="6055468"/>
            <a:ext cx="233464" cy="2645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94AAC-3466-493A-ACD7-E72B53B2681E}"/>
              </a:ext>
            </a:extLst>
          </p:cNvPr>
          <p:cNvSpPr/>
          <p:nvPr/>
        </p:nvSpPr>
        <p:spPr>
          <a:xfrm>
            <a:off x="1435100" y="4373896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10951-E6D8-420C-8FD2-9BB963A8356A}"/>
              </a:ext>
            </a:extLst>
          </p:cNvPr>
          <p:cNvSpPr/>
          <p:nvPr/>
        </p:nvSpPr>
        <p:spPr>
          <a:xfrm>
            <a:off x="7334250" y="3230562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3DCAB2-6EF3-4466-B967-3F87ADD8C416}"/>
              </a:ext>
            </a:extLst>
          </p:cNvPr>
          <p:cNvSpPr/>
          <p:nvPr/>
        </p:nvSpPr>
        <p:spPr>
          <a:xfrm>
            <a:off x="5091247" y="5923165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BC2B8-7B40-4934-A1E7-C3B71FB23711}"/>
              </a:ext>
            </a:extLst>
          </p:cNvPr>
          <p:cNvSpPr txBox="1"/>
          <p:nvPr/>
        </p:nvSpPr>
        <p:spPr>
          <a:xfrm>
            <a:off x="5457217" y="5675894"/>
            <a:ext cx="9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4F2F8-69FE-44FC-B476-82628B456D47}"/>
              </a:ext>
            </a:extLst>
          </p:cNvPr>
          <p:cNvSpPr txBox="1"/>
          <p:nvPr/>
        </p:nvSpPr>
        <p:spPr>
          <a:xfrm>
            <a:off x="4211553" y="6314354"/>
            <a:ext cx="160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Pos. Robot</a:t>
            </a:r>
          </a:p>
        </p:txBody>
      </p:sp>
    </p:spTree>
    <p:extLst>
      <p:ext uri="{BB962C8B-B14F-4D97-AF65-F5344CB8AC3E}">
        <p14:creationId xmlns:p14="http://schemas.microsoft.com/office/powerpoint/2010/main" val="386395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B28F-B702-4263-86E1-B681B9E6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Elección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flecha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83A4B-E3F6-4F05-BFD2-DC6547753153}"/>
              </a:ext>
            </a:extLst>
          </p:cNvPr>
          <p:cNvSpPr/>
          <p:nvPr/>
        </p:nvSpPr>
        <p:spPr>
          <a:xfrm>
            <a:off x="1624519" y="1955260"/>
            <a:ext cx="5914417" cy="420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CA146A-624F-406B-8846-82BA295F0FA0}"/>
              </a:ext>
            </a:extLst>
          </p:cNvPr>
          <p:cNvCxnSpPr/>
          <p:nvPr/>
        </p:nvCxnSpPr>
        <p:spPr>
          <a:xfrm flipV="1">
            <a:off x="1624519" y="3429000"/>
            <a:ext cx="5914417" cy="115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3F1716-D15F-47C3-AFA2-789140E2B253}"/>
              </a:ext>
            </a:extLst>
          </p:cNvPr>
          <p:cNvCxnSpPr/>
          <p:nvPr/>
        </p:nvCxnSpPr>
        <p:spPr>
          <a:xfrm flipH="1">
            <a:off x="5340485" y="3832698"/>
            <a:ext cx="233464" cy="232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D8A6C33-B316-43BD-A734-8F2211DF88EA}"/>
              </a:ext>
            </a:extLst>
          </p:cNvPr>
          <p:cNvSpPr/>
          <p:nvPr/>
        </p:nvSpPr>
        <p:spPr>
          <a:xfrm rot="20788018">
            <a:off x="5602586" y="3287056"/>
            <a:ext cx="437744" cy="296694"/>
          </a:xfrm>
          <a:prstGeom prst="rightArrow">
            <a:avLst>
              <a:gd name="adj1" fmla="val 33292"/>
              <a:gd name="adj2" fmla="val 560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90429A-3755-4D2F-B956-89A6A14C957A}"/>
              </a:ext>
            </a:extLst>
          </p:cNvPr>
          <p:cNvSpPr/>
          <p:nvPr/>
        </p:nvSpPr>
        <p:spPr>
          <a:xfrm>
            <a:off x="4667693" y="6055468"/>
            <a:ext cx="233464" cy="2645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94AAC-3466-493A-ACD7-E72B53B2681E}"/>
              </a:ext>
            </a:extLst>
          </p:cNvPr>
          <p:cNvSpPr/>
          <p:nvPr/>
        </p:nvSpPr>
        <p:spPr>
          <a:xfrm>
            <a:off x="1435100" y="4373896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10951-E6D8-420C-8FD2-9BB963A8356A}"/>
              </a:ext>
            </a:extLst>
          </p:cNvPr>
          <p:cNvSpPr/>
          <p:nvPr/>
        </p:nvSpPr>
        <p:spPr>
          <a:xfrm>
            <a:off x="7334250" y="3230562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3DCAB2-6EF3-4466-B967-3F87ADD8C416}"/>
              </a:ext>
            </a:extLst>
          </p:cNvPr>
          <p:cNvSpPr/>
          <p:nvPr/>
        </p:nvSpPr>
        <p:spPr>
          <a:xfrm>
            <a:off x="5091247" y="5923165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BC2B8-7B40-4934-A1E7-C3B71FB23711}"/>
              </a:ext>
            </a:extLst>
          </p:cNvPr>
          <p:cNvSpPr txBox="1"/>
          <p:nvPr/>
        </p:nvSpPr>
        <p:spPr>
          <a:xfrm>
            <a:off x="5457217" y="5675894"/>
            <a:ext cx="9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E76BE6-4792-47FD-ABDD-1275F151A809}"/>
              </a:ext>
            </a:extLst>
          </p:cNvPr>
          <p:cNvCxnSpPr>
            <a:cxnSpLocks/>
          </p:cNvCxnSpPr>
          <p:nvPr/>
        </p:nvCxnSpPr>
        <p:spPr>
          <a:xfrm flipH="1">
            <a:off x="1624519" y="3428999"/>
            <a:ext cx="4196939" cy="1152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169E5-9EDB-4679-9066-7C6935427779}"/>
              </a:ext>
            </a:extLst>
          </p:cNvPr>
          <p:cNvCxnSpPr>
            <a:cxnSpLocks/>
          </p:cNvCxnSpPr>
          <p:nvPr/>
        </p:nvCxnSpPr>
        <p:spPr>
          <a:xfrm flipV="1">
            <a:off x="5821458" y="3429000"/>
            <a:ext cx="1717478" cy="6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A9294E-7CB1-4A1B-BB33-979837EFE1D0}"/>
              </a:ext>
            </a:extLst>
          </p:cNvPr>
          <p:cNvCxnSpPr/>
          <p:nvPr/>
        </p:nvCxnSpPr>
        <p:spPr>
          <a:xfrm flipV="1">
            <a:off x="5692688" y="3032788"/>
            <a:ext cx="482600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9B86EB-11CE-4578-8B73-D0B4FBC70313}"/>
              </a:ext>
            </a:extLst>
          </p:cNvPr>
          <p:cNvSpPr txBox="1"/>
          <p:nvPr/>
        </p:nvSpPr>
        <p:spPr>
          <a:xfrm>
            <a:off x="4211553" y="6314354"/>
            <a:ext cx="160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Pos. Robot</a:t>
            </a:r>
          </a:p>
        </p:txBody>
      </p:sp>
    </p:spTree>
    <p:extLst>
      <p:ext uri="{BB962C8B-B14F-4D97-AF65-F5344CB8AC3E}">
        <p14:creationId xmlns:p14="http://schemas.microsoft.com/office/powerpoint/2010/main" val="420390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B28F-B702-4263-86E1-B681B9E6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Elección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flecha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83A4B-E3F6-4F05-BFD2-DC6547753153}"/>
              </a:ext>
            </a:extLst>
          </p:cNvPr>
          <p:cNvSpPr/>
          <p:nvPr/>
        </p:nvSpPr>
        <p:spPr>
          <a:xfrm>
            <a:off x="1624519" y="1955260"/>
            <a:ext cx="5914417" cy="420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CA146A-624F-406B-8846-82BA295F0FA0}"/>
              </a:ext>
            </a:extLst>
          </p:cNvPr>
          <p:cNvCxnSpPr/>
          <p:nvPr/>
        </p:nvCxnSpPr>
        <p:spPr>
          <a:xfrm flipV="1">
            <a:off x="1624519" y="3429000"/>
            <a:ext cx="5914417" cy="115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3F1716-D15F-47C3-AFA2-789140E2B253}"/>
              </a:ext>
            </a:extLst>
          </p:cNvPr>
          <p:cNvCxnSpPr/>
          <p:nvPr/>
        </p:nvCxnSpPr>
        <p:spPr>
          <a:xfrm flipH="1">
            <a:off x="5340485" y="3832698"/>
            <a:ext cx="233464" cy="2324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D8A6C33-B316-43BD-A734-8F2211DF88EA}"/>
              </a:ext>
            </a:extLst>
          </p:cNvPr>
          <p:cNvSpPr/>
          <p:nvPr/>
        </p:nvSpPr>
        <p:spPr>
          <a:xfrm rot="20788018">
            <a:off x="5602586" y="3287056"/>
            <a:ext cx="437744" cy="296694"/>
          </a:xfrm>
          <a:prstGeom prst="rightArrow">
            <a:avLst>
              <a:gd name="adj1" fmla="val 33292"/>
              <a:gd name="adj2" fmla="val 560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90429A-3755-4D2F-B956-89A6A14C957A}"/>
              </a:ext>
            </a:extLst>
          </p:cNvPr>
          <p:cNvSpPr/>
          <p:nvPr/>
        </p:nvSpPr>
        <p:spPr>
          <a:xfrm>
            <a:off x="4667693" y="6055468"/>
            <a:ext cx="233464" cy="2645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94AAC-3466-493A-ACD7-E72B53B2681E}"/>
              </a:ext>
            </a:extLst>
          </p:cNvPr>
          <p:cNvSpPr/>
          <p:nvPr/>
        </p:nvSpPr>
        <p:spPr>
          <a:xfrm>
            <a:off x="1435100" y="4373896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10951-E6D8-420C-8FD2-9BB963A8356A}"/>
              </a:ext>
            </a:extLst>
          </p:cNvPr>
          <p:cNvSpPr/>
          <p:nvPr/>
        </p:nvSpPr>
        <p:spPr>
          <a:xfrm>
            <a:off x="7334250" y="3230562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3DCAB2-6EF3-4466-B967-3F87ADD8C416}"/>
              </a:ext>
            </a:extLst>
          </p:cNvPr>
          <p:cNvSpPr/>
          <p:nvPr/>
        </p:nvSpPr>
        <p:spPr>
          <a:xfrm>
            <a:off x="5091247" y="5923165"/>
            <a:ext cx="498475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BC2B8-7B40-4934-A1E7-C3B71FB23711}"/>
              </a:ext>
            </a:extLst>
          </p:cNvPr>
          <p:cNvSpPr txBox="1"/>
          <p:nvPr/>
        </p:nvSpPr>
        <p:spPr>
          <a:xfrm>
            <a:off x="5457217" y="5675894"/>
            <a:ext cx="9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E76BE6-4792-47FD-ABDD-1275F151A809}"/>
              </a:ext>
            </a:extLst>
          </p:cNvPr>
          <p:cNvCxnSpPr>
            <a:cxnSpLocks/>
          </p:cNvCxnSpPr>
          <p:nvPr/>
        </p:nvCxnSpPr>
        <p:spPr>
          <a:xfrm flipH="1">
            <a:off x="1624519" y="3428999"/>
            <a:ext cx="4196939" cy="1152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169E5-9EDB-4679-9066-7C6935427779}"/>
              </a:ext>
            </a:extLst>
          </p:cNvPr>
          <p:cNvCxnSpPr>
            <a:cxnSpLocks/>
          </p:cNvCxnSpPr>
          <p:nvPr/>
        </p:nvCxnSpPr>
        <p:spPr>
          <a:xfrm flipV="1">
            <a:off x="5821458" y="3429000"/>
            <a:ext cx="1717478" cy="6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A9294E-7CB1-4A1B-BB33-979837EFE1D0}"/>
              </a:ext>
            </a:extLst>
          </p:cNvPr>
          <p:cNvCxnSpPr/>
          <p:nvPr/>
        </p:nvCxnSpPr>
        <p:spPr>
          <a:xfrm flipV="1">
            <a:off x="5692688" y="3032788"/>
            <a:ext cx="482600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EE9483-9041-4D44-B18C-A2F3C1B9C4DB}"/>
              </a:ext>
            </a:extLst>
          </p:cNvPr>
          <p:cNvSpPr txBox="1"/>
          <p:nvPr/>
        </p:nvSpPr>
        <p:spPr>
          <a:xfrm>
            <a:off x="6258387" y="3131951"/>
            <a:ext cx="110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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E2FF11-61E4-400A-8499-D2AC7F1432F7}"/>
              </a:ext>
            </a:extLst>
          </p:cNvPr>
          <p:cNvSpPr txBox="1"/>
          <p:nvPr/>
        </p:nvSpPr>
        <p:spPr>
          <a:xfrm>
            <a:off x="4211553" y="6314354"/>
            <a:ext cx="160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Pos. Robot</a:t>
            </a:r>
          </a:p>
        </p:txBody>
      </p:sp>
    </p:spTree>
    <p:extLst>
      <p:ext uri="{BB962C8B-B14F-4D97-AF65-F5344CB8AC3E}">
        <p14:creationId xmlns:p14="http://schemas.microsoft.com/office/powerpoint/2010/main" val="284785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3174</TotalTime>
  <Words>268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Entrega preliminar - Análisis de imagen</vt:lpstr>
      <vt:lpstr>Detección de flechas</vt:lpstr>
      <vt:lpstr>Interpretación de líneas</vt:lpstr>
      <vt:lpstr>Clasificación de escena</vt:lpstr>
      <vt:lpstr>Elección de salida en caso de flecha</vt:lpstr>
      <vt:lpstr>Elección de salida en caso de flecha</vt:lpstr>
      <vt:lpstr>Elección de salida en caso de flecha</vt:lpstr>
      <vt:lpstr>Elección de salida en caso de flecha</vt:lpstr>
      <vt:lpstr>Elección de salida en caso de flecha</vt:lpstr>
      <vt:lpstr>Elección de salida en caso de flecha</vt:lpstr>
      <vt:lpstr>Cálculo de consigna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flechas</dc:title>
  <dc:creator>Luciano García</dc:creator>
  <cp:lastModifiedBy>Luciano Garcia Giordano</cp:lastModifiedBy>
  <cp:revision>13</cp:revision>
  <dcterms:created xsi:type="dcterms:W3CDTF">2019-03-31T08:42:40Z</dcterms:created>
  <dcterms:modified xsi:type="dcterms:W3CDTF">2019-04-08T13:44:25Z</dcterms:modified>
</cp:coreProperties>
</file>