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42" r:id="rId3"/>
    <p:sldId id="488" r:id="rId4"/>
    <p:sldId id="443" r:id="rId5"/>
    <p:sldId id="441" r:id="rId6"/>
    <p:sldId id="444" r:id="rId7"/>
    <p:sldId id="378" r:id="rId8"/>
    <p:sldId id="379" r:id="rId9"/>
    <p:sldId id="380" r:id="rId10"/>
    <p:sldId id="381" r:id="rId11"/>
    <p:sldId id="382" r:id="rId12"/>
    <p:sldId id="383" r:id="rId13"/>
    <p:sldId id="272" r:id="rId14"/>
    <p:sldId id="384" r:id="rId15"/>
    <p:sldId id="385" r:id="rId16"/>
    <p:sldId id="386" r:id="rId17"/>
    <p:sldId id="387" r:id="rId18"/>
    <p:sldId id="395" r:id="rId19"/>
    <p:sldId id="389" r:id="rId20"/>
    <p:sldId id="446" r:id="rId21"/>
    <p:sldId id="330" r:id="rId22"/>
    <p:sldId id="445" r:id="rId23"/>
    <p:sldId id="447" r:id="rId24"/>
    <p:sldId id="451" r:id="rId25"/>
    <p:sldId id="452" r:id="rId26"/>
    <p:sldId id="448" r:id="rId27"/>
    <p:sldId id="449" r:id="rId28"/>
    <p:sldId id="450" r:id="rId29"/>
    <p:sldId id="391" r:id="rId30"/>
    <p:sldId id="392" r:id="rId31"/>
    <p:sldId id="393" r:id="rId32"/>
    <p:sldId id="394" r:id="rId33"/>
    <p:sldId id="397" r:id="rId34"/>
    <p:sldId id="396" r:id="rId35"/>
    <p:sldId id="398" r:id="rId36"/>
    <p:sldId id="399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3" r:id="rId45"/>
    <p:sldId id="462" r:id="rId46"/>
    <p:sldId id="461" r:id="rId47"/>
    <p:sldId id="460" r:id="rId48"/>
    <p:sldId id="464" r:id="rId49"/>
    <p:sldId id="370" r:id="rId50"/>
    <p:sldId id="465" r:id="rId51"/>
    <p:sldId id="371" r:id="rId52"/>
    <p:sldId id="466" r:id="rId53"/>
    <p:sldId id="467" r:id="rId54"/>
    <p:sldId id="468" r:id="rId55"/>
    <p:sldId id="469" r:id="rId56"/>
    <p:sldId id="470" r:id="rId57"/>
    <p:sldId id="471" r:id="rId58"/>
    <p:sldId id="473" r:id="rId59"/>
    <p:sldId id="474" r:id="rId60"/>
    <p:sldId id="400" r:id="rId61"/>
    <p:sldId id="475" r:id="rId62"/>
    <p:sldId id="477" r:id="rId63"/>
    <p:sldId id="476" r:id="rId64"/>
    <p:sldId id="406" r:id="rId65"/>
    <p:sldId id="478" r:id="rId66"/>
    <p:sldId id="481" r:id="rId67"/>
    <p:sldId id="482" r:id="rId68"/>
    <p:sldId id="483" r:id="rId69"/>
    <p:sldId id="484" r:id="rId70"/>
    <p:sldId id="480" r:id="rId71"/>
    <p:sldId id="485" r:id="rId72"/>
    <p:sldId id="479" r:id="rId73"/>
    <p:sldId id="487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CAC"/>
    <a:srgbClr val="C00000"/>
    <a:srgbClr val="E08282"/>
    <a:srgbClr val="00007D"/>
    <a:srgbClr val="FFFF00"/>
    <a:srgbClr val="434343"/>
    <a:srgbClr val="400D47"/>
    <a:srgbClr val="020202"/>
    <a:srgbClr val="051929"/>
    <a:srgbClr val="0C1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364A0-59E4-40AC-B1FD-ED46FEF3F7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195483" y="4133420"/>
            <a:ext cx="512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Guillermo Florez Montero, </a:t>
            </a:r>
            <a:r>
              <a:rPr lang="pt-BR" sz="3000" dirty="0" err="1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MSc</a:t>
            </a:r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.</a:t>
            </a:r>
            <a:endParaRPr lang="en-US" sz="3000" dirty="0">
              <a:solidFill>
                <a:schemeClr val="bg2">
                  <a:lumMod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DFF1258-ACDD-4BA7-A20C-756E7AC1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024495" y="2024493"/>
            <a:ext cx="6858002" cy="2809015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04277514-79BB-42A4-ABD5-C04A1F35D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981" y="1921143"/>
            <a:ext cx="8288593" cy="1825442"/>
          </a:xfrm>
        </p:spPr>
        <p:txBody>
          <a:bodyPr>
            <a:normAutofit/>
          </a:bodyPr>
          <a:lstStyle/>
          <a:p>
            <a:pPr algn="l"/>
            <a:r>
              <a:rPr lang="pt-BR" sz="90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Inferência estatística</a:t>
            </a:r>
            <a:endParaRPr lang="pt-BR" sz="5000" b="1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AB112153-DC11-4DE8-8B47-35562E64A8B3}"/>
              </a:ext>
            </a:extLst>
          </p:cNvPr>
          <p:cNvGrpSpPr>
            <a:grpSpLocks noChangeAspect="1"/>
          </p:cNvGrpSpPr>
          <p:nvPr/>
        </p:nvGrpSpPr>
        <p:grpSpPr>
          <a:xfrm>
            <a:off x="3269369" y="5804125"/>
            <a:ext cx="3351698" cy="924567"/>
            <a:chOff x="4129593" y="5364556"/>
            <a:chExt cx="4604820" cy="1270241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051488D-C7FD-4833-B89F-60D3AAD0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9593" y="5807015"/>
              <a:ext cx="3160303" cy="827782"/>
            </a:xfrm>
            <a:prstGeom prst="rect">
              <a:avLst/>
            </a:prstGeom>
          </p:spPr>
        </p:pic>
        <p:pic>
          <p:nvPicPr>
            <p:cNvPr id="24" name="Picture 2" descr="UFABC Logo – Universidade Federal do ABC - PNG e Vetor - Download ...">
              <a:extLst>
                <a:ext uri="{FF2B5EF4-FFF2-40B4-BE49-F238E27FC236}">
                  <a16:creationId xmlns:a16="http://schemas.microsoft.com/office/drawing/2014/main" id="{4C65F85A-EBD2-4F7A-A613-EB95584B1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892" y="5364556"/>
              <a:ext cx="1290521" cy="1270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E6E68AA-3C32-4511-8767-F8B69BE104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097" y="0"/>
            <a:ext cx="779758" cy="1620724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9975DC61-014F-4965-A80D-7697D872073A}"/>
              </a:ext>
            </a:extLst>
          </p:cNvPr>
          <p:cNvSpPr/>
          <p:nvPr/>
        </p:nvSpPr>
        <p:spPr>
          <a:xfrm>
            <a:off x="7661225" y="260819"/>
            <a:ext cx="36763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X Semana da Biologia UFABC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D235C829-6067-4A6A-992A-0D498ACB4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156" y="5922767"/>
            <a:ext cx="2078335" cy="8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3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3D02CF4-71B6-474A-9265-FE286B030F94}"/>
              </a:ext>
            </a:extLst>
          </p:cNvPr>
          <p:cNvSpPr/>
          <p:nvPr/>
        </p:nvSpPr>
        <p:spPr>
          <a:xfrm>
            <a:off x="387626" y="318053"/>
            <a:ext cx="4631635" cy="4363278"/>
          </a:xfrm>
          <a:prstGeom prst="ellipse">
            <a:avLst/>
          </a:prstGeom>
          <a:solidFill>
            <a:srgbClr val="EAACA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CF434C-7C73-424B-9A46-6ADA73065A17}"/>
              </a:ext>
            </a:extLst>
          </p:cNvPr>
          <p:cNvSpPr/>
          <p:nvPr/>
        </p:nvSpPr>
        <p:spPr>
          <a:xfrm>
            <a:off x="1578403" y="3366730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População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F260DD-426C-4C0B-B98A-1FF7CC7FC5D6}"/>
              </a:ext>
            </a:extLst>
          </p:cNvPr>
          <p:cNvSpPr/>
          <p:nvPr/>
        </p:nvSpPr>
        <p:spPr>
          <a:xfrm>
            <a:off x="2385391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727CBB2-0A68-4CE1-B073-3D6BF732A56C}"/>
              </a:ext>
            </a:extLst>
          </p:cNvPr>
          <p:cNvSpPr/>
          <p:nvPr/>
        </p:nvSpPr>
        <p:spPr>
          <a:xfrm>
            <a:off x="6096000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DF6CA78-D72A-43CB-B807-F5E3F0C94FC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263887" y="1585292"/>
            <a:ext cx="183211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BBDBD0-0DE8-4D36-8BBA-8F93FC5140E9}"/>
              </a:ext>
            </a:extLst>
          </p:cNvPr>
          <p:cNvSpPr/>
          <p:nvPr/>
        </p:nvSpPr>
        <p:spPr>
          <a:xfrm>
            <a:off x="5910207" y="2023912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Amostra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5115BA8-B7FE-4B49-9C62-CD681DE2BB1D}"/>
              </a:ext>
            </a:extLst>
          </p:cNvPr>
          <p:cNvSpPr/>
          <p:nvPr/>
        </p:nvSpPr>
        <p:spPr>
          <a:xfrm>
            <a:off x="8991600" y="1119452"/>
            <a:ext cx="1878496" cy="9044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1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, 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2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, 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3 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... </a:t>
            </a:r>
            <a:r>
              <a:rPr lang="pt-BR" sz="2300" dirty="0" err="1">
                <a:solidFill>
                  <a:schemeClr val="tx1"/>
                </a:solidFill>
                <a:latin typeface="Bahnschrift SemiLight Condensed" panose="020B0502040204020203" pitchFamily="34" charset="0"/>
              </a:rPr>
              <a:t>X</a:t>
            </a:r>
            <a:r>
              <a:rPr lang="pt-BR" sz="2300" baseline="-25000" dirty="0" err="1">
                <a:solidFill>
                  <a:schemeClr val="tx1"/>
                </a:solidFill>
                <a:latin typeface="Bahnschrift SemiLight Condensed" panose="020B0502040204020203" pitchFamily="34" charset="0"/>
              </a:rPr>
              <a:t>n</a:t>
            </a:r>
            <a:endParaRPr lang="pt-BR" sz="2300" baseline="-25000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CEF919A-444C-41F3-92FE-B00D6324FC85}"/>
              </a:ext>
            </a:extLst>
          </p:cNvPr>
          <p:cNvCxnSpPr>
            <a:cxnSpLocks/>
          </p:cNvCxnSpPr>
          <p:nvPr/>
        </p:nvCxnSpPr>
        <p:spPr>
          <a:xfrm>
            <a:off x="7994375" y="1563758"/>
            <a:ext cx="1007164" cy="792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53D05AA-D694-45B4-92B3-4BB9E1A56E37}"/>
              </a:ext>
            </a:extLst>
          </p:cNvPr>
          <p:cNvSpPr/>
          <p:nvPr/>
        </p:nvSpPr>
        <p:spPr>
          <a:xfrm>
            <a:off x="8805807" y="2023912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Dados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7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3D02CF4-71B6-474A-9265-FE286B030F94}"/>
              </a:ext>
            </a:extLst>
          </p:cNvPr>
          <p:cNvSpPr/>
          <p:nvPr/>
        </p:nvSpPr>
        <p:spPr>
          <a:xfrm>
            <a:off x="387626" y="318053"/>
            <a:ext cx="4631635" cy="4363278"/>
          </a:xfrm>
          <a:prstGeom prst="ellipse">
            <a:avLst/>
          </a:prstGeom>
          <a:solidFill>
            <a:srgbClr val="EAACA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CF434C-7C73-424B-9A46-6ADA73065A17}"/>
              </a:ext>
            </a:extLst>
          </p:cNvPr>
          <p:cNvSpPr/>
          <p:nvPr/>
        </p:nvSpPr>
        <p:spPr>
          <a:xfrm>
            <a:off x="1578403" y="3366730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População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F260DD-426C-4C0B-B98A-1FF7CC7FC5D6}"/>
              </a:ext>
            </a:extLst>
          </p:cNvPr>
          <p:cNvSpPr/>
          <p:nvPr/>
        </p:nvSpPr>
        <p:spPr>
          <a:xfrm>
            <a:off x="2385391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727CBB2-0A68-4CE1-B073-3D6BF732A56C}"/>
              </a:ext>
            </a:extLst>
          </p:cNvPr>
          <p:cNvSpPr/>
          <p:nvPr/>
        </p:nvSpPr>
        <p:spPr>
          <a:xfrm>
            <a:off x="6096000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DF6CA78-D72A-43CB-B807-F5E3F0C94FC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263887" y="1585292"/>
            <a:ext cx="183211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BBDBD0-0DE8-4D36-8BBA-8F93FC5140E9}"/>
              </a:ext>
            </a:extLst>
          </p:cNvPr>
          <p:cNvSpPr/>
          <p:nvPr/>
        </p:nvSpPr>
        <p:spPr>
          <a:xfrm>
            <a:off x="5910207" y="2023912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Amostra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5115BA8-B7FE-4B49-9C62-CD681DE2BB1D}"/>
              </a:ext>
            </a:extLst>
          </p:cNvPr>
          <p:cNvSpPr/>
          <p:nvPr/>
        </p:nvSpPr>
        <p:spPr>
          <a:xfrm>
            <a:off x="8991600" y="1119452"/>
            <a:ext cx="1878496" cy="9044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1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, 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2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, 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3 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... </a:t>
            </a:r>
            <a:r>
              <a:rPr lang="pt-BR" sz="2300" dirty="0" err="1">
                <a:solidFill>
                  <a:schemeClr val="tx1"/>
                </a:solidFill>
                <a:latin typeface="Bahnschrift SemiLight Condensed" panose="020B0502040204020203" pitchFamily="34" charset="0"/>
              </a:rPr>
              <a:t>X</a:t>
            </a:r>
            <a:r>
              <a:rPr lang="pt-BR" sz="2300" baseline="-25000" dirty="0" err="1">
                <a:solidFill>
                  <a:schemeClr val="tx1"/>
                </a:solidFill>
                <a:latin typeface="Bahnschrift SemiLight Condensed" panose="020B0502040204020203" pitchFamily="34" charset="0"/>
              </a:rPr>
              <a:t>n</a:t>
            </a:r>
            <a:endParaRPr lang="pt-BR" sz="2300" baseline="-25000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CEF919A-444C-41F3-92FE-B00D6324FC85}"/>
              </a:ext>
            </a:extLst>
          </p:cNvPr>
          <p:cNvCxnSpPr>
            <a:cxnSpLocks/>
          </p:cNvCxnSpPr>
          <p:nvPr/>
        </p:nvCxnSpPr>
        <p:spPr>
          <a:xfrm>
            <a:off x="7994375" y="1563758"/>
            <a:ext cx="1007164" cy="792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53D05AA-D694-45B4-92B3-4BB9E1A56E37}"/>
              </a:ext>
            </a:extLst>
          </p:cNvPr>
          <p:cNvSpPr/>
          <p:nvPr/>
        </p:nvSpPr>
        <p:spPr>
          <a:xfrm>
            <a:off x="8805807" y="2023912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Dados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3B9D9BC3-26F6-4EA7-8E8B-B259B78972A0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7035248" y="2577910"/>
            <a:ext cx="2635526" cy="851090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42F43D2-B405-4D94-97F8-0CB9C5B4FF0A}"/>
              </a:ext>
            </a:extLst>
          </p:cNvPr>
          <p:cNvCxnSpPr>
            <a:cxnSpLocks/>
          </p:cNvCxnSpPr>
          <p:nvPr/>
        </p:nvCxnSpPr>
        <p:spPr>
          <a:xfrm flipV="1">
            <a:off x="9670774" y="2509632"/>
            <a:ext cx="0" cy="92930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9360921A-5F8C-4653-88F3-AC7CFF72E3BF}"/>
              </a:ext>
            </a:extLst>
          </p:cNvPr>
          <p:cNvSpPr/>
          <p:nvPr/>
        </p:nvSpPr>
        <p:spPr>
          <a:xfrm>
            <a:off x="7420693" y="3368904"/>
            <a:ext cx="2250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Bahnschrift SemiLight SemiConde" panose="020B0502040204020203" pitchFamily="34" charset="0"/>
              </a:rPr>
              <a:t>Descrever</a:t>
            </a:r>
          </a:p>
        </p:txBody>
      </p:sp>
    </p:spTree>
    <p:extLst>
      <p:ext uri="{BB962C8B-B14F-4D97-AF65-F5344CB8AC3E}">
        <p14:creationId xmlns:p14="http://schemas.microsoft.com/office/powerpoint/2010/main" val="26707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3D02CF4-71B6-474A-9265-FE286B030F94}"/>
              </a:ext>
            </a:extLst>
          </p:cNvPr>
          <p:cNvSpPr/>
          <p:nvPr/>
        </p:nvSpPr>
        <p:spPr>
          <a:xfrm>
            <a:off x="387626" y="318053"/>
            <a:ext cx="4631635" cy="4363278"/>
          </a:xfrm>
          <a:prstGeom prst="ellipse">
            <a:avLst/>
          </a:prstGeom>
          <a:solidFill>
            <a:srgbClr val="EAACA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CF434C-7C73-424B-9A46-6ADA73065A17}"/>
              </a:ext>
            </a:extLst>
          </p:cNvPr>
          <p:cNvSpPr/>
          <p:nvPr/>
        </p:nvSpPr>
        <p:spPr>
          <a:xfrm>
            <a:off x="1578403" y="3366730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População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F260DD-426C-4C0B-B98A-1FF7CC7FC5D6}"/>
              </a:ext>
            </a:extLst>
          </p:cNvPr>
          <p:cNvSpPr/>
          <p:nvPr/>
        </p:nvSpPr>
        <p:spPr>
          <a:xfrm>
            <a:off x="2385391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727CBB2-0A68-4CE1-B073-3D6BF732A56C}"/>
              </a:ext>
            </a:extLst>
          </p:cNvPr>
          <p:cNvSpPr/>
          <p:nvPr/>
        </p:nvSpPr>
        <p:spPr>
          <a:xfrm>
            <a:off x="6096000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DF6CA78-D72A-43CB-B807-F5E3F0C94FC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263887" y="1585292"/>
            <a:ext cx="183211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BBDBD0-0DE8-4D36-8BBA-8F93FC5140E9}"/>
              </a:ext>
            </a:extLst>
          </p:cNvPr>
          <p:cNvSpPr/>
          <p:nvPr/>
        </p:nvSpPr>
        <p:spPr>
          <a:xfrm>
            <a:off x="5910207" y="2023912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Amostra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5115BA8-B7FE-4B49-9C62-CD681DE2BB1D}"/>
              </a:ext>
            </a:extLst>
          </p:cNvPr>
          <p:cNvSpPr/>
          <p:nvPr/>
        </p:nvSpPr>
        <p:spPr>
          <a:xfrm>
            <a:off x="8991600" y="1119452"/>
            <a:ext cx="1878496" cy="9044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1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, 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2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, 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3 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... </a:t>
            </a:r>
            <a:r>
              <a:rPr lang="pt-BR" sz="2300" dirty="0" err="1">
                <a:solidFill>
                  <a:schemeClr val="tx1"/>
                </a:solidFill>
                <a:latin typeface="Bahnschrift SemiLight Condensed" panose="020B0502040204020203" pitchFamily="34" charset="0"/>
              </a:rPr>
              <a:t>X</a:t>
            </a:r>
            <a:r>
              <a:rPr lang="pt-BR" sz="2300" baseline="-25000" dirty="0" err="1">
                <a:solidFill>
                  <a:schemeClr val="tx1"/>
                </a:solidFill>
                <a:latin typeface="Bahnschrift SemiLight Condensed" panose="020B0502040204020203" pitchFamily="34" charset="0"/>
              </a:rPr>
              <a:t>n</a:t>
            </a:r>
            <a:endParaRPr lang="pt-BR" sz="2300" baseline="-25000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CEF919A-444C-41F3-92FE-B00D6324FC85}"/>
              </a:ext>
            </a:extLst>
          </p:cNvPr>
          <p:cNvCxnSpPr>
            <a:cxnSpLocks/>
          </p:cNvCxnSpPr>
          <p:nvPr/>
        </p:nvCxnSpPr>
        <p:spPr>
          <a:xfrm>
            <a:off x="7994375" y="1563758"/>
            <a:ext cx="1007164" cy="792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53D05AA-D694-45B4-92B3-4BB9E1A56E37}"/>
              </a:ext>
            </a:extLst>
          </p:cNvPr>
          <p:cNvSpPr/>
          <p:nvPr/>
        </p:nvSpPr>
        <p:spPr>
          <a:xfrm>
            <a:off x="8805807" y="2023912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Dados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3B9D9BC3-26F6-4EA7-8E8B-B259B78972A0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7035248" y="2577910"/>
            <a:ext cx="2635526" cy="851090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42F43D2-B405-4D94-97F8-0CB9C5B4FF0A}"/>
              </a:ext>
            </a:extLst>
          </p:cNvPr>
          <p:cNvCxnSpPr>
            <a:cxnSpLocks/>
          </p:cNvCxnSpPr>
          <p:nvPr/>
        </p:nvCxnSpPr>
        <p:spPr>
          <a:xfrm flipV="1">
            <a:off x="9670774" y="2509632"/>
            <a:ext cx="0" cy="92930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EF57B198-B913-4D2E-8853-8BE831CA0FC7}"/>
              </a:ext>
            </a:extLst>
          </p:cNvPr>
          <p:cNvCxnSpPr>
            <a:cxnSpLocks/>
          </p:cNvCxnSpPr>
          <p:nvPr/>
        </p:nvCxnSpPr>
        <p:spPr>
          <a:xfrm flipV="1">
            <a:off x="10193405" y="2529510"/>
            <a:ext cx="0" cy="153271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9360921A-5F8C-4653-88F3-AC7CFF72E3BF}"/>
              </a:ext>
            </a:extLst>
          </p:cNvPr>
          <p:cNvSpPr/>
          <p:nvPr/>
        </p:nvSpPr>
        <p:spPr>
          <a:xfrm>
            <a:off x="7420693" y="3368904"/>
            <a:ext cx="2250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Bahnschrift SemiLight SemiConde" panose="020B0502040204020203" pitchFamily="34" charset="0"/>
              </a:rPr>
              <a:t>Descrever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163FCD9-6C8B-4E01-8FC4-E06A202E5C4E}"/>
              </a:ext>
            </a:extLst>
          </p:cNvPr>
          <p:cNvSpPr/>
          <p:nvPr/>
        </p:nvSpPr>
        <p:spPr>
          <a:xfrm>
            <a:off x="5918075" y="4042344"/>
            <a:ext cx="2250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Bahnschrift SemiLight SemiConde" panose="020B0502040204020203" pitchFamily="34" charset="0"/>
              </a:rPr>
              <a:t>Inferir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BEC2C512-9EFA-479E-BBB6-DBC2E879FB22}"/>
              </a:ext>
            </a:extLst>
          </p:cNvPr>
          <p:cNvCxnSpPr>
            <a:cxnSpLocks/>
          </p:cNvCxnSpPr>
          <p:nvPr/>
        </p:nvCxnSpPr>
        <p:spPr>
          <a:xfrm flipH="1">
            <a:off x="4472609" y="4042344"/>
            <a:ext cx="5720797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5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Inferência estatística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2" y="1640681"/>
            <a:ext cx="73013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Deduzir</a:t>
            </a:r>
            <a:r>
              <a:rPr lang="es-419" sz="3000" dirty="0">
                <a:latin typeface="Bahnschrift SemiLight SemiConde" panose="020B0502040204020203" pitchFamily="34" charset="0"/>
              </a:rPr>
              <a:t> atributos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população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estatística</a:t>
            </a:r>
            <a:r>
              <a:rPr lang="es-419" sz="3000" dirty="0">
                <a:latin typeface="Bahnschrift SemiLight SemiConde" panose="020B0502040204020203" pitchFamily="34" charset="0"/>
              </a:rPr>
              <a:t> a partir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amostra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8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Inferência estatística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2" y="1640681"/>
            <a:ext cx="73013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Deduzir</a:t>
            </a:r>
            <a:r>
              <a:rPr lang="es-419" sz="3000" dirty="0">
                <a:latin typeface="Bahnschrift SemiLight SemiConde" panose="020B0502040204020203" pitchFamily="34" charset="0"/>
              </a:rPr>
              <a:t> atributos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população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estatística</a:t>
            </a:r>
            <a:r>
              <a:rPr lang="es-419" sz="3000" dirty="0">
                <a:latin typeface="Bahnschrift SemiLight SemiConde" panose="020B0502040204020203" pitchFamily="34" charset="0"/>
              </a:rPr>
              <a:t> a partir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pt-BR" sz="3000" dirty="0">
                <a:latin typeface="Bahnschrift SemiLight SemiConde" panose="020B0502040204020203" pitchFamily="34" charset="0"/>
              </a:rPr>
              <a:t>amostra</a:t>
            </a:r>
            <a:endParaRPr lang="es-419" sz="3000" dirty="0">
              <a:latin typeface="Bahnschrift SemiLight SemiConde" panose="020B0502040204020203" pitchFamily="34" charset="0"/>
            </a:endParaRPr>
          </a:p>
          <a:p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Existe incerteza em </a:t>
            </a:r>
            <a:r>
              <a:rPr lang="pt-BR" sz="3000" dirty="0">
                <a:latin typeface="Bahnschrift SemiLight SemiConde" panose="020B0502040204020203" pitchFamily="34" charset="0"/>
              </a:rPr>
              <a:t>nossas deduções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3C0F23-AC33-4BAC-9359-ABA2CE670755}"/>
              </a:ext>
            </a:extLst>
          </p:cNvPr>
          <p:cNvSpPr/>
          <p:nvPr/>
        </p:nvSpPr>
        <p:spPr>
          <a:xfrm>
            <a:off x="360218" y="1555530"/>
            <a:ext cx="11000509" cy="1093077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81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Inferência estatística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2" y="1640681"/>
            <a:ext cx="73013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Deduzir</a:t>
            </a:r>
            <a:r>
              <a:rPr lang="es-419" sz="3000" dirty="0">
                <a:latin typeface="Bahnschrift SemiLight SemiConde" panose="020B0502040204020203" pitchFamily="34" charset="0"/>
              </a:rPr>
              <a:t> atributos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população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estatística</a:t>
            </a:r>
            <a:r>
              <a:rPr lang="es-419" sz="3000" dirty="0">
                <a:latin typeface="Bahnschrift SemiLight SemiConde" panose="020B0502040204020203" pitchFamily="34" charset="0"/>
              </a:rPr>
              <a:t> a partir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amostra</a:t>
            </a:r>
            <a:endParaRPr lang="es-419" sz="3000" dirty="0">
              <a:latin typeface="Bahnschrift SemiLight SemiConde" panose="020B0502040204020203" pitchFamily="34" charset="0"/>
            </a:endParaRPr>
          </a:p>
          <a:p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Existe incerteza em </a:t>
            </a:r>
            <a:r>
              <a:rPr lang="pt-BR" sz="3000" dirty="0">
                <a:latin typeface="Bahnschrift SemiLight SemiConde" panose="020B0502040204020203" pitchFamily="34" charset="0"/>
              </a:rPr>
              <a:t>nossas deduções</a:t>
            </a:r>
          </a:p>
          <a:p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 err="1">
                <a:latin typeface="Bahnschrift SemiLight SemiConde" panose="020B0502040204020203" pitchFamily="34" charset="0"/>
              </a:rPr>
              <a:t>Devemos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respeitar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critérios</a:t>
            </a:r>
            <a:r>
              <a:rPr lang="es-419" sz="3000" dirty="0">
                <a:latin typeface="Bahnschrift SemiLight SemiConde" panose="020B0502040204020203" pitchFamily="34" charset="0"/>
              </a:rPr>
              <a:t> para manejar a incerteza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F00BA83-79E4-483A-93AE-CC92FF2A135C}"/>
              </a:ext>
            </a:extLst>
          </p:cNvPr>
          <p:cNvSpPr/>
          <p:nvPr/>
        </p:nvSpPr>
        <p:spPr>
          <a:xfrm>
            <a:off x="360218" y="1555530"/>
            <a:ext cx="11000509" cy="223870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89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latin typeface="Bahnschrift SemiLight SemiConde" panose="020B0502040204020203" pitchFamily="34" charset="0"/>
              </a:rPr>
              <a:t> µ = 5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3FE976-2988-442F-90CD-E698FD1463FF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33372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>
            <a:extLst>
              <a:ext uri="{FF2B5EF4-FFF2-40B4-BE49-F238E27FC236}">
                <a16:creationId xmlns:a16="http://schemas.microsoft.com/office/drawing/2014/main" id="{05313E1E-5A03-40FB-AAF6-0FE3D0BC9E15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latin typeface="Bahnschrift SemiLight SemiConde" panose="020B0502040204020203" pitchFamily="34" charset="0"/>
              </a:rPr>
              <a:t> µ = 5 </a:t>
            </a:r>
          </a:p>
        </p:txBody>
      </p:sp>
      <p:pic>
        <p:nvPicPr>
          <p:cNvPr id="2050" name="Picture 2" descr="Zeus | Free SVG">
            <a:extLst>
              <a:ext uri="{FF2B5EF4-FFF2-40B4-BE49-F238E27FC236}">
                <a16:creationId xmlns:a16="http://schemas.microsoft.com/office/drawing/2014/main" id="{6FC764C3-4AA3-430A-B6A2-880571F05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448" y="2399952"/>
            <a:ext cx="2957240" cy="295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920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>
            <a:extLst>
              <a:ext uri="{FF2B5EF4-FFF2-40B4-BE49-F238E27FC236}">
                <a16:creationId xmlns:a16="http://schemas.microsoft.com/office/drawing/2014/main" id="{05313E1E-5A03-40FB-AAF6-0FE3D0BC9E15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latin typeface="Bahnschrift SemiLight SemiConde" panose="020B0502040204020203" pitchFamily="34" charset="0"/>
              </a:rPr>
              <a:t> µ = 5 </a:t>
            </a:r>
          </a:p>
        </p:txBody>
      </p:sp>
      <p:pic>
        <p:nvPicPr>
          <p:cNvPr id="3074" name="Picture 2" descr="Cartoon scientist guy | Public domain vectors">
            <a:extLst>
              <a:ext uri="{FF2B5EF4-FFF2-40B4-BE49-F238E27FC236}">
                <a16:creationId xmlns:a16="http://schemas.microsoft.com/office/drawing/2014/main" id="{6F47E6A1-FBD1-4050-ADF6-92CCF265A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75" y="294082"/>
            <a:ext cx="1567070" cy="20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458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µ = 5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A99F7E-083F-46FD-8C04-6858FD191AFA}"/>
              </a:ext>
            </a:extLst>
          </p:cNvPr>
          <p:cNvSpPr/>
          <p:nvPr/>
        </p:nvSpPr>
        <p:spPr>
          <a:xfrm>
            <a:off x="3975651" y="2544417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3206E857-7487-4AF0-BF99-D5DD3C66254B}"/>
              </a:ext>
            </a:extLst>
          </p:cNvPr>
          <p:cNvSpPr/>
          <p:nvPr/>
        </p:nvSpPr>
        <p:spPr>
          <a:xfrm rot="20087375">
            <a:off x="2776752" y="2511931"/>
            <a:ext cx="4110447" cy="2256209"/>
          </a:xfrm>
          <a:prstGeom prst="arc">
            <a:avLst>
              <a:gd name="adj1" fmla="val 16200000"/>
              <a:gd name="adj2" fmla="val 2096854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/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4,33 </a:t>
                </a: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  <a:blipFill>
                <a:blip r:embed="rId2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7">
            <a:extLst>
              <a:ext uri="{FF2B5EF4-FFF2-40B4-BE49-F238E27FC236}">
                <a16:creationId xmlns:a16="http://schemas.microsoft.com/office/drawing/2014/main" id="{6F6C7FC7-B2F3-4130-BAB2-6CDAC17B4A4D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pic>
        <p:nvPicPr>
          <p:cNvPr id="11" name="Picture 2" descr="Cartoon scientist guy | Public domain vectors">
            <a:extLst>
              <a:ext uri="{FF2B5EF4-FFF2-40B4-BE49-F238E27FC236}">
                <a16:creationId xmlns:a16="http://schemas.microsoft.com/office/drawing/2014/main" id="{C8359736-BC3D-40D6-BD59-465647DD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75" y="294082"/>
            <a:ext cx="1567070" cy="20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89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>
            <a:extLst>
              <a:ext uri="{FF2B5EF4-FFF2-40B4-BE49-F238E27FC236}">
                <a16:creationId xmlns:a16="http://schemas.microsoft.com/office/drawing/2014/main" id="{0F9049FE-20A1-49CF-9A8B-FE327EE1D7B4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Duas definições fundamentais</a:t>
            </a:r>
          </a:p>
        </p:txBody>
      </p:sp>
    </p:spTree>
    <p:extLst>
      <p:ext uri="{BB962C8B-B14F-4D97-AF65-F5344CB8AC3E}">
        <p14:creationId xmlns:p14="http://schemas.microsoft.com/office/powerpoint/2010/main" val="369893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µ = 5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A99F7E-083F-46FD-8C04-6858FD191AFA}"/>
              </a:ext>
            </a:extLst>
          </p:cNvPr>
          <p:cNvSpPr/>
          <p:nvPr/>
        </p:nvSpPr>
        <p:spPr>
          <a:xfrm>
            <a:off x="3975651" y="2544417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3206E857-7487-4AF0-BF99-D5DD3C66254B}"/>
              </a:ext>
            </a:extLst>
          </p:cNvPr>
          <p:cNvSpPr/>
          <p:nvPr/>
        </p:nvSpPr>
        <p:spPr>
          <a:xfrm rot="20087375">
            <a:off x="2776752" y="2511931"/>
            <a:ext cx="4110447" cy="2256209"/>
          </a:xfrm>
          <a:prstGeom prst="arc">
            <a:avLst>
              <a:gd name="adj1" fmla="val 16200000"/>
              <a:gd name="adj2" fmla="val 2096854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/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 err="1">
                    <a:latin typeface="Bahnschrift SemiLight SemiConde" panose="020B0502040204020203" pitchFamily="34" charset="0"/>
                  </a:rPr>
                  <a:t>Amostra</a:t>
                </a:r>
                <a:r>
                  <a:rPr lang="es-419" sz="2500" dirty="0">
                    <a:latin typeface="Bahnschrift SemiLight SemiConde" panose="020B0502040204020203" pitchFamily="34" charset="0"/>
                  </a:rPr>
                  <a:t>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4,33 </a:t>
                </a: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  <a:blipFill>
                <a:blip r:embed="rId2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7">
            <a:extLst>
              <a:ext uri="{FF2B5EF4-FFF2-40B4-BE49-F238E27FC236}">
                <a16:creationId xmlns:a16="http://schemas.microsoft.com/office/drawing/2014/main" id="{6F6C7FC7-B2F3-4130-BAB2-6CDAC17B4A4D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pic>
        <p:nvPicPr>
          <p:cNvPr id="11" name="Picture 2" descr="Cartoon scientist guy | Public domain vectors">
            <a:extLst>
              <a:ext uri="{FF2B5EF4-FFF2-40B4-BE49-F238E27FC236}">
                <a16:creationId xmlns:a16="http://schemas.microsoft.com/office/drawing/2014/main" id="{C8359736-BC3D-40D6-BD59-465647DD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75" y="294082"/>
            <a:ext cx="1567070" cy="20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617F9E1-C4A9-4D22-9E09-F9698F2E2814}"/>
              </a:ext>
            </a:extLst>
          </p:cNvPr>
          <p:cNvSpPr/>
          <p:nvPr/>
        </p:nvSpPr>
        <p:spPr>
          <a:xfrm>
            <a:off x="6507456" y="3502854"/>
            <a:ext cx="51600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>
                <a:latin typeface="Bahnschrift SemiLight SemiConde" panose="020B0502040204020203" pitchFamily="34" charset="0"/>
              </a:rPr>
              <a:t>São diferentes!</a:t>
            </a:r>
            <a:endParaRPr lang="pt-BR" sz="4400" u="sng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17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376BC73-CD9A-4DDD-8722-390E9E134185}"/>
              </a:ext>
            </a:extLst>
          </p:cNvPr>
          <p:cNvSpPr/>
          <p:nvPr/>
        </p:nvSpPr>
        <p:spPr>
          <a:xfrm>
            <a:off x="276135" y="1600122"/>
            <a:ext cx="1125751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PARÂMETRO: número que resume informação de uma grande 						quantidade de dados de uma variável medida em 						uma </a:t>
            </a:r>
            <a:r>
              <a:rPr lang="pt-BR" sz="3500" u="sng" dirty="0">
                <a:latin typeface="Bahnschrift SemiLight SemiConde" panose="020B0502040204020203" pitchFamily="34" charset="0"/>
              </a:rPr>
              <a:t>POPULAÇÃO ESTATÍSTICA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72BD26C3-041E-4FEB-B84F-5F6356A62B45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Outras duas definições importantes...</a:t>
            </a:r>
          </a:p>
        </p:txBody>
      </p:sp>
    </p:spTree>
    <p:extLst>
      <p:ext uri="{BB962C8B-B14F-4D97-AF65-F5344CB8AC3E}">
        <p14:creationId xmlns:p14="http://schemas.microsoft.com/office/powerpoint/2010/main" val="1791212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376BC73-CD9A-4DDD-8722-390E9E134185}"/>
              </a:ext>
            </a:extLst>
          </p:cNvPr>
          <p:cNvSpPr/>
          <p:nvPr/>
        </p:nvSpPr>
        <p:spPr>
          <a:xfrm>
            <a:off x="276135" y="1600122"/>
            <a:ext cx="1125751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PARÂMETRO: número que resume informação de uma grande 						quantidade de dados de uma variável medida em 						uma </a:t>
            </a:r>
            <a:r>
              <a:rPr lang="pt-BR" sz="3500" u="sng" dirty="0">
                <a:latin typeface="Bahnschrift SemiLight SemiConde" panose="020B0502040204020203" pitchFamily="34" charset="0"/>
              </a:rPr>
              <a:t>POPULAÇÃO ESTATÍSTICA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958E146-32AC-48FB-8E50-821C78C71A77}"/>
              </a:ext>
            </a:extLst>
          </p:cNvPr>
          <p:cNvSpPr/>
          <p:nvPr/>
        </p:nvSpPr>
        <p:spPr>
          <a:xfrm>
            <a:off x="276135" y="3738340"/>
            <a:ext cx="112575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ESTIMADOR: aproximação amostral a um parâmetro</a:t>
            </a:r>
            <a:endParaRPr lang="pt-BR" sz="3500" u="sng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A215C2-7321-4DCF-92AE-A77FB38E865B}"/>
              </a:ext>
            </a:extLst>
          </p:cNvPr>
          <p:cNvSpPr/>
          <p:nvPr/>
        </p:nvSpPr>
        <p:spPr>
          <a:xfrm>
            <a:off x="276135" y="1421194"/>
            <a:ext cx="11000509" cy="2109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72BD26C3-041E-4FEB-B84F-5F6356A62B45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Outras duas definições importantes...</a:t>
            </a:r>
          </a:p>
        </p:txBody>
      </p:sp>
    </p:spTree>
    <p:extLst>
      <p:ext uri="{BB962C8B-B14F-4D97-AF65-F5344CB8AC3E}">
        <p14:creationId xmlns:p14="http://schemas.microsoft.com/office/powerpoint/2010/main" val="4121075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7">
            <a:extLst>
              <a:ext uri="{FF2B5EF4-FFF2-40B4-BE49-F238E27FC236}">
                <a16:creationId xmlns:a16="http://schemas.microsoft.com/office/drawing/2014/main" id="{72BD26C3-041E-4FEB-B84F-5F6356A62B45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Teorema do Limite Central</a:t>
            </a:r>
          </a:p>
        </p:txBody>
      </p:sp>
    </p:spTree>
    <p:extLst>
      <p:ext uri="{BB962C8B-B14F-4D97-AF65-F5344CB8AC3E}">
        <p14:creationId xmlns:p14="http://schemas.microsoft.com/office/powerpoint/2010/main" val="2022184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7">
            <a:extLst>
              <a:ext uri="{FF2B5EF4-FFF2-40B4-BE49-F238E27FC236}">
                <a16:creationId xmlns:a16="http://schemas.microsoft.com/office/drawing/2014/main" id="{72BD26C3-041E-4FEB-B84F-5F6356A62B45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Teorema do Limite Central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40DF594-7CB1-48DA-9AB9-01238265FFF2}"/>
              </a:ext>
            </a:extLst>
          </p:cNvPr>
          <p:cNvSpPr/>
          <p:nvPr/>
        </p:nvSpPr>
        <p:spPr>
          <a:xfrm>
            <a:off x="361760" y="1660158"/>
            <a:ext cx="1006609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A distribuição de frequências das médias amostrais de qualquer população, se aproxima a uma distribuição de probabilidades Gaussiana.</a:t>
            </a:r>
            <a:endParaRPr lang="pt-BR" sz="3500" u="sng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14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7">
            <a:extLst>
              <a:ext uri="{FF2B5EF4-FFF2-40B4-BE49-F238E27FC236}">
                <a16:creationId xmlns:a16="http://schemas.microsoft.com/office/drawing/2014/main" id="{72BD26C3-041E-4FEB-B84F-5F6356A62B45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Teorema do Limite Central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40DF594-7CB1-48DA-9AB9-01238265FFF2}"/>
              </a:ext>
            </a:extLst>
          </p:cNvPr>
          <p:cNvSpPr/>
          <p:nvPr/>
        </p:nvSpPr>
        <p:spPr>
          <a:xfrm>
            <a:off x="361760" y="1660158"/>
            <a:ext cx="1006609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A distribuição de frequências das médias amostrais de qualquer população, se aproxima a uma distribuição de probabilidades Gaussiana.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7FF217-A7CE-4560-812C-2B2A468AAEE4}"/>
              </a:ext>
            </a:extLst>
          </p:cNvPr>
          <p:cNvSpPr/>
          <p:nvPr/>
        </p:nvSpPr>
        <p:spPr>
          <a:xfrm>
            <a:off x="276135" y="1421194"/>
            <a:ext cx="11000509" cy="2109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857D60-1AA9-4F3D-9A9F-2081F1E95D2B}"/>
              </a:ext>
            </a:extLst>
          </p:cNvPr>
          <p:cNvSpPr txBox="1"/>
          <p:nvPr/>
        </p:nvSpPr>
        <p:spPr>
          <a:xfrm>
            <a:off x="361760" y="3893235"/>
            <a:ext cx="872682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A medida que o tamanho aumenta, qualquer distribuição de probabilidades se aproxima a uma Gaussiana (pelo menos no centro). </a:t>
            </a:r>
          </a:p>
        </p:txBody>
      </p:sp>
    </p:spTree>
    <p:extLst>
      <p:ext uri="{BB962C8B-B14F-4D97-AF65-F5344CB8AC3E}">
        <p14:creationId xmlns:p14="http://schemas.microsoft.com/office/powerpoint/2010/main" val="2050200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58F0FB3-D373-4D13-839C-AD2C0FCBB038}"/>
              </a:ext>
            </a:extLst>
          </p:cNvPr>
          <p:cNvGrpSpPr/>
          <p:nvPr/>
        </p:nvGrpSpPr>
        <p:grpSpPr>
          <a:xfrm>
            <a:off x="656915" y="1482611"/>
            <a:ext cx="7951377" cy="5309279"/>
            <a:chOff x="656915" y="1482611"/>
            <a:chExt cx="7951377" cy="5309279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587D3DB-7AAA-422A-955D-DD98A3530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60" b="10520"/>
            <a:stretch/>
          </p:blipFill>
          <p:spPr>
            <a:xfrm>
              <a:off x="1163782" y="1482611"/>
              <a:ext cx="7444510" cy="4878392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8989983-BA7F-4DF6-B857-88A2031BD08C}"/>
                </a:ext>
              </a:extLst>
            </p:cNvPr>
            <p:cNvSpPr/>
            <p:nvPr/>
          </p:nvSpPr>
          <p:spPr>
            <a:xfrm rot="16200000">
              <a:off x="100644" y="3706363"/>
              <a:ext cx="154342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200" dirty="0">
                  <a:latin typeface="Bahnschrift SemiLight SemiConde" panose="020B0502040204020203" pitchFamily="34" charset="0"/>
                </a:rPr>
                <a:t>Frequência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6D7F314E-AD61-4F8D-ACF1-E3088D5A0C71}"/>
                </a:ext>
              </a:extLst>
            </p:cNvPr>
            <p:cNvSpPr/>
            <p:nvPr/>
          </p:nvSpPr>
          <p:spPr>
            <a:xfrm>
              <a:off x="4316985" y="6361003"/>
              <a:ext cx="109552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200" dirty="0">
                  <a:latin typeface="Bahnschrift SemiLight SemiConde" panose="020B0502040204020203" pitchFamily="34" charset="0"/>
                </a:rPr>
                <a:t>Valores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8D59F1F-D732-48AE-85F2-AF949CB40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4024" y="2817091"/>
              <a:ext cx="0" cy="34382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4949AC7-C23C-475C-96D2-51C17B5F9D51}"/>
                </a:ext>
              </a:extLst>
            </p:cNvPr>
            <p:cNvSpPr txBox="1"/>
            <p:nvPr/>
          </p:nvSpPr>
          <p:spPr>
            <a:xfrm>
              <a:off x="4603915" y="2340037"/>
              <a:ext cx="360217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2500" dirty="0">
                  <a:latin typeface="Bahnschrift SemiLight SemiConde" panose="020B0502040204020203" pitchFamily="34" charset="0"/>
                </a:rPr>
                <a:t>µ</a:t>
              </a:r>
              <a:endParaRPr lang="pt-BR" sz="2500" dirty="0"/>
            </a:p>
          </p:txBody>
        </p:sp>
      </p:grpSp>
      <p:sp>
        <p:nvSpPr>
          <p:cNvPr id="11" name="CuadroTexto 7">
            <a:extLst>
              <a:ext uri="{FF2B5EF4-FFF2-40B4-BE49-F238E27FC236}">
                <a16:creationId xmlns:a16="http://schemas.microsoft.com/office/drawing/2014/main" id="{D527F097-3D11-41A6-B554-1B44E3AC70BE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Teorema do Limite Central</a:t>
            </a:r>
          </a:p>
        </p:txBody>
      </p:sp>
    </p:spTree>
    <p:extLst>
      <p:ext uri="{BB962C8B-B14F-4D97-AF65-F5344CB8AC3E}">
        <p14:creationId xmlns:p14="http://schemas.microsoft.com/office/powerpoint/2010/main" val="2558888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044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µ = 5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A99F7E-083F-46FD-8C04-6858FD191AFA}"/>
              </a:ext>
            </a:extLst>
          </p:cNvPr>
          <p:cNvSpPr/>
          <p:nvPr/>
        </p:nvSpPr>
        <p:spPr>
          <a:xfrm>
            <a:off x="3975651" y="2544417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3206E857-7487-4AF0-BF99-D5DD3C66254B}"/>
              </a:ext>
            </a:extLst>
          </p:cNvPr>
          <p:cNvSpPr/>
          <p:nvPr/>
        </p:nvSpPr>
        <p:spPr>
          <a:xfrm rot="20087375">
            <a:off x="2776752" y="2511931"/>
            <a:ext cx="4110447" cy="2256209"/>
          </a:xfrm>
          <a:prstGeom prst="arc">
            <a:avLst>
              <a:gd name="adj1" fmla="val 16200000"/>
              <a:gd name="adj2" fmla="val 2096854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/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Amostra1: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4,33 </a:t>
                </a: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  <a:blipFill>
                <a:blip r:embed="rId2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7">
            <a:extLst>
              <a:ext uri="{FF2B5EF4-FFF2-40B4-BE49-F238E27FC236}">
                <a16:creationId xmlns:a16="http://schemas.microsoft.com/office/drawing/2014/main" id="{6F6C7FC7-B2F3-4130-BAB2-6CDAC17B4A4D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pic>
        <p:nvPicPr>
          <p:cNvPr id="11" name="Picture 2" descr="Cartoon scientist guy | Public domain vectors">
            <a:extLst>
              <a:ext uri="{FF2B5EF4-FFF2-40B4-BE49-F238E27FC236}">
                <a16:creationId xmlns:a16="http://schemas.microsoft.com/office/drawing/2014/main" id="{C8359736-BC3D-40D6-BD59-465647DD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75" y="294082"/>
            <a:ext cx="1567070" cy="20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23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µ = 5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A99F7E-083F-46FD-8C04-6858FD191AFA}"/>
              </a:ext>
            </a:extLst>
          </p:cNvPr>
          <p:cNvSpPr/>
          <p:nvPr/>
        </p:nvSpPr>
        <p:spPr>
          <a:xfrm>
            <a:off x="3975651" y="2544417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3206E857-7487-4AF0-BF99-D5DD3C66254B}"/>
              </a:ext>
            </a:extLst>
          </p:cNvPr>
          <p:cNvSpPr/>
          <p:nvPr/>
        </p:nvSpPr>
        <p:spPr>
          <a:xfrm rot="20087375">
            <a:off x="2776752" y="2511931"/>
            <a:ext cx="4110447" cy="2256209"/>
          </a:xfrm>
          <a:prstGeom prst="arc">
            <a:avLst>
              <a:gd name="adj1" fmla="val 16200000"/>
              <a:gd name="adj2" fmla="val 2096854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/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Amostra1: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4,33 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  <a:blipFill>
                <a:blip r:embed="rId2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003844BE-2802-4AEF-94B4-69296730ED92}"/>
              </a:ext>
            </a:extLst>
          </p:cNvPr>
          <p:cNvSpPr/>
          <p:nvPr/>
        </p:nvSpPr>
        <p:spPr>
          <a:xfrm>
            <a:off x="3839816" y="3446628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49575EFD-6217-45CB-B077-C48AB8421951}"/>
              </a:ext>
            </a:extLst>
          </p:cNvPr>
          <p:cNvSpPr/>
          <p:nvPr/>
        </p:nvSpPr>
        <p:spPr>
          <a:xfrm rot="19118511">
            <a:off x="2904878" y="3238053"/>
            <a:ext cx="4110447" cy="2256209"/>
          </a:xfrm>
          <a:prstGeom prst="arc">
            <a:avLst>
              <a:gd name="adj1" fmla="val 16200000"/>
              <a:gd name="adj2" fmla="val 2486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/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Amostra2: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5,81 </a:t>
                </a:r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  <a:blipFill>
                <a:blip r:embed="rId3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7">
            <a:extLst>
              <a:ext uri="{FF2B5EF4-FFF2-40B4-BE49-F238E27FC236}">
                <a16:creationId xmlns:a16="http://schemas.microsoft.com/office/drawing/2014/main" id="{F88A28E1-4517-40BB-A9AD-3F4DBB02FF46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pic>
        <p:nvPicPr>
          <p:cNvPr id="14" name="Picture 2" descr="Cartoon scientist guy | Public domain vectors">
            <a:extLst>
              <a:ext uri="{FF2B5EF4-FFF2-40B4-BE49-F238E27FC236}">
                <a16:creationId xmlns:a16="http://schemas.microsoft.com/office/drawing/2014/main" id="{BAC23096-E21C-4369-9EE9-2CCE685D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75" y="294082"/>
            <a:ext cx="1567070" cy="20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4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F618CB0-9BFE-4A72-9A1E-5C8B7EC2FE6F}"/>
              </a:ext>
            </a:extLst>
          </p:cNvPr>
          <p:cNvSpPr/>
          <p:nvPr/>
        </p:nvSpPr>
        <p:spPr>
          <a:xfrm>
            <a:off x="1063725" y="2019367"/>
            <a:ext cx="577118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0F9049FE-20A1-49CF-9A8B-FE327EE1D7B4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Duas definições fundamentais</a:t>
            </a:r>
          </a:p>
        </p:txBody>
      </p:sp>
    </p:spTree>
    <p:extLst>
      <p:ext uri="{BB962C8B-B14F-4D97-AF65-F5344CB8AC3E}">
        <p14:creationId xmlns:p14="http://schemas.microsoft.com/office/powerpoint/2010/main" val="3379635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µ = 5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A99F7E-083F-46FD-8C04-6858FD191AFA}"/>
              </a:ext>
            </a:extLst>
          </p:cNvPr>
          <p:cNvSpPr/>
          <p:nvPr/>
        </p:nvSpPr>
        <p:spPr>
          <a:xfrm>
            <a:off x="3975651" y="2544417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3206E857-7487-4AF0-BF99-D5DD3C66254B}"/>
              </a:ext>
            </a:extLst>
          </p:cNvPr>
          <p:cNvSpPr/>
          <p:nvPr/>
        </p:nvSpPr>
        <p:spPr>
          <a:xfrm rot="20087375">
            <a:off x="2776752" y="2511931"/>
            <a:ext cx="4110447" cy="2256209"/>
          </a:xfrm>
          <a:prstGeom prst="arc">
            <a:avLst>
              <a:gd name="adj1" fmla="val 16200000"/>
              <a:gd name="adj2" fmla="val 2096854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/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Amostra1: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4,33 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  <a:blipFill>
                <a:blip r:embed="rId2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003844BE-2802-4AEF-94B4-69296730ED92}"/>
              </a:ext>
            </a:extLst>
          </p:cNvPr>
          <p:cNvSpPr/>
          <p:nvPr/>
        </p:nvSpPr>
        <p:spPr>
          <a:xfrm>
            <a:off x="3839816" y="3446628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49575EFD-6217-45CB-B077-C48AB8421951}"/>
              </a:ext>
            </a:extLst>
          </p:cNvPr>
          <p:cNvSpPr/>
          <p:nvPr/>
        </p:nvSpPr>
        <p:spPr>
          <a:xfrm rot="19118511">
            <a:off x="2904878" y="3238053"/>
            <a:ext cx="4110447" cy="2256209"/>
          </a:xfrm>
          <a:prstGeom prst="arc">
            <a:avLst>
              <a:gd name="adj1" fmla="val 16200000"/>
              <a:gd name="adj2" fmla="val 2486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/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Amostra2: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5,81 </a:t>
                </a:r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  <a:blipFill>
                <a:blip r:embed="rId3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EAD2207-9EF5-4DE4-AE68-861FD81E8B66}"/>
                  </a:ext>
                </a:extLst>
              </p:cNvPr>
              <p:cNvSpPr/>
              <p:nvPr/>
            </p:nvSpPr>
            <p:spPr>
              <a:xfrm>
                <a:off x="6507456" y="3248530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Amostra3: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5,22 </a:t>
                </a:r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EAD2207-9EF5-4DE4-AE68-861FD81E8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3248530"/>
                <a:ext cx="5392996" cy="521297"/>
              </a:xfrm>
              <a:prstGeom prst="rect">
                <a:avLst/>
              </a:prstGeom>
              <a:blipFill>
                <a:blip r:embed="rId4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08AAEB15-4897-4D3F-8D8C-271A3AF46F37}"/>
              </a:ext>
            </a:extLst>
          </p:cNvPr>
          <p:cNvSpPr/>
          <p:nvPr/>
        </p:nvSpPr>
        <p:spPr>
          <a:xfrm>
            <a:off x="2492003" y="4290490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1A4B9079-1FEF-4F01-8804-D83349B0A766}"/>
              </a:ext>
            </a:extLst>
          </p:cNvPr>
          <p:cNvSpPr/>
          <p:nvPr/>
        </p:nvSpPr>
        <p:spPr>
          <a:xfrm rot="19118511">
            <a:off x="1788351" y="3511371"/>
            <a:ext cx="5390729" cy="3439509"/>
          </a:xfrm>
          <a:prstGeom prst="arc">
            <a:avLst>
              <a:gd name="adj1" fmla="val 15357915"/>
              <a:gd name="adj2" fmla="val 8349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uadroTexto 7">
            <a:extLst>
              <a:ext uri="{FF2B5EF4-FFF2-40B4-BE49-F238E27FC236}">
                <a16:creationId xmlns:a16="http://schemas.microsoft.com/office/drawing/2014/main" id="{E5E9965B-A392-4CF3-849C-51B09195CF16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pic>
        <p:nvPicPr>
          <p:cNvPr id="18" name="Picture 2" descr="Cartoon scientist guy | Public domain vectors">
            <a:extLst>
              <a:ext uri="{FF2B5EF4-FFF2-40B4-BE49-F238E27FC236}">
                <a16:creationId xmlns:a16="http://schemas.microsoft.com/office/drawing/2014/main" id="{D931D315-C11A-4382-B043-16008F61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75" y="294082"/>
            <a:ext cx="1567070" cy="20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49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µ = 5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A99F7E-083F-46FD-8C04-6858FD191AFA}"/>
              </a:ext>
            </a:extLst>
          </p:cNvPr>
          <p:cNvSpPr/>
          <p:nvPr/>
        </p:nvSpPr>
        <p:spPr>
          <a:xfrm>
            <a:off x="3975651" y="2544417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3206E857-7487-4AF0-BF99-D5DD3C66254B}"/>
              </a:ext>
            </a:extLst>
          </p:cNvPr>
          <p:cNvSpPr/>
          <p:nvPr/>
        </p:nvSpPr>
        <p:spPr>
          <a:xfrm rot="20087375">
            <a:off x="2776752" y="2511931"/>
            <a:ext cx="4110447" cy="2256209"/>
          </a:xfrm>
          <a:prstGeom prst="arc">
            <a:avLst>
              <a:gd name="adj1" fmla="val 16200000"/>
              <a:gd name="adj2" fmla="val 2096854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/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Amostra1: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4,33 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  <a:blipFill>
                <a:blip r:embed="rId2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003844BE-2802-4AEF-94B4-69296730ED92}"/>
              </a:ext>
            </a:extLst>
          </p:cNvPr>
          <p:cNvSpPr/>
          <p:nvPr/>
        </p:nvSpPr>
        <p:spPr>
          <a:xfrm>
            <a:off x="3839816" y="3446628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49575EFD-6217-45CB-B077-C48AB8421951}"/>
              </a:ext>
            </a:extLst>
          </p:cNvPr>
          <p:cNvSpPr/>
          <p:nvPr/>
        </p:nvSpPr>
        <p:spPr>
          <a:xfrm rot="19118511">
            <a:off x="2904878" y="3238053"/>
            <a:ext cx="4110447" cy="2256209"/>
          </a:xfrm>
          <a:prstGeom prst="arc">
            <a:avLst>
              <a:gd name="adj1" fmla="val 16200000"/>
              <a:gd name="adj2" fmla="val 2486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/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Amostra2: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5,81 </a:t>
                </a:r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  <a:blipFill>
                <a:blip r:embed="rId3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EAD2207-9EF5-4DE4-AE68-861FD81E8B66}"/>
                  </a:ext>
                </a:extLst>
              </p:cNvPr>
              <p:cNvSpPr/>
              <p:nvPr/>
            </p:nvSpPr>
            <p:spPr>
              <a:xfrm>
                <a:off x="6507456" y="3248530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Amostra3: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5,22 </a:t>
                </a:r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EAD2207-9EF5-4DE4-AE68-861FD81E8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3248530"/>
                <a:ext cx="5392996" cy="521297"/>
              </a:xfrm>
              <a:prstGeom prst="rect">
                <a:avLst/>
              </a:prstGeom>
              <a:blipFill>
                <a:blip r:embed="rId4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08AAEB15-4897-4D3F-8D8C-271A3AF46F37}"/>
              </a:ext>
            </a:extLst>
          </p:cNvPr>
          <p:cNvSpPr/>
          <p:nvPr/>
        </p:nvSpPr>
        <p:spPr>
          <a:xfrm>
            <a:off x="2492003" y="4290490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1A4B9079-1FEF-4F01-8804-D83349B0A766}"/>
              </a:ext>
            </a:extLst>
          </p:cNvPr>
          <p:cNvSpPr/>
          <p:nvPr/>
        </p:nvSpPr>
        <p:spPr>
          <a:xfrm rot="19118511">
            <a:off x="1788351" y="3511371"/>
            <a:ext cx="5390729" cy="3439509"/>
          </a:xfrm>
          <a:prstGeom prst="arc">
            <a:avLst>
              <a:gd name="adj1" fmla="val 15357915"/>
              <a:gd name="adj2" fmla="val 8349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AEA6A3-FA11-4618-94E7-A0FC011824CD}"/>
              </a:ext>
            </a:extLst>
          </p:cNvPr>
          <p:cNvSpPr/>
          <p:nvPr/>
        </p:nvSpPr>
        <p:spPr>
          <a:xfrm>
            <a:off x="6507456" y="4185142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Amostra150…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560123-2CAD-4A64-AED4-F72F31AA3ED5}"/>
              </a:ext>
            </a:extLst>
          </p:cNvPr>
          <p:cNvSpPr/>
          <p:nvPr/>
        </p:nvSpPr>
        <p:spPr>
          <a:xfrm>
            <a:off x="6500042" y="3678249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>
                <a:latin typeface="Bahnschrift SemiLight SemiConde" panose="020B0502040204020203" pitchFamily="34" charset="0"/>
              </a:rPr>
              <a:t>...</a:t>
            </a:r>
            <a:endParaRPr lang="es-419" sz="2500" dirty="0">
              <a:latin typeface="Bahnschrift SemiLight SemiConde" panose="020B0502040204020203" pitchFamily="34" charset="0"/>
            </a:endParaRP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94F0666E-2F70-4BD6-9373-08DE19661852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pic>
        <p:nvPicPr>
          <p:cNvPr id="20" name="Picture 2" descr="Cartoon scientist guy | Public domain vectors">
            <a:extLst>
              <a:ext uri="{FF2B5EF4-FFF2-40B4-BE49-F238E27FC236}">
                <a16:creationId xmlns:a16="http://schemas.microsoft.com/office/drawing/2014/main" id="{8183CFF5-9248-402B-8FFC-88AD3E551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75" y="294082"/>
            <a:ext cx="1567070" cy="20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52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5028932A-92B0-4B7E-A5D8-61F1377B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p:sp>
        <p:nvSpPr>
          <p:cNvPr id="7" name="CuadroTexto 7">
            <a:extLst>
              <a:ext uri="{FF2B5EF4-FFF2-40B4-BE49-F238E27FC236}">
                <a16:creationId xmlns:a16="http://schemas.microsoft.com/office/drawing/2014/main" id="{D70327F2-721A-486F-A1EE-8907F4412E12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pic>
        <p:nvPicPr>
          <p:cNvPr id="8" name="Picture 2" descr="Cartoon scientist guy | Public domain vectors">
            <a:extLst>
              <a:ext uri="{FF2B5EF4-FFF2-40B4-BE49-F238E27FC236}">
                <a16:creationId xmlns:a16="http://schemas.microsoft.com/office/drawing/2014/main" id="{533B17BF-98E5-4B3D-9D56-2A939FB0D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75" y="294082"/>
            <a:ext cx="1567070" cy="20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421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DB0FE95-FA92-42BC-A77B-81A7D0202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p:sp>
        <p:nvSpPr>
          <p:cNvPr id="5" name="CuadroTexto 7">
            <a:extLst>
              <a:ext uri="{FF2B5EF4-FFF2-40B4-BE49-F238E27FC236}">
                <a16:creationId xmlns:a16="http://schemas.microsoft.com/office/drawing/2014/main" id="{1B8CD7BD-A5A3-41FE-A62B-34DBCE2876BA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pic>
        <p:nvPicPr>
          <p:cNvPr id="6" name="Picture 2" descr="Cartoon scientist guy | Public domain vectors">
            <a:extLst>
              <a:ext uri="{FF2B5EF4-FFF2-40B4-BE49-F238E27FC236}">
                <a16:creationId xmlns:a16="http://schemas.microsoft.com/office/drawing/2014/main" id="{2BA6190B-9629-45B1-908D-3F1FFB81A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75" y="294082"/>
            <a:ext cx="1567070" cy="20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647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FF6BE5D-E211-472E-BD20-B6623182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E781DE72-DB12-41ED-BEC3-DC75A8761057}"/>
                  </a:ext>
                </a:extLst>
              </p:cNvPr>
              <p:cNvSpPr/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= 5,04</a:t>
                </a:r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E781DE72-DB12-41ED-BEC3-DC75A8761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  <a:blipFill>
                <a:blip r:embed="rId4"/>
                <a:stretch>
                  <a:fillRect t="-2326" b="-24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7">
            <a:extLst>
              <a:ext uri="{FF2B5EF4-FFF2-40B4-BE49-F238E27FC236}">
                <a16:creationId xmlns:a16="http://schemas.microsoft.com/office/drawing/2014/main" id="{19C1AA25-DCDF-4829-8602-C3A9DC92F517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pic>
        <p:nvPicPr>
          <p:cNvPr id="7" name="Picture 2" descr="Cartoon scientist guy | Public domain vectors">
            <a:extLst>
              <a:ext uri="{FF2B5EF4-FFF2-40B4-BE49-F238E27FC236}">
                <a16:creationId xmlns:a16="http://schemas.microsoft.com/office/drawing/2014/main" id="{BC5803E3-E9AE-4F5B-BA46-424D4DFA6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75" y="294082"/>
            <a:ext cx="1567070" cy="20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232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FF6BE5D-E211-472E-BD20-B6623182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3B67F2F-841D-49A6-9F15-328F62C36222}"/>
                  </a:ext>
                </a:extLst>
              </p:cNvPr>
              <p:cNvSpPr/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= 5,04             µ</a:t>
                </a:r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3B67F2F-841D-49A6-9F15-328F62C36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  <a:blipFill>
                <a:blip r:embed="rId3"/>
                <a:stretch>
                  <a:fillRect t="-2326" b="-24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D76AD68-E5EF-4F14-87C3-AE8F93A6D612}"/>
              </a:ext>
            </a:extLst>
          </p:cNvPr>
          <p:cNvCxnSpPr/>
          <p:nvPr/>
        </p:nvCxnSpPr>
        <p:spPr>
          <a:xfrm>
            <a:off x="5496338" y="1630017"/>
            <a:ext cx="566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7">
            <a:extLst>
              <a:ext uri="{FF2B5EF4-FFF2-40B4-BE49-F238E27FC236}">
                <a16:creationId xmlns:a16="http://schemas.microsoft.com/office/drawing/2014/main" id="{B8F46FC6-7975-4C4F-9CD8-F3F33F23C066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pic>
        <p:nvPicPr>
          <p:cNvPr id="8" name="Picture 2" descr="Cartoon scientist guy | Public domain vectors">
            <a:extLst>
              <a:ext uri="{FF2B5EF4-FFF2-40B4-BE49-F238E27FC236}">
                <a16:creationId xmlns:a16="http://schemas.microsoft.com/office/drawing/2014/main" id="{D5CDA0D6-1923-4E4C-9DFF-F3EE0C02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75" y="294082"/>
            <a:ext cx="1567070" cy="20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97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549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256FA6A-B737-4380-976F-3C8A55F0715B}"/>
              </a:ext>
            </a:extLst>
          </p:cNvPr>
          <p:cNvSpPr txBox="1"/>
          <p:nvPr/>
        </p:nvSpPr>
        <p:spPr>
          <a:xfrm>
            <a:off x="4304071" y="1445341"/>
            <a:ext cx="35838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rgbClr val="C0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54880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195483" y="4133420"/>
            <a:ext cx="512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Guillermo Flórez Montero, </a:t>
            </a:r>
            <a:r>
              <a:rPr lang="pt-BR" sz="3000" dirty="0" err="1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MSc</a:t>
            </a:r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.</a:t>
            </a:r>
            <a:endParaRPr lang="en-US" sz="3000" dirty="0">
              <a:solidFill>
                <a:schemeClr val="bg2">
                  <a:lumMod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DFF1258-ACDD-4BA7-A20C-756E7AC1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024495" y="2024493"/>
            <a:ext cx="6858002" cy="2809015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04277514-79BB-42A4-ABD5-C04A1F35D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981" y="1921143"/>
            <a:ext cx="8288593" cy="1825442"/>
          </a:xfrm>
        </p:spPr>
        <p:txBody>
          <a:bodyPr>
            <a:normAutofit/>
          </a:bodyPr>
          <a:lstStyle/>
          <a:p>
            <a:pPr algn="l"/>
            <a:r>
              <a:rPr lang="pt-BR" sz="90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Inferência estatística</a:t>
            </a:r>
            <a:endParaRPr lang="pt-BR" sz="5000" b="1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AB112153-DC11-4DE8-8B47-35562E64A8B3}"/>
              </a:ext>
            </a:extLst>
          </p:cNvPr>
          <p:cNvGrpSpPr>
            <a:grpSpLocks noChangeAspect="1"/>
          </p:cNvGrpSpPr>
          <p:nvPr/>
        </p:nvGrpSpPr>
        <p:grpSpPr>
          <a:xfrm>
            <a:off x="3269369" y="5804125"/>
            <a:ext cx="3351698" cy="924567"/>
            <a:chOff x="4129593" y="5364556"/>
            <a:chExt cx="4604820" cy="1270241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051488D-C7FD-4833-B89F-60D3AAD0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9593" y="5807015"/>
              <a:ext cx="3160303" cy="827782"/>
            </a:xfrm>
            <a:prstGeom prst="rect">
              <a:avLst/>
            </a:prstGeom>
          </p:spPr>
        </p:pic>
        <p:pic>
          <p:nvPicPr>
            <p:cNvPr id="24" name="Picture 2" descr="UFABC Logo – Universidade Federal do ABC - PNG e Vetor - Download ...">
              <a:extLst>
                <a:ext uri="{FF2B5EF4-FFF2-40B4-BE49-F238E27FC236}">
                  <a16:creationId xmlns:a16="http://schemas.microsoft.com/office/drawing/2014/main" id="{4C65F85A-EBD2-4F7A-A613-EB95584B1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892" y="5364556"/>
              <a:ext cx="1290521" cy="1270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E6E68AA-3C32-4511-8767-F8B69BE104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097" y="0"/>
            <a:ext cx="779758" cy="1620724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9975DC61-014F-4965-A80D-7697D872073A}"/>
              </a:ext>
            </a:extLst>
          </p:cNvPr>
          <p:cNvSpPr/>
          <p:nvPr/>
        </p:nvSpPr>
        <p:spPr>
          <a:xfrm>
            <a:off x="7661225" y="260819"/>
            <a:ext cx="36763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X Semana da Biologia UFABC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D235C829-6067-4A6A-992A-0D498ACB4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156" y="5922767"/>
            <a:ext cx="2078335" cy="8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07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µ = 5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A99F7E-083F-46FD-8C04-6858FD191AFA}"/>
              </a:ext>
            </a:extLst>
          </p:cNvPr>
          <p:cNvSpPr/>
          <p:nvPr/>
        </p:nvSpPr>
        <p:spPr>
          <a:xfrm>
            <a:off x="3975651" y="2544417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3206E857-7487-4AF0-BF99-D5DD3C66254B}"/>
              </a:ext>
            </a:extLst>
          </p:cNvPr>
          <p:cNvSpPr/>
          <p:nvPr/>
        </p:nvSpPr>
        <p:spPr>
          <a:xfrm rot="20087375">
            <a:off x="2776752" y="2511931"/>
            <a:ext cx="4110447" cy="2256209"/>
          </a:xfrm>
          <a:prstGeom prst="arc">
            <a:avLst>
              <a:gd name="adj1" fmla="val 16200000"/>
              <a:gd name="adj2" fmla="val 2096854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/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Amostra1: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4,33 </a:t>
                </a: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  <a:blipFill>
                <a:blip r:embed="rId2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7">
            <a:extLst>
              <a:ext uri="{FF2B5EF4-FFF2-40B4-BE49-F238E27FC236}">
                <a16:creationId xmlns:a16="http://schemas.microsoft.com/office/drawing/2014/main" id="{6F6C7FC7-B2F3-4130-BAB2-6CDAC17B4A4D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pic>
        <p:nvPicPr>
          <p:cNvPr id="11" name="Picture 2" descr="Cartoon scientist guy | Public domain vectors">
            <a:extLst>
              <a:ext uri="{FF2B5EF4-FFF2-40B4-BE49-F238E27FC236}">
                <a16:creationId xmlns:a16="http://schemas.microsoft.com/office/drawing/2014/main" id="{C8359736-BC3D-40D6-BD59-465647DD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75" y="294082"/>
            <a:ext cx="1567070" cy="20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56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F618CB0-9BFE-4A72-9A1E-5C8B7EC2FE6F}"/>
              </a:ext>
            </a:extLst>
          </p:cNvPr>
          <p:cNvSpPr/>
          <p:nvPr/>
        </p:nvSpPr>
        <p:spPr>
          <a:xfrm>
            <a:off x="1063725" y="2019367"/>
            <a:ext cx="577118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0F9049FE-20A1-49CF-9A8B-FE327EE1D7B4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Duas definições fundamentais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38AE6B2-14D7-4ADA-AF87-F2FC57DF5AA2}"/>
              </a:ext>
            </a:extLst>
          </p:cNvPr>
          <p:cNvCxnSpPr>
            <a:cxnSpLocks/>
          </p:cNvCxnSpPr>
          <p:nvPr/>
        </p:nvCxnSpPr>
        <p:spPr>
          <a:xfrm flipV="1">
            <a:off x="3187248" y="2334838"/>
            <a:ext cx="2327565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A05D963A-C27E-46E3-BD89-E91FD26FB6CF}"/>
              </a:ext>
            </a:extLst>
          </p:cNvPr>
          <p:cNvSpPr/>
          <p:nvPr/>
        </p:nvSpPr>
        <p:spPr>
          <a:xfrm>
            <a:off x="5658916" y="1750062"/>
            <a:ext cx="594004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Conjunto de elementos similares </a:t>
            </a:r>
            <a:r>
              <a:rPr lang="pt-BR" sz="3500" b="1" dirty="0">
                <a:latin typeface="Bahnschrift SemiLight SemiConde" panose="020B0502040204020203" pitchFamily="34" charset="0"/>
              </a:rPr>
              <a:t>potencialmente infinitos</a:t>
            </a:r>
          </a:p>
        </p:txBody>
      </p:sp>
    </p:spTree>
    <p:extLst>
      <p:ext uri="{BB962C8B-B14F-4D97-AF65-F5344CB8AC3E}">
        <p14:creationId xmlns:p14="http://schemas.microsoft.com/office/powerpoint/2010/main" val="2478828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µ = 5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A99F7E-083F-46FD-8C04-6858FD191AFA}"/>
              </a:ext>
            </a:extLst>
          </p:cNvPr>
          <p:cNvSpPr/>
          <p:nvPr/>
        </p:nvSpPr>
        <p:spPr>
          <a:xfrm>
            <a:off x="3975651" y="2544417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3206E857-7487-4AF0-BF99-D5DD3C66254B}"/>
              </a:ext>
            </a:extLst>
          </p:cNvPr>
          <p:cNvSpPr/>
          <p:nvPr/>
        </p:nvSpPr>
        <p:spPr>
          <a:xfrm rot="20087375">
            <a:off x="2776752" y="2511931"/>
            <a:ext cx="4110447" cy="2256209"/>
          </a:xfrm>
          <a:prstGeom prst="arc">
            <a:avLst>
              <a:gd name="adj1" fmla="val 16200000"/>
              <a:gd name="adj2" fmla="val 2096854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/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Amostra1: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4,33 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  <a:blipFill>
                <a:blip r:embed="rId2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003844BE-2802-4AEF-94B4-69296730ED92}"/>
              </a:ext>
            </a:extLst>
          </p:cNvPr>
          <p:cNvSpPr/>
          <p:nvPr/>
        </p:nvSpPr>
        <p:spPr>
          <a:xfrm>
            <a:off x="3839816" y="3446628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49575EFD-6217-45CB-B077-C48AB8421951}"/>
              </a:ext>
            </a:extLst>
          </p:cNvPr>
          <p:cNvSpPr/>
          <p:nvPr/>
        </p:nvSpPr>
        <p:spPr>
          <a:xfrm rot="19118511">
            <a:off x="2904878" y="3238053"/>
            <a:ext cx="4110447" cy="2256209"/>
          </a:xfrm>
          <a:prstGeom prst="arc">
            <a:avLst>
              <a:gd name="adj1" fmla="val 16200000"/>
              <a:gd name="adj2" fmla="val 2486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/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Amostra2: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5,81 </a:t>
                </a:r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  <a:blipFill>
                <a:blip r:embed="rId3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7">
            <a:extLst>
              <a:ext uri="{FF2B5EF4-FFF2-40B4-BE49-F238E27FC236}">
                <a16:creationId xmlns:a16="http://schemas.microsoft.com/office/drawing/2014/main" id="{F88A28E1-4517-40BB-A9AD-3F4DBB02FF46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pic>
        <p:nvPicPr>
          <p:cNvPr id="14" name="Picture 2" descr="Cartoon scientist guy | Public domain vectors">
            <a:extLst>
              <a:ext uri="{FF2B5EF4-FFF2-40B4-BE49-F238E27FC236}">
                <a16:creationId xmlns:a16="http://schemas.microsoft.com/office/drawing/2014/main" id="{BAC23096-E21C-4369-9EE9-2CCE685D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75" y="294082"/>
            <a:ext cx="1567070" cy="20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025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µ = 5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A99F7E-083F-46FD-8C04-6858FD191AFA}"/>
              </a:ext>
            </a:extLst>
          </p:cNvPr>
          <p:cNvSpPr/>
          <p:nvPr/>
        </p:nvSpPr>
        <p:spPr>
          <a:xfrm>
            <a:off x="3975651" y="2544417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3206E857-7487-4AF0-BF99-D5DD3C66254B}"/>
              </a:ext>
            </a:extLst>
          </p:cNvPr>
          <p:cNvSpPr/>
          <p:nvPr/>
        </p:nvSpPr>
        <p:spPr>
          <a:xfrm rot="20087375">
            <a:off x="2776752" y="2511931"/>
            <a:ext cx="4110447" cy="2256209"/>
          </a:xfrm>
          <a:prstGeom prst="arc">
            <a:avLst>
              <a:gd name="adj1" fmla="val 16200000"/>
              <a:gd name="adj2" fmla="val 2096854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/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Amostra1: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4,33 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  <a:blipFill>
                <a:blip r:embed="rId2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003844BE-2802-4AEF-94B4-69296730ED92}"/>
              </a:ext>
            </a:extLst>
          </p:cNvPr>
          <p:cNvSpPr/>
          <p:nvPr/>
        </p:nvSpPr>
        <p:spPr>
          <a:xfrm>
            <a:off x="3839816" y="3446628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49575EFD-6217-45CB-B077-C48AB8421951}"/>
              </a:ext>
            </a:extLst>
          </p:cNvPr>
          <p:cNvSpPr/>
          <p:nvPr/>
        </p:nvSpPr>
        <p:spPr>
          <a:xfrm rot="19118511">
            <a:off x="2904878" y="3238053"/>
            <a:ext cx="4110447" cy="2256209"/>
          </a:xfrm>
          <a:prstGeom prst="arc">
            <a:avLst>
              <a:gd name="adj1" fmla="val 16200000"/>
              <a:gd name="adj2" fmla="val 2486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/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Amostra2: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5,81 </a:t>
                </a:r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  <a:blipFill>
                <a:blip r:embed="rId3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EAD2207-9EF5-4DE4-AE68-861FD81E8B66}"/>
                  </a:ext>
                </a:extLst>
              </p:cNvPr>
              <p:cNvSpPr/>
              <p:nvPr/>
            </p:nvSpPr>
            <p:spPr>
              <a:xfrm>
                <a:off x="6507456" y="3248530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Amostra3: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5,22 </a:t>
                </a:r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EAD2207-9EF5-4DE4-AE68-861FD81E8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3248530"/>
                <a:ext cx="5392996" cy="521297"/>
              </a:xfrm>
              <a:prstGeom prst="rect">
                <a:avLst/>
              </a:prstGeom>
              <a:blipFill>
                <a:blip r:embed="rId4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08AAEB15-4897-4D3F-8D8C-271A3AF46F37}"/>
              </a:ext>
            </a:extLst>
          </p:cNvPr>
          <p:cNvSpPr/>
          <p:nvPr/>
        </p:nvSpPr>
        <p:spPr>
          <a:xfrm>
            <a:off x="2492003" y="4290490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1A4B9079-1FEF-4F01-8804-D83349B0A766}"/>
              </a:ext>
            </a:extLst>
          </p:cNvPr>
          <p:cNvSpPr/>
          <p:nvPr/>
        </p:nvSpPr>
        <p:spPr>
          <a:xfrm rot="19118511">
            <a:off x="1788351" y="3511371"/>
            <a:ext cx="5390729" cy="3439509"/>
          </a:xfrm>
          <a:prstGeom prst="arc">
            <a:avLst>
              <a:gd name="adj1" fmla="val 15357915"/>
              <a:gd name="adj2" fmla="val 8349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uadroTexto 7">
            <a:extLst>
              <a:ext uri="{FF2B5EF4-FFF2-40B4-BE49-F238E27FC236}">
                <a16:creationId xmlns:a16="http://schemas.microsoft.com/office/drawing/2014/main" id="{E5E9965B-A392-4CF3-849C-51B09195CF16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pic>
        <p:nvPicPr>
          <p:cNvPr id="18" name="Picture 2" descr="Cartoon scientist guy | Public domain vectors">
            <a:extLst>
              <a:ext uri="{FF2B5EF4-FFF2-40B4-BE49-F238E27FC236}">
                <a16:creationId xmlns:a16="http://schemas.microsoft.com/office/drawing/2014/main" id="{D931D315-C11A-4382-B043-16008F61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75" y="294082"/>
            <a:ext cx="1567070" cy="20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63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µ = 5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A99F7E-083F-46FD-8C04-6858FD191AFA}"/>
              </a:ext>
            </a:extLst>
          </p:cNvPr>
          <p:cNvSpPr/>
          <p:nvPr/>
        </p:nvSpPr>
        <p:spPr>
          <a:xfrm>
            <a:off x="3975651" y="2544417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3206E857-7487-4AF0-BF99-D5DD3C66254B}"/>
              </a:ext>
            </a:extLst>
          </p:cNvPr>
          <p:cNvSpPr/>
          <p:nvPr/>
        </p:nvSpPr>
        <p:spPr>
          <a:xfrm rot="20087375">
            <a:off x="2776752" y="2511931"/>
            <a:ext cx="4110447" cy="2256209"/>
          </a:xfrm>
          <a:prstGeom prst="arc">
            <a:avLst>
              <a:gd name="adj1" fmla="val 16200000"/>
              <a:gd name="adj2" fmla="val 2096854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/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Amostra1: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4,33 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  <a:blipFill>
                <a:blip r:embed="rId2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003844BE-2802-4AEF-94B4-69296730ED92}"/>
              </a:ext>
            </a:extLst>
          </p:cNvPr>
          <p:cNvSpPr/>
          <p:nvPr/>
        </p:nvSpPr>
        <p:spPr>
          <a:xfrm>
            <a:off x="3839816" y="3446628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49575EFD-6217-45CB-B077-C48AB8421951}"/>
              </a:ext>
            </a:extLst>
          </p:cNvPr>
          <p:cNvSpPr/>
          <p:nvPr/>
        </p:nvSpPr>
        <p:spPr>
          <a:xfrm rot="19118511">
            <a:off x="2904878" y="3238053"/>
            <a:ext cx="4110447" cy="2256209"/>
          </a:xfrm>
          <a:prstGeom prst="arc">
            <a:avLst>
              <a:gd name="adj1" fmla="val 16200000"/>
              <a:gd name="adj2" fmla="val 2486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/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Amostra2: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5,81 </a:t>
                </a:r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  <a:blipFill>
                <a:blip r:embed="rId3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EAD2207-9EF5-4DE4-AE68-861FD81E8B66}"/>
                  </a:ext>
                </a:extLst>
              </p:cNvPr>
              <p:cNvSpPr/>
              <p:nvPr/>
            </p:nvSpPr>
            <p:spPr>
              <a:xfrm>
                <a:off x="6507456" y="3248530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Amostra3: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5,22 </a:t>
                </a:r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EAD2207-9EF5-4DE4-AE68-861FD81E8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3248530"/>
                <a:ext cx="5392996" cy="521297"/>
              </a:xfrm>
              <a:prstGeom prst="rect">
                <a:avLst/>
              </a:prstGeom>
              <a:blipFill>
                <a:blip r:embed="rId4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08AAEB15-4897-4D3F-8D8C-271A3AF46F37}"/>
              </a:ext>
            </a:extLst>
          </p:cNvPr>
          <p:cNvSpPr/>
          <p:nvPr/>
        </p:nvSpPr>
        <p:spPr>
          <a:xfrm>
            <a:off x="2492003" y="4290490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1A4B9079-1FEF-4F01-8804-D83349B0A766}"/>
              </a:ext>
            </a:extLst>
          </p:cNvPr>
          <p:cNvSpPr/>
          <p:nvPr/>
        </p:nvSpPr>
        <p:spPr>
          <a:xfrm rot="19118511">
            <a:off x="1788351" y="3511371"/>
            <a:ext cx="5390729" cy="3439509"/>
          </a:xfrm>
          <a:prstGeom prst="arc">
            <a:avLst>
              <a:gd name="adj1" fmla="val 15357915"/>
              <a:gd name="adj2" fmla="val 8349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AEA6A3-FA11-4618-94E7-A0FC011824CD}"/>
              </a:ext>
            </a:extLst>
          </p:cNvPr>
          <p:cNvSpPr/>
          <p:nvPr/>
        </p:nvSpPr>
        <p:spPr>
          <a:xfrm>
            <a:off x="6507456" y="4185142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Amostra150…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560123-2CAD-4A64-AED4-F72F31AA3ED5}"/>
              </a:ext>
            </a:extLst>
          </p:cNvPr>
          <p:cNvSpPr/>
          <p:nvPr/>
        </p:nvSpPr>
        <p:spPr>
          <a:xfrm>
            <a:off x="6500042" y="3678249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>
                <a:latin typeface="Bahnschrift SemiLight SemiConde" panose="020B0502040204020203" pitchFamily="34" charset="0"/>
              </a:rPr>
              <a:t>...</a:t>
            </a:r>
            <a:endParaRPr lang="es-419" sz="2500" dirty="0">
              <a:latin typeface="Bahnschrift SemiLight SemiConde" panose="020B0502040204020203" pitchFamily="34" charset="0"/>
            </a:endParaRP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94F0666E-2F70-4BD6-9373-08DE19661852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pic>
        <p:nvPicPr>
          <p:cNvPr id="20" name="Picture 2" descr="Cartoon scientist guy | Public domain vectors">
            <a:extLst>
              <a:ext uri="{FF2B5EF4-FFF2-40B4-BE49-F238E27FC236}">
                <a16:creationId xmlns:a16="http://schemas.microsoft.com/office/drawing/2014/main" id="{8183CFF5-9248-402B-8FFC-88AD3E551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75" y="294082"/>
            <a:ext cx="1567070" cy="20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361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FF6BE5D-E211-472E-BD20-B6623182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3B67F2F-841D-49A6-9F15-328F62C36222}"/>
                  </a:ext>
                </a:extLst>
              </p:cNvPr>
              <p:cNvSpPr/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= 5,04             µ</a:t>
                </a:r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3B67F2F-841D-49A6-9F15-328F62C36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  <a:blipFill>
                <a:blip r:embed="rId3"/>
                <a:stretch>
                  <a:fillRect t="-2326" b="-24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D76AD68-E5EF-4F14-87C3-AE8F93A6D612}"/>
              </a:ext>
            </a:extLst>
          </p:cNvPr>
          <p:cNvCxnSpPr/>
          <p:nvPr/>
        </p:nvCxnSpPr>
        <p:spPr>
          <a:xfrm>
            <a:off x="5496338" y="1630017"/>
            <a:ext cx="566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7">
            <a:extLst>
              <a:ext uri="{FF2B5EF4-FFF2-40B4-BE49-F238E27FC236}">
                <a16:creationId xmlns:a16="http://schemas.microsoft.com/office/drawing/2014/main" id="{B8F46FC6-7975-4C4F-9CD8-F3F33F23C066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</a:t>
            </a:r>
          </a:p>
        </p:txBody>
      </p:sp>
      <p:pic>
        <p:nvPicPr>
          <p:cNvPr id="8" name="Picture 2" descr="Cartoon scientist guy | Public domain vectors">
            <a:extLst>
              <a:ext uri="{FF2B5EF4-FFF2-40B4-BE49-F238E27FC236}">
                <a16:creationId xmlns:a16="http://schemas.microsoft.com/office/drawing/2014/main" id="{D5CDA0D6-1923-4E4C-9DFF-F3EE0C02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75" y="294082"/>
            <a:ext cx="1567070" cy="20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8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B8F46FC6-7975-4C4F-9CD8-F3F33F23C066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A realidade...</a:t>
            </a:r>
          </a:p>
        </p:txBody>
      </p:sp>
      <p:pic>
        <p:nvPicPr>
          <p:cNvPr id="8" name="Picture 2" descr="Cartoon scientist guy | Public domain vectors">
            <a:extLst>
              <a:ext uri="{FF2B5EF4-FFF2-40B4-BE49-F238E27FC236}">
                <a16:creationId xmlns:a16="http://schemas.microsoft.com/office/drawing/2014/main" id="{D5CDA0D6-1923-4E4C-9DFF-F3EE0C02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57" y="2393284"/>
            <a:ext cx="2759198" cy="358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599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oj Ver Tiempo - Imagen gratis en Pixabay">
            <a:extLst>
              <a:ext uri="{FF2B5EF4-FFF2-40B4-BE49-F238E27FC236}">
                <a16:creationId xmlns:a16="http://schemas.microsoft.com/office/drawing/2014/main" id="{95747DEE-5A11-4596-84E0-818EF8F11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66" y="1414265"/>
            <a:ext cx="6906769" cy="487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7">
            <a:extLst>
              <a:ext uri="{FF2B5EF4-FFF2-40B4-BE49-F238E27FC236}">
                <a16:creationId xmlns:a16="http://schemas.microsoft.com/office/drawing/2014/main" id="{B8F46FC6-7975-4C4F-9CD8-F3F33F23C066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A realidade...</a:t>
            </a:r>
          </a:p>
        </p:txBody>
      </p:sp>
      <p:pic>
        <p:nvPicPr>
          <p:cNvPr id="8" name="Picture 2" descr="Cartoon scientist guy | Public domain vectors">
            <a:extLst>
              <a:ext uri="{FF2B5EF4-FFF2-40B4-BE49-F238E27FC236}">
                <a16:creationId xmlns:a16="http://schemas.microsoft.com/office/drawing/2014/main" id="{D5CDA0D6-1923-4E4C-9DFF-F3EE0C02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57" y="2393284"/>
            <a:ext cx="2759198" cy="358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ímbolo de &quot;Não Permitido&quot; 1">
            <a:extLst>
              <a:ext uri="{FF2B5EF4-FFF2-40B4-BE49-F238E27FC236}">
                <a16:creationId xmlns:a16="http://schemas.microsoft.com/office/drawing/2014/main" id="{DC903A35-272F-4924-AC08-2E2AED60CCD5}"/>
              </a:ext>
            </a:extLst>
          </p:cNvPr>
          <p:cNvSpPr/>
          <p:nvPr/>
        </p:nvSpPr>
        <p:spPr>
          <a:xfrm>
            <a:off x="4083477" y="1947106"/>
            <a:ext cx="4202546" cy="3806499"/>
          </a:xfrm>
          <a:prstGeom prst="noSmoking">
            <a:avLst>
              <a:gd name="adj" fmla="val 466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9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B8F46FC6-7975-4C4F-9CD8-F3F33F23C066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A realidade...</a:t>
            </a:r>
          </a:p>
        </p:txBody>
      </p:sp>
      <p:pic>
        <p:nvPicPr>
          <p:cNvPr id="8" name="Picture 2" descr="Cartoon scientist guy | Public domain vectors">
            <a:extLst>
              <a:ext uri="{FF2B5EF4-FFF2-40B4-BE49-F238E27FC236}">
                <a16:creationId xmlns:a16="http://schemas.microsoft.com/office/drawing/2014/main" id="{D5CDA0D6-1923-4E4C-9DFF-F3EE0C02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57" y="2393284"/>
            <a:ext cx="2759198" cy="358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wnload Drawing Money United States Dollar Dessin Animxe9 Clip - Simbolo  De Dinero Animado PNG Image with No Background - PNGkey.com">
            <a:extLst>
              <a:ext uri="{FF2B5EF4-FFF2-40B4-BE49-F238E27FC236}">
                <a16:creationId xmlns:a16="http://schemas.microsoft.com/office/drawing/2014/main" id="{742C64E7-3495-4368-B171-C85DBCD0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19" y="1952196"/>
            <a:ext cx="1936028" cy="321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ímbolo de &quot;Não Permitido&quot; 1">
            <a:extLst>
              <a:ext uri="{FF2B5EF4-FFF2-40B4-BE49-F238E27FC236}">
                <a16:creationId xmlns:a16="http://schemas.microsoft.com/office/drawing/2014/main" id="{DC903A35-272F-4924-AC08-2E2AED60CCD5}"/>
              </a:ext>
            </a:extLst>
          </p:cNvPr>
          <p:cNvSpPr/>
          <p:nvPr/>
        </p:nvSpPr>
        <p:spPr>
          <a:xfrm>
            <a:off x="4368801" y="1670017"/>
            <a:ext cx="4202546" cy="3806499"/>
          </a:xfrm>
          <a:prstGeom prst="noSmoking">
            <a:avLst>
              <a:gd name="adj" fmla="val 466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01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B8F46FC6-7975-4C4F-9CD8-F3F33F23C066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A realidade...</a:t>
            </a:r>
          </a:p>
        </p:txBody>
      </p:sp>
      <p:pic>
        <p:nvPicPr>
          <p:cNvPr id="8" name="Picture 2" descr="Cartoon scientist guy | Public domain vectors">
            <a:extLst>
              <a:ext uri="{FF2B5EF4-FFF2-40B4-BE49-F238E27FC236}">
                <a16:creationId xmlns:a16="http://schemas.microsoft.com/office/drawing/2014/main" id="{D5CDA0D6-1923-4E4C-9DFF-F3EE0C02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57" y="2393284"/>
            <a:ext cx="2759198" cy="358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7B27E96-0D9D-4294-AAA1-3ED3698E5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52798">
            <a:off x="4098169" y="2008746"/>
            <a:ext cx="4626544" cy="358555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AEBA1D8-6476-400D-8AAB-7376F04D6004}"/>
              </a:ext>
            </a:extLst>
          </p:cNvPr>
          <p:cNvSpPr/>
          <p:nvPr/>
        </p:nvSpPr>
        <p:spPr>
          <a:xfrm>
            <a:off x="7849887" y="1546237"/>
            <a:ext cx="305825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latin typeface="Bahnschrift SemiLight SemiConde" panose="020B0502040204020203" pitchFamily="34" charset="0"/>
              </a:rPr>
              <a:t>Só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amostra</a:t>
            </a:r>
            <a:r>
              <a:rPr lang="es-419" sz="2500" dirty="0">
                <a:latin typeface="Bahnschrift SemiLight SemiConde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16780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>
            <a:extLst>
              <a:ext uri="{FF2B5EF4-FFF2-40B4-BE49-F238E27FC236}">
                <a16:creationId xmlns:a16="http://schemas.microsoft.com/office/drawing/2014/main" id="{B8F46FC6-7975-4C4F-9CD8-F3F33F23C066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A realidade...</a:t>
            </a:r>
          </a:p>
        </p:txBody>
      </p:sp>
      <p:pic>
        <p:nvPicPr>
          <p:cNvPr id="8" name="Picture 2" descr="Cartoon scientist guy | Public domain vectors">
            <a:extLst>
              <a:ext uri="{FF2B5EF4-FFF2-40B4-BE49-F238E27FC236}">
                <a16:creationId xmlns:a16="http://schemas.microsoft.com/office/drawing/2014/main" id="{D5CDA0D6-1923-4E4C-9DFF-F3EE0C02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57" y="2393284"/>
            <a:ext cx="2759198" cy="358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AEBA1D8-6476-400D-8AAB-7376F04D6004}"/>
              </a:ext>
            </a:extLst>
          </p:cNvPr>
          <p:cNvSpPr/>
          <p:nvPr/>
        </p:nvSpPr>
        <p:spPr>
          <a:xfrm>
            <a:off x="3896726" y="2844224"/>
            <a:ext cx="4000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Inferência</a:t>
            </a:r>
            <a:r>
              <a:rPr lang="es-419" sz="3500" dirty="0">
                <a:latin typeface="Bahnschrift SemiLight SemiConde" panose="020B0502040204020203" pitchFamily="34" charset="0"/>
              </a:rPr>
              <a:t> usando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um</a:t>
            </a:r>
            <a:r>
              <a:rPr lang="es-419" sz="3500" dirty="0">
                <a:latin typeface="Bahnschrift SemiLight SemiConde" panose="020B0502040204020203" pitchFamily="34" charset="0"/>
              </a:rPr>
              <a:t> modelo probabilístico</a:t>
            </a:r>
          </a:p>
        </p:txBody>
      </p:sp>
    </p:spTree>
    <p:extLst>
      <p:ext uri="{BB962C8B-B14F-4D97-AF65-F5344CB8AC3E}">
        <p14:creationId xmlns:p14="http://schemas.microsoft.com/office/powerpoint/2010/main" val="13861830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ADA8D6FF-493B-43E4-8167-F55870F53333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Distribuição Gaussiana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28D83A4-4B7F-4FC1-85AE-CE2C50FA2708}"/>
              </a:ext>
            </a:extLst>
          </p:cNvPr>
          <p:cNvGrpSpPr/>
          <p:nvPr/>
        </p:nvGrpSpPr>
        <p:grpSpPr>
          <a:xfrm>
            <a:off x="1275752" y="1204883"/>
            <a:ext cx="8026166" cy="5398887"/>
            <a:chOff x="656915" y="1393003"/>
            <a:chExt cx="8026166" cy="539888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169941B-AB19-4CBF-9C40-BD70B7AAFA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60" b="10520"/>
            <a:stretch/>
          </p:blipFill>
          <p:spPr>
            <a:xfrm>
              <a:off x="1101827" y="1393003"/>
              <a:ext cx="7581254" cy="4968000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CDA0871-D838-40DC-9B28-115576421F58}"/>
                </a:ext>
              </a:extLst>
            </p:cNvPr>
            <p:cNvSpPr/>
            <p:nvPr/>
          </p:nvSpPr>
          <p:spPr>
            <a:xfrm rot="16200000">
              <a:off x="-65856" y="3539862"/>
              <a:ext cx="187643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200" dirty="0">
                  <a:latin typeface="Bahnschrift SemiLight SemiConde" panose="020B0502040204020203" pitchFamily="34" charset="0"/>
                </a:rPr>
                <a:t>Probabilidade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E2112C0-83D8-4E1F-9753-B96CCE4BB15E}"/>
                </a:ext>
              </a:extLst>
            </p:cNvPr>
            <p:cNvSpPr/>
            <p:nvPr/>
          </p:nvSpPr>
          <p:spPr>
            <a:xfrm>
              <a:off x="4316985" y="6361003"/>
              <a:ext cx="109552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200" dirty="0">
                  <a:latin typeface="Bahnschrift SemiLight SemiConde" panose="020B0502040204020203" pitchFamily="34" charset="0"/>
                </a:rPr>
                <a:t>Valores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5CEB3BC3-B4D5-4272-BCED-A9E3CDEC0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4024" y="2817091"/>
              <a:ext cx="0" cy="34382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678B754-92AD-4312-8C4F-2AD056E086C8}"/>
                </a:ext>
              </a:extLst>
            </p:cNvPr>
            <p:cNvSpPr txBox="1"/>
            <p:nvPr/>
          </p:nvSpPr>
          <p:spPr>
            <a:xfrm>
              <a:off x="4603915" y="2340037"/>
              <a:ext cx="360217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2500" dirty="0">
                  <a:latin typeface="Bahnschrift SemiLight SemiConde" panose="020B0502040204020203" pitchFamily="34" charset="0"/>
                </a:rPr>
                <a:t>µ</a:t>
              </a:r>
              <a:endParaRPr lang="pt-BR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70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F618CB0-9BFE-4A72-9A1E-5C8B7EC2FE6F}"/>
              </a:ext>
            </a:extLst>
          </p:cNvPr>
          <p:cNvSpPr/>
          <p:nvPr/>
        </p:nvSpPr>
        <p:spPr>
          <a:xfrm>
            <a:off x="1063725" y="2019367"/>
            <a:ext cx="21135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Amostra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C0125AF1-F41A-44C4-A1DB-38FBFC5D1F0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Duas definições fundamentais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0B6BF3F-A76F-4EB3-928C-56379CC2F564}"/>
              </a:ext>
            </a:extLst>
          </p:cNvPr>
          <p:cNvCxnSpPr>
            <a:cxnSpLocks/>
          </p:cNvCxnSpPr>
          <p:nvPr/>
        </p:nvCxnSpPr>
        <p:spPr>
          <a:xfrm flipV="1">
            <a:off x="3187248" y="2334838"/>
            <a:ext cx="2327565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F69A81C7-FBB5-41BA-ACF4-AEE9DD468B7F}"/>
              </a:ext>
            </a:extLst>
          </p:cNvPr>
          <p:cNvSpPr/>
          <p:nvPr/>
        </p:nvSpPr>
        <p:spPr>
          <a:xfrm>
            <a:off x="5658916" y="1750062"/>
            <a:ext cx="594004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Conjunto de elementos similares </a:t>
            </a:r>
            <a:r>
              <a:rPr lang="pt-BR" sz="3500" b="1" dirty="0">
                <a:latin typeface="Bahnschrift SemiLight SemiConde" panose="020B0502040204020203" pitchFamily="34" charset="0"/>
              </a:rPr>
              <a:t>potencialmente infinitos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421442-2BC8-4863-B25A-36324EB5F7D2}"/>
              </a:ext>
            </a:extLst>
          </p:cNvPr>
          <p:cNvSpPr/>
          <p:nvPr/>
        </p:nvSpPr>
        <p:spPr>
          <a:xfrm>
            <a:off x="360218" y="1555530"/>
            <a:ext cx="11000509" cy="187346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9003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35CD71D-A168-4CA2-8F32-7D9660A0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4" y="1204883"/>
            <a:ext cx="8085017" cy="5580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0ACE77F-BFBA-4971-83E4-015E1A337FE7}"/>
              </a:ext>
            </a:extLst>
          </p:cNvPr>
          <p:cNvSpPr/>
          <p:nvPr/>
        </p:nvSpPr>
        <p:spPr>
          <a:xfrm>
            <a:off x="8332170" y="2115358"/>
            <a:ext cx="34426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800" b="1" dirty="0">
                <a:latin typeface="Bahnschrift SemiLight SemiConde" panose="020B0502040204020203" pitchFamily="34" charset="0"/>
              </a:rPr>
              <a:t>Normal (curva Z)</a:t>
            </a:r>
          </a:p>
          <a:p>
            <a:pPr algn="r"/>
            <a:r>
              <a:rPr lang="pt-BR" sz="2800" dirty="0">
                <a:latin typeface="Bahnschrift SemiLight SemiConde" panose="020B0502040204020203" pitchFamily="34" charset="0"/>
              </a:rPr>
              <a:t>media µ = 0</a:t>
            </a:r>
          </a:p>
          <a:p>
            <a:pPr algn="r"/>
            <a:r>
              <a:rPr lang="pt-BR" sz="2800" dirty="0">
                <a:latin typeface="Bahnschrift SemiLight SemiConde" panose="020B0502040204020203" pitchFamily="34" charset="0"/>
              </a:rPr>
              <a:t>desvio padrão </a:t>
            </a:r>
            <a:r>
              <a:rPr lang="el-GR" sz="2800" dirty="0">
                <a:latin typeface="Bahnschrift SemiLight SemiConde" panose="020B0502040204020203" pitchFamily="34" charset="0"/>
              </a:rPr>
              <a:t>σ</a:t>
            </a:r>
            <a:r>
              <a:rPr lang="pt-BR" sz="2800" dirty="0">
                <a:latin typeface="Bahnschrift SemiLight SemiConde" panose="020B0502040204020203" pitchFamily="34" charset="0"/>
              </a:rPr>
              <a:t> = 1</a:t>
            </a:r>
            <a:endParaRPr lang="es-419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8B93F08-D489-4953-9AF9-3F065D00F3BF}"/>
              </a:ext>
            </a:extLst>
          </p:cNvPr>
          <p:cNvSpPr/>
          <p:nvPr/>
        </p:nvSpPr>
        <p:spPr>
          <a:xfrm rot="16200000">
            <a:off x="-478759" y="3530628"/>
            <a:ext cx="187643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200" dirty="0">
                <a:latin typeface="Bahnschrift SemiLight SemiConde" panose="020B0502040204020203" pitchFamily="34" charset="0"/>
              </a:rPr>
              <a:t>Probabilidade</a:t>
            </a:r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EC34FBF7-5387-4A1D-919B-26E7467E9379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Distribuição Gaussiana</a:t>
            </a:r>
          </a:p>
        </p:txBody>
      </p:sp>
    </p:spTree>
    <p:extLst>
      <p:ext uri="{BB962C8B-B14F-4D97-AF65-F5344CB8AC3E}">
        <p14:creationId xmlns:p14="http://schemas.microsoft.com/office/powerpoint/2010/main" val="3027094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E1A40DC-7A7E-40B2-8B9F-8B76E32D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0" y="1206000"/>
            <a:ext cx="8081025" cy="5580000"/>
          </a:xfrm>
          <a:prstGeom prst="rect">
            <a:avLst/>
          </a:prstGeom>
        </p:spPr>
      </p:pic>
      <p:sp>
        <p:nvSpPr>
          <p:cNvPr id="17" name="CuadroTexto 7">
            <a:extLst>
              <a:ext uri="{FF2B5EF4-FFF2-40B4-BE49-F238E27FC236}">
                <a16:creationId xmlns:a16="http://schemas.microsoft.com/office/drawing/2014/main" id="{94820639-B54D-47F1-8917-B6123A886FD1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Distribuição Gaussiana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AABB2D6-629C-45E7-A496-081742E360BA}"/>
              </a:ext>
            </a:extLst>
          </p:cNvPr>
          <p:cNvSpPr/>
          <p:nvPr/>
        </p:nvSpPr>
        <p:spPr>
          <a:xfrm rot="16200000">
            <a:off x="-478759" y="3530628"/>
            <a:ext cx="187643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200" dirty="0">
                <a:latin typeface="Bahnschrift SemiLight SemiConde" panose="020B0502040204020203" pitchFamily="34" charset="0"/>
              </a:rPr>
              <a:t>Probabilidade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5C01086-E5F7-413C-810D-C10EAEE3C6C0}"/>
              </a:ext>
            </a:extLst>
          </p:cNvPr>
          <p:cNvSpPr/>
          <p:nvPr/>
        </p:nvSpPr>
        <p:spPr>
          <a:xfrm>
            <a:off x="8332170" y="2115358"/>
            <a:ext cx="34426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800" b="1" dirty="0">
                <a:latin typeface="Bahnschrift SemiLight SemiConde" panose="020B0502040204020203" pitchFamily="34" charset="0"/>
              </a:rPr>
              <a:t>Normal (curva Z)</a:t>
            </a:r>
          </a:p>
          <a:p>
            <a:pPr algn="r"/>
            <a:r>
              <a:rPr lang="pt-BR" sz="2800" dirty="0">
                <a:latin typeface="Bahnschrift SemiLight SemiConde" panose="020B0502040204020203" pitchFamily="34" charset="0"/>
              </a:rPr>
              <a:t>media µ = 0</a:t>
            </a:r>
          </a:p>
          <a:p>
            <a:pPr algn="r"/>
            <a:r>
              <a:rPr lang="pt-BR" sz="2800" dirty="0">
                <a:latin typeface="Bahnschrift SemiLight SemiConde" panose="020B0502040204020203" pitchFamily="34" charset="0"/>
              </a:rPr>
              <a:t>desvio padrão </a:t>
            </a:r>
            <a:r>
              <a:rPr lang="el-GR" sz="2800" dirty="0">
                <a:latin typeface="Bahnschrift SemiLight SemiConde" panose="020B0502040204020203" pitchFamily="34" charset="0"/>
              </a:rPr>
              <a:t>σ</a:t>
            </a:r>
            <a:r>
              <a:rPr lang="pt-BR" sz="2800" dirty="0">
                <a:latin typeface="Bahnschrift SemiLight SemiConde" panose="020B0502040204020203" pitchFamily="34" charset="0"/>
              </a:rPr>
              <a:t> = 1</a:t>
            </a:r>
            <a:endParaRPr lang="es-419" sz="28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21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7">
            <a:extLst>
              <a:ext uri="{FF2B5EF4-FFF2-40B4-BE49-F238E27FC236}">
                <a16:creationId xmlns:a16="http://schemas.microsoft.com/office/drawing/2014/main" id="{94820639-B54D-47F1-8917-B6123A886FD1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Distribuição Gaussiana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D864A6-5291-4BBF-B7EB-7ED44550B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0" y="1206000"/>
            <a:ext cx="8081025" cy="5580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14F841F-A70B-40B0-9FD1-67525E8038C4}"/>
              </a:ext>
            </a:extLst>
          </p:cNvPr>
          <p:cNvSpPr/>
          <p:nvPr/>
        </p:nvSpPr>
        <p:spPr>
          <a:xfrm rot="16200000">
            <a:off x="-478759" y="3530628"/>
            <a:ext cx="187643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200" dirty="0">
                <a:latin typeface="Bahnschrift SemiLight SemiConde" panose="020B0502040204020203" pitchFamily="34" charset="0"/>
              </a:rPr>
              <a:t>Probabilidade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5C01086-E5F7-413C-810D-C10EAEE3C6C0}"/>
              </a:ext>
            </a:extLst>
          </p:cNvPr>
          <p:cNvSpPr/>
          <p:nvPr/>
        </p:nvSpPr>
        <p:spPr>
          <a:xfrm>
            <a:off x="0" y="5996226"/>
            <a:ext cx="91162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dirty="0">
                <a:latin typeface="Bahnschrift SemiBold" panose="020B0502040204020203" pitchFamily="34" charset="0"/>
              </a:rPr>
              <a:t>-</a:t>
            </a:r>
            <a:r>
              <a:rPr lang="el-GR" sz="5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∞</a:t>
            </a:r>
            <a:r>
              <a:rPr lang="pt-BR" sz="5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l-GR" sz="5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∞</a:t>
            </a:r>
            <a:endParaRPr lang="pt-BR" sz="5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17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7">
            <a:extLst>
              <a:ext uri="{FF2B5EF4-FFF2-40B4-BE49-F238E27FC236}">
                <a16:creationId xmlns:a16="http://schemas.microsoft.com/office/drawing/2014/main" id="{94820639-B54D-47F1-8917-B6123A886FD1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Distribuição t de </a:t>
            </a:r>
            <a:r>
              <a:rPr lang="pt-BR" sz="40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Student</a:t>
            </a:r>
            <a:endParaRPr lang="pt-BR" sz="40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ED6CD9-E884-42E1-8FCF-21661FD66935}"/>
              </a:ext>
            </a:extLst>
          </p:cNvPr>
          <p:cNvSpPr/>
          <p:nvPr/>
        </p:nvSpPr>
        <p:spPr>
          <a:xfrm>
            <a:off x="361760" y="1660158"/>
            <a:ext cx="1006609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Baseada em amostras com n-1 graus de liberdade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 Curtose depende do tamanho amostral</a:t>
            </a:r>
          </a:p>
        </p:txBody>
      </p:sp>
    </p:spTree>
    <p:extLst>
      <p:ext uri="{BB962C8B-B14F-4D97-AF65-F5344CB8AC3E}">
        <p14:creationId xmlns:p14="http://schemas.microsoft.com/office/powerpoint/2010/main" val="403826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7">
            <a:extLst>
              <a:ext uri="{FF2B5EF4-FFF2-40B4-BE49-F238E27FC236}">
                <a16:creationId xmlns:a16="http://schemas.microsoft.com/office/drawing/2014/main" id="{94820639-B54D-47F1-8917-B6123A886FD1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Distribuição t de </a:t>
            </a:r>
            <a:r>
              <a:rPr lang="pt-BR" sz="40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Student</a:t>
            </a:r>
            <a:endParaRPr lang="pt-BR" sz="40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ED6CD9-E884-42E1-8FCF-21661FD66935}"/>
              </a:ext>
            </a:extLst>
          </p:cNvPr>
          <p:cNvSpPr/>
          <p:nvPr/>
        </p:nvSpPr>
        <p:spPr>
          <a:xfrm>
            <a:off x="361760" y="1660158"/>
            <a:ext cx="1006609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Baseada em amostras com n-1 graus de liberdade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 Curtose depende do tamanho amostral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AC4D825-8C18-48AA-8E40-25265152A90E}"/>
                  </a:ext>
                </a:extLst>
              </p:cNvPr>
              <p:cNvSpPr/>
              <p:nvPr/>
            </p:nvSpPr>
            <p:spPr>
              <a:xfrm>
                <a:off x="361760" y="3990340"/>
                <a:ext cx="1141306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500" dirty="0">
                    <a:latin typeface="Bahnschrift SemiLight SemiConde" panose="020B0502040204020203" pitchFamily="34" charset="0"/>
                  </a:rPr>
                  <a:t>media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3600" dirty="0">
                    <a:latin typeface="Bahnschrift SemiLight SemiConde" panose="020B0502040204020203" pitchFamily="34" charset="0"/>
                  </a:rPr>
                  <a:t> </a:t>
                </a:r>
                <a:r>
                  <a:rPr lang="pt-BR" sz="3500" dirty="0">
                    <a:latin typeface="Bahnschrift SemiLight SemiConde" panose="020B0502040204020203" pitchFamily="34" charset="0"/>
                  </a:rPr>
                  <a:t>= 0 e desvio padrão </a:t>
                </a:r>
                <a14:m>
                  <m:oMath xmlns:m="http://schemas.openxmlformats.org/officeDocument/2006/math"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500" dirty="0">
                    <a:latin typeface="Bahnschrift SemiLight SemiConde" panose="020B0502040204020203" pitchFamily="34" charset="0"/>
                  </a:rPr>
                  <a:t>= 1</a:t>
                </a:r>
                <a:endParaRPr lang="es-419" sz="3500" dirty="0">
                  <a:latin typeface="Bahnschrift SemiLight SemiConde" panose="020B0502040204020203" pitchFamily="34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AC4D825-8C18-48AA-8E40-25265152A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60" y="3990340"/>
                <a:ext cx="11413066" cy="646331"/>
              </a:xfrm>
              <a:prstGeom prst="rect">
                <a:avLst/>
              </a:prstGeom>
              <a:blipFill>
                <a:blip r:embed="rId2"/>
                <a:stretch>
                  <a:fillRect l="-1548" t="-13208" b="-330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8967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7">
            <a:extLst>
              <a:ext uri="{FF2B5EF4-FFF2-40B4-BE49-F238E27FC236}">
                <a16:creationId xmlns:a16="http://schemas.microsoft.com/office/drawing/2014/main" id="{94820639-B54D-47F1-8917-B6123A886FD1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Distribuição t de </a:t>
            </a:r>
            <a:r>
              <a:rPr lang="pt-BR" sz="40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Student</a:t>
            </a:r>
            <a:endParaRPr lang="pt-BR" sz="40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78D59DC-9524-4C4D-A3BD-CE9FC1A7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13" y="1361902"/>
            <a:ext cx="7233158" cy="5400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63AB932-DB83-4387-B536-06F6A393F972}"/>
              </a:ext>
            </a:extLst>
          </p:cNvPr>
          <p:cNvSpPr/>
          <p:nvPr/>
        </p:nvSpPr>
        <p:spPr>
          <a:xfrm rot="16200000">
            <a:off x="506199" y="3650701"/>
            <a:ext cx="187643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200" dirty="0">
                <a:latin typeface="Bahnschrift SemiLight SemiConde" panose="020B0502040204020203" pitchFamily="34" charset="0"/>
              </a:rPr>
              <a:t>Probabilidade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6C124E6-22FD-4C57-B47F-792C8DC900D0}"/>
              </a:ext>
            </a:extLst>
          </p:cNvPr>
          <p:cNvSpPr/>
          <p:nvPr/>
        </p:nvSpPr>
        <p:spPr>
          <a:xfrm>
            <a:off x="4334672" y="6361003"/>
            <a:ext cx="187643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200" dirty="0">
                <a:latin typeface="Bahnschrift SemiLight SemiConde" panose="020B0502040204020203" pitchFamily="34" charset="0"/>
              </a:rPr>
              <a:t>Valores de t</a:t>
            </a:r>
          </a:p>
        </p:txBody>
      </p:sp>
    </p:spTree>
    <p:extLst>
      <p:ext uri="{BB962C8B-B14F-4D97-AF65-F5344CB8AC3E}">
        <p14:creationId xmlns:p14="http://schemas.microsoft.com/office/powerpoint/2010/main" val="33829911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7">
            <a:extLst>
              <a:ext uri="{FF2B5EF4-FFF2-40B4-BE49-F238E27FC236}">
                <a16:creationId xmlns:a16="http://schemas.microsoft.com/office/drawing/2014/main" id="{94820639-B54D-47F1-8917-B6123A886FD1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Inferência probabilística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DC6F69-76EC-425C-86A6-3F2F49FD97DA}"/>
              </a:ext>
            </a:extLst>
          </p:cNvPr>
          <p:cNvSpPr/>
          <p:nvPr/>
        </p:nvSpPr>
        <p:spPr>
          <a:xfrm>
            <a:off x="361760" y="1660158"/>
            <a:ext cx="1006609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Manejo da incerteza</a:t>
            </a:r>
          </a:p>
        </p:txBody>
      </p:sp>
    </p:spTree>
    <p:extLst>
      <p:ext uri="{BB962C8B-B14F-4D97-AF65-F5344CB8AC3E}">
        <p14:creationId xmlns:p14="http://schemas.microsoft.com/office/powerpoint/2010/main" val="37207326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7">
            <a:extLst>
              <a:ext uri="{FF2B5EF4-FFF2-40B4-BE49-F238E27FC236}">
                <a16:creationId xmlns:a16="http://schemas.microsoft.com/office/drawing/2014/main" id="{94820639-B54D-47F1-8917-B6123A886FD1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Inferência probabilística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DC6F69-76EC-425C-86A6-3F2F49FD97DA}"/>
              </a:ext>
            </a:extLst>
          </p:cNvPr>
          <p:cNvSpPr/>
          <p:nvPr/>
        </p:nvSpPr>
        <p:spPr>
          <a:xfrm>
            <a:off x="361760" y="1660158"/>
            <a:ext cx="1006609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Manejo da incerteza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03BB26F-BEA4-49FA-B44F-4696A9083143}"/>
              </a:ext>
            </a:extLst>
          </p:cNvPr>
          <p:cNvCxnSpPr>
            <a:cxnSpLocks/>
          </p:cNvCxnSpPr>
          <p:nvPr/>
        </p:nvCxnSpPr>
        <p:spPr>
          <a:xfrm flipV="1">
            <a:off x="4071428" y="2043066"/>
            <a:ext cx="1276427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BC1EB8FD-B499-4FB5-8D5F-D74E0E57F796}"/>
              </a:ext>
            </a:extLst>
          </p:cNvPr>
          <p:cNvSpPr/>
          <p:nvPr/>
        </p:nvSpPr>
        <p:spPr>
          <a:xfrm>
            <a:off x="5504873" y="1458289"/>
            <a:ext cx="60682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Chance de errar na estimativa de um parâmetro.</a:t>
            </a:r>
          </a:p>
        </p:txBody>
      </p:sp>
    </p:spTree>
    <p:extLst>
      <p:ext uri="{BB962C8B-B14F-4D97-AF65-F5344CB8AC3E}">
        <p14:creationId xmlns:p14="http://schemas.microsoft.com/office/powerpoint/2010/main" val="1514958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7">
            <a:extLst>
              <a:ext uri="{FF2B5EF4-FFF2-40B4-BE49-F238E27FC236}">
                <a16:creationId xmlns:a16="http://schemas.microsoft.com/office/drawing/2014/main" id="{94820639-B54D-47F1-8917-B6123A886FD1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Inferência probabilística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DC6F69-76EC-425C-86A6-3F2F49FD97DA}"/>
              </a:ext>
            </a:extLst>
          </p:cNvPr>
          <p:cNvSpPr/>
          <p:nvPr/>
        </p:nvSpPr>
        <p:spPr>
          <a:xfrm>
            <a:off x="361760" y="1660158"/>
            <a:ext cx="1006609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Manejo da incerteza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03BB26F-BEA4-49FA-B44F-4696A9083143}"/>
              </a:ext>
            </a:extLst>
          </p:cNvPr>
          <p:cNvCxnSpPr>
            <a:cxnSpLocks/>
          </p:cNvCxnSpPr>
          <p:nvPr/>
        </p:nvCxnSpPr>
        <p:spPr>
          <a:xfrm flipV="1">
            <a:off x="4071428" y="2043066"/>
            <a:ext cx="1276427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BC1EB8FD-B499-4FB5-8D5F-D74E0E57F796}"/>
              </a:ext>
            </a:extLst>
          </p:cNvPr>
          <p:cNvSpPr/>
          <p:nvPr/>
        </p:nvSpPr>
        <p:spPr>
          <a:xfrm>
            <a:off x="5504873" y="1458289"/>
            <a:ext cx="60682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Chance de errar na estimativa de um parâmetro.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74F90A6-417D-47AD-A6A0-94207FB2AA46}"/>
              </a:ext>
            </a:extLst>
          </p:cNvPr>
          <p:cNvSpPr/>
          <p:nvPr/>
        </p:nvSpPr>
        <p:spPr>
          <a:xfrm>
            <a:off x="721978" y="3431309"/>
            <a:ext cx="5932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s-419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D7C1A28-7569-495A-BE8D-6689AE504503}"/>
              </a:ext>
            </a:extLst>
          </p:cNvPr>
          <p:cNvSpPr/>
          <p:nvPr/>
        </p:nvSpPr>
        <p:spPr>
          <a:xfrm>
            <a:off x="1481531" y="3397350"/>
            <a:ext cx="53349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Máxima chance de errar na estimativa de um parâmetro.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F28D1-6FF2-4DAB-82F0-92D0E89306FE}"/>
              </a:ext>
            </a:extLst>
          </p:cNvPr>
          <p:cNvSpPr/>
          <p:nvPr/>
        </p:nvSpPr>
        <p:spPr>
          <a:xfrm>
            <a:off x="276135" y="1421194"/>
            <a:ext cx="11297029" cy="14465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8016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7">
            <a:extLst>
              <a:ext uri="{FF2B5EF4-FFF2-40B4-BE49-F238E27FC236}">
                <a16:creationId xmlns:a16="http://schemas.microsoft.com/office/drawing/2014/main" id="{94820639-B54D-47F1-8917-B6123A886FD1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Inferência probabilística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DC6F69-76EC-425C-86A6-3F2F49FD97DA}"/>
              </a:ext>
            </a:extLst>
          </p:cNvPr>
          <p:cNvSpPr/>
          <p:nvPr/>
        </p:nvSpPr>
        <p:spPr>
          <a:xfrm>
            <a:off x="361760" y="1660158"/>
            <a:ext cx="1006609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Manejo da incerteza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03BB26F-BEA4-49FA-B44F-4696A9083143}"/>
              </a:ext>
            </a:extLst>
          </p:cNvPr>
          <p:cNvCxnSpPr>
            <a:cxnSpLocks/>
          </p:cNvCxnSpPr>
          <p:nvPr/>
        </p:nvCxnSpPr>
        <p:spPr>
          <a:xfrm flipV="1">
            <a:off x="4071428" y="2043066"/>
            <a:ext cx="1276427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BC1EB8FD-B499-4FB5-8D5F-D74E0E57F796}"/>
              </a:ext>
            </a:extLst>
          </p:cNvPr>
          <p:cNvSpPr/>
          <p:nvPr/>
        </p:nvSpPr>
        <p:spPr>
          <a:xfrm>
            <a:off x="5504873" y="1458289"/>
            <a:ext cx="60682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Chance de errar na estimativa de um parâmetro.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74F90A6-417D-47AD-A6A0-94207FB2AA46}"/>
              </a:ext>
            </a:extLst>
          </p:cNvPr>
          <p:cNvSpPr/>
          <p:nvPr/>
        </p:nvSpPr>
        <p:spPr>
          <a:xfrm>
            <a:off x="721978" y="3431309"/>
            <a:ext cx="5932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s-419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D7C1A28-7569-495A-BE8D-6689AE504503}"/>
              </a:ext>
            </a:extLst>
          </p:cNvPr>
          <p:cNvSpPr/>
          <p:nvPr/>
        </p:nvSpPr>
        <p:spPr>
          <a:xfrm>
            <a:off x="1481531" y="3397350"/>
            <a:ext cx="53349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Máxima chance de errar na estimativa de um parâmetro.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F28D1-6FF2-4DAB-82F0-92D0E89306FE}"/>
              </a:ext>
            </a:extLst>
          </p:cNvPr>
          <p:cNvSpPr/>
          <p:nvPr/>
        </p:nvSpPr>
        <p:spPr>
          <a:xfrm>
            <a:off x="276135" y="1421194"/>
            <a:ext cx="11297029" cy="14465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40E47E9-AD74-492C-BFA0-E6B372C6C9F3}"/>
              </a:ext>
            </a:extLst>
          </p:cNvPr>
          <p:cNvSpPr/>
          <p:nvPr/>
        </p:nvSpPr>
        <p:spPr>
          <a:xfrm>
            <a:off x="725628" y="4976578"/>
            <a:ext cx="14208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l-G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s-419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DED846-B284-4695-8DB5-FDD78701E41F}"/>
              </a:ext>
            </a:extLst>
          </p:cNvPr>
          <p:cNvSpPr/>
          <p:nvPr/>
        </p:nvSpPr>
        <p:spPr>
          <a:xfrm>
            <a:off x="2072656" y="5168938"/>
            <a:ext cx="533490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“Confiança”</a:t>
            </a:r>
          </a:p>
        </p:txBody>
      </p:sp>
    </p:spTree>
    <p:extLst>
      <p:ext uri="{BB962C8B-B14F-4D97-AF65-F5344CB8AC3E}">
        <p14:creationId xmlns:p14="http://schemas.microsoft.com/office/powerpoint/2010/main" val="297256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F618CB0-9BFE-4A72-9A1E-5C8B7EC2FE6F}"/>
              </a:ext>
            </a:extLst>
          </p:cNvPr>
          <p:cNvSpPr/>
          <p:nvPr/>
        </p:nvSpPr>
        <p:spPr>
          <a:xfrm>
            <a:off x="1063725" y="2019367"/>
            <a:ext cx="21135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Amostra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C0125AF1-F41A-44C4-A1DB-38FBFC5D1F0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Duas definições fundamentais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0B6BF3F-A76F-4EB3-928C-56379CC2F564}"/>
              </a:ext>
            </a:extLst>
          </p:cNvPr>
          <p:cNvCxnSpPr>
            <a:cxnSpLocks/>
          </p:cNvCxnSpPr>
          <p:nvPr/>
        </p:nvCxnSpPr>
        <p:spPr>
          <a:xfrm flipV="1">
            <a:off x="3187248" y="2334838"/>
            <a:ext cx="2327565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675E7ED-1F32-45DC-B6D0-6B8CDB14D922}"/>
              </a:ext>
            </a:extLst>
          </p:cNvPr>
          <p:cNvCxnSpPr>
            <a:cxnSpLocks/>
          </p:cNvCxnSpPr>
          <p:nvPr/>
        </p:nvCxnSpPr>
        <p:spPr>
          <a:xfrm flipV="1">
            <a:off x="2759865" y="4001174"/>
            <a:ext cx="2327565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40B5AEE3-A727-435A-A788-EAE17A40917E}"/>
              </a:ext>
            </a:extLst>
          </p:cNvPr>
          <p:cNvSpPr/>
          <p:nvPr/>
        </p:nvSpPr>
        <p:spPr>
          <a:xfrm>
            <a:off x="5231532" y="3416398"/>
            <a:ext cx="520455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Subconjunto finito proveniente da população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67C61A-79C1-453C-B60C-960971406859}"/>
              </a:ext>
            </a:extLst>
          </p:cNvPr>
          <p:cNvSpPr/>
          <p:nvPr/>
        </p:nvSpPr>
        <p:spPr>
          <a:xfrm>
            <a:off x="5658916" y="1750062"/>
            <a:ext cx="594004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Conjunto de elementos similares </a:t>
            </a:r>
            <a:r>
              <a:rPr lang="pt-BR" sz="3500" b="1" dirty="0">
                <a:latin typeface="Bahnschrift SemiLight SemiConde" panose="020B0502040204020203" pitchFamily="34" charset="0"/>
              </a:rPr>
              <a:t>potencialmente infinitos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28EA16-1693-41C7-9DBC-4FBD4C437ED5}"/>
              </a:ext>
            </a:extLst>
          </p:cNvPr>
          <p:cNvSpPr/>
          <p:nvPr/>
        </p:nvSpPr>
        <p:spPr>
          <a:xfrm>
            <a:off x="360218" y="1555530"/>
            <a:ext cx="11000509" cy="187346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7707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7">
            <a:extLst>
              <a:ext uri="{FF2B5EF4-FFF2-40B4-BE49-F238E27FC236}">
                <a16:creationId xmlns:a16="http://schemas.microsoft.com/office/drawing/2014/main" id="{CA161B90-0819-4DA1-8A5B-FE76F295CD9F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Inferência probabilística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F43CCC3-403B-462B-A806-B98C859F685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260000"/>
            <a:ext cx="7812000" cy="5400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84C9AB26-9EBC-439B-9C18-FA43A7B57FCB}"/>
              </a:ext>
            </a:extLst>
          </p:cNvPr>
          <p:cNvSpPr/>
          <p:nvPr/>
        </p:nvSpPr>
        <p:spPr>
          <a:xfrm>
            <a:off x="8172000" y="535469"/>
            <a:ext cx="36582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0,05</a:t>
            </a:r>
            <a:endParaRPr lang="es-419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3440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0419AA0-A6FB-4CA7-8317-B56B0BC2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260000"/>
            <a:ext cx="7820353" cy="5400000"/>
          </a:xfrm>
          <a:prstGeom prst="rect">
            <a:avLst/>
          </a:prstGeom>
        </p:spPr>
      </p:pic>
      <p:sp>
        <p:nvSpPr>
          <p:cNvPr id="12" name="CuadroTexto 7">
            <a:extLst>
              <a:ext uri="{FF2B5EF4-FFF2-40B4-BE49-F238E27FC236}">
                <a16:creationId xmlns:a16="http://schemas.microsoft.com/office/drawing/2014/main" id="{CA161B90-0819-4DA1-8A5B-FE76F295CD9F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Inferência probabilística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B481F3E-40AD-44BC-BFB7-0BCAE6670053}"/>
              </a:ext>
            </a:extLst>
          </p:cNvPr>
          <p:cNvSpPr/>
          <p:nvPr/>
        </p:nvSpPr>
        <p:spPr>
          <a:xfrm>
            <a:off x="8172000" y="535469"/>
            <a:ext cx="36582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0,05</a:t>
            </a:r>
            <a:endParaRPr lang="es-419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F95B14-9701-4E2B-AB74-5E95E0B68A58}"/>
              </a:ext>
            </a:extLst>
          </p:cNvPr>
          <p:cNvSpPr/>
          <p:nvPr/>
        </p:nvSpPr>
        <p:spPr>
          <a:xfrm>
            <a:off x="1758115" y="5314477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95AF256-DDE4-4CD2-8F6C-221950676B2E}"/>
              </a:ext>
            </a:extLst>
          </p:cNvPr>
          <p:cNvSpPr/>
          <p:nvPr/>
        </p:nvSpPr>
        <p:spPr>
          <a:xfrm>
            <a:off x="6323489" y="5314477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861936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0419AA0-A6FB-4CA7-8317-B56B0BC2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260000"/>
            <a:ext cx="7820353" cy="5400000"/>
          </a:xfrm>
          <a:prstGeom prst="rect">
            <a:avLst/>
          </a:prstGeom>
        </p:spPr>
      </p:pic>
      <p:sp>
        <p:nvSpPr>
          <p:cNvPr id="12" name="CuadroTexto 7">
            <a:extLst>
              <a:ext uri="{FF2B5EF4-FFF2-40B4-BE49-F238E27FC236}">
                <a16:creationId xmlns:a16="http://schemas.microsoft.com/office/drawing/2014/main" id="{CA161B90-0819-4DA1-8A5B-FE76F295CD9F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Inferência probabilística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B481F3E-40AD-44BC-BFB7-0BCAE6670053}"/>
              </a:ext>
            </a:extLst>
          </p:cNvPr>
          <p:cNvSpPr/>
          <p:nvPr/>
        </p:nvSpPr>
        <p:spPr>
          <a:xfrm>
            <a:off x="8172000" y="535469"/>
            <a:ext cx="36582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0,05</a:t>
            </a:r>
            <a:endParaRPr lang="es-419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F95B14-9701-4E2B-AB74-5E95E0B68A58}"/>
              </a:ext>
            </a:extLst>
          </p:cNvPr>
          <p:cNvSpPr/>
          <p:nvPr/>
        </p:nvSpPr>
        <p:spPr>
          <a:xfrm>
            <a:off x="1758115" y="5314477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95AF256-DDE4-4CD2-8F6C-221950676B2E}"/>
              </a:ext>
            </a:extLst>
          </p:cNvPr>
          <p:cNvSpPr/>
          <p:nvPr/>
        </p:nvSpPr>
        <p:spPr>
          <a:xfrm>
            <a:off x="6323489" y="5314477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6BCC08-1429-41AC-8A4C-5E4D70EA872D}"/>
              </a:ext>
            </a:extLst>
          </p:cNvPr>
          <p:cNvSpPr/>
          <p:nvPr/>
        </p:nvSpPr>
        <p:spPr>
          <a:xfrm>
            <a:off x="1516262" y="3082520"/>
            <a:ext cx="9614453" cy="1169551"/>
          </a:xfrm>
          <a:prstGeom prst="rect">
            <a:avLst/>
          </a:prstGeom>
          <a:solidFill>
            <a:srgbClr val="EAACAC"/>
          </a:solidFill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latin typeface="Bahnschrift SemiLight SemiConde" panose="020B0502040204020203" pitchFamily="34" charset="0"/>
              </a:rPr>
              <a:t>Aproximação matemática para estimar o parâmetro </a:t>
            </a:r>
          </a:p>
          <a:p>
            <a:pPr algn="ctr"/>
            <a:r>
              <a:rPr lang="pt-BR" sz="3500" dirty="0">
                <a:latin typeface="Bahnschrift SemiLight SemiConde" panose="020B0502040204020203" pitchFamily="34" charset="0"/>
              </a:rPr>
              <a:t>(ou pelo menos um Intervalo de Confiança)</a:t>
            </a:r>
          </a:p>
        </p:txBody>
      </p:sp>
    </p:spTree>
    <p:extLst>
      <p:ext uri="{BB962C8B-B14F-4D97-AF65-F5344CB8AC3E}">
        <p14:creationId xmlns:p14="http://schemas.microsoft.com/office/powerpoint/2010/main" val="21679392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AB507BC-0B1E-4893-8727-B726DA8E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1947"/>
            <a:ext cx="8835394" cy="59014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0AEA907-6DF1-421C-9FD3-5C960D18E5C5}"/>
                  </a:ext>
                </a:extLst>
              </p:cNvPr>
              <p:cNvSpPr/>
              <p:nvPr/>
            </p:nvSpPr>
            <p:spPr>
              <a:xfrm>
                <a:off x="4040007" y="1017589"/>
                <a:ext cx="142651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= 5,04      </a:t>
                </a:r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0AEA907-6DF1-421C-9FD3-5C960D18E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07" y="1017589"/>
                <a:ext cx="1426516" cy="521297"/>
              </a:xfrm>
              <a:prstGeom prst="rect">
                <a:avLst/>
              </a:prstGeom>
              <a:blipFill>
                <a:blip r:embed="rId3"/>
                <a:stretch>
                  <a:fillRect t="-3529" r="-21368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18F98D8A-48FD-4A64-B6A5-68EBFCFA8ACC}"/>
              </a:ext>
            </a:extLst>
          </p:cNvPr>
          <p:cNvSpPr/>
          <p:nvPr/>
        </p:nvSpPr>
        <p:spPr>
          <a:xfrm>
            <a:off x="6196886" y="1061832"/>
            <a:ext cx="75206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5,56     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1B6FF02-0963-404E-B6DD-F005AFCE1ED9}"/>
              </a:ext>
            </a:extLst>
          </p:cNvPr>
          <p:cNvSpPr/>
          <p:nvPr/>
        </p:nvSpPr>
        <p:spPr>
          <a:xfrm>
            <a:off x="2479563" y="1039710"/>
            <a:ext cx="75206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4,50      </a:t>
            </a:r>
          </a:p>
        </p:txBody>
      </p:sp>
      <p:pic>
        <p:nvPicPr>
          <p:cNvPr id="8" name="Picture 2" descr="Cartoon scientist guy | Public domain vectors">
            <a:extLst>
              <a:ext uri="{FF2B5EF4-FFF2-40B4-BE49-F238E27FC236}">
                <a16:creationId xmlns:a16="http://schemas.microsoft.com/office/drawing/2014/main" id="{1593DA9E-112A-4C97-93D3-A07B7621F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230" y="196736"/>
            <a:ext cx="2759198" cy="358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91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>
            <a:extLst>
              <a:ext uri="{FF2B5EF4-FFF2-40B4-BE49-F238E27FC236}">
                <a16:creationId xmlns:a16="http://schemas.microsoft.com/office/drawing/2014/main" id="{79B08120-07CB-418D-8144-42FA19893FAC}"/>
              </a:ext>
            </a:extLst>
          </p:cNvPr>
          <p:cNvSpPr txBox="1"/>
          <p:nvPr/>
        </p:nvSpPr>
        <p:spPr>
          <a:xfrm>
            <a:off x="361760" y="496997"/>
            <a:ext cx="1037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Calculo de intervalos de confiança para a média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2EA0F5A-61E4-4292-8867-F14EBE699939}"/>
              </a:ext>
            </a:extLst>
          </p:cNvPr>
          <p:cNvSpPr/>
          <p:nvPr/>
        </p:nvSpPr>
        <p:spPr>
          <a:xfrm>
            <a:off x="361760" y="2015811"/>
            <a:ext cx="1137635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Usando uma distribuição t de </a:t>
            </a:r>
            <a:r>
              <a:rPr lang="pt-BR" sz="3500" dirty="0" err="1">
                <a:latin typeface="Bahnschrift SemiLight SemiConde" panose="020B0502040204020203" pitchFamily="34" charset="0"/>
              </a:rPr>
              <a:t>Student</a:t>
            </a:r>
            <a:endParaRPr lang="pt-BR" sz="3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3388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0540F87-A917-4562-A6E0-FC5BD9EFA591}"/>
                  </a:ext>
                </a:extLst>
              </p:cNvPr>
              <p:cNvSpPr txBox="1"/>
              <p:nvPr/>
            </p:nvSpPr>
            <p:spPr>
              <a:xfrm>
                <a:off x="776232" y="3171318"/>
                <a:ext cx="5614628" cy="1907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6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6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60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0540F87-A917-4562-A6E0-FC5BD9EFA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32" y="3171318"/>
                <a:ext cx="5614628" cy="19072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7">
            <a:extLst>
              <a:ext uri="{FF2B5EF4-FFF2-40B4-BE49-F238E27FC236}">
                <a16:creationId xmlns:a16="http://schemas.microsoft.com/office/drawing/2014/main" id="{79B08120-07CB-418D-8144-42FA19893FAC}"/>
              </a:ext>
            </a:extLst>
          </p:cNvPr>
          <p:cNvSpPr txBox="1"/>
          <p:nvPr/>
        </p:nvSpPr>
        <p:spPr>
          <a:xfrm>
            <a:off x="361760" y="496997"/>
            <a:ext cx="1037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Calculo de intervalos de confiança para a média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2EA0F5A-61E4-4292-8867-F14EBE699939}"/>
              </a:ext>
            </a:extLst>
          </p:cNvPr>
          <p:cNvSpPr/>
          <p:nvPr/>
        </p:nvSpPr>
        <p:spPr>
          <a:xfrm>
            <a:off x="361760" y="2015811"/>
            <a:ext cx="1137635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Usando uma distribuição t de </a:t>
            </a:r>
            <a:r>
              <a:rPr lang="pt-BR" sz="3500" dirty="0" err="1">
                <a:latin typeface="Bahnschrift SemiLight SemiConde" panose="020B0502040204020203" pitchFamily="34" charset="0"/>
              </a:rPr>
              <a:t>Student</a:t>
            </a:r>
            <a:endParaRPr lang="pt-BR" sz="3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40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0540F87-A917-4562-A6E0-FC5BD9EFA591}"/>
                  </a:ext>
                </a:extLst>
              </p:cNvPr>
              <p:cNvSpPr txBox="1"/>
              <p:nvPr/>
            </p:nvSpPr>
            <p:spPr>
              <a:xfrm>
                <a:off x="776232" y="3171318"/>
                <a:ext cx="5614628" cy="1907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6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6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60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0540F87-A917-4562-A6E0-FC5BD9EFA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32" y="3171318"/>
                <a:ext cx="5614628" cy="19072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7">
            <a:extLst>
              <a:ext uri="{FF2B5EF4-FFF2-40B4-BE49-F238E27FC236}">
                <a16:creationId xmlns:a16="http://schemas.microsoft.com/office/drawing/2014/main" id="{79B08120-07CB-418D-8144-42FA19893FAC}"/>
              </a:ext>
            </a:extLst>
          </p:cNvPr>
          <p:cNvSpPr txBox="1"/>
          <p:nvPr/>
        </p:nvSpPr>
        <p:spPr>
          <a:xfrm>
            <a:off x="361760" y="496997"/>
            <a:ext cx="1037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Calculo de intervalos de confiança para a média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2EA0F5A-61E4-4292-8867-F14EBE699939}"/>
              </a:ext>
            </a:extLst>
          </p:cNvPr>
          <p:cNvSpPr/>
          <p:nvPr/>
        </p:nvSpPr>
        <p:spPr>
          <a:xfrm>
            <a:off x="361760" y="2015811"/>
            <a:ext cx="1137635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Usando uma distribuição t de </a:t>
            </a:r>
            <a:r>
              <a:rPr lang="pt-BR" sz="3500" dirty="0" err="1">
                <a:latin typeface="Bahnschrift SemiLight SemiConde" panose="020B0502040204020203" pitchFamily="34" charset="0"/>
              </a:rPr>
              <a:t>Student</a:t>
            </a:r>
            <a:endParaRPr lang="pt-BR" sz="35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A0BCB28-56FB-4334-B8DD-E0E2E6CBC73E}"/>
              </a:ext>
            </a:extLst>
          </p:cNvPr>
          <p:cNvSpPr/>
          <p:nvPr/>
        </p:nvSpPr>
        <p:spPr>
          <a:xfrm>
            <a:off x="964096" y="3548270"/>
            <a:ext cx="765313" cy="108336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9EC7778-83FD-4C08-959D-07EC5FF7977D}"/>
              </a:ext>
            </a:extLst>
          </p:cNvPr>
          <p:cNvCxnSpPr>
            <a:cxnSpLocks/>
          </p:cNvCxnSpPr>
          <p:nvPr/>
        </p:nvCxnSpPr>
        <p:spPr>
          <a:xfrm>
            <a:off x="1346752" y="4631635"/>
            <a:ext cx="0" cy="6371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A10A1389-F1B8-498C-94AD-5733FC89B10E}"/>
              </a:ext>
            </a:extLst>
          </p:cNvPr>
          <p:cNvSpPr/>
          <p:nvPr/>
        </p:nvSpPr>
        <p:spPr>
          <a:xfrm>
            <a:off x="776232" y="5298292"/>
            <a:ext cx="137459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média</a:t>
            </a:r>
          </a:p>
        </p:txBody>
      </p:sp>
    </p:spTree>
    <p:extLst>
      <p:ext uri="{BB962C8B-B14F-4D97-AF65-F5344CB8AC3E}">
        <p14:creationId xmlns:p14="http://schemas.microsoft.com/office/powerpoint/2010/main" val="9286870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0540F87-A917-4562-A6E0-FC5BD9EFA591}"/>
                  </a:ext>
                </a:extLst>
              </p:cNvPr>
              <p:cNvSpPr txBox="1"/>
              <p:nvPr/>
            </p:nvSpPr>
            <p:spPr>
              <a:xfrm>
                <a:off x="776232" y="3171318"/>
                <a:ext cx="5614628" cy="1907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6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6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60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0540F87-A917-4562-A6E0-FC5BD9EFA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32" y="3171318"/>
                <a:ext cx="5614628" cy="19072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7">
            <a:extLst>
              <a:ext uri="{FF2B5EF4-FFF2-40B4-BE49-F238E27FC236}">
                <a16:creationId xmlns:a16="http://schemas.microsoft.com/office/drawing/2014/main" id="{79B08120-07CB-418D-8144-42FA19893FAC}"/>
              </a:ext>
            </a:extLst>
          </p:cNvPr>
          <p:cNvSpPr txBox="1"/>
          <p:nvPr/>
        </p:nvSpPr>
        <p:spPr>
          <a:xfrm>
            <a:off x="361760" y="496997"/>
            <a:ext cx="1037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Calculo de intervalos de confiança para a média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2EA0F5A-61E4-4292-8867-F14EBE699939}"/>
              </a:ext>
            </a:extLst>
          </p:cNvPr>
          <p:cNvSpPr/>
          <p:nvPr/>
        </p:nvSpPr>
        <p:spPr>
          <a:xfrm>
            <a:off x="361760" y="2015811"/>
            <a:ext cx="1137635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Usando uma distribuição t de </a:t>
            </a:r>
            <a:r>
              <a:rPr lang="pt-BR" sz="3500" dirty="0" err="1">
                <a:latin typeface="Bahnschrift SemiLight SemiConde" panose="020B0502040204020203" pitchFamily="34" charset="0"/>
              </a:rPr>
              <a:t>Student</a:t>
            </a:r>
            <a:endParaRPr lang="pt-BR" sz="35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A0BCB28-56FB-4334-B8DD-E0E2E6CBC73E}"/>
              </a:ext>
            </a:extLst>
          </p:cNvPr>
          <p:cNvSpPr/>
          <p:nvPr/>
        </p:nvSpPr>
        <p:spPr>
          <a:xfrm>
            <a:off x="2454966" y="3707296"/>
            <a:ext cx="2534474" cy="108336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9EC7778-83FD-4C08-959D-07EC5FF7977D}"/>
              </a:ext>
            </a:extLst>
          </p:cNvPr>
          <p:cNvCxnSpPr>
            <a:cxnSpLocks/>
          </p:cNvCxnSpPr>
          <p:nvPr/>
        </p:nvCxnSpPr>
        <p:spPr>
          <a:xfrm>
            <a:off x="1346752" y="4631635"/>
            <a:ext cx="0" cy="6371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A10A1389-F1B8-498C-94AD-5733FC89B10E}"/>
              </a:ext>
            </a:extLst>
          </p:cNvPr>
          <p:cNvSpPr/>
          <p:nvPr/>
        </p:nvSpPr>
        <p:spPr>
          <a:xfrm>
            <a:off x="776232" y="5298292"/>
            <a:ext cx="137459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média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2AD16E3-B265-45B4-90FB-FBAAFC256BD4}"/>
              </a:ext>
            </a:extLst>
          </p:cNvPr>
          <p:cNvSpPr/>
          <p:nvPr/>
        </p:nvSpPr>
        <p:spPr>
          <a:xfrm>
            <a:off x="2072308" y="5947826"/>
            <a:ext cx="329979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Valor de t padrão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7DA50FB-1138-4E0B-A873-EEFF0C8DE54D}"/>
              </a:ext>
            </a:extLst>
          </p:cNvPr>
          <p:cNvSpPr/>
          <p:nvPr/>
        </p:nvSpPr>
        <p:spPr>
          <a:xfrm>
            <a:off x="964096" y="3548270"/>
            <a:ext cx="765313" cy="108336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BE5A7E2-B1FF-43C2-940A-940BA6ECDF1B}"/>
              </a:ext>
            </a:extLst>
          </p:cNvPr>
          <p:cNvCxnSpPr>
            <a:cxnSpLocks/>
          </p:cNvCxnSpPr>
          <p:nvPr/>
        </p:nvCxnSpPr>
        <p:spPr>
          <a:xfrm>
            <a:off x="3695700" y="4798579"/>
            <a:ext cx="26503" cy="10896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690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0540F87-A917-4562-A6E0-FC5BD9EFA591}"/>
                  </a:ext>
                </a:extLst>
              </p:cNvPr>
              <p:cNvSpPr txBox="1"/>
              <p:nvPr/>
            </p:nvSpPr>
            <p:spPr>
              <a:xfrm>
                <a:off x="776232" y="3171318"/>
                <a:ext cx="5614628" cy="1907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6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6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60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0540F87-A917-4562-A6E0-FC5BD9EFA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32" y="3171318"/>
                <a:ext cx="5614628" cy="19072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7">
            <a:extLst>
              <a:ext uri="{FF2B5EF4-FFF2-40B4-BE49-F238E27FC236}">
                <a16:creationId xmlns:a16="http://schemas.microsoft.com/office/drawing/2014/main" id="{79B08120-07CB-418D-8144-42FA19893FAC}"/>
              </a:ext>
            </a:extLst>
          </p:cNvPr>
          <p:cNvSpPr txBox="1"/>
          <p:nvPr/>
        </p:nvSpPr>
        <p:spPr>
          <a:xfrm>
            <a:off x="361760" y="496997"/>
            <a:ext cx="1037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Calculo de intervalos de confiança para a média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2EA0F5A-61E4-4292-8867-F14EBE699939}"/>
              </a:ext>
            </a:extLst>
          </p:cNvPr>
          <p:cNvSpPr/>
          <p:nvPr/>
        </p:nvSpPr>
        <p:spPr>
          <a:xfrm>
            <a:off x="361760" y="2015811"/>
            <a:ext cx="1137635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Usando uma distribuição t de </a:t>
            </a:r>
            <a:r>
              <a:rPr lang="pt-BR" sz="3500" dirty="0" err="1">
                <a:latin typeface="Bahnschrift SemiLight SemiConde" panose="020B0502040204020203" pitchFamily="34" charset="0"/>
              </a:rPr>
              <a:t>Student</a:t>
            </a:r>
            <a:endParaRPr lang="pt-BR" sz="35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A0BCB28-56FB-4334-B8DD-E0E2E6CBC73E}"/>
              </a:ext>
            </a:extLst>
          </p:cNvPr>
          <p:cNvSpPr/>
          <p:nvPr/>
        </p:nvSpPr>
        <p:spPr>
          <a:xfrm>
            <a:off x="2454966" y="3707296"/>
            <a:ext cx="2534474" cy="108336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9EC7778-83FD-4C08-959D-07EC5FF7977D}"/>
              </a:ext>
            </a:extLst>
          </p:cNvPr>
          <p:cNvCxnSpPr>
            <a:cxnSpLocks/>
          </p:cNvCxnSpPr>
          <p:nvPr/>
        </p:nvCxnSpPr>
        <p:spPr>
          <a:xfrm>
            <a:off x="1346752" y="4631635"/>
            <a:ext cx="0" cy="6371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A10A1389-F1B8-498C-94AD-5733FC89B10E}"/>
              </a:ext>
            </a:extLst>
          </p:cNvPr>
          <p:cNvSpPr/>
          <p:nvPr/>
        </p:nvSpPr>
        <p:spPr>
          <a:xfrm>
            <a:off x="776232" y="5298292"/>
            <a:ext cx="137459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média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EF557FC-6F4E-4F9A-9B2C-090C13C8678A}"/>
              </a:ext>
            </a:extLst>
          </p:cNvPr>
          <p:cNvCxnSpPr>
            <a:cxnSpLocks/>
          </p:cNvCxnSpPr>
          <p:nvPr/>
        </p:nvCxnSpPr>
        <p:spPr>
          <a:xfrm>
            <a:off x="3695700" y="4798579"/>
            <a:ext cx="26503" cy="10896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52AD16E3-B265-45B4-90FB-FBAAFC256BD4}"/>
              </a:ext>
            </a:extLst>
          </p:cNvPr>
          <p:cNvSpPr/>
          <p:nvPr/>
        </p:nvSpPr>
        <p:spPr>
          <a:xfrm>
            <a:off x="2072308" y="5947826"/>
            <a:ext cx="329979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Valor de t padrão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B2947D-8B34-4CB2-AC70-FA887873E9F5}"/>
              </a:ext>
            </a:extLst>
          </p:cNvPr>
          <p:cNvSpPr/>
          <p:nvPr/>
        </p:nvSpPr>
        <p:spPr>
          <a:xfrm>
            <a:off x="964096" y="3548270"/>
            <a:ext cx="765313" cy="108336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18FC1D9-C72D-41A5-BA17-DC82D9C2548B}"/>
              </a:ext>
            </a:extLst>
          </p:cNvPr>
          <p:cNvSpPr/>
          <p:nvPr/>
        </p:nvSpPr>
        <p:spPr>
          <a:xfrm>
            <a:off x="5205109" y="2951597"/>
            <a:ext cx="765313" cy="108336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8C8122E-C37E-4B49-9ECF-5A78AA9BF439}"/>
              </a:ext>
            </a:extLst>
          </p:cNvPr>
          <p:cNvCxnSpPr>
            <a:cxnSpLocks/>
          </p:cNvCxnSpPr>
          <p:nvPr/>
        </p:nvCxnSpPr>
        <p:spPr>
          <a:xfrm>
            <a:off x="5970422" y="3548270"/>
            <a:ext cx="96709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645576CE-8742-49B0-8A76-74D2458046CC}"/>
              </a:ext>
            </a:extLst>
          </p:cNvPr>
          <p:cNvSpPr/>
          <p:nvPr/>
        </p:nvSpPr>
        <p:spPr>
          <a:xfrm>
            <a:off x="6937512" y="3232799"/>
            <a:ext cx="461175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Desvio padrão amostral</a:t>
            </a:r>
          </a:p>
        </p:txBody>
      </p:sp>
    </p:spTree>
    <p:extLst>
      <p:ext uri="{BB962C8B-B14F-4D97-AF65-F5344CB8AC3E}">
        <p14:creationId xmlns:p14="http://schemas.microsoft.com/office/powerpoint/2010/main" val="1238103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0540F87-A917-4562-A6E0-FC5BD9EFA591}"/>
                  </a:ext>
                </a:extLst>
              </p:cNvPr>
              <p:cNvSpPr txBox="1"/>
              <p:nvPr/>
            </p:nvSpPr>
            <p:spPr>
              <a:xfrm>
                <a:off x="776232" y="3171318"/>
                <a:ext cx="5614628" cy="1907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6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6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60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0540F87-A917-4562-A6E0-FC5BD9EFA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32" y="3171318"/>
                <a:ext cx="5614628" cy="19072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7">
            <a:extLst>
              <a:ext uri="{FF2B5EF4-FFF2-40B4-BE49-F238E27FC236}">
                <a16:creationId xmlns:a16="http://schemas.microsoft.com/office/drawing/2014/main" id="{79B08120-07CB-418D-8144-42FA19893FAC}"/>
              </a:ext>
            </a:extLst>
          </p:cNvPr>
          <p:cNvSpPr txBox="1"/>
          <p:nvPr/>
        </p:nvSpPr>
        <p:spPr>
          <a:xfrm>
            <a:off x="361760" y="496997"/>
            <a:ext cx="1037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Calculo de intervalos de confiança para a média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2EA0F5A-61E4-4292-8867-F14EBE699939}"/>
              </a:ext>
            </a:extLst>
          </p:cNvPr>
          <p:cNvSpPr/>
          <p:nvPr/>
        </p:nvSpPr>
        <p:spPr>
          <a:xfrm>
            <a:off x="361760" y="2015811"/>
            <a:ext cx="1137635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Usando uma distribuição t de </a:t>
            </a:r>
            <a:r>
              <a:rPr lang="pt-BR" sz="3500" dirty="0" err="1">
                <a:latin typeface="Bahnschrift SemiLight SemiConde" panose="020B0502040204020203" pitchFamily="34" charset="0"/>
              </a:rPr>
              <a:t>Student</a:t>
            </a:r>
            <a:endParaRPr lang="pt-BR" sz="35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A0BCB28-56FB-4334-B8DD-E0E2E6CBC73E}"/>
              </a:ext>
            </a:extLst>
          </p:cNvPr>
          <p:cNvSpPr/>
          <p:nvPr/>
        </p:nvSpPr>
        <p:spPr>
          <a:xfrm>
            <a:off x="2454966" y="3707296"/>
            <a:ext cx="2534474" cy="108336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9EC7778-83FD-4C08-959D-07EC5FF7977D}"/>
              </a:ext>
            </a:extLst>
          </p:cNvPr>
          <p:cNvCxnSpPr>
            <a:cxnSpLocks/>
          </p:cNvCxnSpPr>
          <p:nvPr/>
        </p:nvCxnSpPr>
        <p:spPr>
          <a:xfrm>
            <a:off x="1346752" y="4631635"/>
            <a:ext cx="0" cy="6371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A10A1389-F1B8-498C-94AD-5733FC89B10E}"/>
              </a:ext>
            </a:extLst>
          </p:cNvPr>
          <p:cNvSpPr/>
          <p:nvPr/>
        </p:nvSpPr>
        <p:spPr>
          <a:xfrm>
            <a:off x="776232" y="5298292"/>
            <a:ext cx="137459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média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EF557FC-6F4E-4F9A-9B2C-090C13C8678A}"/>
              </a:ext>
            </a:extLst>
          </p:cNvPr>
          <p:cNvCxnSpPr>
            <a:cxnSpLocks/>
          </p:cNvCxnSpPr>
          <p:nvPr/>
        </p:nvCxnSpPr>
        <p:spPr>
          <a:xfrm>
            <a:off x="3695700" y="4798579"/>
            <a:ext cx="26503" cy="10896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52AD16E3-B265-45B4-90FB-FBAAFC256BD4}"/>
              </a:ext>
            </a:extLst>
          </p:cNvPr>
          <p:cNvSpPr/>
          <p:nvPr/>
        </p:nvSpPr>
        <p:spPr>
          <a:xfrm>
            <a:off x="2072308" y="5947826"/>
            <a:ext cx="329979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Valor de t padrão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B2947D-8B34-4CB2-AC70-FA887873E9F5}"/>
              </a:ext>
            </a:extLst>
          </p:cNvPr>
          <p:cNvSpPr/>
          <p:nvPr/>
        </p:nvSpPr>
        <p:spPr>
          <a:xfrm>
            <a:off x="964096" y="3548270"/>
            <a:ext cx="765313" cy="108336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18FC1D9-C72D-41A5-BA17-DC82D9C2548B}"/>
              </a:ext>
            </a:extLst>
          </p:cNvPr>
          <p:cNvSpPr/>
          <p:nvPr/>
        </p:nvSpPr>
        <p:spPr>
          <a:xfrm>
            <a:off x="5205109" y="2951597"/>
            <a:ext cx="765313" cy="108336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8C8122E-C37E-4B49-9ECF-5A78AA9BF439}"/>
              </a:ext>
            </a:extLst>
          </p:cNvPr>
          <p:cNvCxnSpPr>
            <a:cxnSpLocks/>
          </p:cNvCxnSpPr>
          <p:nvPr/>
        </p:nvCxnSpPr>
        <p:spPr>
          <a:xfrm>
            <a:off x="5970422" y="3548270"/>
            <a:ext cx="96709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645576CE-8742-49B0-8A76-74D2458046CC}"/>
              </a:ext>
            </a:extLst>
          </p:cNvPr>
          <p:cNvSpPr/>
          <p:nvPr/>
        </p:nvSpPr>
        <p:spPr>
          <a:xfrm>
            <a:off x="6937512" y="3232799"/>
            <a:ext cx="461175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Desvio padrão amostral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DEACD41-9CEC-47F6-99AB-B3F7E1BD8BF1}"/>
              </a:ext>
            </a:extLst>
          </p:cNvPr>
          <p:cNvSpPr/>
          <p:nvPr/>
        </p:nvSpPr>
        <p:spPr>
          <a:xfrm>
            <a:off x="5581140" y="4468969"/>
            <a:ext cx="594382" cy="63716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D9B0634-F290-43AF-A122-2FC66C85197E}"/>
              </a:ext>
            </a:extLst>
          </p:cNvPr>
          <p:cNvCxnSpPr>
            <a:cxnSpLocks/>
          </p:cNvCxnSpPr>
          <p:nvPr/>
        </p:nvCxnSpPr>
        <p:spPr>
          <a:xfrm>
            <a:off x="6165583" y="5089566"/>
            <a:ext cx="473756" cy="46640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55713D03-9B91-42AF-BC40-2A9EE04F378B}"/>
              </a:ext>
            </a:extLst>
          </p:cNvPr>
          <p:cNvSpPr/>
          <p:nvPr/>
        </p:nvSpPr>
        <p:spPr>
          <a:xfrm>
            <a:off x="5945574" y="5455523"/>
            <a:ext cx="19394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Tamanho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amostral</a:t>
            </a:r>
          </a:p>
        </p:txBody>
      </p:sp>
    </p:spTree>
    <p:extLst>
      <p:ext uri="{BB962C8B-B14F-4D97-AF65-F5344CB8AC3E}">
        <p14:creationId xmlns:p14="http://schemas.microsoft.com/office/powerpoint/2010/main" val="364531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3D02CF4-71B6-474A-9265-FE286B030F94}"/>
              </a:ext>
            </a:extLst>
          </p:cNvPr>
          <p:cNvSpPr/>
          <p:nvPr/>
        </p:nvSpPr>
        <p:spPr>
          <a:xfrm>
            <a:off x="387626" y="318053"/>
            <a:ext cx="4631635" cy="4363278"/>
          </a:xfrm>
          <a:prstGeom prst="ellipse">
            <a:avLst/>
          </a:prstGeom>
          <a:solidFill>
            <a:srgbClr val="EAACA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CF434C-7C73-424B-9A46-6ADA73065A17}"/>
              </a:ext>
            </a:extLst>
          </p:cNvPr>
          <p:cNvSpPr/>
          <p:nvPr/>
        </p:nvSpPr>
        <p:spPr>
          <a:xfrm>
            <a:off x="1578403" y="3366730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População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634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rtoon scientist guy | Public domain vectors">
            <a:extLst>
              <a:ext uri="{FF2B5EF4-FFF2-40B4-BE49-F238E27FC236}">
                <a16:creationId xmlns:a16="http://schemas.microsoft.com/office/drawing/2014/main" id="{6D75C683-744E-40B9-AB94-3115B2F8F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57" y="2393284"/>
            <a:ext cx="2759198" cy="358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52AF4B-04CF-4A42-8CC4-8EB23601A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52798">
            <a:off x="4098169" y="2008746"/>
            <a:ext cx="4626544" cy="358555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45E8162-C397-4441-B9B3-24625E374DDF}"/>
              </a:ext>
            </a:extLst>
          </p:cNvPr>
          <p:cNvSpPr/>
          <p:nvPr/>
        </p:nvSpPr>
        <p:spPr>
          <a:xfrm>
            <a:off x="7849887" y="1546237"/>
            <a:ext cx="30582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latin typeface="Bahnschrift SemiLight SemiConde" panose="020B0502040204020203" pitchFamily="34" charset="0"/>
              </a:rPr>
              <a:t>Só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amostra</a:t>
            </a:r>
            <a:r>
              <a:rPr lang="es-419" sz="2500" dirty="0">
                <a:latin typeface="Bahnschrift SemiLight SemiConde" panose="020B0502040204020203" pitchFamily="34" charset="0"/>
              </a:rPr>
              <a:t>!</a:t>
            </a:r>
          </a:p>
          <a:p>
            <a:r>
              <a:rPr lang="es-419" sz="2500" dirty="0">
                <a:latin typeface="Bahnschrift SemiLight SemiConde" panose="020B0502040204020203" pitchFamily="34" charset="0"/>
              </a:rPr>
              <a:t>n = 120</a:t>
            </a: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1A8A1E2B-B903-438A-A00F-4B16F55EF0A6}"/>
              </a:ext>
            </a:extLst>
          </p:cNvPr>
          <p:cNvSpPr txBox="1"/>
          <p:nvPr/>
        </p:nvSpPr>
        <p:spPr>
          <a:xfrm>
            <a:off x="361760" y="496997"/>
            <a:ext cx="1037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Calculo de intervalos de confiança para a média</a:t>
            </a:r>
          </a:p>
        </p:txBody>
      </p:sp>
    </p:spTree>
    <p:extLst>
      <p:ext uri="{BB962C8B-B14F-4D97-AF65-F5344CB8AC3E}">
        <p14:creationId xmlns:p14="http://schemas.microsoft.com/office/powerpoint/2010/main" val="1759373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rtoon scientist guy | Public domain vectors">
            <a:extLst>
              <a:ext uri="{FF2B5EF4-FFF2-40B4-BE49-F238E27FC236}">
                <a16:creationId xmlns:a16="http://schemas.microsoft.com/office/drawing/2014/main" id="{6D75C683-744E-40B9-AB94-3115B2F8F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57" y="2393284"/>
            <a:ext cx="2759198" cy="358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52AF4B-04CF-4A42-8CC4-8EB23601A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52798">
            <a:off x="4098169" y="2008746"/>
            <a:ext cx="4626544" cy="35855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45E8162-C397-4441-B9B3-24625E374DDF}"/>
                  </a:ext>
                </a:extLst>
              </p:cNvPr>
              <p:cNvSpPr/>
              <p:nvPr/>
            </p:nvSpPr>
            <p:spPr>
              <a:xfrm>
                <a:off x="7849887" y="1546237"/>
                <a:ext cx="3058258" cy="2106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Só </a:t>
                </a:r>
                <a:r>
                  <a:rPr lang="es-419" sz="2500" dirty="0" err="1">
                    <a:latin typeface="Bahnschrift SemiLight SemiConde" panose="020B0502040204020203" pitchFamily="34" charset="0"/>
                  </a:rPr>
                  <a:t>uma</a:t>
                </a:r>
                <a:r>
                  <a:rPr lang="es-419" sz="2500" dirty="0">
                    <a:latin typeface="Bahnschrift SemiLight SemiConde" panose="020B0502040204020203" pitchFamily="34" charset="0"/>
                  </a:rPr>
                  <a:t> </a:t>
                </a:r>
                <a:r>
                  <a:rPr lang="es-419" sz="2500" dirty="0" err="1">
                    <a:latin typeface="Bahnschrift SemiLight SemiConde" panose="020B0502040204020203" pitchFamily="34" charset="0"/>
                  </a:rPr>
                  <a:t>amostra</a:t>
                </a:r>
                <a:r>
                  <a:rPr lang="es-419" sz="2500" dirty="0">
                    <a:latin typeface="Bahnschrift SemiLight SemiConde" panose="020B0502040204020203" pitchFamily="34" charset="0"/>
                  </a:rPr>
                  <a:t>!</a:t>
                </a:r>
              </a:p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n = 120</a:t>
                </a:r>
              </a:p>
              <a:p>
                <a:pPr/>
                <a:endParaRPr lang="es-419" sz="2500" i="1" dirty="0">
                  <a:latin typeface="Bahnschrift SemiLight SemiConde" panose="020B0502040204020203" pitchFamily="34" charset="0"/>
                </a:endParaRP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4.725</a:t>
                </a:r>
              </a:p>
              <a:p>
                <a:pPr/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2.851</a:t>
                </a:r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45E8162-C397-4441-B9B3-24625E374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887" y="1546237"/>
                <a:ext cx="3058258" cy="2106346"/>
              </a:xfrm>
              <a:prstGeom prst="rect">
                <a:avLst/>
              </a:prstGeom>
              <a:blipFill>
                <a:blip r:embed="rId4"/>
                <a:stretch>
                  <a:fillRect l="-3393" t="-2319" b="-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7">
            <a:extLst>
              <a:ext uri="{FF2B5EF4-FFF2-40B4-BE49-F238E27FC236}">
                <a16:creationId xmlns:a16="http://schemas.microsoft.com/office/drawing/2014/main" id="{1A8A1E2B-B903-438A-A00F-4B16F55EF0A6}"/>
              </a:ext>
            </a:extLst>
          </p:cNvPr>
          <p:cNvSpPr txBox="1"/>
          <p:nvPr/>
        </p:nvSpPr>
        <p:spPr>
          <a:xfrm>
            <a:off x="361760" y="496997"/>
            <a:ext cx="1037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Calculo de intervalos de confiança para a média</a:t>
            </a:r>
          </a:p>
        </p:txBody>
      </p:sp>
    </p:spTree>
    <p:extLst>
      <p:ext uri="{BB962C8B-B14F-4D97-AF65-F5344CB8AC3E}">
        <p14:creationId xmlns:p14="http://schemas.microsoft.com/office/powerpoint/2010/main" val="2379844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12A39AB-5B0C-4F72-AA4E-00EC2458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20" y="1636221"/>
            <a:ext cx="5368151" cy="3585558"/>
          </a:xfrm>
          <a:prstGeom prst="rect">
            <a:avLst/>
          </a:prstGeom>
        </p:spPr>
      </p:pic>
      <p:sp>
        <p:nvSpPr>
          <p:cNvPr id="6" name="CuadroTexto 7">
            <a:extLst>
              <a:ext uri="{FF2B5EF4-FFF2-40B4-BE49-F238E27FC236}">
                <a16:creationId xmlns:a16="http://schemas.microsoft.com/office/drawing/2014/main" id="{9D6DE117-D9B6-4490-836E-70BB8C4A0EDF}"/>
              </a:ext>
            </a:extLst>
          </p:cNvPr>
          <p:cNvSpPr txBox="1"/>
          <p:nvPr/>
        </p:nvSpPr>
        <p:spPr>
          <a:xfrm>
            <a:off x="361760" y="496997"/>
            <a:ext cx="1037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Calculo de intervalos de confiança para a média</a:t>
            </a:r>
          </a:p>
        </p:txBody>
      </p:sp>
      <p:pic>
        <p:nvPicPr>
          <p:cNvPr id="7" name="Picture 2" descr="Cartoon scientist guy | Public domain vectors">
            <a:extLst>
              <a:ext uri="{FF2B5EF4-FFF2-40B4-BE49-F238E27FC236}">
                <a16:creationId xmlns:a16="http://schemas.microsoft.com/office/drawing/2014/main" id="{7EB94D1F-487A-4A2E-897E-5F7830A5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57" y="2393284"/>
            <a:ext cx="2759198" cy="358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0987658-2FBD-429F-93CC-CAFE3BDD2D14}"/>
              </a:ext>
            </a:extLst>
          </p:cNvPr>
          <p:cNvSpPr/>
          <p:nvPr/>
        </p:nvSpPr>
        <p:spPr>
          <a:xfrm>
            <a:off x="4566871" y="1397694"/>
            <a:ext cx="305825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Curva t para 119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g.l</a:t>
            </a:r>
            <a:endParaRPr lang="es-419" sz="2500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8CE42C-30FB-4D68-AB32-7906B1C88E6E}"/>
              </a:ext>
            </a:extLst>
          </p:cNvPr>
          <p:cNvSpPr/>
          <p:nvPr/>
        </p:nvSpPr>
        <p:spPr>
          <a:xfrm>
            <a:off x="7836845" y="3947536"/>
            <a:ext cx="11183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t = 1.98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12C577-A61C-4947-B9A4-8D9AA67D7A8B}"/>
              </a:ext>
            </a:extLst>
          </p:cNvPr>
          <p:cNvSpPr/>
          <p:nvPr/>
        </p:nvSpPr>
        <p:spPr>
          <a:xfrm>
            <a:off x="5047263" y="3947536"/>
            <a:ext cx="13833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t = -1.98</a:t>
            </a:r>
          </a:p>
        </p:txBody>
      </p:sp>
    </p:spTree>
    <p:extLst>
      <p:ext uri="{BB962C8B-B14F-4D97-AF65-F5344CB8AC3E}">
        <p14:creationId xmlns:p14="http://schemas.microsoft.com/office/powerpoint/2010/main" val="3470679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7">
            <a:extLst>
              <a:ext uri="{FF2B5EF4-FFF2-40B4-BE49-F238E27FC236}">
                <a16:creationId xmlns:a16="http://schemas.microsoft.com/office/drawing/2014/main" id="{9D6DE117-D9B6-4490-836E-70BB8C4A0EDF}"/>
              </a:ext>
            </a:extLst>
          </p:cNvPr>
          <p:cNvSpPr txBox="1"/>
          <p:nvPr/>
        </p:nvSpPr>
        <p:spPr>
          <a:xfrm>
            <a:off x="361760" y="496997"/>
            <a:ext cx="1037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Calculo de intervalos de confiança para a média</a:t>
            </a:r>
          </a:p>
        </p:txBody>
      </p:sp>
      <p:pic>
        <p:nvPicPr>
          <p:cNvPr id="7" name="Picture 2" descr="Cartoon scientist guy | Public domain vectors">
            <a:extLst>
              <a:ext uri="{FF2B5EF4-FFF2-40B4-BE49-F238E27FC236}">
                <a16:creationId xmlns:a16="http://schemas.microsoft.com/office/drawing/2014/main" id="{7EB94D1F-487A-4A2E-897E-5F7830A5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57" y="2393284"/>
            <a:ext cx="2759198" cy="358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lão de Fala: Oval 1">
            <a:extLst>
              <a:ext uri="{FF2B5EF4-FFF2-40B4-BE49-F238E27FC236}">
                <a16:creationId xmlns:a16="http://schemas.microsoft.com/office/drawing/2014/main" id="{DC115E3C-901F-4048-B01A-0479EE850EBE}"/>
              </a:ext>
            </a:extLst>
          </p:cNvPr>
          <p:cNvSpPr/>
          <p:nvPr/>
        </p:nvSpPr>
        <p:spPr>
          <a:xfrm>
            <a:off x="3374084" y="1393727"/>
            <a:ext cx="5197263" cy="3299791"/>
          </a:xfrm>
          <a:prstGeom prst="wedgeEllipseCallout">
            <a:avLst>
              <a:gd name="adj1" fmla="val -58261"/>
              <a:gd name="adj2" fmla="val 12801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AAEB506-09E0-48FE-A02A-81D096E2AEA2}"/>
              </a:ext>
            </a:extLst>
          </p:cNvPr>
          <p:cNvSpPr/>
          <p:nvPr/>
        </p:nvSpPr>
        <p:spPr>
          <a:xfrm>
            <a:off x="4047859" y="2151070"/>
            <a:ext cx="384971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latin typeface="Bahnschrift SemiLight SemiConde" panose="020B0502040204020203" pitchFamily="34" charset="0"/>
              </a:rPr>
              <a:t> 95% de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confiança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posso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dizer</a:t>
            </a:r>
            <a:r>
              <a:rPr lang="es-419" sz="2500" dirty="0">
                <a:latin typeface="Bahnschrift SemiLight SemiConde" panose="020B0502040204020203" pitchFamily="34" charset="0"/>
              </a:rPr>
              <a:t> que a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latin typeface="Bahnschrift SemiLight SemiConde" panose="020B0502040204020203" pitchFamily="34" charset="0"/>
              </a:rPr>
              <a:t> está entre</a:t>
            </a:r>
          </a:p>
          <a:p>
            <a:endParaRPr lang="es-419" sz="2500" dirty="0">
              <a:latin typeface="Bahnschrift SemiLight SemiConde" panose="020B0502040204020203" pitchFamily="34" charset="0"/>
            </a:endParaRPr>
          </a:p>
          <a:p>
            <a:pPr algn="ctr"/>
            <a:r>
              <a:rPr lang="es-419" sz="3500" b="1" dirty="0">
                <a:latin typeface="Bahnschrift SemiLight SemiConde" panose="020B0502040204020203" pitchFamily="34" charset="0"/>
              </a:rPr>
              <a:t>4.21 e 5.25 </a:t>
            </a:r>
          </a:p>
        </p:txBody>
      </p:sp>
    </p:spTree>
    <p:extLst>
      <p:ext uri="{BB962C8B-B14F-4D97-AF65-F5344CB8AC3E}">
        <p14:creationId xmlns:p14="http://schemas.microsoft.com/office/powerpoint/2010/main" val="42563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3D02CF4-71B6-474A-9265-FE286B030F94}"/>
              </a:ext>
            </a:extLst>
          </p:cNvPr>
          <p:cNvSpPr/>
          <p:nvPr/>
        </p:nvSpPr>
        <p:spPr>
          <a:xfrm>
            <a:off x="387626" y="318053"/>
            <a:ext cx="4631635" cy="4363278"/>
          </a:xfrm>
          <a:prstGeom prst="ellipse">
            <a:avLst/>
          </a:prstGeom>
          <a:solidFill>
            <a:srgbClr val="EAACA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CF434C-7C73-424B-9A46-6ADA73065A17}"/>
              </a:ext>
            </a:extLst>
          </p:cNvPr>
          <p:cNvSpPr/>
          <p:nvPr/>
        </p:nvSpPr>
        <p:spPr>
          <a:xfrm>
            <a:off x="1578403" y="3366730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População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F260DD-426C-4C0B-B98A-1FF7CC7FC5D6}"/>
              </a:ext>
            </a:extLst>
          </p:cNvPr>
          <p:cNvSpPr/>
          <p:nvPr/>
        </p:nvSpPr>
        <p:spPr>
          <a:xfrm>
            <a:off x="2385391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76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3D02CF4-71B6-474A-9265-FE286B030F94}"/>
              </a:ext>
            </a:extLst>
          </p:cNvPr>
          <p:cNvSpPr/>
          <p:nvPr/>
        </p:nvSpPr>
        <p:spPr>
          <a:xfrm>
            <a:off x="387626" y="318053"/>
            <a:ext cx="4631635" cy="4363278"/>
          </a:xfrm>
          <a:prstGeom prst="ellipse">
            <a:avLst/>
          </a:prstGeom>
          <a:solidFill>
            <a:srgbClr val="EAACA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CF434C-7C73-424B-9A46-6ADA73065A17}"/>
              </a:ext>
            </a:extLst>
          </p:cNvPr>
          <p:cNvSpPr/>
          <p:nvPr/>
        </p:nvSpPr>
        <p:spPr>
          <a:xfrm>
            <a:off x="1578403" y="3366730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População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F260DD-426C-4C0B-B98A-1FF7CC7FC5D6}"/>
              </a:ext>
            </a:extLst>
          </p:cNvPr>
          <p:cNvSpPr/>
          <p:nvPr/>
        </p:nvSpPr>
        <p:spPr>
          <a:xfrm>
            <a:off x="2385391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727CBB2-0A68-4CE1-B073-3D6BF732A56C}"/>
              </a:ext>
            </a:extLst>
          </p:cNvPr>
          <p:cNvSpPr/>
          <p:nvPr/>
        </p:nvSpPr>
        <p:spPr>
          <a:xfrm>
            <a:off x="6096000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DF6CA78-D72A-43CB-B807-F5E3F0C94FC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263887" y="1585292"/>
            <a:ext cx="183211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BBDBD0-0DE8-4D36-8BBA-8F93FC5140E9}"/>
              </a:ext>
            </a:extLst>
          </p:cNvPr>
          <p:cNvSpPr/>
          <p:nvPr/>
        </p:nvSpPr>
        <p:spPr>
          <a:xfrm>
            <a:off x="5910207" y="2023912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Amostra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02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5409</TotalTime>
  <Words>1119</Words>
  <Application>Microsoft Office PowerPoint</Application>
  <PresentationFormat>Widescreen</PresentationFormat>
  <Paragraphs>244</Paragraphs>
  <Slides>73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84" baseType="lpstr">
      <vt:lpstr>Arial</vt:lpstr>
      <vt:lpstr>Bahnschrift Condensed</vt:lpstr>
      <vt:lpstr>Bahnschrift Light Condensed</vt:lpstr>
      <vt:lpstr>Bahnschrift SemiBold</vt:lpstr>
      <vt:lpstr>Bahnschrift SemiLight Condensed</vt:lpstr>
      <vt:lpstr>Bahnschrift SemiLight SemiConde</vt:lpstr>
      <vt:lpstr>Calibri</vt:lpstr>
      <vt:lpstr>Calibri Light</vt:lpstr>
      <vt:lpstr>Cambria Math</vt:lpstr>
      <vt:lpstr>Times New Roman</vt:lpstr>
      <vt:lpstr>Tema de Office</vt:lpstr>
      <vt:lpstr>Inferência estatística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Inferência estatística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</dc:creator>
  <cp:lastModifiedBy>Guillermo Florez</cp:lastModifiedBy>
  <cp:revision>107</cp:revision>
  <dcterms:created xsi:type="dcterms:W3CDTF">2020-03-13T19:12:55Z</dcterms:created>
  <dcterms:modified xsi:type="dcterms:W3CDTF">2021-07-15T22:49:44Z</dcterms:modified>
</cp:coreProperties>
</file>