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97" r:id="rId3"/>
    <p:sldId id="396" r:id="rId4"/>
    <p:sldId id="398" r:id="rId5"/>
    <p:sldId id="399" r:id="rId6"/>
    <p:sldId id="370" r:id="rId7"/>
    <p:sldId id="371" r:id="rId8"/>
    <p:sldId id="400" r:id="rId9"/>
    <p:sldId id="402" r:id="rId10"/>
    <p:sldId id="404" r:id="rId11"/>
    <p:sldId id="408" r:id="rId12"/>
    <p:sldId id="406" r:id="rId13"/>
    <p:sldId id="405" r:id="rId14"/>
    <p:sldId id="410" r:id="rId15"/>
    <p:sldId id="409" r:id="rId16"/>
    <p:sldId id="412" r:id="rId17"/>
    <p:sldId id="411" r:id="rId18"/>
    <p:sldId id="372" r:id="rId19"/>
    <p:sldId id="374" r:id="rId20"/>
    <p:sldId id="375" r:id="rId21"/>
    <p:sldId id="377" r:id="rId22"/>
    <p:sldId id="426" r:id="rId23"/>
    <p:sldId id="376" r:id="rId24"/>
    <p:sldId id="413" r:id="rId25"/>
    <p:sldId id="416" r:id="rId26"/>
    <p:sldId id="423" r:id="rId27"/>
    <p:sldId id="417" r:id="rId28"/>
    <p:sldId id="418" r:id="rId29"/>
    <p:sldId id="414" r:id="rId30"/>
    <p:sldId id="415" r:id="rId31"/>
    <p:sldId id="420" r:id="rId32"/>
    <p:sldId id="421" r:id="rId33"/>
    <p:sldId id="422" r:id="rId34"/>
    <p:sldId id="424" r:id="rId35"/>
    <p:sldId id="425" r:id="rId36"/>
    <p:sldId id="427" r:id="rId37"/>
    <p:sldId id="428" r:id="rId38"/>
    <p:sldId id="430" r:id="rId39"/>
    <p:sldId id="432" r:id="rId40"/>
    <p:sldId id="431" r:id="rId41"/>
    <p:sldId id="434" r:id="rId42"/>
    <p:sldId id="435" r:id="rId43"/>
    <p:sldId id="436" r:id="rId44"/>
    <p:sldId id="437" r:id="rId45"/>
    <p:sldId id="438" r:id="rId46"/>
    <p:sldId id="44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AACAC"/>
    <a:srgbClr val="E08282"/>
    <a:srgbClr val="00007D"/>
    <a:srgbClr val="FFFF00"/>
    <a:srgbClr val="434343"/>
    <a:srgbClr val="400D47"/>
    <a:srgbClr val="020202"/>
    <a:srgbClr val="051929"/>
    <a:srgbClr val="0C1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7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64A0-59E4-40AC-B1FD-ED46FEF3F71D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7">
            <a:extLst>
              <a:ext uri="{FF2B5EF4-FFF2-40B4-BE49-F238E27FC236}">
                <a16:creationId xmlns:a16="http://schemas.microsoft.com/office/drawing/2014/main" id="{3D5C440C-7318-44CF-A434-35952D17C711}"/>
              </a:ext>
            </a:extLst>
          </p:cNvPr>
          <p:cNvSpPr txBox="1"/>
          <p:nvPr/>
        </p:nvSpPr>
        <p:spPr>
          <a:xfrm>
            <a:off x="3195483" y="4133420"/>
            <a:ext cx="512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Guillermo Florez Montero,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MSc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sz="3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56F1466-0B6E-469F-8D02-27D0AA18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024495" y="2024493"/>
            <a:ext cx="6858002" cy="280901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382BE44-B033-4F42-9225-E02B4530E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981" y="1921143"/>
            <a:ext cx="8288593" cy="1825442"/>
          </a:xfrm>
        </p:spPr>
        <p:txBody>
          <a:bodyPr>
            <a:normAutofit/>
          </a:bodyPr>
          <a:lstStyle/>
          <a:p>
            <a:pPr algn="l"/>
            <a:r>
              <a:rPr lang="pt-BR" sz="90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Teste de hipóteses</a:t>
            </a:r>
            <a:endParaRPr lang="pt-BR" sz="5000" b="1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3234861-161E-4C27-8BB0-8F38FAD8F95D}"/>
              </a:ext>
            </a:extLst>
          </p:cNvPr>
          <p:cNvGrpSpPr>
            <a:grpSpLocks noChangeAspect="1"/>
          </p:cNvGrpSpPr>
          <p:nvPr/>
        </p:nvGrpSpPr>
        <p:grpSpPr>
          <a:xfrm>
            <a:off x="3269369" y="5804125"/>
            <a:ext cx="3351698" cy="924567"/>
            <a:chOff x="4129593" y="5364556"/>
            <a:chExt cx="4604820" cy="1270241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37723F5-A63F-4F83-A49C-01CEDA71D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593" y="5807015"/>
              <a:ext cx="3160303" cy="827782"/>
            </a:xfrm>
            <a:prstGeom prst="rect">
              <a:avLst/>
            </a:prstGeom>
          </p:spPr>
        </p:pic>
        <p:pic>
          <p:nvPicPr>
            <p:cNvPr id="15" name="Picture 2" descr="UFABC Logo – Universidade Federal do ABC - PNG e Vetor - Download ...">
              <a:extLst>
                <a:ext uri="{FF2B5EF4-FFF2-40B4-BE49-F238E27FC236}">
                  <a16:creationId xmlns:a16="http://schemas.microsoft.com/office/drawing/2014/main" id="{A735A3AC-376C-4AA5-B58F-7AD36E5FB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92" y="5364556"/>
              <a:ext cx="1290521" cy="127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DCCDB1DF-467E-49F6-8D44-A91A15EDCC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097" y="0"/>
            <a:ext cx="779758" cy="162072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FA3DA70-7658-463C-81D2-FE6764A2AD7D}"/>
              </a:ext>
            </a:extLst>
          </p:cNvPr>
          <p:cNvSpPr/>
          <p:nvPr/>
        </p:nvSpPr>
        <p:spPr>
          <a:xfrm>
            <a:off x="7661225" y="260819"/>
            <a:ext cx="36763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X Semana da Biologia UFABC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8F02D5D-9899-40A9-8761-1B274EAEB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156" y="5922767"/>
            <a:ext cx="2078335" cy="8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3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E0206C-8298-4E8B-9AE7-F7B6E01D1B2C}"/>
              </a:ext>
            </a:extLst>
          </p:cNvPr>
          <p:cNvCxnSpPr>
            <a:cxnSpLocks/>
          </p:cNvCxnSpPr>
          <p:nvPr/>
        </p:nvCxnSpPr>
        <p:spPr>
          <a:xfrm flipV="1">
            <a:off x="6980581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3BB9F4F-A76B-4CEB-A38F-BB66572C8836}"/>
              </a:ext>
            </a:extLst>
          </p:cNvPr>
          <p:cNvSpPr/>
          <p:nvPr/>
        </p:nvSpPr>
        <p:spPr>
          <a:xfrm>
            <a:off x="3071190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051D3D0-783B-4092-A958-6E02DBF96313}"/>
              </a:ext>
            </a:extLst>
          </p:cNvPr>
          <p:cNvSpPr/>
          <p:nvPr/>
        </p:nvSpPr>
        <p:spPr>
          <a:xfrm>
            <a:off x="6891129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3B7A81B-F500-43E5-B933-339377B323EF}"/>
              </a:ext>
            </a:extLst>
          </p:cNvPr>
          <p:cNvCxnSpPr>
            <a:cxnSpLocks/>
          </p:cNvCxnSpPr>
          <p:nvPr/>
        </p:nvCxnSpPr>
        <p:spPr>
          <a:xfrm flipV="1">
            <a:off x="3158424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419A3DF-4034-47DF-A64B-B7B7EA457F71}"/>
              </a:ext>
            </a:extLst>
          </p:cNvPr>
          <p:cNvSpPr/>
          <p:nvPr/>
        </p:nvSpPr>
        <p:spPr>
          <a:xfrm>
            <a:off x="6980581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2B2D2-A3F0-424C-9263-C4A2999C0ABF}"/>
              </a:ext>
            </a:extLst>
          </p:cNvPr>
          <p:cNvSpPr/>
          <p:nvPr/>
        </p:nvSpPr>
        <p:spPr>
          <a:xfrm>
            <a:off x="2503549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94BB8-6E1F-4820-AF3C-49B492C330CF}"/>
              </a:ext>
            </a:extLst>
          </p:cNvPr>
          <p:cNvSpPr/>
          <p:nvPr/>
        </p:nvSpPr>
        <p:spPr>
          <a:xfrm>
            <a:off x="6980581" y="2480739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3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E0206C-8298-4E8B-9AE7-F7B6E01D1B2C}"/>
              </a:ext>
            </a:extLst>
          </p:cNvPr>
          <p:cNvCxnSpPr>
            <a:cxnSpLocks/>
          </p:cNvCxnSpPr>
          <p:nvPr/>
        </p:nvCxnSpPr>
        <p:spPr>
          <a:xfrm flipV="1">
            <a:off x="6980581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3BB9F4F-A76B-4CEB-A38F-BB66572C8836}"/>
              </a:ext>
            </a:extLst>
          </p:cNvPr>
          <p:cNvSpPr/>
          <p:nvPr/>
        </p:nvSpPr>
        <p:spPr>
          <a:xfrm>
            <a:off x="3071190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051D3D0-783B-4092-A958-6E02DBF96313}"/>
              </a:ext>
            </a:extLst>
          </p:cNvPr>
          <p:cNvSpPr/>
          <p:nvPr/>
        </p:nvSpPr>
        <p:spPr>
          <a:xfrm>
            <a:off x="6891129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3B7A81B-F500-43E5-B933-339377B323EF}"/>
              </a:ext>
            </a:extLst>
          </p:cNvPr>
          <p:cNvCxnSpPr>
            <a:cxnSpLocks/>
          </p:cNvCxnSpPr>
          <p:nvPr/>
        </p:nvCxnSpPr>
        <p:spPr>
          <a:xfrm flipV="1">
            <a:off x="3158424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419A3DF-4034-47DF-A64B-B7B7EA457F71}"/>
              </a:ext>
            </a:extLst>
          </p:cNvPr>
          <p:cNvSpPr/>
          <p:nvPr/>
        </p:nvSpPr>
        <p:spPr>
          <a:xfrm>
            <a:off x="6980581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2B2D2-A3F0-424C-9263-C4A2999C0ABF}"/>
              </a:ext>
            </a:extLst>
          </p:cNvPr>
          <p:cNvSpPr/>
          <p:nvPr/>
        </p:nvSpPr>
        <p:spPr>
          <a:xfrm>
            <a:off x="2503549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94BB8-6E1F-4820-AF3C-49B492C330CF}"/>
              </a:ext>
            </a:extLst>
          </p:cNvPr>
          <p:cNvSpPr/>
          <p:nvPr/>
        </p:nvSpPr>
        <p:spPr>
          <a:xfrm>
            <a:off x="6980581" y="2480739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D66542-AE13-4421-AB5A-947A46E745BD}"/>
              </a:ext>
            </a:extLst>
          </p:cNvPr>
          <p:cNvSpPr/>
          <p:nvPr/>
        </p:nvSpPr>
        <p:spPr>
          <a:xfrm>
            <a:off x="8606524" y="2062423"/>
            <a:ext cx="340988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Máxima chance de errar na estimativa</a:t>
            </a:r>
          </a:p>
          <a:p>
            <a:r>
              <a:rPr lang="pt-BR" sz="3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que EU permito</a:t>
            </a:r>
            <a:endParaRPr lang="es-419" sz="30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1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97923-E7FA-47C9-997C-0755EF9866E9}"/>
              </a:ext>
            </a:extLst>
          </p:cNvPr>
          <p:cNvSpPr txBox="1"/>
          <p:nvPr/>
        </p:nvSpPr>
        <p:spPr>
          <a:xfrm>
            <a:off x="991453" y="305068"/>
            <a:ext cx="1020909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" dirty="0">
                <a:latin typeface="Bahnschrift SemiLight Condensed" panose="020B0502040204020203" pitchFamily="34" charset="0"/>
              </a:rPr>
              <a:t>( ... )</a:t>
            </a:r>
          </a:p>
        </p:txBody>
      </p:sp>
    </p:spTree>
    <p:extLst>
      <p:ext uri="{BB962C8B-B14F-4D97-AF65-F5344CB8AC3E}">
        <p14:creationId xmlns:p14="http://schemas.microsoft.com/office/powerpoint/2010/main" val="385633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       µ</a:t>
                </a:r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3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D76AD68-E5EF-4F14-87C3-AE8F93A6D612}"/>
              </a:ext>
            </a:extLst>
          </p:cNvPr>
          <p:cNvCxnSpPr/>
          <p:nvPr/>
        </p:nvCxnSpPr>
        <p:spPr>
          <a:xfrm>
            <a:off x="5496338" y="1630017"/>
            <a:ext cx="566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5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       µ</a:t>
                </a:r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3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D76AD68-E5EF-4F14-87C3-AE8F93A6D612}"/>
              </a:ext>
            </a:extLst>
          </p:cNvPr>
          <p:cNvCxnSpPr/>
          <p:nvPr/>
        </p:nvCxnSpPr>
        <p:spPr>
          <a:xfrm>
            <a:off x="5496338" y="1630017"/>
            <a:ext cx="566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E266C61F-9BD9-43DA-91A8-7CA40EA690F0}"/>
              </a:ext>
            </a:extLst>
          </p:cNvPr>
          <p:cNvSpPr/>
          <p:nvPr/>
        </p:nvSpPr>
        <p:spPr>
          <a:xfrm>
            <a:off x="8692114" y="2382560"/>
            <a:ext cx="3108130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Chance de errar </a:t>
            </a:r>
          </a:p>
          <a:p>
            <a:r>
              <a:rPr lang="el-GR" sz="3200" dirty="0">
                <a:latin typeface="Bahnschrift SemiLight SemiConde" panose="020B0502040204020203" pitchFamily="34" charset="0"/>
              </a:rPr>
              <a:t>α</a:t>
            </a:r>
            <a:r>
              <a:rPr lang="pt-BR" sz="3200" dirty="0">
                <a:latin typeface="Bahnschrift SemiLight SemiConde" panose="020B0502040204020203" pitchFamily="34" charset="0"/>
              </a:rPr>
              <a:t> = </a:t>
            </a:r>
            <a:r>
              <a:rPr lang="pt-BR" sz="3000" dirty="0">
                <a:latin typeface="Bahnschrift SemiLight SemiConde" panose="020B0502040204020203" pitchFamily="34" charset="0"/>
              </a:rPr>
              <a:t>0,05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4B0866D-A4CC-4782-949D-556D95DA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986EEE-68DC-4996-8375-BF73C41D0F4B}"/>
              </a:ext>
            </a:extLst>
          </p:cNvPr>
          <p:cNvSpPr/>
          <p:nvPr/>
        </p:nvSpPr>
        <p:spPr>
          <a:xfrm>
            <a:off x="8692114" y="2382560"/>
            <a:ext cx="3108130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Chance de errar </a:t>
            </a:r>
          </a:p>
          <a:p>
            <a:r>
              <a:rPr lang="el-GR" sz="3200" dirty="0">
                <a:latin typeface="Bahnschrift SemiLight SemiConde" panose="020B0502040204020203" pitchFamily="34" charset="0"/>
              </a:rPr>
              <a:t>α</a:t>
            </a:r>
            <a:r>
              <a:rPr lang="pt-BR" sz="3200" dirty="0">
                <a:latin typeface="Bahnschrift SemiLight SemiConde" panose="020B0502040204020203" pitchFamily="34" charset="0"/>
              </a:rPr>
              <a:t> = </a:t>
            </a:r>
            <a:r>
              <a:rPr lang="pt-BR" sz="3000" dirty="0">
                <a:latin typeface="Bahnschrift SemiLight SemiConde" panose="020B0502040204020203" pitchFamily="34" charset="0"/>
              </a:rPr>
              <a:t>0,05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560B568-A265-49C1-B3FA-6A66F38FF8FC}"/>
                  </a:ext>
                </a:extLst>
              </p:cNvPr>
              <p:cNvSpPr/>
              <p:nvPr/>
            </p:nvSpPr>
            <p:spPr>
              <a:xfrm>
                <a:off x="4040007" y="1335642"/>
                <a:ext cx="1426516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</a:t>
                </a: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560B568-A265-49C1-B3FA-6A66F38FF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7" y="1335642"/>
                <a:ext cx="1426516" cy="521297"/>
              </a:xfrm>
              <a:prstGeom prst="rect">
                <a:avLst/>
              </a:prstGeom>
              <a:blipFill>
                <a:blip r:embed="rId4"/>
                <a:stretch>
                  <a:fillRect t="-2326" r="-34615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F9BF4AF-A5E8-4F0D-9C27-8B951A6F266D}"/>
              </a:ext>
            </a:extLst>
          </p:cNvPr>
          <p:cNvSpPr/>
          <p:nvPr/>
        </p:nvSpPr>
        <p:spPr>
          <a:xfrm>
            <a:off x="6196886" y="1379885"/>
            <a:ext cx="7520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5,56     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2DB680-2812-451C-A224-BADD8F38D8A9}"/>
              </a:ext>
            </a:extLst>
          </p:cNvPr>
          <p:cNvSpPr/>
          <p:nvPr/>
        </p:nvSpPr>
        <p:spPr>
          <a:xfrm>
            <a:off x="2479563" y="1357763"/>
            <a:ext cx="7520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4,50      </a:t>
            </a:r>
          </a:p>
        </p:txBody>
      </p:sp>
    </p:spTree>
    <p:extLst>
      <p:ext uri="{BB962C8B-B14F-4D97-AF65-F5344CB8AC3E}">
        <p14:creationId xmlns:p14="http://schemas.microsoft.com/office/powerpoint/2010/main" val="354394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4B0866D-A4CC-4782-949D-556D95DA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986EEE-68DC-4996-8375-BF73C41D0F4B}"/>
              </a:ext>
            </a:extLst>
          </p:cNvPr>
          <p:cNvSpPr/>
          <p:nvPr/>
        </p:nvSpPr>
        <p:spPr>
          <a:xfrm>
            <a:off x="8692114" y="2382560"/>
            <a:ext cx="3108130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Chance de errar </a:t>
            </a:r>
          </a:p>
          <a:p>
            <a:r>
              <a:rPr lang="el-GR" sz="3200" dirty="0">
                <a:latin typeface="Bahnschrift SemiLight SemiConde" panose="020B0502040204020203" pitchFamily="34" charset="0"/>
              </a:rPr>
              <a:t>α</a:t>
            </a:r>
            <a:r>
              <a:rPr lang="pt-BR" sz="3200" dirty="0">
                <a:latin typeface="Bahnschrift SemiLight SemiConde" panose="020B0502040204020203" pitchFamily="34" charset="0"/>
              </a:rPr>
              <a:t> = </a:t>
            </a:r>
            <a:r>
              <a:rPr lang="pt-BR" sz="3000" dirty="0">
                <a:latin typeface="Bahnschrift SemiLight SemiConde" panose="020B0502040204020203" pitchFamily="34" charset="0"/>
              </a:rPr>
              <a:t>0,05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9BF4AF-A5E8-4F0D-9C27-8B951A6F266D}"/>
              </a:ext>
            </a:extLst>
          </p:cNvPr>
          <p:cNvSpPr/>
          <p:nvPr/>
        </p:nvSpPr>
        <p:spPr>
          <a:xfrm>
            <a:off x="2713383" y="1379885"/>
            <a:ext cx="394583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500" dirty="0">
                <a:latin typeface="Bahnschrift SemiLight SemiConde" panose="020B0502040204020203" pitchFamily="34" charset="0"/>
              </a:rPr>
              <a:t>Intervalo de </a:t>
            </a:r>
            <a:r>
              <a:rPr lang="pt-BR" sz="2500" dirty="0">
                <a:latin typeface="Bahnschrift SemiLight SemiConde" panose="020B0502040204020203" pitchFamily="34" charset="0"/>
              </a:rPr>
              <a:t>confiança</a:t>
            </a:r>
            <a:r>
              <a:rPr lang="es-419" sz="2500" dirty="0">
                <a:latin typeface="Bahnschrift SemiLight SemiConde" panose="020B0502040204020203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88051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43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A0D1B68-0458-4782-88C2-2CF0DBE5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70" y="1042257"/>
            <a:ext cx="4932936" cy="330506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9C1F1F3-7C57-4FFA-9C9B-1E72883DE296}"/>
              </a:ext>
            </a:extLst>
          </p:cNvPr>
          <p:cNvSpPr/>
          <p:nvPr/>
        </p:nvSpPr>
        <p:spPr>
          <a:xfrm>
            <a:off x="4951206" y="404134"/>
            <a:ext cx="35705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3000" i="1" dirty="0" err="1">
                <a:latin typeface="Bahnschrift SemiLight SemiConde" panose="020B0502040204020203" pitchFamily="34" charset="0"/>
              </a:rPr>
              <a:t>Artibeus</a:t>
            </a:r>
            <a:r>
              <a:rPr lang="es-419" sz="3000" i="1" dirty="0">
                <a:latin typeface="Bahnschrift SemiLight SemiConde" panose="020B0502040204020203" pitchFamily="34" charset="0"/>
              </a:rPr>
              <a:t> </a:t>
            </a:r>
            <a:r>
              <a:rPr lang="es-419" sz="3000" i="1" dirty="0" err="1">
                <a:latin typeface="Bahnschrift SemiLight SemiConde" panose="020B0502040204020203" pitchFamily="34" charset="0"/>
              </a:rPr>
              <a:t>lituratus</a:t>
            </a:r>
            <a:endParaRPr lang="es-419" sz="3000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65AEAE-9F01-4735-8F14-2FB64F37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87" r="52727" b="10573"/>
          <a:stretch/>
        </p:blipFill>
        <p:spPr>
          <a:xfrm>
            <a:off x="332509" y="1009505"/>
            <a:ext cx="4165600" cy="333782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8C2E9CE-79D2-4341-895D-803F618F0AE2}"/>
              </a:ext>
            </a:extLst>
          </p:cNvPr>
          <p:cNvSpPr/>
          <p:nvPr/>
        </p:nvSpPr>
        <p:spPr>
          <a:xfrm>
            <a:off x="332509" y="481078"/>
            <a:ext cx="33377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Arquivo</a:t>
            </a:r>
            <a:r>
              <a:rPr lang="es-419" sz="2500" dirty="0">
                <a:latin typeface="Bahnschrift SemiLight SemiConde" panose="020B0502040204020203" pitchFamily="34" charset="0"/>
              </a:rPr>
              <a:t>: “a_lituratus.csv”</a:t>
            </a:r>
          </a:p>
        </p:txBody>
      </p:sp>
    </p:spTree>
    <p:extLst>
      <p:ext uri="{BB962C8B-B14F-4D97-AF65-F5344CB8AC3E}">
        <p14:creationId xmlns:p14="http://schemas.microsoft.com/office/powerpoint/2010/main" val="405648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5F5731-8C26-4BD1-B95A-7CD081985EEB}"/>
              </a:ext>
            </a:extLst>
          </p:cNvPr>
          <p:cNvSpPr/>
          <p:nvPr/>
        </p:nvSpPr>
        <p:spPr>
          <a:xfrm>
            <a:off x="244641" y="534078"/>
            <a:ext cx="9982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 do que os florestais</a:t>
            </a:r>
          </a:p>
        </p:txBody>
      </p:sp>
    </p:spTree>
    <p:extLst>
      <p:ext uri="{BB962C8B-B14F-4D97-AF65-F5344CB8AC3E}">
        <p14:creationId xmlns:p14="http://schemas.microsoft.com/office/powerpoint/2010/main" val="294364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DB0FE95-FA92-42BC-A77B-81A7D020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4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5F5731-8C26-4BD1-B95A-7CD081985EEB}"/>
              </a:ext>
            </a:extLst>
          </p:cNvPr>
          <p:cNvSpPr/>
          <p:nvPr/>
        </p:nvSpPr>
        <p:spPr>
          <a:xfrm>
            <a:off x="244641" y="534078"/>
            <a:ext cx="9982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 do que os florestais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/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500" b="1" dirty="0">
                    <a:latin typeface="Bahnschrift SemiLight SemiConde" panose="020B0502040204020203" pitchFamily="34" charset="0"/>
                  </a:rPr>
                  <a:t>Hipótese estatística:</a:t>
                </a:r>
              </a:p>
              <a:p>
                <a:endParaRPr lang="pt-BR" sz="3500" b="1" dirty="0">
                  <a:latin typeface="Bahnschrift SemiLight SemiConde" panose="020B0502040204020203" pitchFamily="34" charset="0"/>
                </a:endParaRPr>
              </a:p>
              <a:p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  <a:blipFill>
                <a:blip r:embed="rId2"/>
                <a:stretch>
                  <a:fillRect l="-2025" t="-3687" b="-25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08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5F5731-8C26-4BD1-B95A-7CD081985EEB}"/>
              </a:ext>
            </a:extLst>
          </p:cNvPr>
          <p:cNvSpPr/>
          <p:nvPr/>
        </p:nvSpPr>
        <p:spPr>
          <a:xfrm>
            <a:off x="244641" y="534078"/>
            <a:ext cx="9982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 do que os florestais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/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500" b="1" dirty="0">
                    <a:latin typeface="Bahnschrift SemiLight SemiConde" panose="020B0502040204020203" pitchFamily="34" charset="0"/>
                  </a:rPr>
                  <a:t>Hipótese estatística:</a:t>
                </a:r>
              </a:p>
              <a:p>
                <a:endParaRPr lang="pt-BR" sz="3500" b="1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  <a:blipFill>
                <a:blip r:embed="rId2"/>
                <a:stretch>
                  <a:fillRect l="-2025" t="-3687" b="-4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730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5F5731-8C26-4BD1-B95A-7CD081985EEB}"/>
              </a:ext>
            </a:extLst>
          </p:cNvPr>
          <p:cNvSpPr/>
          <p:nvPr/>
        </p:nvSpPr>
        <p:spPr>
          <a:xfrm>
            <a:off x="244641" y="534078"/>
            <a:ext cx="9982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 do que os florestais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/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500" b="1" dirty="0">
                    <a:latin typeface="Bahnschrift SemiLight SemiConde" panose="020B0502040204020203" pitchFamily="34" charset="0"/>
                  </a:rPr>
                  <a:t>Hipótese estatística:</a:t>
                </a:r>
              </a:p>
              <a:p>
                <a:endParaRPr lang="pt-BR" sz="3500" b="1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endParaRPr lang="pt-BR" sz="3000" dirty="0">
                  <a:latin typeface="Bahnschrift SemiLight SemiConde" panose="020B0502040204020203" pitchFamily="34" charset="0"/>
                </a:endParaRPr>
              </a:p>
              <a:p>
                <a:r>
                  <a:rPr lang="pt-BR" sz="3000" dirty="0">
                    <a:latin typeface="Bahnschrift SemiLight SemiConde" panose="020B0502040204020203" pitchFamily="34" charset="0"/>
                  </a:rPr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𝑢𝑟𝑏𝑎𝑛𝑜𝑠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𝑓𝑙𝑜𝑟𝑒𝑠𝑡𝑎𝑖𝑠</m:t>
                        </m:r>
                        <m:r>
                          <a:rPr lang="pt-BR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3000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3C037CF-40AE-4B7A-9EB0-E94CC6D84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1" y="3330286"/>
                <a:ext cx="8730394" cy="2645853"/>
              </a:xfrm>
              <a:prstGeom prst="rect">
                <a:avLst/>
              </a:prstGeom>
              <a:blipFill>
                <a:blip r:embed="rId2"/>
                <a:stretch>
                  <a:fillRect l="-2025" t="-3687" b="-4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88454D03-413B-4209-8FA0-FB364E7EC7F1}"/>
              </a:ext>
            </a:extLst>
          </p:cNvPr>
          <p:cNvSpPr/>
          <p:nvPr/>
        </p:nvSpPr>
        <p:spPr>
          <a:xfrm>
            <a:off x="5267738" y="4267979"/>
            <a:ext cx="61114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Vamos testar com incerteza máxima de </a:t>
            </a:r>
            <a:r>
              <a:rPr lang="el-G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α</a:t>
            </a:r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= 0,05</a:t>
            </a:r>
          </a:p>
        </p:txBody>
      </p:sp>
    </p:spTree>
    <p:extLst>
      <p:ext uri="{BB962C8B-B14F-4D97-AF65-F5344CB8AC3E}">
        <p14:creationId xmlns:p14="http://schemas.microsoft.com/office/powerpoint/2010/main" val="245340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7F12115-BFB6-49A0-A6E8-C4EF79D8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32000"/>
            <a:ext cx="9638611" cy="643793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3D9ED56-06E4-4A5A-866C-DF454DE64EF8}"/>
              </a:ext>
            </a:extLst>
          </p:cNvPr>
          <p:cNvSpPr/>
          <p:nvPr/>
        </p:nvSpPr>
        <p:spPr>
          <a:xfrm>
            <a:off x="711778" y="432000"/>
            <a:ext cx="86806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Hipótese nula: as medias são iguais</a:t>
            </a:r>
          </a:p>
        </p:txBody>
      </p:sp>
    </p:spTree>
    <p:extLst>
      <p:ext uri="{BB962C8B-B14F-4D97-AF65-F5344CB8AC3E}">
        <p14:creationId xmlns:p14="http://schemas.microsoft.com/office/powerpoint/2010/main" val="306438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C3268C-9097-43AF-A0CF-50928FDD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32000"/>
            <a:ext cx="9638611" cy="643793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AC792BE-502F-4F86-8E14-E210593FE435}"/>
              </a:ext>
            </a:extLst>
          </p:cNvPr>
          <p:cNvSpPr/>
          <p:nvPr/>
        </p:nvSpPr>
        <p:spPr>
          <a:xfrm>
            <a:off x="711778" y="432000"/>
            <a:ext cx="86806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Hipótese alternativa: as medias são diferentes</a:t>
            </a:r>
          </a:p>
        </p:txBody>
      </p:sp>
    </p:spTree>
    <p:extLst>
      <p:ext uri="{BB962C8B-B14F-4D97-AF65-F5344CB8AC3E}">
        <p14:creationId xmlns:p14="http://schemas.microsoft.com/office/powerpoint/2010/main" val="6584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0F24D70-2D5B-4784-AD04-105B98DAAEA6}"/>
              </a:ext>
            </a:extLst>
          </p:cNvPr>
          <p:cNvSpPr/>
          <p:nvPr/>
        </p:nvSpPr>
        <p:spPr>
          <a:xfrm>
            <a:off x="711778" y="432000"/>
            <a:ext cx="86806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Teste de inferência clássica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61896C5-BD5E-4CF1-8374-A405A48BAC35}"/>
              </a:ext>
            </a:extLst>
          </p:cNvPr>
          <p:cNvSpPr/>
          <p:nvPr/>
        </p:nvSpPr>
        <p:spPr>
          <a:xfrm>
            <a:off x="711778" y="1478921"/>
            <a:ext cx="868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1). Estatístico de teste é a Diferencia de Médias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	padronizada a uma distribuição teórica.</a:t>
            </a:r>
          </a:p>
        </p:txBody>
      </p:sp>
    </p:spTree>
    <p:extLst>
      <p:ext uri="{BB962C8B-B14F-4D97-AF65-F5344CB8AC3E}">
        <p14:creationId xmlns:p14="http://schemas.microsoft.com/office/powerpoint/2010/main" val="118159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0F24D70-2D5B-4784-AD04-105B98DAAEA6}"/>
              </a:ext>
            </a:extLst>
          </p:cNvPr>
          <p:cNvSpPr/>
          <p:nvPr/>
        </p:nvSpPr>
        <p:spPr>
          <a:xfrm>
            <a:off x="711778" y="432000"/>
            <a:ext cx="86806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Teste de inferência clássica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61896C5-BD5E-4CF1-8374-A405A48BAC35}"/>
              </a:ext>
            </a:extLst>
          </p:cNvPr>
          <p:cNvSpPr/>
          <p:nvPr/>
        </p:nvSpPr>
        <p:spPr>
          <a:xfrm>
            <a:off x="711778" y="1478921"/>
            <a:ext cx="86806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1). Estatístico de teste é a Diferencia de Médias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	padronizada a uma distribuição teórica.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2). Distribuição que considera a hipótese nula como 	certa mas que é testada.</a:t>
            </a:r>
          </a:p>
        </p:txBody>
      </p:sp>
    </p:spTree>
    <p:extLst>
      <p:ext uri="{BB962C8B-B14F-4D97-AF65-F5344CB8AC3E}">
        <p14:creationId xmlns:p14="http://schemas.microsoft.com/office/powerpoint/2010/main" val="318225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73E4BF-E834-4145-98A2-2014989538C0}"/>
              </a:ext>
            </a:extLst>
          </p:cNvPr>
          <p:cNvSpPr/>
          <p:nvPr/>
        </p:nvSpPr>
        <p:spPr>
          <a:xfrm>
            <a:off x="711778" y="432000"/>
            <a:ext cx="86806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Teste de inferência clássica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75CE06-EEF3-462A-9211-D3131C05524E}"/>
              </a:ext>
            </a:extLst>
          </p:cNvPr>
          <p:cNvSpPr/>
          <p:nvPr/>
        </p:nvSpPr>
        <p:spPr>
          <a:xfrm>
            <a:off x="711778" y="1478921"/>
            <a:ext cx="86806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1). Estatístico de teste é a Diferencia de Médias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	padronizada a uma distribuição teórica.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2). Distribuição que considera a hipótese nula como 	certa mas que é testada.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pPr algn="ctr"/>
            <a:r>
              <a:rPr lang="pt-BR" sz="4000" b="1" dirty="0">
                <a:latin typeface="Bahnschrift SemiLight SemiConde" panose="020B0502040204020203" pitchFamily="34" charset="0"/>
              </a:rPr>
              <a:t>QUAL?</a:t>
            </a:r>
          </a:p>
        </p:txBody>
      </p:sp>
    </p:spTree>
    <p:extLst>
      <p:ext uri="{BB962C8B-B14F-4D97-AF65-F5344CB8AC3E}">
        <p14:creationId xmlns:p14="http://schemas.microsoft.com/office/powerpoint/2010/main" val="172056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74B36-2302-4D0D-82C3-F87990B5BB5B}"/>
              </a:ext>
            </a:extLst>
          </p:cNvPr>
          <p:cNvSpPr/>
          <p:nvPr/>
        </p:nvSpPr>
        <p:spPr>
          <a:xfrm>
            <a:off x="711778" y="432000"/>
            <a:ext cx="86806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Teste de inferência clássica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76A4AA9-4FD0-47E9-B790-216E40C7F8AD}"/>
              </a:ext>
            </a:extLst>
          </p:cNvPr>
          <p:cNvSpPr/>
          <p:nvPr/>
        </p:nvSpPr>
        <p:spPr>
          <a:xfrm>
            <a:off x="711778" y="1478921"/>
            <a:ext cx="86806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1). Estatístico de teste é a Diferencia de Médias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	padronizada a uma distribuição teórica.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2). Distribuição que considera a hipótese nula como 	certa mas que é testada.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pPr algn="ctr"/>
            <a:r>
              <a:rPr lang="pt-BR" sz="4000" b="1" dirty="0">
                <a:latin typeface="Bahnschrift SemiLight SemiConde" panose="020B0502040204020203" pitchFamily="34" charset="0"/>
              </a:rPr>
              <a:t>QUAL?</a:t>
            </a:r>
          </a:p>
          <a:p>
            <a:pPr algn="ctr"/>
            <a:endParaRPr lang="pt-BR" sz="4000" b="1" dirty="0">
              <a:latin typeface="Bahnschrift SemiLight SemiConde" panose="020B0502040204020203" pitchFamily="34" charset="0"/>
            </a:endParaRPr>
          </a:p>
          <a:p>
            <a:pPr algn="ctr"/>
            <a:r>
              <a:rPr lang="pt-BR" sz="4000" b="1" dirty="0">
                <a:latin typeface="Bahnschrift SemiLight SemiConde" panose="020B0502040204020203" pitchFamily="34" charset="0"/>
              </a:rPr>
              <a:t>T </a:t>
            </a:r>
            <a:r>
              <a:rPr lang="pt-BR" sz="4000" b="1" dirty="0" err="1">
                <a:latin typeface="Bahnschrift SemiLight SemiConde" panose="020B0502040204020203" pitchFamily="34" charset="0"/>
              </a:rPr>
              <a:t>student</a:t>
            </a:r>
            <a:r>
              <a:rPr lang="pt-BR" sz="4000" b="1" dirty="0">
                <a:latin typeface="Bahnschrift SemiLight SemiConde" panose="020B0502040204020203" pitchFamily="34" charset="0"/>
              </a:rPr>
              <a:t> ou Normal (Z)</a:t>
            </a:r>
          </a:p>
        </p:txBody>
      </p:sp>
    </p:spTree>
    <p:extLst>
      <p:ext uri="{BB962C8B-B14F-4D97-AF65-F5344CB8AC3E}">
        <p14:creationId xmlns:p14="http://schemas.microsoft.com/office/powerpoint/2010/main" val="307701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8403ED7-14CA-47FB-A36B-726399A6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900000"/>
            <a:ext cx="8835394" cy="590144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171C285-02E0-47EF-BB75-4895EC09CB9F}"/>
              </a:ext>
            </a:extLst>
          </p:cNvPr>
          <p:cNvSpPr/>
          <p:nvPr/>
        </p:nvSpPr>
        <p:spPr>
          <a:xfrm>
            <a:off x="795131" y="570139"/>
            <a:ext cx="113068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81DE72-DB12-41ED-BEC3-DC75A8761057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</a:t>
                </a: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81DE72-DB12-41ED-BEC3-DC75A8761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4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232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4CB0C6-0355-4AB9-845A-ABC5A612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900000"/>
            <a:ext cx="8835394" cy="5901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DB8905E-E768-4DE4-8678-FF3FB9E09FB7}"/>
              </a:ext>
            </a:extLst>
          </p:cNvPr>
          <p:cNvSpPr/>
          <p:nvPr/>
        </p:nvSpPr>
        <p:spPr>
          <a:xfrm>
            <a:off x="795132" y="570139"/>
            <a:ext cx="10648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Curva t </a:t>
            </a:r>
            <a:r>
              <a:rPr lang="pt-BR" sz="3000" dirty="0" err="1">
                <a:latin typeface="Bahnschrift SemiLight SemiConde" panose="020B0502040204020203" pitchFamily="34" charset="0"/>
              </a:rPr>
              <a:t>Student</a:t>
            </a:r>
            <a:r>
              <a:rPr lang="pt-BR" sz="3000" dirty="0">
                <a:latin typeface="Bahnschrift SemiLight SemiConde" panose="020B0502040204020203" pitchFamily="34" charset="0"/>
              </a:rPr>
              <a:t> com 150 </a:t>
            </a:r>
            <a:r>
              <a:rPr lang="pt-BR" sz="3000" dirty="0" err="1">
                <a:latin typeface="Bahnschrift SemiLight SemiConde" panose="020B0502040204020203" pitchFamily="34" charset="0"/>
              </a:rPr>
              <a:t>g.l</a:t>
            </a:r>
            <a:r>
              <a:rPr lang="pt-BR" sz="3000" dirty="0">
                <a:latin typeface="Bahnschrift SemiLight SemiConde" panose="020B0502040204020203" pitchFamily="34" charset="0"/>
              </a:rPr>
              <a:t>.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91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8A3A71D-A9ED-48B4-A518-29AE937A850B}"/>
                  </a:ext>
                </a:extLst>
              </p:cNvPr>
              <p:cNvSpPr txBox="1"/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8A3A71D-A9ED-48B4-A518-29AE937A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B301DFA6-293C-43B0-9B11-A1975DE6CCE1}"/>
              </a:ext>
            </a:extLst>
          </p:cNvPr>
          <p:cNvSpPr txBox="1"/>
          <p:nvPr/>
        </p:nvSpPr>
        <p:spPr>
          <a:xfrm>
            <a:off x="361761" y="496997"/>
            <a:ext cx="11465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>
                <a:latin typeface="Bahnschrift SemiLight SemiConde" panose="020B0502040204020203" pitchFamily="34" charset="0"/>
              </a:rPr>
              <a:t>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para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amostras</a:t>
            </a:r>
            <a:r>
              <a:rPr lang="es-419" sz="3500" dirty="0">
                <a:latin typeface="Bahnschrift SemiLight SemiConde" panose="020B0502040204020203" pitchFamily="34" charset="0"/>
              </a:rPr>
              <a:t> independentes e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variâncias</a:t>
            </a:r>
            <a:r>
              <a:rPr lang="es-419" sz="3500" dirty="0">
                <a:latin typeface="Bahnschrift SemiLight SemiConde" panose="020B0502040204020203" pitchFamily="34" charset="0"/>
              </a:rPr>
              <a:t> distintas</a:t>
            </a: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D58E8315-7112-4386-A45D-C2A1CA7D867F}"/>
              </a:ext>
            </a:extLst>
          </p:cNvPr>
          <p:cNvSpPr txBox="1"/>
          <p:nvPr/>
        </p:nvSpPr>
        <p:spPr>
          <a:xfrm>
            <a:off x="1038639" y="5018753"/>
            <a:ext cx="65359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 =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n</a:t>
            </a:r>
            <a:r>
              <a:rPr lang="es-419" sz="3500" baseline="-25000" dirty="0" err="1">
                <a:latin typeface="Bahnschrift SemiLight SemiConde" panose="020B0502040204020203" pitchFamily="34" charset="0"/>
              </a:rPr>
              <a:t>A</a:t>
            </a:r>
            <a:r>
              <a:rPr lang="es-419" sz="3500" dirty="0">
                <a:latin typeface="Bahnschrift SemiLight SemiConde" panose="020B0502040204020203" pitchFamily="34" charset="0"/>
              </a:rPr>
              <a:t> + n</a:t>
            </a:r>
            <a:r>
              <a:rPr lang="es-419" sz="3500" baseline="-25000" dirty="0">
                <a:latin typeface="Bahnschrift SemiLight SemiConde" panose="020B0502040204020203" pitchFamily="34" charset="0"/>
              </a:rPr>
              <a:t>B</a:t>
            </a:r>
            <a:r>
              <a:rPr lang="es-419" sz="3500" dirty="0">
                <a:latin typeface="Bahnschrift SemiLight SemiConde" panose="020B0502040204020203" pitchFamily="34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0093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8A3A71D-A9ED-48B4-A518-29AE937A850B}"/>
                  </a:ext>
                </a:extLst>
              </p:cNvPr>
              <p:cNvSpPr txBox="1"/>
              <p:nvPr/>
            </p:nvSpPr>
            <p:spPr>
              <a:xfrm>
                <a:off x="7574635" y="2100470"/>
                <a:ext cx="2782172" cy="1148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− 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8A3A71D-A9ED-48B4-A518-29AE937A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635" y="2100470"/>
                <a:ext cx="2782172" cy="1148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7">
            <a:extLst>
              <a:ext uri="{FF2B5EF4-FFF2-40B4-BE49-F238E27FC236}">
                <a16:creationId xmlns:a16="http://schemas.microsoft.com/office/drawing/2014/main" id="{B301DFA6-293C-43B0-9B11-A1975DE6CCE1}"/>
              </a:ext>
            </a:extLst>
          </p:cNvPr>
          <p:cNvSpPr txBox="1"/>
          <p:nvPr/>
        </p:nvSpPr>
        <p:spPr>
          <a:xfrm>
            <a:off x="361761" y="496997"/>
            <a:ext cx="11465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>
                <a:latin typeface="Bahnschrift SemiLight SemiConde" panose="020B0502040204020203" pitchFamily="34" charset="0"/>
              </a:rPr>
              <a:t>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D58E8315-7112-4386-A45D-C2A1CA7D867F}"/>
              </a:ext>
            </a:extLst>
          </p:cNvPr>
          <p:cNvSpPr txBox="1"/>
          <p:nvPr/>
        </p:nvSpPr>
        <p:spPr>
          <a:xfrm>
            <a:off x="1038639" y="5018753"/>
            <a:ext cx="65359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 =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n</a:t>
            </a:r>
            <a:r>
              <a:rPr lang="es-419" sz="3500" baseline="-25000" dirty="0" err="1">
                <a:latin typeface="Bahnschrift SemiLight SemiConde" panose="020B0502040204020203" pitchFamily="34" charset="0"/>
              </a:rPr>
              <a:t>A</a:t>
            </a:r>
            <a:r>
              <a:rPr lang="es-419" sz="3500" dirty="0">
                <a:latin typeface="Bahnschrift SemiLight SemiConde" panose="020B0502040204020203" pitchFamily="34" charset="0"/>
              </a:rPr>
              <a:t> + n</a:t>
            </a:r>
            <a:r>
              <a:rPr lang="es-419" sz="3500" baseline="-25000" dirty="0">
                <a:latin typeface="Bahnschrift SemiLight SemiConde" panose="020B0502040204020203" pitchFamily="34" charset="0"/>
              </a:rPr>
              <a:t>B</a:t>
            </a:r>
            <a:r>
              <a:rPr lang="es-419" sz="3500" dirty="0">
                <a:latin typeface="Bahnschrift SemiLight SemiConde" panose="020B0502040204020203" pitchFamily="34" charset="0"/>
              </a:rPr>
              <a:t>-2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BB9D30E-5F4A-4C3F-9E49-159C9EC45537}"/>
              </a:ext>
            </a:extLst>
          </p:cNvPr>
          <p:cNvCxnSpPr>
            <a:cxnSpLocks/>
          </p:cNvCxnSpPr>
          <p:nvPr/>
        </p:nvCxnSpPr>
        <p:spPr>
          <a:xfrm>
            <a:off x="5877339" y="2733261"/>
            <a:ext cx="1288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F6E87F1-CD92-4970-A8AF-057550B30EBB}"/>
                  </a:ext>
                </a:extLst>
              </p:cNvPr>
              <p:cNvSpPr txBox="1"/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F6E87F1-CD92-4970-A8AF-057550B3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496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D58E8315-7112-4386-A45D-C2A1CA7D867F}"/>
              </a:ext>
            </a:extLst>
          </p:cNvPr>
          <p:cNvSpPr txBox="1"/>
          <p:nvPr/>
        </p:nvSpPr>
        <p:spPr>
          <a:xfrm>
            <a:off x="1038639" y="5018753"/>
            <a:ext cx="65359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 = 150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F6E87F1-CD92-4970-A8AF-057550B30EBB}"/>
                  </a:ext>
                </a:extLst>
              </p:cNvPr>
              <p:cNvSpPr txBox="1"/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F6E87F1-CD92-4970-A8AF-057550B3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9" y="1948070"/>
                <a:ext cx="4105035" cy="2566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ED719AFC-4B11-4720-9237-40084878652B}"/>
              </a:ext>
            </a:extLst>
          </p:cNvPr>
          <p:cNvSpPr/>
          <p:nvPr/>
        </p:nvSpPr>
        <p:spPr>
          <a:xfrm>
            <a:off x="5279105" y="2250421"/>
            <a:ext cx="2204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BR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21.641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93BB8C-B6A1-493F-8248-5893DE582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sp>
        <p:nvSpPr>
          <p:cNvPr id="9" name="CuadroTexto 7">
            <a:extLst>
              <a:ext uri="{FF2B5EF4-FFF2-40B4-BE49-F238E27FC236}">
                <a16:creationId xmlns:a16="http://schemas.microsoft.com/office/drawing/2014/main" id="{D90DB064-9B4D-4C64-A145-CB6D27473363}"/>
              </a:ext>
            </a:extLst>
          </p:cNvPr>
          <p:cNvSpPr txBox="1"/>
          <p:nvPr/>
        </p:nvSpPr>
        <p:spPr>
          <a:xfrm>
            <a:off x="361761" y="496997"/>
            <a:ext cx="11465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>
                <a:latin typeface="Bahnschrift SemiLight SemiConde" panose="020B0502040204020203" pitchFamily="34" charset="0"/>
              </a:rPr>
              <a:t>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17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9E90B1-917A-4984-B0F9-CD884609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900000"/>
            <a:ext cx="8835394" cy="5901440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F2476F7-EC82-43A2-8FD3-4E0439EE2C90}"/>
              </a:ext>
            </a:extLst>
          </p:cNvPr>
          <p:cNvSpPr txBox="1"/>
          <p:nvPr/>
        </p:nvSpPr>
        <p:spPr>
          <a:xfrm>
            <a:off x="361761" y="496997"/>
            <a:ext cx="78678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Distribuição</a:t>
            </a:r>
            <a:r>
              <a:rPr lang="es-419" sz="3500" dirty="0">
                <a:latin typeface="Bahnschrift SemiLight SemiConde" panose="020B0502040204020203" pitchFamily="34" charset="0"/>
              </a:rPr>
              <a:t> 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500" dirty="0">
                <a:latin typeface="Bahnschrift SemiLight SemiConde" panose="020B0502040204020203" pitchFamily="34" charset="0"/>
              </a:rPr>
              <a:t> 150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4E6246-F333-4DD1-A8F1-89B6251D4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76CF106-5F1B-44E5-B2F1-2CB51981A139}"/>
              </a:ext>
            </a:extLst>
          </p:cNvPr>
          <p:cNvSpPr/>
          <p:nvPr/>
        </p:nvSpPr>
        <p:spPr>
          <a:xfrm>
            <a:off x="6086061" y="5662346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23AEB07-B39C-417E-BA58-DA377D5AE4F1}"/>
              </a:ext>
            </a:extLst>
          </p:cNvPr>
          <p:cNvSpPr/>
          <p:nvPr/>
        </p:nvSpPr>
        <p:spPr>
          <a:xfrm>
            <a:off x="2553244" y="5662346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ABDC370-FC79-4893-B868-166E776D0969}"/>
              </a:ext>
            </a:extLst>
          </p:cNvPr>
          <p:cNvSpPr/>
          <p:nvPr/>
        </p:nvSpPr>
        <p:spPr>
          <a:xfrm>
            <a:off x="6733953" y="1765030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51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9E90B1-917A-4984-B0F9-CD884609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900000"/>
            <a:ext cx="8835394" cy="5901440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F2476F7-EC82-43A2-8FD3-4E0439EE2C90}"/>
              </a:ext>
            </a:extLst>
          </p:cNvPr>
          <p:cNvSpPr txBox="1"/>
          <p:nvPr/>
        </p:nvSpPr>
        <p:spPr>
          <a:xfrm>
            <a:off x="361761" y="496997"/>
            <a:ext cx="7696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Distribuição</a:t>
            </a:r>
            <a:r>
              <a:rPr lang="es-419" sz="3500" dirty="0">
                <a:latin typeface="Bahnschrift SemiLight SemiConde" panose="020B0502040204020203" pitchFamily="34" charset="0"/>
              </a:rPr>
              <a:t> 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500" dirty="0">
                <a:latin typeface="Bahnschrift SemiLight SemiConde" panose="020B0502040204020203" pitchFamily="34" charset="0"/>
              </a:rPr>
              <a:t> 150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4E6246-F333-4DD1-A8F1-89B6251D4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7267F79-AF8D-4CE0-BCEA-06CE35379554}"/>
              </a:ext>
            </a:extLst>
          </p:cNvPr>
          <p:cNvCxnSpPr>
            <a:cxnSpLocks/>
          </p:cNvCxnSpPr>
          <p:nvPr/>
        </p:nvCxnSpPr>
        <p:spPr>
          <a:xfrm flipV="1">
            <a:off x="8418444" y="5862401"/>
            <a:ext cx="824947" cy="1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9DFF1D86-190A-4CD5-A9FC-B5C9EC6C1740}"/>
              </a:ext>
            </a:extLst>
          </p:cNvPr>
          <p:cNvSpPr/>
          <p:nvPr/>
        </p:nvSpPr>
        <p:spPr>
          <a:xfrm>
            <a:off x="8719147" y="5391811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T = 21,6</a:t>
            </a:r>
            <a:endParaRPr lang="pt-BR" sz="20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9CAB422-479B-4A7F-BD97-BBA7AD5ED0F4}"/>
              </a:ext>
            </a:extLst>
          </p:cNvPr>
          <p:cNvSpPr/>
          <p:nvPr/>
        </p:nvSpPr>
        <p:spPr>
          <a:xfrm>
            <a:off x="8925394" y="2600574"/>
            <a:ext cx="27729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 o p-valor?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34726A6-043A-4E2A-BB90-71A31169FEA8}"/>
              </a:ext>
            </a:extLst>
          </p:cNvPr>
          <p:cNvSpPr/>
          <p:nvPr/>
        </p:nvSpPr>
        <p:spPr>
          <a:xfrm>
            <a:off x="6733953" y="1765030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2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12A630-EB08-49A1-AE98-21A0E6A4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899999"/>
            <a:ext cx="8835394" cy="5901440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F2476F7-EC82-43A2-8FD3-4E0439EE2C90}"/>
              </a:ext>
            </a:extLst>
          </p:cNvPr>
          <p:cNvSpPr txBox="1"/>
          <p:nvPr/>
        </p:nvSpPr>
        <p:spPr>
          <a:xfrm>
            <a:off x="361761" y="496997"/>
            <a:ext cx="74706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Distribuição</a:t>
            </a:r>
            <a:r>
              <a:rPr lang="es-419" sz="3500" dirty="0">
                <a:latin typeface="Bahnschrift SemiLight SemiConde" panose="020B0502040204020203" pitchFamily="34" charset="0"/>
              </a:rPr>
              <a:t> 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500" dirty="0">
                <a:latin typeface="Bahnschrift SemiLight SemiConde" panose="020B0502040204020203" pitchFamily="34" charset="0"/>
              </a:rPr>
              <a:t> 150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4E6246-F333-4DD1-A8F1-89B6251D4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DFF1D86-190A-4CD5-A9FC-B5C9EC6C1740}"/>
              </a:ext>
            </a:extLst>
          </p:cNvPr>
          <p:cNvSpPr/>
          <p:nvPr/>
        </p:nvSpPr>
        <p:spPr>
          <a:xfrm>
            <a:off x="7576147" y="5371933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T = 21,6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C862E9-F1C8-4B14-9FFE-5398C16ACD2E}"/>
              </a:ext>
            </a:extLst>
          </p:cNvPr>
          <p:cNvSpPr/>
          <p:nvPr/>
        </p:nvSpPr>
        <p:spPr>
          <a:xfrm>
            <a:off x="8925394" y="2600574"/>
            <a:ext cx="27729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 o p-valor?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634F47-2571-421B-B8D6-9FA572887129}"/>
              </a:ext>
            </a:extLst>
          </p:cNvPr>
          <p:cNvSpPr/>
          <p:nvPr/>
        </p:nvSpPr>
        <p:spPr>
          <a:xfrm>
            <a:off x="6733953" y="1765030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80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12A630-EB08-49A1-AE98-21A0E6A4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899999"/>
            <a:ext cx="8835394" cy="5901440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F2476F7-EC82-43A2-8FD3-4E0439EE2C90}"/>
              </a:ext>
            </a:extLst>
          </p:cNvPr>
          <p:cNvSpPr txBox="1"/>
          <p:nvPr/>
        </p:nvSpPr>
        <p:spPr>
          <a:xfrm>
            <a:off x="361761" y="496997"/>
            <a:ext cx="73228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Distribuição</a:t>
            </a:r>
            <a:r>
              <a:rPr lang="es-419" sz="3500" dirty="0">
                <a:latin typeface="Bahnschrift SemiLight SemiConde" panose="020B0502040204020203" pitchFamily="34" charset="0"/>
              </a:rPr>
              <a:t> T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500" dirty="0">
                <a:latin typeface="Bahnschrift SemiLight SemiConde" panose="020B0502040204020203" pitchFamily="34" charset="0"/>
              </a:rPr>
              <a:t> 150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g.l</a:t>
            </a:r>
            <a:r>
              <a:rPr lang="es-419" sz="3500" dirty="0"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4E6246-F333-4DD1-A8F1-89B6251D4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89"/>
          <a:stretch/>
        </p:blipFill>
        <p:spPr>
          <a:xfrm>
            <a:off x="8719147" y="262909"/>
            <a:ext cx="3348033" cy="201604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DFF1D86-190A-4CD5-A9FC-B5C9EC6C1740}"/>
              </a:ext>
            </a:extLst>
          </p:cNvPr>
          <p:cNvSpPr/>
          <p:nvPr/>
        </p:nvSpPr>
        <p:spPr>
          <a:xfrm>
            <a:off x="7576147" y="5371933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T = 21,6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EC2D6A-3B7A-4A9A-8386-1E82FCCF785D}"/>
              </a:ext>
            </a:extLst>
          </p:cNvPr>
          <p:cNvSpPr/>
          <p:nvPr/>
        </p:nvSpPr>
        <p:spPr>
          <a:xfrm>
            <a:off x="6733953" y="1765030"/>
            <a:ext cx="19303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3645D5-242D-411E-999A-8325C346060E}"/>
              </a:ext>
            </a:extLst>
          </p:cNvPr>
          <p:cNvSpPr/>
          <p:nvPr/>
        </p:nvSpPr>
        <p:spPr>
          <a:xfrm>
            <a:off x="8925394" y="2600574"/>
            <a:ext cx="27729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 = 2,2 x10</a:t>
            </a:r>
            <a:r>
              <a:rPr lang="pt-BR" sz="3500" baseline="30000" dirty="0">
                <a:latin typeface="Bahnschrift SemiLight SemiConde" panose="020B0502040204020203" pitchFamily="34" charset="0"/>
              </a:rPr>
              <a:t>-16</a:t>
            </a:r>
            <a:endParaRPr lang="es-419" sz="3500" baseline="30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88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E117913-54A0-4BAA-9E89-464B8C7F72A3}"/>
              </a:ext>
            </a:extLst>
          </p:cNvPr>
          <p:cNvSpPr/>
          <p:nvPr/>
        </p:nvSpPr>
        <p:spPr>
          <a:xfrm>
            <a:off x="337983" y="493478"/>
            <a:ext cx="113106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>
                <a:latin typeface="Bahnschrift SemiLight SemiConde" panose="020B0502040204020203" pitchFamily="34" charset="0"/>
              </a:rPr>
              <a:t>Se a hipótese nula for verdadeira qual a probabilidade de eu achar uma diferença de medias como a que encontrei nos meus dados ou inclusive maior?</a:t>
            </a:r>
          </a:p>
        </p:txBody>
      </p:sp>
    </p:spTree>
    <p:extLst>
      <p:ext uri="{BB962C8B-B14F-4D97-AF65-F5344CB8AC3E}">
        <p14:creationId xmlns:p14="http://schemas.microsoft.com/office/powerpoint/2010/main" val="3840473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E117913-54A0-4BAA-9E89-464B8C7F72A3}"/>
              </a:ext>
            </a:extLst>
          </p:cNvPr>
          <p:cNvSpPr/>
          <p:nvPr/>
        </p:nvSpPr>
        <p:spPr>
          <a:xfrm>
            <a:off x="337983" y="493478"/>
            <a:ext cx="113106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>
                <a:latin typeface="Bahnschrift SemiLight SemiConde" panose="020B0502040204020203" pitchFamily="34" charset="0"/>
              </a:rPr>
              <a:t>Se a hipótese nula for verdadeira qual a probabilidade de eu achar uma diferença de medias como a que encontrei nos meus dados ou inclusive maior?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000FE1-E439-492D-BFC4-AEBBBAB08A4E}"/>
              </a:ext>
            </a:extLst>
          </p:cNvPr>
          <p:cNvSpPr/>
          <p:nvPr/>
        </p:nvSpPr>
        <p:spPr>
          <a:xfrm>
            <a:off x="337983" y="263005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3500" dirty="0">
                <a:latin typeface="Bahnschrift SemiLight SemiConde" panose="020B0502040204020203" pitchFamily="34" charset="0"/>
              </a:rPr>
              <a:t>p =  2,2 x10</a:t>
            </a:r>
            <a:r>
              <a:rPr lang="pt-BR" sz="3500" baseline="30000" dirty="0">
                <a:latin typeface="Bahnschrift SemiLight SemiConde" panose="020B0502040204020203" pitchFamily="34" charset="0"/>
              </a:rPr>
              <a:t>-16 </a:t>
            </a:r>
            <a:r>
              <a:rPr lang="pt-BR" sz="3500" dirty="0">
                <a:latin typeface="Bahnschrift SemiLight SemiConde" panose="020B0502040204020203" pitchFamily="34" charset="0"/>
              </a:rPr>
              <a:t>isso é bem menos do que </a:t>
            </a:r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0,05)</a:t>
            </a:r>
          </a:p>
        </p:txBody>
      </p:sp>
    </p:spTree>
    <p:extLst>
      <p:ext uri="{BB962C8B-B14F-4D97-AF65-F5344CB8AC3E}">
        <p14:creationId xmlns:p14="http://schemas.microsoft.com/office/powerpoint/2010/main" val="119023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F6BE5D-E211-472E-BD20-B6623182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000"/>
            <a:ext cx="8835394" cy="5901440"/>
          </a:xfrm>
          <a:prstGeom prst="rect">
            <a:avLst/>
          </a:prstGeom>
        </p:spPr>
      </p:pic>
      <p:sp>
        <p:nvSpPr>
          <p:cNvPr id="12" name="CuadroTexto 7">
            <a:extLst>
              <a:ext uri="{FF2B5EF4-FFF2-40B4-BE49-F238E27FC236}">
                <a16:creationId xmlns:a16="http://schemas.microsoft.com/office/drawing/2014/main" id="{82D0AEAC-C45C-4C7B-9EDA-A1F624E7D430}"/>
              </a:ext>
            </a:extLst>
          </p:cNvPr>
          <p:cNvSpPr txBox="1"/>
          <p:nvPr/>
        </p:nvSpPr>
        <p:spPr>
          <a:xfrm>
            <a:off x="361760" y="496997"/>
            <a:ext cx="939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Exemplo: inferência de um parâmetro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/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acc>
                          <m:accPr>
                            <m:chr m:val="̅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419" sz="2500" dirty="0">
                    <a:latin typeface="Bahnschrift SemiLight SemiConde" panose="020B0502040204020203" pitchFamily="34" charset="0"/>
                  </a:rPr>
                  <a:t>= 5,04             µ</a:t>
                </a:r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3B67F2F-841D-49A6-9F15-328F62C36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06" y="1335642"/>
                <a:ext cx="2798113" cy="521297"/>
              </a:xfrm>
              <a:prstGeom prst="rect">
                <a:avLst/>
              </a:prstGeom>
              <a:blipFill>
                <a:blip r:embed="rId3"/>
                <a:stretch>
                  <a:fillRect t="-2326" b="-2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Cartoon scientist guy | Public domain vectors">
            <a:extLst>
              <a:ext uri="{FF2B5EF4-FFF2-40B4-BE49-F238E27FC236}">
                <a16:creationId xmlns:a16="http://schemas.microsoft.com/office/drawing/2014/main" id="{B5FD965F-18A9-487A-8503-1ECD449D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0" y="441226"/>
            <a:ext cx="1175315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D76AD68-E5EF-4F14-87C3-AE8F93A6D612}"/>
              </a:ext>
            </a:extLst>
          </p:cNvPr>
          <p:cNvCxnSpPr/>
          <p:nvPr/>
        </p:nvCxnSpPr>
        <p:spPr>
          <a:xfrm>
            <a:off x="5496338" y="1630017"/>
            <a:ext cx="566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7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E117913-54A0-4BAA-9E89-464B8C7F72A3}"/>
              </a:ext>
            </a:extLst>
          </p:cNvPr>
          <p:cNvSpPr/>
          <p:nvPr/>
        </p:nvSpPr>
        <p:spPr>
          <a:xfrm>
            <a:off x="337983" y="493478"/>
            <a:ext cx="113106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500" b="1" dirty="0">
                <a:latin typeface="Bahnschrift SemiLight SemiConde" panose="020B0502040204020203" pitchFamily="34" charset="0"/>
              </a:rPr>
              <a:t>Se a hipótese nula for verdadeira qual a probabilidade de eu achar uma diferença de medias como a que encontrei nos meus dados ou inclusive maior?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000FE1-E439-492D-BFC4-AEBBBAB08A4E}"/>
              </a:ext>
            </a:extLst>
          </p:cNvPr>
          <p:cNvSpPr/>
          <p:nvPr/>
        </p:nvSpPr>
        <p:spPr>
          <a:xfrm>
            <a:off x="337983" y="2630054"/>
            <a:ext cx="6096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3500" dirty="0">
                <a:latin typeface="Bahnschrift SemiLight SemiConde" panose="020B0502040204020203" pitchFamily="34" charset="0"/>
              </a:rPr>
              <a:t>p =  2,2 x10</a:t>
            </a:r>
            <a:r>
              <a:rPr lang="pt-BR" sz="3500" baseline="30000" dirty="0">
                <a:latin typeface="Bahnschrift SemiLight SemiConde" panose="020B0502040204020203" pitchFamily="34" charset="0"/>
              </a:rPr>
              <a:t>-16 </a:t>
            </a:r>
            <a:r>
              <a:rPr lang="pt-BR" sz="3500" dirty="0">
                <a:latin typeface="Bahnschrift SemiLight SemiConde" panose="020B0502040204020203" pitchFamily="34" charset="0"/>
              </a:rPr>
              <a:t>isso é bem menos do que </a:t>
            </a:r>
            <a:r>
              <a:rPr lang="el-GR" sz="3500" dirty="0">
                <a:latin typeface="Bahnschrift SemiLight SemiConde" panose="020B0502040204020203" pitchFamily="34" charset="0"/>
              </a:rPr>
              <a:t>α</a:t>
            </a:r>
            <a:r>
              <a:rPr lang="pt-BR" sz="3500" dirty="0">
                <a:latin typeface="Bahnschrift SemiLight SemiConde" panose="020B0502040204020203" pitchFamily="34" charset="0"/>
              </a:rPr>
              <a:t> = 0,05)</a:t>
            </a:r>
          </a:p>
          <a:p>
            <a:pPr algn="just"/>
            <a:endParaRPr lang="pt-BR" sz="3500" dirty="0">
              <a:latin typeface="Bahnschrift SemiLight SemiConde" panose="020B0502040204020203" pitchFamily="34" charset="0"/>
            </a:endParaRPr>
          </a:p>
          <a:p>
            <a:pPr algn="just"/>
            <a:r>
              <a:rPr lang="es-419" sz="3500" dirty="0" err="1">
                <a:latin typeface="Bahnschrift SemiLight SemiConde" panose="020B0502040204020203" pitchFamily="34" charset="0"/>
              </a:rPr>
              <a:t>Não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há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muita</a:t>
            </a:r>
            <a:r>
              <a:rPr lang="es-419" sz="3500" dirty="0">
                <a:latin typeface="Bahnschrift SemiLight SemiConde" panose="020B0502040204020203" pitchFamily="34" charset="0"/>
              </a:rPr>
              <a:t> chance da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minha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hipótese</a:t>
            </a:r>
            <a:r>
              <a:rPr lang="es-419" sz="3500" dirty="0">
                <a:latin typeface="Bahnschrift SemiLight SemiConde" panose="020B0502040204020203" pitchFamily="34" charset="0"/>
              </a:rPr>
              <a:t> nula estar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certa</a:t>
            </a:r>
            <a:r>
              <a:rPr lang="es-419" sz="3500" dirty="0">
                <a:latin typeface="Bahnschrift SemiLight SemiConde" panose="020B0502040204020203" pitchFamily="34" charset="0"/>
              </a:rPr>
              <a:t> </a:t>
            </a:r>
            <a:endParaRPr lang="pt-BR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07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71412BC-67EC-450D-9D4F-26CBFEA58F62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B197B806-565E-4D79-BCD9-236F2703799D}"/>
              </a:ext>
            </a:extLst>
          </p:cNvPr>
          <p:cNvSpPr/>
          <p:nvPr/>
        </p:nvSpPr>
        <p:spPr>
          <a:xfrm>
            <a:off x="352337" y="1452529"/>
            <a:ext cx="110180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Quero estimar a media populacional com incerteza de 0,05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5B815E-48EB-4AB0-9F69-DD33BF79775F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p:sp>
        <p:nvSpPr>
          <p:cNvPr id="6" name="Triângulo Retângulo 6">
            <a:extLst>
              <a:ext uri="{FF2B5EF4-FFF2-40B4-BE49-F238E27FC236}">
                <a16:creationId xmlns:a16="http://schemas.microsoft.com/office/drawing/2014/main" id="{89520F1E-1338-4416-8BBE-AFE469BBE32F}"/>
              </a:ext>
            </a:extLst>
          </p:cNvPr>
          <p:cNvSpPr/>
          <p:nvPr/>
        </p:nvSpPr>
        <p:spPr>
          <a:xfrm>
            <a:off x="6314114" y="5198745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Retângulo 6">
            <a:extLst>
              <a:ext uri="{FF2B5EF4-FFF2-40B4-BE49-F238E27FC236}">
                <a16:creationId xmlns:a16="http://schemas.microsoft.com/office/drawing/2014/main" id="{A65F04DF-458E-42C7-961D-9FD1535D4CC3}"/>
              </a:ext>
            </a:extLst>
          </p:cNvPr>
          <p:cNvSpPr/>
          <p:nvPr/>
        </p:nvSpPr>
        <p:spPr>
          <a:xfrm flipH="1">
            <a:off x="630200" y="5203733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1AAF16B-61F9-4652-BFDA-E88B42191F77}"/>
              </a:ext>
            </a:extLst>
          </p:cNvPr>
          <p:cNvCxnSpPr>
            <a:cxnSpLocks/>
          </p:cNvCxnSpPr>
          <p:nvPr/>
        </p:nvCxnSpPr>
        <p:spPr>
          <a:xfrm>
            <a:off x="6314114" y="5869865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D41072-0328-453C-A01F-479850722AFA}"/>
              </a:ext>
            </a:extLst>
          </p:cNvPr>
          <p:cNvCxnSpPr/>
          <p:nvPr/>
        </p:nvCxnSpPr>
        <p:spPr>
          <a:xfrm>
            <a:off x="1907010" y="5874479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D34D2A9-5820-46F2-9976-A3BF30F8B403}"/>
              </a:ext>
            </a:extLst>
          </p:cNvPr>
          <p:cNvCxnSpPr>
            <a:cxnSpLocks/>
          </p:cNvCxnSpPr>
          <p:nvPr/>
        </p:nvCxnSpPr>
        <p:spPr>
          <a:xfrm flipV="1">
            <a:off x="6314114" y="4320330"/>
            <a:ext cx="539692" cy="875015"/>
          </a:xfrm>
          <a:prstGeom prst="straightConnector1">
            <a:avLst/>
          </a:prstGeom>
          <a:ln w="12700">
            <a:solidFill>
              <a:srgbClr val="FF1B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01C7CB-93AF-4640-B325-2066A1F35E63}"/>
              </a:ext>
            </a:extLst>
          </p:cNvPr>
          <p:cNvSpPr txBox="1"/>
          <p:nvPr/>
        </p:nvSpPr>
        <p:spPr>
          <a:xfrm>
            <a:off x="6563777" y="3764632"/>
            <a:ext cx="1084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α</a:t>
            </a:r>
            <a:r>
              <a:rPr lang="pt-B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B51567-45BE-4FDF-B782-299E6AE182E6}"/>
              </a:ext>
            </a:extLst>
          </p:cNvPr>
          <p:cNvSpPr/>
          <p:nvPr/>
        </p:nvSpPr>
        <p:spPr>
          <a:xfrm>
            <a:off x="352337" y="1452529"/>
            <a:ext cx="110180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Quero estimar a media populacional com incerteza de 0,05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3F5E52-2971-4F1F-A9F9-875F851E113A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50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p:sp>
        <p:nvSpPr>
          <p:cNvPr id="6" name="Triângulo Retângulo 6">
            <a:extLst>
              <a:ext uri="{FF2B5EF4-FFF2-40B4-BE49-F238E27FC236}">
                <a16:creationId xmlns:a16="http://schemas.microsoft.com/office/drawing/2014/main" id="{89520F1E-1338-4416-8BBE-AFE469BBE32F}"/>
              </a:ext>
            </a:extLst>
          </p:cNvPr>
          <p:cNvSpPr/>
          <p:nvPr/>
        </p:nvSpPr>
        <p:spPr>
          <a:xfrm>
            <a:off x="6314114" y="5198745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riângulo Retângulo 6">
            <a:extLst>
              <a:ext uri="{FF2B5EF4-FFF2-40B4-BE49-F238E27FC236}">
                <a16:creationId xmlns:a16="http://schemas.microsoft.com/office/drawing/2014/main" id="{A65F04DF-458E-42C7-961D-9FD1535D4CC3}"/>
              </a:ext>
            </a:extLst>
          </p:cNvPr>
          <p:cNvSpPr/>
          <p:nvPr/>
        </p:nvSpPr>
        <p:spPr>
          <a:xfrm flipH="1">
            <a:off x="630200" y="5203733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1AAF16B-61F9-4652-BFDA-E88B42191F77}"/>
              </a:ext>
            </a:extLst>
          </p:cNvPr>
          <p:cNvCxnSpPr>
            <a:cxnSpLocks/>
          </p:cNvCxnSpPr>
          <p:nvPr/>
        </p:nvCxnSpPr>
        <p:spPr>
          <a:xfrm>
            <a:off x="6314114" y="5869865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F90D350-C912-40A5-9C1B-24838C827BFF}"/>
                  </a:ext>
                </a:extLst>
              </p:cNvPr>
              <p:cNvSpPr txBox="1"/>
              <p:nvPr/>
            </p:nvSpPr>
            <p:spPr>
              <a:xfrm>
                <a:off x="1117563" y="5986518"/>
                <a:ext cx="1578894" cy="492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F90D350-C912-40A5-9C1B-24838C827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63" y="5986518"/>
                <a:ext cx="1578894" cy="492827"/>
              </a:xfrm>
              <a:prstGeom prst="rect">
                <a:avLst/>
              </a:prstGeom>
              <a:blipFill>
                <a:blip r:embed="rId5"/>
                <a:stretch>
                  <a:fillRect l="-3089" t="-127160" r="-40154" b="-18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D41072-0328-453C-A01F-479850722AFA}"/>
              </a:ext>
            </a:extLst>
          </p:cNvPr>
          <p:cNvCxnSpPr/>
          <p:nvPr/>
        </p:nvCxnSpPr>
        <p:spPr>
          <a:xfrm>
            <a:off x="1907010" y="5874479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2C63C9A-B78B-439A-BCDF-360887B8F2C5}"/>
                  </a:ext>
                </a:extLst>
              </p:cNvPr>
              <p:cNvSpPr txBox="1"/>
              <p:nvPr/>
            </p:nvSpPr>
            <p:spPr>
              <a:xfrm>
                <a:off x="5527175" y="5986517"/>
                <a:ext cx="1578894" cy="492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2C63C9A-B78B-439A-BCDF-360887B8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75" y="5986517"/>
                <a:ext cx="1578894" cy="492827"/>
              </a:xfrm>
              <a:prstGeom prst="rect">
                <a:avLst/>
              </a:prstGeom>
              <a:blipFill>
                <a:blip r:embed="rId6"/>
                <a:stretch>
                  <a:fillRect l="-3475" t="-127160" r="-39768" b="-18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63D75FE-4046-4FF7-A4D7-BD6D5E20ED66}"/>
              </a:ext>
            </a:extLst>
          </p:cNvPr>
          <p:cNvCxnSpPr>
            <a:cxnSpLocks/>
          </p:cNvCxnSpPr>
          <p:nvPr/>
        </p:nvCxnSpPr>
        <p:spPr>
          <a:xfrm flipV="1">
            <a:off x="6314114" y="4320330"/>
            <a:ext cx="539692" cy="875015"/>
          </a:xfrm>
          <a:prstGeom prst="straightConnector1">
            <a:avLst/>
          </a:prstGeom>
          <a:ln w="12700">
            <a:solidFill>
              <a:srgbClr val="FF1B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E35AC3-D52E-48D5-A254-592B51364D22}"/>
              </a:ext>
            </a:extLst>
          </p:cNvPr>
          <p:cNvSpPr txBox="1"/>
          <p:nvPr/>
        </p:nvSpPr>
        <p:spPr>
          <a:xfrm>
            <a:off x="6563777" y="3764632"/>
            <a:ext cx="1084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α</a:t>
            </a:r>
            <a:r>
              <a:rPr lang="pt-B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FFC2BD-E83C-4175-B1E7-B5F7161CCFE6}"/>
              </a:ext>
            </a:extLst>
          </p:cNvPr>
          <p:cNvSpPr/>
          <p:nvPr/>
        </p:nvSpPr>
        <p:spPr>
          <a:xfrm>
            <a:off x="352337" y="1452529"/>
            <a:ext cx="110180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Quero estimar a media populacional com incerteza de 0,05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65224D-E27A-42C0-9EF9-F4608EDDE872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1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23FAF2-1BDB-4C60-98E3-1CD611E1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9328"/>
          <a:stretch/>
        </p:blipFill>
        <p:spPr>
          <a:xfrm>
            <a:off x="352337" y="1875581"/>
            <a:ext cx="7635965" cy="405740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2F0B1EBA-3411-4CF0-BA24-3CB6E0A5D57C}"/>
              </a:ext>
            </a:extLst>
          </p:cNvPr>
          <p:cNvSpPr/>
          <p:nvPr/>
        </p:nvSpPr>
        <p:spPr>
          <a:xfrm>
            <a:off x="7594092" y="1924986"/>
            <a:ext cx="3968017" cy="2393644"/>
          </a:xfrm>
          <a:prstGeom prst="ellipse">
            <a:avLst/>
          </a:prstGeom>
          <a:solidFill>
            <a:srgbClr val="800000">
              <a:alpha val="32941"/>
            </a:srgb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6">
            <a:extLst>
              <a:ext uri="{FF2B5EF4-FFF2-40B4-BE49-F238E27FC236}">
                <a16:creationId xmlns:a16="http://schemas.microsoft.com/office/drawing/2014/main" id="{89520F1E-1338-4416-8BBE-AFE469BBE32F}"/>
              </a:ext>
            </a:extLst>
          </p:cNvPr>
          <p:cNvSpPr/>
          <p:nvPr/>
        </p:nvSpPr>
        <p:spPr>
          <a:xfrm>
            <a:off x="6314114" y="5198745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D96390-FB55-4A36-80E7-59DFFB8B8E0D}"/>
              </a:ext>
            </a:extLst>
          </p:cNvPr>
          <p:cNvCxnSpPr>
            <a:cxnSpLocks/>
          </p:cNvCxnSpPr>
          <p:nvPr/>
        </p:nvCxnSpPr>
        <p:spPr>
          <a:xfrm flipV="1">
            <a:off x="6314114" y="4320330"/>
            <a:ext cx="539692" cy="875015"/>
          </a:xfrm>
          <a:prstGeom prst="straightConnector1">
            <a:avLst/>
          </a:prstGeom>
          <a:ln w="12700">
            <a:solidFill>
              <a:srgbClr val="FF1B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Retângulo 6">
            <a:extLst>
              <a:ext uri="{FF2B5EF4-FFF2-40B4-BE49-F238E27FC236}">
                <a16:creationId xmlns:a16="http://schemas.microsoft.com/office/drawing/2014/main" id="{A65F04DF-458E-42C7-961D-9FD1535D4CC3}"/>
              </a:ext>
            </a:extLst>
          </p:cNvPr>
          <p:cNvSpPr/>
          <p:nvPr/>
        </p:nvSpPr>
        <p:spPr>
          <a:xfrm flipH="1">
            <a:off x="630200" y="5203733"/>
            <a:ext cx="1279978" cy="679509"/>
          </a:xfrm>
          <a:custGeom>
            <a:avLst/>
            <a:gdLst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1019919 w 1019919"/>
              <a:gd name="connsiteY2" fmla="*/ 713064 h 713064"/>
              <a:gd name="connsiteX3" fmla="*/ 0 w 1019919"/>
              <a:gd name="connsiteY3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019919"/>
              <a:gd name="connsiteY0" fmla="*/ 713064 h 713064"/>
              <a:gd name="connsiteX1" fmla="*/ 0 w 1019919"/>
              <a:gd name="connsiteY1" fmla="*/ 0 h 713064"/>
              <a:gd name="connsiteX2" fmla="*/ 657501 w 1019919"/>
              <a:gd name="connsiteY2" fmla="*/ 469782 h 713064"/>
              <a:gd name="connsiteX3" fmla="*/ 1019919 w 1019919"/>
              <a:gd name="connsiteY3" fmla="*/ 713064 h 713064"/>
              <a:gd name="connsiteX4" fmla="*/ 0 w 1019919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13064 h 713064"/>
              <a:gd name="connsiteX1" fmla="*/ 0 w 1279978"/>
              <a:gd name="connsiteY1" fmla="*/ 0 h 713064"/>
              <a:gd name="connsiteX2" fmla="*/ 657501 w 1279978"/>
              <a:gd name="connsiteY2" fmla="*/ 469782 h 713064"/>
              <a:gd name="connsiteX3" fmla="*/ 1279978 w 1279978"/>
              <a:gd name="connsiteY3" fmla="*/ 696286 h 713064"/>
              <a:gd name="connsiteX4" fmla="*/ 0 w 1279978"/>
              <a:gd name="connsiteY4" fmla="*/ 713064 h 713064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  <a:gd name="connsiteX0" fmla="*/ 0 w 1279978"/>
              <a:gd name="connsiteY0" fmla="*/ 780516 h 780516"/>
              <a:gd name="connsiteX1" fmla="*/ 0 w 1279978"/>
              <a:gd name="connsiteY1" fmla="*/ 0 h 780516"/>
              <a:gd name="connsiteX2" fmla="*/ 657501 w 1279978"/>
              <a:gd name="connsiteY2" fmla="*/ 537234 h 780516"/>
              <a:gd name="connsiteX3" fmla="*/ 1279978 w 1279978"/>
              <a:gd name="connsiteY3" fmla="*/ 763738 h 780516"/>
              <a:gd name="connsiteX4" fmla="*/ 0 w 1279978"/>
              <a:gd name="connsiteY4" fmla="*/ 780516 h 78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978" h="780516">
                <a:moveTo>
                  <a:pt x="0" y="780516"/>
                </a:moveTo>
                <a:lnTo>
                  <a:pt x="0" y="0"/>
                </a:lnTo>
                <a:cubicBezTo>
                  <a:pt x="154852" y="154440"/>
                  <a:pt x="502649" y="430974"/>
                  <a:pt x="657501" y="537234"/>
                </a:cubicBezTo>
                <a:cubicBezTo>
                  <a:pt x="1281647" y="643495"/>
                  <a:pt x="1209506" y="615532"/>
                  <a:pt x="1279978" y="763738"/>
                </a:cubicBezTo>
                <a:lnTo>
                  <a:pt x="0" y="7805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034DE3F-6A4A-4B7F-B98F-398763A0CA1D}"/>
              </a:ext>
            </a:extLst>
          </p:cNvPr>
          <p:cNvSpPr txBox="1"/>
          <p:nvPr/>
        </p:nvSpPr>
        <p:spPr>
          <a:xfrm>
            <a:off x="6563777" y="3764632"/>
            <a:ext cx="1084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α</a:t>
            </a:r>
            <a:r>
              <a:rPr lang="pt-BR" sz="3000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/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47BBC2B-D4BD-4681-90FF-792BDC72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43" y="6040571"/>
                <a:ext cx="286745" cy="384721"/>
              </a:xfrm>
              <a:prstGeom prst="rect">
                <a:avLst/>
              </a:prstGeom>
              <a:blipFill>
                <a:blip r:embed="rId4"/>
                <a:stretch>
                  <a:fillRect l="-25532" t="-3175" r="-46809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1AAF16B-61F9-4652-BFDA-E88B42191F77}"/>
              </a:ext>
            </a:extLst>
          </p:cNvPr>
          <p:cNvCxnSpPr>
            <a:cxnSpLocks/>
          </p:cNvCxnSpPr>
          <p:nvPr/>
        </p:nvCxnSpPr>
        <p:spPr>
          <a:xfrm>
            <a:off x="6314114" y="5869865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F90D350-C912-40A5-9C1B-24838C827BFF}"/>
                  </a:ext>
                </a:extLst>
              </p:cNvPr>
              <p:cNvSpPr txBox="1"/>
              <p:nvPr/>
            </p:nvSpPr>
            <p:spPr>
              <a:xfrm>
                <a:off x="1117563" y="5986518"/>
                <a:ext cx="1578894" cy="492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F90D350-C912-40A5-9C1B-24838C827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63" y="5986518"/>
                <a:ext cx="1578894" cy="492827"/>
              </a:xfrm>
              <a:prstGeom prst="rect">
                <a:avLst/>
              </a:prstGeom>
              <a:blipFill>
                <a:blip r:embed="rId5"/>
                <a:stretch>
                  <a:fillRect l="-3089" t="-127160" r="-40154" b="-18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D41072-0328-453C-A01F-479850722AFA}"/>
              </a:ext>
            </a:extLst>
          </p:cNvPr>
          <p:cNvCxnSpPr/>
          <p:nvPr/>
        </p:nvCxnSpPr>
        <p:spPr>
          <a:xfrm>
            <a:off x="1907010" y="5874479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23C9AE-76D8-4409-A390-27A8E13F489A}"/>
              </a:ext>
            </a:extLst>
          </p:cNvPr>
          <p:cNvCxnSpPr>
            <a:cxnSpLocks/>
          </p:cNvCxnSpPr>
          <p:nvPr/>
        </p:nvCxnSpPr>
        <p:spPr>
          <a:xfrm>
            <a:off x="4100816" y="5888041"/>
            <a:ext cx="0" cy="16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2C63C9A-B78B-439A-BCDF-360887B8F2C5}"/>
                  </a:ext>
                </a:extLst>
              </p:cNvPr>
              <p:cNvSpPr txBox="1"/>
              <p:nvPr/>
            </p:nvSpPr>
            <p:spPr>
              <a:xfrm>
                <a:off x="5527175" y="5986517"/>
                <a:ext cx="1578894" cy="492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2C63C9A-B78B-439A-BCDF-360887B8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75" y="5986517"/>
                <a:ext cx="1578894" cy="492827"/>
              </a:xfrm>
              <a:prstGeom prst="rect">
                <a:avLst/>
              </a:prstGeom>
              <a:blipFill>
                <a:blip r:embed="rId6"/>
                <a:stretch>
                  <a:fillRect l="-3475" t="-127160" r="-39768" b="-18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C8BF3FA-8690-4D16-93A2-259B941F9BD8}"/>
                  </a:ext>
                </a:extLst>
              </p:cNvPr>
              <p:cNvSpPr txBox="1"/>
              <p:nvPr/>
            </p:nvSpPr>
            <p:spPr>
              <a:xfrm>
                <a:off x="7524902" y="2356309"/>
                <a:ext cx="3968016" cy="1271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C8BF3FA-8690-4D16-93A2-259B941F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902" y="2356309"/>
                <a:ext cx="3968016" cy="1271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D3625EAB-993D-4BC4-8FFF-C24F2E572A10}"/>
              </a:ext>
            </a:extLst>
          </p:cNvPr>
          <p:cNvSpPr/>
          <p:nvPr/>
        </p:nvSpPr>
        <p:spPr>
          <a:xfrm>
            <a:off x="209724" y="98311"/>
            <a:ext cx="11796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Intervalos de confiança para a media</a:t>
            </a:r>
            <a:endParaRPr lang="es-419" sz="4000" b="1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42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426934-5C3E-4DEE-A8AF-EB3031174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6"/>
          <a:stretch/>
        </p:blipFill>
        <p:spPr>
          <a:xfrm>
            <a:off x="323478" y="118404"/>
            <a:ext cx="5322313" cy="662119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9745021-EED7-4603-9A93-4A7E88B68F4E}"/>
              </a:ext>
            </a:extLst>
          </p:cNvPr>
          <p:cNvSpPr/>
          <p:nvPr/>
        </p:nvSpPr>
        <p:spPr>
          <a:xfrm>
            <a:off x="5536461" y="186409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latin typeface="Bahnschrift SemiLight SemiConde" panose="020B0502040204020203" pitchFamily="34" charset="0"/>
              </a:rPr>
              <a:t>Habitat	</a:t>
            </a:r>
            <a:r>
              <a:rPr lang="pt-BR" sz="2000" b="1" dirty="0" err="1">
                <a:latin typeface="Bahnschrift SemiLight SemiConde" panose="020B0502040204020203" pitchFamily="34" charset="0"/>
              </a:rPr>
              <a:t>Media.Antebraço</a:t>
            </a:r>
            <a:r>
              <a:rPr lang="pt-BR" sz="2000" b="1" dirty="0">
                <a:latin typeface="Bahnschrift SemiLight SemiConde" panose="020B0502040204020203" pitchFamily="34" charset="0"/>
              </a:rPr>
              <a:t> 	</a:t>
            </a:r>
            <a:r>
              <a:rPr lang="pt-BR" sz="2000" b="1" dirty="0" err="1">
                <a:latin typeface="Bahnschrift SemiLight SemiConde" panose="020B0502040204020203" pitchFamily="34" charset="0"/>
              </a:rPr>
              <a:t>IC.inferior</a:t>
            </a:r>
            <a:r>
              <a:rPr lang="pt-BR" sz="2000" b="1" dirty="0">
                <a:latin typeface="Bahnschrift SemiLight SemiConde" panose="020B0502040204020203" pitchFamily="34" charset="0"/>
              </a:rPr>
              <a:t> 	</a:t>
            </a:r>
            <a:r>
              <a:rPr lang="pt-BR" sz="2000" b="1" dirty="0" err="1">
                <a:latin typeface="Bahnschrift SemiLight SemiConde" panose="020B0502040204020203" pitchFamily="34" charset="0"/>
              </a:rPr>
              <a:t>IC.Superior</a:t>
            </a:r>
            <a:endParaRPr lang="pt-BR" sz="2000" b="1" dirty="0">
              <a:latin typeface="Bahnschrift SemiLight SemiConde" panose="020B0502040204020203" pitchFamily="34" charset="0"/>
            </a:endParaRPr>
          </a:p>
          <a:p>
            <a:r>
              <a:rPr lang="pt-BR" sz="2000" dirty="0">
                <a:latin typeface="Bahnschrift SemiLight SemiConde" panose="020B0502040204020203" pitchFamily="34" charset="0"/>
              </a:rPr>
              <a:t>Forest  	51.17833   		 50.48822    	51.86844</a:t>
            </a:r>
          </a:p>
          <a:p>
            <a:r>
              <a:rPr lang="pt-BR" sz="2000" dirty="0" err="1">
                <a:latin typeface="Bahnschrift SemiLight SemiConde" panose="020B0502040204020203" pitchFamily="34" charset="0"/>
              </a:rPr>
              <a:t>Urban</a:t>
            </a:r>
            <a:r>
              <a:rPr lang="pt-BR" sz="2000" dirty="0">
                <a:latin typeface="Bahnschrift SemiLight SemiConde" panose="020B0502040204020203" pitchFamily="34" charset="0"/>
              </a:rPr>
              <a:t>  	61.96522  		 61.25037    	62.68007</a:t>
            </a:r>
          </a:p>
        </p:txBody>
      </p:sp>
    </p:spTree>
    <p:extLst>
      <p:ext uri="{BB962C8B-B14F-4D97-AF65-F5344CB8AC3E}">
        <p14:creationId xmlns:p14="http://schemas.microsoft.com/office/powerpoint/2010/main" val="106048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97923-E7FA-47C9-997C-0755EF9866E9}"/>
              </a:ext>
            </a:extLst>
          </p:cNvPr>
          <p:cNvSpPr txBox="1"/>
          <p:nvPr/>
        </p:nvSpPr>
        <p:spPr>
          <a:xfrm>
            <a:off x="1362070" y="305068"/>
            <a:ext cx="101721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( ... )</a:t>
            </a:r>
          </a:p>
        </p:txBody>
      </p:sp>
    </p:spTree>
    <p:extLst>
      <p:ext uri="{BB962C8B-B14F-4D97-AF65-F5344CB8AC3E}">
        <p14:creationId xmlns:p14="http://schemas.microsoft.com/office/powerpoint/2010/main" val="205254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0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3A25F4-0FB8-403D-AEF6-66A42B50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BCF5FC5-CAF5-4ED1-AB72-46D008E8DA30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764BC21-93AD-4F3D-A30E-1CDFB8D792EA}"/>
              </a:ext>
            </a:extLst>
          </p:cNvPr>
          <p:cNvCxnSpPr>
            <a:cxnSpLocks/>
          </p:cNvCxnSpPr>
          <p:nvPr/>
        </p:nvCxnSpPr>
        <p:spPr>
          <a:xfrm flipV="1">
            <a:off x="3021496" y="1143000"/>
            <a:ext cx="0" cy="4065104"/>
          </a:xfrm>
          <a:prstGeom prst="straightConnector1">
            <a:avLst/>
          </a:prstGeom>
          <a:ln w="19050">
            <a:solidFill>
              <a:srgbClr val="00007D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6DF7927-660D-41F4-ACEF-78579AEA46C7}"/>
              </a:ext>
            </a:extLst>
          </p:cNvPr>
          <p:cNvCxnSpPr>
            <a:cxnSpLocks/>
          </p:cNvCxnSpPr>
          <p:nvPr/>
        </p:nvCxnSpPr>
        <p:spPr>
          <a:xfrm flipV="1">
            <a:off x="7079974" y="1143000"/>
            <a:ext cx="0" cy="4065104"/>
          </a:xfrm>
          <a:prstGeom prst="straightConnector1">
            <a:avLst/>
          </a:prstGeom>
          <a:ln w="19050">
            <a:solidFill>
              <a:srgbClr val="00007D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27265DB-33D6-4429-9D82-0F2BCDDA3DCC}"/>
              </a:ext>
            </a:extLst>
          </p:cNvPr>
          <p:cNvCxnSpPr>
            <a:cxnSpLocks/>
          </p:cNvCxnSpPr>
          <p:nvPr/>
        </p:nvCxnSpPr>
        <p:spPr>
          <a:xfrm>
            <a:off x="3011557" y="1143000"/>
            <a:ext cx="4058478" cy="0"/>
          </a:xfrm>
          <a:prstGeom prst="straightConnector1">
            <a:avLst/>
          </a:prstGeom>
          <a:ln w="19050">
            <a:solidFill>
              <a:srgbClr val="00007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82A94D-BF8A-45CD-BE63-5DD2DDC7FD02}"/>
              </a:ext>
            </a:extLst>
          </p:cNvPr>
          <p:cNvSpPr/>
          <p:nvPr/>
        </p:nvSpPr>
        <p:spPr>
          <a:xfrm>
            <a:off x="4540014" y="958334"/>
            <a:ext cx="1071127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95,44%</a:t>
            </a:r>
            <a:endParaRPr lang="pt-BR" sz="2500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31A5997-9E12-42C6-9BA5-3D069517EEBE}"/>
              </a:ext>
            </a:extLst>
          </p:cNvPr>
          <p:cNvCxnSpPr>
            <a:cxnSpLocks/>
          </p:cNvCxnSpPr>
          <p:nvPr/>
        </p:nvCxnSpPr>
        <p:spPr>
          <a:xfrm flipV="1">
            <a:off x="4045226" y="1839915"/>
            <a:ext cx="0" cy="1589085"/>
          </a:xfrm>
          <a:prstGeom prst="straightConnector1">
            <a:avLst/>
          </a:prstGeom>
          <a:ln w="19050">
            <a:solidFill>
              <a:srgbClr val="00007D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503FA1C-D714-4B82-BD7A-E26707F1B69C}"/>
              </a:ext>
            </a:extLst>
          </p:cNvPr>
          <p:cNvCxnSpPr>
            <a:cxnSpLocks/>
          </p:cNvCxnSpPr>
          <p:nvPr/>
        </p:nvCxnSpPr>
        <p:spPr>
          <a:xfrm flipV="1">
            <a:off x="6066183" y="1839915"/>
            <a:ext cx="0" cy="1589085"/>
          </a:xfrm>
          <a:prstGeom prst="straightConnector1">
            <a:avLst/>
          </a:prstGeom>
          <a:ln w="19050">
            <a:solidFill>
              <a:srgbClr val="00007D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8F6D021-4AB5-4474-9949-A36273252B9A}"/>
              </a:ext>
            </a:extLst>
          </p:cNvPr>
          <p:cNvCxnSpPr>
            <a:cxnSpLocks/>
          </p:cNvCxnSpPr>
          <p:nvPr/>
        </p:nvCxnSpPr>
        <p:spPr>
          <a:xfrm>
            <a:off x="4045226" y="1839915"/>
            <a:ext cx="2020957" cy="0"/>
          </a:xfrm>
          <a:prstGeom prst="straightConnector1">
            <a:avLst/>
          </a:prstGeom>
          <a:ln w="19050">
            <a:solidFill>
              <a:srgbClr val="00007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ECFD8AB2-226D-4832-8154-61B2C02DDA55}"/>
              </a:ext>
            </a:extLst>
          </p:cNvPr>
          <p:cNvSpPr/>
          <p:nvPr/>
        </p:nvSpPr>
        <p:spPr>
          <a:xfrm>
            <a:off x="4519714" y="1516003"/>
            <a:ext cx="1045479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68,26%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93162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E0206C-8298-4E8B-9AE7-F7B6E01D1B2C}"/>
              </a:ext>
            </a:extLst>
          </p:cNvPr>
          <p:cNvCxnSpPr>
            <a:cxnSpLocks/>
          </p:cNvCxnSpPr>
          <p:nvPr/>
        </p:nvCxnSpPr>
        <p:spPr>
          <a:xfrm flipV="1">
            <a:off x="6980581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3BB9F4F-A76B-4CEB-A38F-BB66572C8836}"/>
              </a:ext>
            </a:extLst>
          </p:cNvPr>
          <p:cNvSpPr/>
          <p:nvPr/>
        </p:nvSpPr>
        <p:spPr>
          <a:xfrm>
            <a:off x="3071190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051D3D0-783B-4092-A958-6E02DBF96313}"/>
              </a:ext>
            </a:extLst>
          </p:cNvPr>
          <p:cNvSpPr/>
          <p:nvPr/>
        </p:nvSpPr>
        <p:spPr>
          <a:xfrm>
            <a:off x="6891129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3B7A81B-F500-43E5-B933-339377B323EF}"/>
              </a:ext>
            </a:extLst>
          </p:cNvPr>
          <p:cNvCxnSpPr>
            <a:cxnSpLocks/>
          </p:cNvCxnSpPr>
          <p:nvPr/>
        </p:nvCxnSpPr>
        <p:spPr>
          <a:xfrm flipV="1">
            <a:off x="3158424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4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35CD71D-A168-4CA2-8F32-7D9660A0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216000"/>
            <a:ext cx="9631753" cy="664750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0ACE77F-BFBA-4971-83E4-015E1A337FE7}"/>
              </a:ext>
            </a:extLst>
          </p:cNvPr>
          <p:cNvSpPr/>
          <p:nvPr/>
        </p:nvSpPr>
        <p:spPr>
          <a:xfrm>
            <a:off x="3896778" y="216000"/>
            <a:ext cx="8119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3000" dirty="0">
                <a:latin typeface="Bahnschrift SemiLight SemiConde" panose="020B0502040204020203" pitchFamily="34" charset="0"/>
              </a:rPr>
              <a:t>Curva Normal de media µ = 0 e desvio padrão </a:t>
            </a:r>
            <a:r>
              <a:rPr lang="el-GR" sz="3000" dirty="0">
                <a:latin typeface="Bahnschrift SemiLight SemiConde" panose="020B0502040204020203" pitchFamily="34" charset="0"/>
              </a:rPr>
              <a:t>σ</a:t>
            </a:r>
            <a:r>
              <a:rPr lang="pt-BR" sz="3000" dirty="0">
                <a:latin typeface="Bahnschrift SemiLight SemiConde" panose="020B0502040204020203" pitchFamily="34" charset="0"/>
              </a:rPr>
              <a:t> = 1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E0206C-8298-4E8B-9AE7-F7B6E01D1B2C}"/>
              </a:ext>
            </a:extLst>
          </p:cNvPr>
          <p:cNvCxnSpPr>
            <a:cxnSpLocks/>
          </p:cNvCxnSpPr>
          <p:nvPr/>
        </p:nvCxnSpPr>
        <p:spPr>
          <a:xfrm flipV="1">
            <a:off x="6980581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3BB9F4F-A76B-4CEB-A38F-BB66572C8836}"/>
              </a:ext>
            </a:extLst>
          </p:cNvPr>
          <p:cNvSpPr/>
          <p:nvPr/>
        </p:nvSpPr>
        <p:spPr>
          <a:xfrm>
            <a:off x="3071190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051D3D0-783B-4092-A958-6E02DBF96313}"/>
              </a:ext>
            </a:extLst>
          </p:cNvPr>
          <p:cNvSpPr/>
          <p:nvPr/>
        </p:nvSpPr>
        <p:spPr>
          <a:xfrm>
            <a:off x="6891129" y="5953538"/>
            <a:ext cx="180000" cy="180000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3B7A81B-F500-43E5-B933-339377B323EF}"/>
              </a:ext>
            </a:extLst>
          </p:cNvPr>
          <p:cNvCxnSpPr>
            <a:cxnSpLocks/>
          </p:cNvCxnSpPr>
          <p:nvPr/>
        </p:nvCxnSpPr>
        <p:spPr>
          <a:xfrm flipV="1">
            <a:off x="3158424" y="5237921"/>
            <a:ext cx="0" cy="8141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419A3DF-4034-47DF-A64B-B7B7EA457F71}"/>
              </a:ext>
            </a:extLst>
          </p:cNvPr>
          <p:cNvSpPr/>
          <p:nvPr/>
        </p:nvSpPr>
        <p:spPr>
          <a:xfrm>
            <a:off x="6980581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2B2D2-A3F0-424C-9263-C4A2999C0ABF}"/>
              </a:ext>
            </a:extLst>
          </p:cNvPr>
          <p:cNvSpPr/>
          <p:nvPr/>
        </p:nvSpPr>
        <p:spPr>
          <a:xfrm>
            <a:off x="2503549" y="564246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000" dirty="0">
                <a:latin typeface="Bahnschrift SemiLight SemiConde" panose="020B0502040204020203" pitchFamily="34" charset="0"/>
              </a:rPr>
              <a:t>0,025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28277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5028</TotalTime>
  <Words>860</Words>
  <Application>Microsoft Office PowerPoint</Application>
  <PresentationFormat>Widescreen</PresentationFormat>
  <Paragraphs>161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6" baseType="lpstr">
      <vt:lpstr>Arial</vt:lpstr>
      <vt:lpstr>Bahnschrift Condensed</vt:lpstr>
      <vt:lpstr>Bahnschrift Light Condensed</vt:lpstr>
      <vt:lpstr>Bahnschrift SemiBold SemiConden</vt:lpstr>
      <vt:lpstr>Bahnschrift SemiLight Condensed</vt:lpstr>
      <vt:lpstr>Bahnschrift SemiLight SemiConde</vt:lpstr>
      <vt:lpstr>Calibri</vt:lpstr>
      <vt:lpstr>Calibri Light</vt:lpstr>
      <vt:lpstr>Cambria Math</vt:lpstr>
      <vt:lpstr>Tema de Office</vt:lpstr>
      <vt:lpstr>Teste de hipóteses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Guillermo Florez</cp:lastModifiedBy>
  <cp:revision>105</cp:revision>
  <dcterms:created xsi:type="dcterms:W3CDTF">2020-03-13T19:12:55Z</dcterms:created>
  <dcterms:modified xsi:type="dcterms:W3CDTF">2021-07-17T11:33:17Z</dcterms:modified>
</cp:coreProperties>
</file>