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78" r:id="rId3"/>
    <p:sldId id="379" r:id="rId4"/>
    <p:sldId id="380" r:id="rId5"/>
    <p:sldId id="381" r:id="rId6"/>
    <p:sldId id="382" r:id="rId7"/>
    <p:sldId id="383" r:id="rId8"/>
    <p:sldId id="272" r:id="rId9"/>
    <p:sldId id="384" r:id="rId10"/>
    <p:sldId id="385" r:id="rId11"/>
    <p:sldId id="386" r:id="rId12"/>
    <p:sldId id="387" r:id="rId13"/>
    <p:sldId id="395" r:id="rId14"/>
    <p:sldId id="389" r:id="rId15"/>
    <p:sldId id="391" r:id="rId16"/>
    <p:sldId id="392" r:id="rId17"/>
    <p:sldId id="393" r:id="rId18"/>
    <p:sldId id="394" r:id="rId19"/>
    <p:sldId id="397" r:id="rId20"/>
    <p:sldId id="396" r:id="rId21"/>
    <p:sldId id="398" r:id="rId22"/>
    <p:sldId id="399" r:id="rId23"/>
    <p:sldId id="370" r:id="rId24"/>
    <p:sldId id="371" r:id="rId25"/>
    <p:sldId id="400" r:id="rId26"/>
    <p:sldId id="402" r:id="rId27"/>
    <p:sldId id="404" r:id="rId28"/>
    <p:sldId id="408" r:id="rId29"/>
    <p:sldId id="406" r:id="rId30"/>
    <p:sldId id="405" r:id="rId31"/>
    <p:sldId id="410" r:id="rId32"/>
    <p:sldId id="409" r:id="rId33"/>
    <p:sldId id="412" r:id="rId34"/>
    <p:sldId id="411" r:id="rId35"/>
    <p:sldId id="372" r:id="rId36"/>
    <p:sldId id="374" r:id="rId37"/>
    <p:sldId id="375" r:id="rId38"/>
    <p:sldId id="377" r:id="rId39"/>
    <p:sldId id="426" r:id="rId40"/>
    <p:sldId id="376" r:id="rId41"/>
    <p:sldId id="413" r:id="rId42"/>
    <p:sldId id="416" r:id="rId43"/>
    <p:sldId id="423" r:id="rId44"/>
    <p:sldId id="417" r:id="rId45"/>
    <p:sldId id="418" r:id="rId46"/>
    <p:sldId id="414" r:id="rId47"/>
    <p:sldId id="415" r:id="rId48"/>
    <p:sldId id="420" r:id="rId49"/>
    <p:sldId id="421" r:id="rId50"/>
    <p:sldId id="422" r:id="rId51"/>
    <p:sldId id="424" r:id="rId52"/>
    <p:sldId id="425" r:id="rId53"/>
    <p:sldId id="427" r:id="rId54"/>
    <p:sldId id="428" r:id="rId55"/>
    <p:sldId id="430" r:id="rId56"/>
    <p:sldId id="432" r:id="rId57"/>
    <p:sldId id="431" r:id="rId58"/>
    <p:sldId id="434" r:id="rId59"/>
    <p:sldId id="435" r:id="rId60"/>
    <p:sldId id="436" r:id="rId61"/>
    <p:sldId id="437" r:id="rId62"/>
    <p:sldId id="438" r:id="rId63"/>
    <p:sldId id="440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EAACAC"/>
    <a:srgbClr val="E08282"/>
    <a:srgbClr val="00007D"/>
    <a:srgbClr val="FFFF00"/>
    <a:srgbClr val="434343"/>
    <a:srgbClr val="400D47"/>
    <a:srgbClr val="020202"/>
    <a:srgbClr val="051929"/>
    <a:srgbClr val="0C1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53" y="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1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0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4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1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5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0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2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364A0-59E4-40AC-B1FD-ED46FEF3F71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462069" y="1219128"/>
            <a:ext cx="65224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0" b="1" dirty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</a:rPr>
              <a:t>INFERÊNCIA</a:t>
            </a:r>
          </a:p>
          <a:p>
            <a:r>
              <a:rPr lang="pt-BR" sz="7000" dirty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</a:rPr>
              <a:t>estatística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595703" y="4419855"/>
            <a:ext cx="5123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Guillermo </a:t>
            </a:r>
            <a:r>
              <a:rPr lang="pt-BR" sz="3000" dirty="0" err="1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Flórez</a:t>
            </a:r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pt-BR" sz="3000" dirty="0" err="1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Montero</a:t>
            </a:r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, </a:t>
            </a:r>
            <a:r>
              <a:rPr lang="pt-BR" sz="3000" dirty="0" err="1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MSc</a:t>
            </a:r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.</a:t>
            </a:r>
            <a:endParaRPr lang="en-US" sz="3000" dirty="0">
              <a:solidFill>
                <a:schemeClr val="bg2">
                  <a:lumMod val="2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4B2BB5-D05D-4671-855E-B67C3B2D3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757557" y="1739084"/>
            <a:ext cx="6849440" cy="3371273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900B0627-0A28-4384-8C64-3C814E4A54A5}"/>
              </a:ext>
            </a:extLst>
          </p:cNvPr>
          <p:cNvGrpSpPr>
            <a:grpSpLocks noChangeAspect="1"/>
          </p:cNvGrpSpPr>
          <p:nvPr/>
        </p:nvGrpSpPr>
        <p:grpSpPr>
          <a:xfrm>
            <a:off x="3195781" y="5804866"/>
            <a:ext cx="3351698" cy="924567"/>
            <a:chOff x="4129593" y="5364556"/>
            <a:chExt cx="4604820" cy="1270241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BA910AD-1ACF-45C5-8B39-7F15205E2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9593" y="5807015"/>
              <a:ext cx="3160303" cy="827782"/>
            </a:xfrm>
            <a:prstGeom prst="rect">
              <a:avLst/>
            </a:prstGeom>
          </p:spPr>
        </p:pic>
        <p:pic>
          <p:nvPicPr>
            <p:cNvPr id="9" name="Picture 2" descr="UFABC Logo – Universidade Federal do ABC - PNG e Vetor - Download ...">
              <a:extLst>
                <a:ext uri="{FF2B5EF4-FFF2-40B4-BE49-F238E27FC236}">
                  <a16:creationId xmlns:a16="http://schemas.microsoft.com/office/drawing/2014/main" id="{94F425B5-7CAC-439E-B8C3-4026FFA33A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3892" y="5364556"/>
              <a:ext cx="1290521" cy="1270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7745386C-ADEA-4AEA-8404-FC3249047B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936" y="87447"/>
            <a:ext cx="937778" cy="19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3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Inferência estatística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2" y="1640681"/>
            <a:ext cx="730130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Deduzir</a:t>
            </a:r>
            <a:r>
              <a:rPr lang="es-419" sz="3000" dirty="0">
                <a:latin typeface="Bahnschrift SemiLight SemiConde" panose="020B0502040204020203" pitchFamily="34" charset="0"/>
              </a:rPr>
              <a:t> atributos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população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estatística</a:t>
            </a:r>
            <a:r>
              <a:rPr lang="es-419" sz="3000" dirty="0">
                <a:latin typeface="Bahnschrift SemiLight SemiConde" panose="020B0502040204020203" pitchFamily="34" charset="0"/>
              </a:rPr>
              <a:t> a partir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amostra</a:t>
            </a:r>
            <a:r>
              <a:rPr lang="es-419" sz="3000" dirty="0">
                <a:latin typeface="Bahnschrift SemiLight SemiConde" panose="020B0502040204020203" pitchFamily="34" charset="0"/>
              </a:rPr>
              <a:t>.</a:t>
            </a:r>
          </a:p>
          <a:p>
            <a:endParaRPr lang="es-419" sz="3000" dirty="0">
              <a:latin typeface="Bahnschrift SemiLight SemiConde" panose="020B0502040204020203" pitchFamily="34" charset="0"/>
            </a:endParaRP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Existe incerteza 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temos</a:t>
            </a:r>
            <a:r>
              <a:rPr lang="es-419" sz="3000" dirty="0">
                <a:latin typeface="Bahnschrift SemiLight SemiConde" panose="020B0502040204020203" pitchFamily="34" charset="0"/>
              </a:rPr>
              <a:t> que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manejá</a:t>
            </a:r>
            <a:r>
              <a:rPr lang="es-419" sz="3000" dirty="0">
                <a:latin typeface="Bahnschrift SemiLight SemiConde" panose="020B0502040204020203" pitchFamily="34" charset="0"/>
              </a:rPr>
              <a:t>-la</a:t>
            </a:r>
          </a:p>
          <a:p>
            <a:endParaRPr lang="es-419" sz="3000" dirty="0">
              <a:latin typeface="Bahnschrift SemiLight SemiConde" panose="020B0502040204020203" pitchFamily="34" charset="0"/>
            </a:endParaRPr>
          </a:p>
          <a:p>
            <a:r>
              <a:rPr lang="es-419" sz="3000" dirty="0" err="1">
                <a:latin typeface="Bahnschrift SemiLight SemiConde" panose="020B0502040204020203" pitchFamily="34" charset="0"/>
              </a:rPr>
              <a:t>Devemos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respeitar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critérios</a:t>
            </a:r>
            <a:r>
              <a:rPr lang="es-419" sz="3000" dirty="0">
                <a:latin typeface="Bahnschrift SemiLight SemiConde" panose="020B0502040204020203" pitchFamily="34" charset="0"/>
              </a:rPr>
              <a:t> para manejar a incerteza</a:t>
            </a:r>
          </a:p>
        </p:txBody>
      </p:sp>
    </p:spTree>
    <p:extLst>
      <p:ext uri="{BB962C8B-B14F-4D97-AF65-F5344CB8AC3E}">
        <p14:creationId xmlns:p14="http://schemas.microsoft.com/office/powerpoint/2010/main" val="304989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7">
            <a:extLst>
              <a:ext uri="{FF2B5EF4-FFF2-40B4-BE49-F238E27FC236}">
                <a16:creationId xmlns:a16="http://schemas.microsoft.com/office/drawing/2014/main" id="{05313E1E-5A03-40FB-AAF6-0FE3D0BC9E15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Exemplo: inferência de um parâmetro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6060C5E-04DF-4A52-AA5F-BF1FBEE85B08}"/>
              </a:ext>
            </a:extLst>
          </p:cNvPr>
          <p:cNvSpPr/>
          <p:nvPr/>
        </p:nvSpPr>
        <p:spPr>
          <a:xfrm>
            <a:off x="361760" y="1560443"/>
            <a:ext cx="4870174" cy="4482548"/>
          </a:xfrm>
          <a:prstGeom prst="ellipse">
            <a:avLst/>
          </a:prstGeom>
          <a:pattFill prst="divo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2B9199-DB3C-4168-9D2C-357493D6B311}"/>
              </a:ext>
            </a:extLst>
          </p:cNvPr>
          <p:cNvSpPr/>
          <p:nvPr/>
        </p:nvSpPr>
        <p:spPr>
          <a:xfrm>
            <a:off x="5231934" y="1500808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latin typeface="Bahnschrift SemiLight SemiConde" panose="020B0502040204020203" pitchFamily="34" charset="0"/>
              </a:rPr>
              <a:t>População</a:t>
            </a:r>
            <a:r>
              <a:rPr lang="es-419" sz="2500" dirty="0">
                <a:latin typeface="Bahnschrift SemiLight SemiConde" panose="020B0502040204020203" pitchFamily="34" charset="0"/>
              </a:rPr>
              <a:t> N = 5000000,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média</a:t>
            </a:r>
            <a:r>
              <a:rPr lang="es-419" sz="2500" dirty="0">
                <a:latin typeface="Bahnschrift SemiLight SemiConde" panose="020B0502040204020203" pitchFamily="34" charset="0"/>
              </a:rPr>
              <a:t> µ = 5 </a:t>
            </a:r>
          </a:p>
        </p:txBody>
      </p:sp>
    </p:spTree>
    <p:extLst>
      <p:ext uri="{BB962C8B-B14F-4D97-AF65-F5344CB8AC3E}">
        <p14:creationId xmlns:p14="http://schemas.microsoft.com/office/powerpoint/2010/main" val="233372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7">
            <a:extLst>
              <a:ext uri="{FF2B5EF4-FFF2-40B4-BE49-F238E27FC236}">
                <a16:creationId xmlns:a16="http://schemas.microsoft.com/office/drawing/2014/main" id="{05313E1E-5A03-40FB-AAF6-0FE3D0BC9E15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Exemplo: inferência de um parâmetro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6060C5E-04DF-4A52-AA5F-BF1FBEE85B08}"/>
              </a:ext>
            </a:extLst>
          </p:cNvPr>
          <p:cNvSpPr/>
          <p:nvPr/>
        </p:nvSpPr>
        <p:spPr>
          <a:xfrm>
            <a:off x="361760" y="1560443"/>
            <a:ext cx="4870174" cy="4482548"/>
          </a:xfrm>
          <a:prstGeom prst="ellipse">
            <a:avLst/>
          </a:prstGeom>
          <a:pattFill prst="divo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2B9199-DB3C-4168-9D2C-357493D6B311}"/>
              </a:ext>
            </a:extLst>
          </p:cNvPr>
          <p:cNvSpPr/>
          <p:nvPr/>
        </p:nvSpPr>
        <p:spPr>
          <a:xfrm>
            <a:off x="5231934" y="1500808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latin typeface="Bahnschrift SemiLight SemiConde" panose="020B0502040204020203" pitchFamily="34" charset="0"/>
              </a:rPr>
              <a:t>População</a:t>
            </a:r>
            <a:r>
              <a:rPr lang="es-419" sz="2500" dirty="0">
                <a:latin typeface="Bahnschrift SemiLight SemiConde" panose="020B0502040204020203" pitchFamily="34" charset="0"/>
              </a:rPr>
              <a:t> N = 5000000,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média</a:t>
            </a:r>
            <a:r>
              <a:rPr lang="es-419" sz="2500" dirty="0">
                <a:latin typeface="Bahnschrift SemiLight SemiConde" panose="020B0502040204020203" pitchFamily="34" charset="0"/>
              </a:rPr>
              <a:t> µ = 5 </a:t>
            </a:r>
          </a:p>
        </p:txBody>
      </p:sp>
      <p:pic>
        <p:nvPicPr>
          <p:cNvPr id="2050" name="Picture 2" descr="Zeus | Free SVG">
            <a:extLst>
              <a:ext uri="{FF2B5EF4-FFF2-40B4-BE49-F238E27FC236}">
                <a16:creationId xmlns:a16="http://schemas.microsoft.com/office/drawing/2014/main" id="{6FC764C3-4AA3-430A-B6A2-880571F05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566" y="563726"/>
            <a:ext cx="1993434" cy="199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92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7">
            <a:extLst>
              <a:ext uri="{FF2B5EF4-FFF2-40B4-BE49-F238E27FC236}">
                <a16:creationId xmlns:a16="http://schemas.microsoft.com/office/drawing/2014/main" id="{05313E1E-5A03-40FB-AAF6-0FE3D0BC9E15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Exemplo: inferência de um parâmetro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6060C5E-04DF-4A52-AA5F-BF1FBEE85B08}"/>
              </a:ext>
            </a:extLst>
          </p:cNvPr>
          <p:cNvSpPr/>
          <p:nvPr/>
        </p:nvSpPr>
        <p:spPr>
          <a:xfrm>
            <a:off x="361760" y="1560443"/>
            <a:ext cx="4870174" cy="4482548"/>
          </a:xfrm>
          <a:prstGeom prst="ellipse">
            <a:avLst/>
          </a:prstGeom>
          <a:pattFill prst="divo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2B9199-DB3C-4168-9D2C-357493D6B311}"/>
              </a:ext>
            </a:extLst>
          </p:cNvPr>
          <p:cNvSpPr/>
          <p:nvPr/>
        </p:nvSpPr>
        <p:spPr>
          <a:xfrm>
            <a:off x="5231934" y="1500808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latin typeface="Bahnschrift SemiLight SemiConde" panose="020B0502040204020203" pitchFamily="34" charset="0"/>
              </a:rPr>
              <a:t>População</a:t>
            </a:r>
            <a:r>
              <a:rPr lang="es-419" sz="2500" dirty="0">
                <a:latin typeface="Bahnschrift SemiLight SemiConde" panose="020B0502040204020203" pitchFamily="34" charset="0"/>
              </a:rPr>
              <a:t> N = 5000000,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média</a:t>
            </a:r>
            <a:r>
              <a:rPr lang="es-419" sz="2500" dirty="0">
                <a:latin typeface="Bahnschrift SemiLight SemiConde" panose="020B0502040204020203" pitchFamily="34" charset="0"/>
              </a:rPr>
              <a:t> µ = 5 </a:t>
            </a:r>
          </a:p>
        </p:txBody>
      </p:sp>
      <p:pic>
        <p:nvPicPr>
          <p:cNvPr id="3074" name="Picture 2" descr="Cartoon scientist guy | Public domain vectors">
            <a:extLst>
              <a:ext uri="{FF2B5EF4-FFF2-40B4-BE49-F238E27FC236}">
                <a16:creationId xmlns:a16="http://schemas.microsoft.com/office/drawing/2014/main" id="{6F47E6A1-FBD1-4050-ADF6-92CCF265A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0" y="441226"/>
            <a:ext cx="1175315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45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7">
            <a:extLst>
              <a:ext uri="{FF2B5EF4-FFF2-40B4-BE49-F238E27FC236}">
                <a16:creationId xmlns:a16="http://schemas.microsoft.com/office/drawing/2014/main" id="{05313E1E-5A03-40FB-AAF6-0FE3D0BC9E15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Exemplo: inferência de um parâmetro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6060C5E-04DF-4A52-AA5F-BF1FBEE85B08}"/>
              </a:ext>
            </a:extLst>
          </p:cNvPr>
          <p:cNvSpPr/>
          <p:nvPr/>
        </p:nvSpPr>
        <p:spPr>
          <a:xfrm>
            <a:off x="361760" y="1560443"/>
            <a:ext cx="4870174" cy="4482548"/>
          </a:xfrm>
          <a:prstGeom prst="ellipse">
            <a:avLst/>
          </a:prstGeom>
          <a:pattFill prst="divo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2B9199-DB3C-4168-9D2C-357493D6B311}"/>
              </a:ext>
            </a:extLst>
          </p:cNvPr>
          <p:cNvSpPr/>
          <p:nvPr/>
        </p:nvSpPr>
        <p:spPr>
          <a:xfrm>
            <a:off x="5231934" y="1500808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População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N = 5000000,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média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µ = 5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1A99F7E-083F-46FD-8C04-6858FD191AFA}"/>
              </a:ext>
            </a:extLst>
          </p:cNvPr>
          <p:cNvSpPr/>
          <p:nvPr/>
        </p:nvSpPr>
        <p:spPr>
          <a:xfrm>
            <a:off x="3975651" y="2544417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3206E857-7487-4AF0-BF99-D5DD3C66254B}"/>
              </a:ext>
            </a:extLst>
          </p:cNvPr>
          <p:cNvSpPr/>
          <p:nvPr/>
        </p:nvSpPr>
        <p:spPr>
          <a:xfrm rot="20087375">
            <a:off x="2776752" y="2511931"/>
            <a:ext cx="4110447" cy="2256209"/>
          </a:xfrm>
          <a:prstGeom prst="arc">
            <a:avLst>
              <a:gd name="adj1" fmla="val 16200000"/>
              <a:gd name="adj2" fmla="val 2096854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/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Amostra1: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4,33 </a:t>
                </a: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  <a:blipFill>
                <a:blip r:embed="rId2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Cartoon scientist guy | Public domain vectors">
            <a:extLst>
              <a:ext uri="{FF2B5EF4-FFF2-40B4-BE49-F238E27FC236}">
                <a16:creationId xmlns:a16="http://schemas.microsoft.com/office/drawing/2014/main" id="{3947C846-0F23-4C58-9D73-B365632E1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0" y="441226"/>
            <a:ext cx="1175315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89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7">
            <a:extLst>
              <a:ext uri="{FF2B5EF4-FFF2-40B4-BE49-F238E27FC236}">
                <a16:creationId xmlns:a16="http://schemas.microsoft.com/office/drawing/2014/main" id="{05313E1E-5A03-40FB-AAF6-0FE3D0BC9E15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Exemplo: inferência de um parâmetro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6060C5E-04DF-4A52-AA5F-BF1FBEE85B08}"/>
              </a:ext>
            </a:extLst>
          </p:cNvPr>
          <p:cNvSpPr/>
          <p:nvPr/>
        </p:nvSpPr>
        <p:spPr>
          <a:xfrm>
            <a:off x="361760" y="1560443"/>
            <a:ext cx="4870174" cy="4482548"/>
          </a:xfrm>
          <a:prstGeom prst="ellipse">
            <a:avLst/>
          </a:prstGeom>
          <a:pattFill prst="divo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2B9199-DB3C-4168-9D2C-357493D6B311}"/>
              </a:ext>
            </a:extLst>
          </p:cNvPr>
          <p:cNvSpPr/>
          <p:nvPr/>
        </p:nvSpPr>
        <p:spPr>
          <a:xfrm>
            <a:off x="5231934" y="1500808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População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N = 5000000,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média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µ = 5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1A99F7E-083F-46FD-8C04-6858FD191AFA}"/>
              </a:ext>
            </a:extLst>
          </p:cNvPr>
          <p:cNvSpPr/>
          <p:nvPr/>
        </p:nvSpPr>
        <p:spPr>
          <a:xfrm>
            <a:off x="3975651" y="2544417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3206E857-7487-4AF0-BF99-D5DD3C66254B}"/>
              </a:ext>
            </a:extLst>
          </p:cNvPr>
          <p:cNvSpPr/>
          <p:nvPr/>
        </p:nvSpPr>
        <p:spPr>
          <a:xfrm rot="20087375">
            <a:off x="2776752" y="2511931"/>
            <a:ext cx="4110447" cy="2256209"/>
          </a:xfrm>
          <a:prstGeom prst="arc">
            <a:avLst>
              <a:gd name="adj1" fmla="val 16200000"/>
              <a:gd name="adj2" fmla="val 2096854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/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Amostra1: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4,33 </a:t>
                </a: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  <a:blipFill>
                <a:blip r:embed="rId2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003844BE-2802-4AEF-94B4-69296730ED92}"/>
              </a:ext>
            </a:extLst>
          </p:cNvPr>
          <p:cNvSpPr/>
          <p:nvPr/>
        </p:nvSpPr>
        <p:spPr>
          <a:xfrm>
            <a:off x="3839816" y="3446628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49575EFD-6217-45CB-B077-C48AB8421951}"/>
              </a:ext>
            </a:extLst>
          </p:cNvPr>
          <p:cNvSpPr/>
          <p:nvPr/>
        </p:nvSpPr>
        <p:spPr>
          <a:xfrm rot="19118511">
            <a:off x="2904878" y="3238053"/>
            <a:ext cx="4110447" cy="2256209"/>
          </a:xfrm>
          <a:prstGeom prst="arc">
            <a:avLst>
              <a:gd name="adj1" fmla="val 16200000"/>
              <a:gd name="adj2" fmla="val 2486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3762B04-83AD-4A5D-AB47-56DF17FFE43F}"/>
                  </a:ext>
                </a:extLst>
              </p:cNvPr>
              <p:cNvSpPr/>
              <p:nvPr/>
            </p:nvSpPr>
            <p:spPr>
              <a:xfrm>
                <a:off x="6507456" y="2704961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Amostra2: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5,81 </a:t>
                </a:r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3762B04-83AD-4A5D-AB47-56DF17FFE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704961"/>
                <a:ext cx="5392996" cy="521297"/>
              </a:xfrm>
              <a:prstGeom prst="rect">
                <a:avLst/>
              </a:prstGeom>
              <a:blipFill>
                <a:blip r:embed="rId3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" descr="Cartoon scientist guy | Public domain vectors">
            <a:extLst>
              <a:ext uri="{FF2B5EF4-FFF2-40B4-BE49-F238E27FC236}">
                <a16:creationId xmlns:a16="http://schemas.microsoft.com/office/drawing/2014/main" id="{3DC91A24-92B2-4E21-8BA0-315CE877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0" y="441226"/>
            <a:ext cx="1175315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4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7">
            <a:extLst>
              <a:ext uri="{FF2B5EF4-FFF2-40B4-BE49-F238E27FC236}">
                <a16:creationId xmlns:a16="http://schemas.microsoft.com/office/drawing/2014/main" id="{05313E1E-5A03-40FB-AAF6-0FE3D0BC9E15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Exemplo: inferência de um parâmetro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6060C5E-04DF-4A52-AA5F-BF1FBEE85B08}"/>
              </a:ext>
            </a:extLst>
          </p:cNvPr>
          <p:cNvSpPr/>
          <p:nvPr/>
        </p:nvSpPr>
        <p:spPr>
          <a:xfrm>
            <a:off x="361760" y="1560443"/>
            <a:ext cx="4870174" cy="4482548"/>
          </a:xfrm>
          <a:prstGeom prst="ellipse">
            <a:avLst/>
          </a:prstGeom>
          <a:pattFill prst="divo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2B9199-DB3C-4168-9D2C-357493D6B311}"/>
              </a:ext>
            </a:extLst>
          </p:cNvPr>
          <p:cNvSpPr/>
          <p:nvPr/>
        </p:nvSpPr>
        <p:spPr>
          <a:xfrm>
            <a:off x="5231934" y="1500808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População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N = 5000000,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média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µ = 5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1A99F7E-083F-46FD-8C04-6858FD191AFA}"/>
              </a:ext>
            </a:extLst>
          </p:cNvPr>
          <p:cNvSpPr/>
          <p:nvPr/>
        </p:nvSpPr>
        <p:spPr>
          <a:xfrm>
            <a:off x="3975651" y="2544417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3206E857-7487-4AF0-BF99-D5DD3C66254B}"/>
              </a:ext>
            </a:extLst>
          </p:cNvPr>
          <p:cNvSpPr/>
          <p:nvPr/>
        </p:nvSpPr>
        <p:spPr>
          <a:xfrm rot="20087375">
            <a:off x="2776752" y="2511931"/>
            <a:ext cx="4110447" cy="2256209"/>
          </a:xfrm>
          <a:prstGeom prst="arc">
            <a:avLst>
              <a:gd name="adj1" fmla="val 16200000"/>
              <a:gd name="adj2" fmla="val 2096854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/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Amostra1: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4,33 </a:t>
                </a: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  <a:blipFill>
                <a:blip r:embed="rId2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003844BE-2802-4AEF-94B4-69296730ED92}"/>
              </a:ext>
            </a:extLst>
          </p:cNvPr>
          <p:cNvSpPr/>
          <p:nvPr/>
        </p:nvSpPr>
        <p:spPr>
          <a:xfrm>
            <a:off x="3839816" y="3446628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49575EFD-6217-45CB-B077-C48AB8421951}"/>
              </a:ext>
            </a:extLst>
          </p:cNvPr>
          <p:cNvSpPr/>
          <p:nvPr/>
        </p:nvSpPr>
        <p:spPr>
          <a:xfrm rot="19118511">
            <a:off x="2904878" y="3238053"/>
            <a:ext cx="4110447" cy="2256209"/>
          </a:xfrm>
          <a:prstGeom prst="arc">
            <a:avLst>
              <a:gd name="adj1" fmla="val 16200000"/>
              <a:gd name="adj2" fmla="val 2486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3762B04-83AD-4A5D-AB47-56DF17FFE43F}"/>
                  </a:ext>
                </a:extLst>
              </p:cNvPr>
              <p:cNvSpPr/>
              <p:nvPr/>
            </p:nvSpPr>
            <p:spPr>
              <a:xfrm>
                <a:off x="6507456" y="2704961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Amostra2: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5,81 </a:t>
                </a:r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3762B04-83AD-4A5D-AB47-56DF17FFE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704961"/>
                <a:ext cx="5392996" cy="521297"/>
              </a:xfrm>
              <a:prstGeom prst="rect">
                <a:avLst/>
              </a:prstGeom>
              <a:blipFill>
                <a:blip r:embed="rId3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EAD2207-9EF5-4DE4-AE68-861FD81E8B66}"/>
                  </a:ext>
                </a:extLst>
              </p:cNvPr>
              <p:cNvSpPr/>
              <p:nvPr/>
            </p:nvSpPr>
            <p:spPr>
              <a:xfrm>
                <a:off x="6507456" y="3248530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Amostra3: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5,22 </a:t>
                </a:r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EAD2207-9EF5-4DE4-AE68-861FD81E8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3248530"/>
                <a:ext cx="5392996" cy="521297"/>
              </a:xfrm>
              <a:prstGeom prst="rect">
                <a:avLst/>
              </a:prstGeom>
              <a:blipFill>
                <a:blip r:embed="rId4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08AAEB15-4897-4D3F-8D8C-271A3AF46F37}"/>
              </a:ext>
            </a:extLst>
          </p:cNvPr>
          <p:cNvSpPr/>
          <p:nvPr/>
        </p:nvSpPr>
        <p:spPr>
          <a:xfrm>
            <a:off x="2492003" y="4290490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1A4B9079-1FEF-4F01-8804-D83349B0A766}"/>
              </a:ext>
            </a:extLst>
          </p:cNvPr>
          <p:cNvSpPr/>
          <p:nvPr/>
        </p:nvSpPr>
        <p:spPr>
          <a:xfrm rot="19118511">
            <a:off x="1788351" y="3511371"/>
            <a:ext cx="5390729" cy="3439509"/>
          </a:xfrm>
          <a:prstGeom prst="arc">
            <a:avLst>
              <a:gd name="adj1" fmla="val 15357915"/>
              <a:gd name="adj2" fmla="val 8349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Picture 2" descr="Cartoon scientist guy | Public domain vectors">
            <a:extLst>
              <a:ext uri="{FF2B5EF4-FFF2-40B4-BE49-F238E27FC236}">
                <a16:creationId xmlns:a16="http://schemas.microsoft.com/office/drawing/2014/main" id="{0F066520-1DB7-4A78-81AB-7364858BE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0" y="441226"/>
            <a:ext cx="1175315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49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7">
            <a:extLst>
              <a:ext uri="{FF2B5EF4-FFF2-40B4-BE49-F238E27FC236}">
                <a16:creationId xmlns:a16="http://schemas.microsoft.com/office/drawing/2014/main" id="{05313E1E-5A03-40FB-AAF6-0FE3D0BC9E15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Exemplo: inferência de um parâmetro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6060C5E-04DF-4A52-AA5F-BF1FBEE85B08}"/>
              </a:ext>
            </a:extLst>
          </p:cNvPr>
          <p:cNvSpPr/>
          <p:nvPr/>
        </p:nvSpPr>
        <p:spPr>
          <a:xfrm>
            <a:off x="361760" y="1560443"/>
            <a:ext cx="4870174" cy="4482548"/>
          </a:xfrm>
          <a:prstGeom prst="ellipse">
            <a:avLst/>
          </a:prstGeom>
          <a:pattFill prst="divo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2B9199-DB3C-4168-9D2C-357493D6B311}"/>
              </a:ext>
            </a:extLst>
          </p:cNvPr>
          <p:cNvSpPr/>
          <p:nvPr/>
        </p:nvSpPr>
        <p:spPr>
          <a:xfrm>
            <a:off x="5231934" y="1500808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População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N = 5000000,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com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s-419" sz="2500" dirty="0" err="1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média</a:t>
            </a:r>
            <a:r>
              <a:rPr lang="es-419" sz="2500" dirty="0">
                <a:solidFill>
                  <a:schemeClr val="bg2">
                    <a:lumMod val="90000"/>
                  </a:schemeClr>
                </a:solidFill>
                <a:latin typeface="Bahnschrift SemiLight SemiConde" panose="020B0502040204020203" pitchFamily="34" charset="0"/>
              </a:rPr>
              <a:t> µ = 5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1A99F7E-083F-46FD-8C04-6858FD191AFA}"/>
              </a:ext>
            </a:extLst>
          </p:cNvPr>
          <p:cNvSpPr/>
          <p:nvPr/>
        </p:nvSpPr>
        <p:spPr>
          <a:xfrm>
            <a:off x="3975651" y="2544417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3206E857-7487-4AF0-BF99-D5DD3C66254B}"/>
              </a:ext>
            </a:extLst>
          </p:cNvPr>
          <p:cNvSpPr/>
          <p:nvPr/>
        </p:nvSpPr>
        <p:spPr>
          <a:xfrm rot="20087375">
            <a:off x="2776752" y="2511931"/>
            <a:ext cx="4110447" cy="2256209"/>
          </a:xfrm>
          <a:prstGeom prst="arc">
            <a:avLst>
              <a:gd name="adj1" fmla="val 16200000"/>
              <a:gd name="adj2" fmla="val 2096854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/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Amostra1: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4,33 </a:t>
                </a: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407AF75-BE69-4E86-894C-E8C3915A6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161392"/>
                <a:ext cx="5392996" cy="521297"/>
              </a:xfrm>
              <a:prstGeom prst="rect">
                <a:avLst/>
              </a:prstGeom>
              <a:blipFill>
                <a:blip r:embed="rId2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003844BE-2802-4AEF-94B4-69296730ED92}"/>
              </a:ext>
            </a:extLst>
          </p:cNvPr>
          <p:cNvSpPr/>
          <p:nvPr/>
        </p:nvSpPr>
        <p:spPr>
          <a:xfrm>
            <a:off x="3839816" y="3446628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49575EFD-6217-45CB-B077-C48AB8421951}"/>
              </a:ext>
            </a:extLst>
          </p:cNvPr>
          <p:cNvSpPr/>
          <p:nvPr/>
        </p:nvSpPr>
        <p:spPr>
          <a:xfrm rot="19118511">
            <a:off x="2904878" y="3238053"/>
            <a:ext cx="4110447" cy="2256209"/>
          </a:xfrm>
          <a:prstGeom prst="arc">
            <a:avLst>
              <a:gd name="adj1" fmla="val 16200000"/>
              <a:gd name="adj2" fmla="val 2486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3762B04-83AD-4A5D-AB47-56DF17FFE43F}"/>
                  </a:ext>
                </a:extLst>
              </p:cNvPr>
              <p:cNvSpPr/>
              <p:nvPr/>
            </p:nvSpPr>
            <p:spPr>
              <a:xfrm>
                <a:off x="6507456" y="2704961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Amostra2: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5,81 </a:t>
                </a:r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3762B04-83AD-4A5D-AB47-56DF17FFE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2704961"/>
                <a:ext cx="5392996" cy="521297"/>
              </a:xfrm>
              <a:prstGeom prst="rect">
                <a:avLst/>
              </a:prstGeom>
              <a:blipFill>
                <a:blip r:embed="rId3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EAD2207-9EF5-4DE4-AE68-861FD81E8B66}"/>
                  </a:ext>
                </a:extLst>
              </p:cNvPr>
              <p:cNvSpPr/>
              <p:nvPr/>
            </p:nvSpPr>
            <p:spPr>
              <a:xfrm>
                <a:off x="6507456" y="3248530"/>
                <a:ext cx="539299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sz="2500" dirty="0">
                    <a:latin typeface="Bahnschrift SemiLight SemiConde" panose="020B0502040204020203" pitchFamily="34" charset="0"/>
                  </a:rPr>
                  <a:t>Amostra3: n = 120,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 = 5,22 </a:t>
                </a:r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EAD2207-9EF5-4DE4-AE68-861FD81E8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56" y="3248530"/>
                <a:ext cx="5392996" cy="521297"/>
              </a:xfrm>
              <a:prstGeom prst="rect">
                <a:avLst/>
              </a:prstGeom>
              <a:blipFill>
                <a:blip r:embed="rId4"/>
                <a:stretch>
                  <a:fillRect l="-1808" t="-3529" b="-2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08AAEB15-4897-4D3F-8D8C-271A3AF46F37}"/>
              </a:ext>
            </a:extLst>
          </p:cNvPr>
          <p:cNvSpPr/>
          <p:nvPr/>
        </p:nvSpPr>
        <p:spPr>
          <a:xfrm>
            <a:off x="2492003" y="4290490"/>
            <a:ext cx="536713" cy="526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1A4B9079-1FEF-4F01-8804-D83349B0A766}"/>
              </a:ext>
            </a:extLst>
          </p:cNvPr>
          <p:cNvSpPr/>
          <p:nvPr/>
        </p:nvSpPr>
        <p:spPr>
          <a:xfrm rot="19118511">
            <a:off x="1788351" y="3511371"/>
            <a:ext cx="5390729" cy="3439509"/>
          </a:xfrm>
          <a:prstGeom prst="arc">
            <a:avLst>
              <a:gd name="adj1" fmla="val 15357915"/>
              <a:gd name="adj2" fmla="val 8349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BAEA6A3-FA11-4618-94E7-A0FC011824CD}"/>
              </a:ext>
            </a:extLst>
          </p:cNvPr>
          <p:cNvSpPr/>
          <p:nvPr/>
        </p:nvSpPr>
        <p:spPr>
          <a:xfrm>
            <a:off x="6507456" y="4185142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>
                <a:latin typeface="Bahnschrift SemiLight SemiConde" panose="020B0502040204020203" pitchFamily="34" charset="0"/>
              </a:rPr>
              <a:t>Amostra150…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560123-2CAD-4A64-AED4-F72F31AA3ED5}"/>
              </a:ext>
            </a:extLst>
          </p:cNvPr>
          <p:cNvSpPr/>
          <p:nvPr/>
        </p:nvSpPr>
        <p:spPr>
          <a:xfrm>
            <a:off x="6500042" y="3678249"/>
            <a:ext cx="5392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>
                <a:latin typeface="Bahnschrift SemiLight SemiConde" panose="020B0502040204020203" pitchFamily="34" charset="0"/>
              </a:rPr>
              <a:t>...</a:t>
            </a:r>
            <a:endParaRPr lang="es-419" sz="2500" dirty="0">
              <a:latin typeface="Bahnschrift SemiLight SemiConde" panose="020B0502040204020203" pitchFamily="34" charset="0"/>
            </a:endParaRPr>
          </a:p>
        </p:txBody>
      </p:sp>
      <p:pic>
        <p:nvPicPr>
          <p:cNvPr id="12" name="Picture 2" descr="Cartoon scientist guy | Public domain vectors">
            <a:extLst>
              <a:ext uri="{FF2B5EF4-FFF2-40B4-BE49-F238E27FC236}">
                <a16:creationId xmlns:a16="http://schemas.microsoft.com/office/drawing/2014/main" id="{AEBD3881-9E72-4F63-97E5-81961252A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0" y="441226"/>
            <a:ext cx="1175315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52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5028932A-92B0-4B7E-A5D8-61F1377B1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000"/>
            <a:ext cx="8835394" cy="5901440"/>
          </a:xfrm>
          <a:prstGeom prst="rect">
            <a:avLst/>
          </a:prstGeom>
        </p:spPr>
      </p:pic>
      <p:sp>
        <p:nvSpPr>
          <p:cNvPr id="12" name="CuadroTexto 7">
            <a:extLst>
              <a:ext uri="{FF2B5EF4-FFF2-40B4-BE49-F238E27FC236}">
                <a16:creationId xmlns:a16="http://schemas.microsoft.com/office/drawing/2014/main" id="{82D0AEAC-C45C-4C7B-9EDA-A1F624E7D430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Exemplo: inferência de um parâmetro</a:t>
            </a:r>
          </a:p>
        </p:txBody>
      </p:sp>
      <p:pic>
        <p:nvPicPr>
          <p:cNvPr id="22" name="Picture 2" descr="Cartoon scientist guy | Public domain vectors">
            <a:extLst>
              <a:ext uri="{FF2B5EF4-FFF2-40B4-BE49-F238E27FC236}">
                <a16:creationId xmlns:a16="http://schemas.microsoft.com/office/drawing/2014/main" id="{B5FD965F-18A9-487A-8503-1ECD449D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0" y="441226"/>
            <a:ext cx="1175315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42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7">
            <a:extLst>
              <a:ext uri="{FF2B5EF4-FFF2-40B4-BE49-F238E27FC236}">
                <a16:creationId xmlns:a16="http://schemas.microsoft.com/office/drawing/2014/main" id="{82D0AEAC-C45C-4C7B-9EDA-A1F624E7D430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Exemplo: inferência de um parâmetro</a:t>
            </a:r>
          </a:p>
        </p:txBody>
      </p:sp>
      <p:pic>
        <p:nvPicPr>
          <p:cNvPr id="22" name="Picture 2" descr="Cartoon scientist guy | Public domain vectors">
            <a:extLst>
              <a:ext uri="{FF2B5EF4-FFF2-40B4-BE49-F238E27FC236}">
                <a16:creationId xmlns:a16="http://schemas.microsoft.com/office/drawing/2014/main" id="{B5FD965F-18A9-487A-8503-1ECD449D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0" y="441226"/>
            <a:ext cx="1175315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DB0FE95-FA92-42BC-A77B-81A7D0202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0000"/>
            <a:ext cx="8835394" cy="5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4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3D02CF4-71B6-474A-9265-FE286B030F94}"/>
              </a:ext>
            </a:extLst>
          </p:cNvPr>
          <p:cNvSpPr/>
          <p:nvPr/>
        </p:nvSpPr>
        <p:spPr>
          <a:xfrm>
            <a:off x="387626" y="318053"/>
            <a:ext cx="4631635" cy="4363278"/>
          </a:xfrm>
          <a:prstGeom prst="ellipse">
            <a:avLst/>
          </a:prstGeom>
          <a:solidFill>
            <a:srgbClr val="EAACA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CF434C-7C73-424B-9A46-6ADA73065A17}"/>
              </a:ext>
            </a:extLst>
          </p:cNvPr>
          <p:cNvSpPr/>
          <p:nvPr/>
        </p:nvSpPr>
        <p:spPr>
          <a:xfrm>
            <a:off x="1578403" y="3366730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População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63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FF6BE5D-E211-472E-BD20-B6623182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000"/>
            <a:ext cx="8835394" cy="5901440"/>
          </a:xfrm>
          <a:prstGeom prst="rect">
            <a:avLst/>
          </a:prstGeom>
        </p:spPr>
      </p:pic>
      <p:sp>
        <p:nvSpPr>
          <p:cNvPr id="12" name="CuadroTexto 7">
            <a:extLst>
              <a:ext uri="{FF2B5EF4-FFF2-40B4-BE49-F238E27FC236}">
                <a16:creationId xmlns:a16="http://schemas.microsoft.com/office/drawing/2014/main" id="{82D0AEAC-C45C-4C7B-9EDA-A1F624E7D430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Exemplo: inferência de um parâmetro</a:t>
            </a:r>
          </a:p>
        </p:txBody>
      </p:sp>
      <p:pic>
        <p:nvPicPr>
          <p:cNvPr id="22" name="Picture 2" descr="Cartoon scientist guy | Public domain vectors">
            <a:extLst>
              <a:ext uri="{FF2B5EF4-FFF2-40B4-BE49-F238E27FC236}">
                <a16:creationId xmlns:a16="http://schemas.microsoft.com/office/drawing/2014/main" id="{B5FD965F-18A9-487A-8503-1ECD449D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0" y="441226"/>
            <a:ext cx="1175315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E781DE72-DB12-41ED-BEC3-DC75A8761057}"/>
                  </a:ext>
                </a:extLst>
              </p:cNvPr>
              <p:cNvSpPr/>
              <p:nvPr/>
            </p:nvSpPr>
            <p:spPr>
              <a:xfrm>
                <a:off x="4040006" y="1335642"/>
                <a:ext cx="2798113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= 5,04</a:t>
                </a:r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E781DE72-DB12-41ED-BEC3-DC75A8761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006" y="1335642"/>
                <a:ext cx="2798113" cy="521297"/>
              </a:xfrm>
              <a:prstGeom prst="rect">
                <a:avLst/>
              </a:prstGeom>
              <a:blipFill>
                <a:blip r:embed="rId4"/>
                <a:stretch>
                  <a:fillRect t="-2326" b="-244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232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FF6BE5D-E211-472E-BD20-B6623182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000"/>
            <a:ext cx="8835394" cy="5901440"/>
          </a:xfrm>
          <a:prstGeom prst="rect">
            <a:avLst/>
          </a:prstGeom>
        </p:spPr>
      </p:pic>
      <p:sp>
        <p:nvSpPr>
          <p:cNvPr id="12" name="CuadroTexto 7">
            <a:extLst>
              <a:ext uri="{FF2B5EF4-FFF2-40B4-BE49-F238E27FC236}">
                <a16:creationId xmlns:a16="http://schemas.microsoft.com/office/drawing/2014/main" id="{82D0AEAC-C45C-4C7B-9EDA-A1F624E7D430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Exemplo: inferência de um parâmetro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3B67F2F-841D-49A6-9F15-328F62C36222}"/>
                  </a:ext>
                </a:extLst>
              </p:cNvPr>
              <p:cNvSpPr/>
              <p:nvPr/>
            </p:nvSpPr>
            <p:spPr>
              <a:xfrm>
                <a:off x="4040006" y="1335642"/>
                <a:ext cx="2798113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= 5,04             µ</a:t>
                </a:r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3B67F2F-841D-49A6-9F15-328F62C36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006" y="1335642"/>
                <a:ext cx="2798113" cy="521297"/>
              </a:xfrm>
              <a:prstGeom prst="rect">
                <a:avLst/>
              </a:prstGeom>
              <a:blipFill>
                <a:blip r:embed="rId3"/>
                <a:stretch>
                  <a:fillRect t="-2326" b="-244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" descr="Cartoon scientist guy | Public domain vectors">
            <a:extLst>
              <a:ext uri="{FF2B5EF4-FFF2-40B4-BE49-F238E27FC236}">
                <a16:creationId xmlns:a16="http://schemas.microsoft.com/office/drawing/2014/main" id="{B5FD965F-18A9-487A-8503-1ECD449D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0" y="441226"/>
            <a:ext cx="1175315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D76AD68-E5EF-4F14-87C3-AE8F93A6D612}"/>
              </a:ext>
            </a:extLst>
          </p:cNvPr>
          <p:cNvCxnSpPr/>
          <p:nvPr/>
        </p:nvCxnSpPr>
        <p:spPr>
          <a:xfrm>
            <a:off x="5496338" y="1630017"/>
            <a:ext cx="566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97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D097923-E7FA-47C9-997C-0755EF9866E9}"/>
              </a:ext>
            </a:extLst>
          </p:cNvPr>
          <p:cNvSpPr txBox="1"/>
          <p:nvPr/>
        </p:nvSpPr>
        <p:spPr>
          <a:xfrm>
            <a:off x="1362070" y="305068"/>
            <a:ext cx="1017214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( ... )</a:t>
            </a:r>
          </a:p>
        </p:txBody>
      </p:sp>
    </p:spTree>
    <p:extLst>
      <p:ext uri="{BB962C8B-B14F-4D97-AF65-F5344CB8AC3E}">
        <p14:creationId xmlns:p14="http://schemas.microsoft.com/office/powerpoint/2010/main" val="2052549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835CD71D-A168-4CA2-8F32-7D9660A0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216000"/>
            <a:ext cx="9631753" cy="664750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0ACE77F-BFBA-4971-83E4-015E1A337FE7}"/>
              </a:ext>
            </a:extLst>
          </p:cNvPr>
          <p:cNvSpPr/>
          <p:nvPr/>
        </p:nvSpPr>
        <p:spPr>
          <a:xfrm>
            <a:off x="3896778" y="216000"/>
            <a:ext cx="81196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000" dirty="0">
                <a:latin typeface="Bahnschrift SemiLight SemiConde" panose="020B0502040204020203" pitchFamily="34" charset="0"/>
              </a:rPr>
              <a:t>Curva Normal de media µ = 0 e desvio padrão </a:t>
            </a:r>
            <a:r>
              <a:rPr lang="el-GR" sz="3000" dirty="0">
                <a:latin typeface="Bahnschrift SemiLight SemiConde" panose="020B0502040204020203" pitchFamily="34" charset="0"/>
              </a:rPr>
              <a:t>σ</a:t>
            </a:r>
            <a:r>
              <a:rPr lang="pt-BR" sz="3000" dirty="0">
                <a:latin typeface="Bahnschrift SemiLight SemiConde" panose="020B0502040204020203" pitchFamily="34" charset="0"/>
              </a:rPr>
              <a:t> = 1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705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93A25F4-0FB8-403D-AEF6-66A42B50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216000"/>
            <a:ext cx="9631753" cy="664750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BCF5FC5-CAF5-4ED1-AB72-46D008E8DA30}"/>
              </a:ext>
            </a:extLst>
          </p:cNvPr>
          <p:cNvSpPr/>
          <p:nvPr/>
        </p:nvSpPr>
        <p:spPr>
          <a:xfrm>
            <a:off x="3896778" y="216000"/>
            <a:ext cx="81196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000" dirty="0">
                <a:latin typeface="Bahnschrift SemiLight SemiConde" panose="020B0502040204020203" pitchFamily="34" charset="0"/>
              </a:rPr>
              <a:t>Curva Normal de media µ = 0 e desvio padrão </a:t>
            </a:r>
            <a:r>
              <a:rPr lang="el-GR" sz="3000" dirty="0">
                <a:latin typeface="Bahnschrift SemiLight SemiConde" panose="020B0502040204020203" pitchFamily="34" charset="0"/>
              </a:rPr>
              <a:t>σ</a:t>
            </a:r>
            <a:r>
              <a:rPr lang="pt-BR" sz="3000" dirty="0">
                <a:latin typeface="Bahnschrift SemiLight SemiConde" panose="020B0502040204020203" pitchFamily="34" charset="0"/>
              </a:rPr>
              <a:t> = 1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764BC21-93AD-4F3D-A30E-1CDFB8D792EA}"/>
              </a:ext>
            </a:extLst>
          </p:cNvPr>
          <p:cNvCxnSpPr>
            <a:cxnSpLocks/>
          </p:cNvCxnSpPr>
          <p:nvPr/>
        </p:nvCxnSpPr>
        <p:spPr>
          <a:xfrm flipV="1">
            <a:off x="3021496" y="1143000"/>
            <a:ext cx="0" cy="4065104"/>
          </a:xfrm>
          <a:prstGeom prst="straightConnector1">
            <a:avLst/>
          </a:prstGeom>
          <a:ln w="19050">
            <a:solidFill>
              <a:srgbClr val="00007D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6DF7927-660D-41F4-ACEF-78579AEA46C7}"/>
              </a:ext>
            </a:extLst>
          </p:cNvPr>
          <p:cNvCxnSpPr>
            <a:cxnSpLocks/>
          </p:cNvCxnSpPr>
          <p:nvPr/>
        </p:nvCxnSpPr>
        <p:spPr>
          <a:xfrm flipV="1">
            <a:off x="7079974" y="1143000"/>
            <a:ext cx="0" cy="4065104"/>
          </a:xfrm>
          <a:prstGeom prst="straightConnector1">
            <a:avLst/>
          </a:prstGeom>
          <a:ln w="19050">
            <a:solidFill>
              <a:srgbClr val="00007D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27265DB-33D6-4429-9D82-0F2BCDDA3DCC}"/>
              </a:ext>
            </a:extLst>
          </p:cNvPr>
          <p:cNvCxnSpPr>
            <a:cxnSpLocks/>
          </p:cNvCxnSpPr>
          <p:nvPr/>
        </p:nvCxnSpPr>
        <p:spPr>
          <a:xfrm>
            <a:off x="3011557" y="1143000"/>
            <a:ext cx="4058478" cy="0"/>
          </a:xfrm>
          <a:prstGeom prst="straightConnector1">
            <a:avLst/>
          </a:prstGeom>
          <a:ln w="19050">
            <a:solidFill>
              <a:srgbClr val="00007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E082A94D-BF8A-45CD-BE63-5DD2DDC7FD02}"/>
              </a:ext>
            </a:extLst>
          </p:cNvPr>
          <p:cNvSpPr/>
          <p:nvPr/>
        </p:nvSpPr>
        <p:spPr>
          <a:xfrm>
            <a:off x="4540014" y="958334"/>
            <a:ext cx="1071127" cy="4770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419" sz="2500" dirty="0">
                <a:latin typeface="Bahnschrift SemiLight SemiConde" panose="020B0502040204020203" pitchFamily="34" charset="0"/>
              </a:rPr>
              <a:t>95,44%</a:t>
            </a:r>
            <a:endParaRPr lang="pt-BR" sz="2500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31A5997-9E12-42C6-9BA5-3D069517EEBE}"/>
              </a:ext>
            </a:extLst>
          </p:cNvPr>
          <p:cNvCxnSpPr>
            <a:cxnSpLocks/>
          </p:cNvCxnSpPr>
          <p:nvPr/>
        </p:nvCxnSpPr>
        <p:spPr>
          <a:xfrm flipV="1">
            <a:off x="4045226" y="1839915"/>
            <a:ext cx="0" cy="1589085"/>
          </a:xfrm>
          <a:prstGeom prst="straightConnector1">
            <a:avLst/>
          </a:prstGeom>
          <a:ln w="19050">
            <a:solidFill>
              <a:srgbClr val="00007D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503FA1C-D714-4B82-BD7A-E26707F1B69C}"/>
              </a:ext>
            </a:extLst>
          </p:cNvPr>
          <p:cNvCxnSpPr>
            <a:cxnSpLocks/>
          </p:cNvCxnSpPr>
          <p:nvPr/>
        </p:nvCxnSpPr>
        <p:spPr>
          <a:xfrm flipV="1">
            <a:off x="6066183" y="1839915"/>
            <a:ext cx="0" cy="1589085"/>
          </a:xfrm>
          <a:prstGeom prst="straightConnector1">
            <a:avLst/>
          </a:prstGeom>
          <a:ln w="19050">
            <a:solidFill>
              <a:srgbClr val="00007D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8F6D021-4AB5-4474-9949-A36273252B9A}"/>
              </a:ext>
            </a:extLst>
          </p:cNvPr>
          <p:cNvCxnSpPr>
            <a:cxnSpLocks/>
          </p:cNvCxnSpPr>
          <p:nvPr/>
        </p:nvCxnSpPr>
        <p:spPr>
          <a:xfrm>
            <a:off x="4045226" y="1839915"/>
            <a:ext cx="2020957" cy="0"/>
          </a:xfrm>
          <a:prstGeom prst="straightConnector1">
            <a:avLst/>
          </a:prstGeom>
          <a:ln w="19050">
            <a:solidFill>
              <a:srgbClr val="00007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ECFD8AB2-226D-4832-8154-61B2C02DDA55}"/>
              </a:ext>
            </a:extLst>
          </p:cNvPr>
          <p:cNvSpPr/>
          <p:nvPr/>
        </p:nvSpPr>
        <p:spPr>
          <a:xfrm>
            <a:off x="4519714" y="1516003"/>
            <a:ext cx="1045479" cy="4770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419" sz="2500" dirty="0">
                <a:latin typeface="Bahnschrift SemiLight SemiConde" panose="020B0502040204020203" pitchFamily="34" charset="0"/>
              </a:rPr>
              <a:t>68,26%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931621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835CD71D-A168-4CA2-8F32-7D9660A0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216000"/>
            <a:ext cx="9631753" cy="664750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0ACE77F-BFBA-4971-83E4-015E1A337FE7}"/>
              </a:ext>
            </a:extLst>
          </p:cNvPr>
          <p:cNvSpPr/>
          <p:nvPr/>
        </p:nvSpPr>
        <p:spPr>
          <a:xfrm>
            <a:off x="3896778" y="216000"/>
            <a:ext cx="81196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000" dirty="0">
                <a:latin typeface="Bahnschrift SemiLight SemiConde" panose="020B0502040204020203" pitchFamily="34" charset="0"/>
              </a:rPr>
              <a:t>Curva Normal de media µ = 0 e desvio padrão </a:t>
            </a:r>
            <a:r>
              <a:rPr lang="el-GR" sz="3000" dirty="0">
                <a:latin typeface="Bahnschrift SemiLight SemiConde" panose="020B0502040204020203" pitchFamily="34" charset="0"/>
              </a:rPr>
              <a:t>σ</a:t>
            </a:r>
            <a:r>
              <a:rPr lang="pt-BR" sz="3000" dirty="0">
                <a:latin typeface="Bahnschrift SemiLight SemiConde" panose="020B0502040204020203" pitchFamily="34" charset="0"/>
              </a:rPr>
              <a:t> = 1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E0206C-8298-4E8B-9AE7-F7B6E01D1B2C}"/>
              </a:ext>
            </a:extLst>
          </p:cNvPr>
          <p:cNvCxnSpPr>
            <a:cxnSpLocks/>
          </p:cNvCxnSpPr>
          <p:nvPr/>
        </p:nvCxnSpPr>
        <p:spPr>
          <a:xfrm flipV="1">
            <a:off x="6980581" y="5237921"/>
            <a:ext cx="0" cy="8141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63BB9F4F-A76B-4CEB-A38F-BB66572C8836}"/>
              </a:ext>
            </a:extLst>
          </p:cNvPr>
          <p:cNvSpPr/>
          <p:nvPr/>
        </p:nvSpPr>
        <p:spPr>
          <a:xfrm>
            <a:off x="3071190" y="5953538"/>
            <a:ext cx="180000" cy="180000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3" name="Estrela: 5 Pontas 2">
            <a:extLst>
              <a:ext uri="{FF2B5EF4-FFF2-40B4-BE49-F238E27FC236}">
                <a16:creationId xmlns:a16="http://schemas.microsoft.com/office/drawing/2014/main" id="{0051D3D0-783B-4092-A958-6E02DBF96313}"/>
              </a:ext>
            </a:extLst>
          </p:cNvPr>
          <p:cNvSpPr/>
          <p:nvPr/>
        </p:nvSpPr>
        <p:spPr>
          <a:xfrm>
            <a:off x="6891129" y="5953538"/>
            <a:ext cx="180000" cy="180000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3B7A81B-F500-43E5-B933-339377B323EF}"/>
              </a:ext>
            </a:extLst>
          </p:cNvPr>
          <p:cNvCxnSpPr>
            <a:cxnSpLocks/>
          </p:cNvCxnSpPr>
          <p:nvPr/>
        </p:nvCxnSpPr>
        <p:spPr>
          <a:xfrm flipV="1">
            <a:off x="3158424" y="5237921"/>
            <a:ext cx="0" cy="8141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44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835CD71D-A168-4CA2-8F32-7D9660A0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216000"/>
            <a:ext cx="9631753" cy="664750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0ACE77F-BFBA-4971-83E4-015E1A337FE7}"/>
              </a:ext>
            </a:extLst>
          </p:cNvPr>
          <p:cNvSpPr/>
          <p:nvPr/>
        </p:nvSpPr>
        <p:spPr>
          <a:xfrm>
            <a:off x="3896778" y="216000"/>
            <a:ext cx="81196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000" dirty="0">
                <a:latin typeface="Bahnschrift SemiLight SemiConde" panose="020B0502040204020203" pitchFamily="34" charset="0"/>
              </a:rPr>
              <a:t>Curva Normal de media µ = 0 e desvio padrão </a:t>
            </a:r>
            <a:r>
              <a:rPr lang="el-GR" sz="3000" dirty="0">
                <a:latin typeface="Bahnschrift SemiLight SemiConde" panose="020B0502040204020203" pitchFamily="34" charset="0"/>
              </a:rPr>
              <a:t>σ</a:t>
            </a:r>
            <a:r>
              <a:rPr lang="pt-BR" sz="3000" dirty="0">
                <a:latin typeface="Bahnschrift SemiLight SemiConde" panose="020B0502040204020203" pitchFamily="34" charset="0"/>
              </a:rPr>
              <a:t> = 1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E0206C-8298-4E8B-9AE7-F7B6E01D1B2C}"/>
              </a:ext>
            </a:extLst>
          </p:cNvPr>
          <p:cNvCxnSpPr>
            <a:cxnSpLocks/>
          </p:cNvCxnSpPr>
          <p:nvPr/>
        </p:nvCxnSpPr>
        <p:spPr>
          <a:xfrm flipV="1">
            <a:off x="6980581" y="5237921"/>
            <a:ext cx="0" cy="8141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63BB9F4F-A76B-4CEB-A38F-BB66572C8836}"/>
              </a:ext>
            </a:extLst>
          </p:cNvPr>
          <p:cNvSpPr/>
          <p:nvPr/>
        </p:nvSpPr>
        <p:spPr>
          <a:xfrm>
            <a:off x="3071190" y="5953538"/>
            <a:ext cx="180000" cy="180000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3" name="Estrela: 5 Pontas 2">
            <a:extLst>
              <a:ext uri="{FF2B5EF4-FFF2-40B4-BE49-F238E27FC236}">
                <a16:creationId xmlns:a16="http://schemas.microsoft.com/office/drawing/2014/main" id="{0051D3D0-783B-4092-A958-6E02DBF96313}"/>
              </a:ext>
            </a:extLst>
          </p:cNvPr>
          <p:cNvSpPr/>
          <p:nvPr/>
        </p:nvSpPr>
        <p:spPr>
          <a:xfrm>
            <a:off x="6891129" y="5953538"/>
            <a:ext cx="180000" cy="180000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3B7A81B-F500-43E5-B933-339377B323EF}"/>
              </a:ext>
            </a:extLst>
          </p:cNvPr>
          <p:cNvCxnSpPr>
            <a:cxnSpLocks/>
          </p:cNvCxnSpPr>
          <p:nvPr/>
        </p:nvCxnSpPr>
        <p:spPr>
          <a:xfrm flipV="1">
            <a:off x="3158424" y="5237921"/>
            <a:ext cx="0" cy="8141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2419A3DF-4034-47DF-A64B-B7B7EA457F71}"/>
              </a:ext>
            </a:extLst>
          </p:cNvPr>
          <p:cNvSpPr/>
          <p:nvPr/>
        </p:nvSpPr>
        <p:spPr>
          <a:xfrm>
            <a:off x="6980581" y="5642468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0,025</a:t>
            </a:r>
            <a:endParaRPr lang="pt-BR" sz="2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2B2D2-A3F0-424C-9263-C4A2999C0ABF}"/>
              </a:ext>
            </a:extLst>
          </p:cNvPr>
          <p:cNvSpPr/>
          <p:nvPr/>
        </p:nvSpPr>
        <p:spPr>
          <a:xfrm>
            <a:off x="2503549" y="5642468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0,025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28277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835CD71D-A168-4CA2-8F32-7D9660A0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216000"/>
            <a:ext cx="9631753" cy="664750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0ACE77F-BFBA-4971-83E4-015E1A337FE7}"/>
              </a:ext>
            </a:extLst>
          </p:cNvPr>
          <p:cNvSpPr/>
          <p:nvPr/>
        </p:nvSpPr>
        <p:spPr>
          <a:xfrm>
            <a:off x="3896778" y="216000"/>
            <a:ext cx="81196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000" dirty="0">
                <a:latin typeface="Bahnschrift SemiLight SemiConde" panose="020B0502040204020203" pitchFamily="34" charset="0"/>
              </a:rPr>
              <a:t>Curva Normal de media µ = 0 e desvio padrão </a:t>
            </a:r>
            <a:r>
              <a:rPr lang="el-GR" sz="3000" dirty="0">
                <a:latin typeface="Bahnschrift SemiLight SemiConde" panose="020B0502040204020203" pitchFamily="34" charset="0"/>
              </a:rPr>
              <a:t>σ</a:t>
            </a:r>
            <a:r>
              <a:rPr lang="pt-BR" sz="3000" dirty="0">
                <a:latin typeface="Bahnschrift SemiLight SemiConde" panose="020B0502040204020203" pitchFamily="34" charset="0"/>
              </a:rPr>
              <a:t> = 1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E0206C-8298-4E8B-9AE7-F7B6E01D1B2C}"/>
              </a:ext>
            </a:extLst>
          </p:cNvPr>
          <p:cNvCxnSpPr>
            <a:cxnSpLocks/>
          </p:cNvCxnSpPr>
          <p:nvPr/>
        </p:nvCxnSpPr>
        <p:spPr>
          <a:xfrm flipV="1">
            <a:off x="6980581" y="5237921"/>
            <a:ext cx="0" cy="8141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63BB9F4F-A76B-4CEB-A38F-BB66572C8836}"/>
              </a:ext>
            </a:extLst>
          </p:cNvPr>
          <p:cNvSpPr/>
          <p:nvPr/>
        </p:nvSpPr>
        <p:spPr>
          <a:xfrm>
            <a:off x="3071190" y="5953538"/>
            <a:ext cx="180000" cy="180000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3" name="Estrela: 5 Pontas 2">
            <a:extLst>
              <a:ext uri="{FF2B5EF4-FFF2-40B4-BE49-F238E27FC236}">
                <a16:creationId xmlns:a16="http://schemas.microsoft.com/office/drawing/2014/main" id="{0051D3D0-783B-4092-A958-6E02DBF96313}"/>
              </a:ext>
            </a:extLst>
          </p:cNvPr>
          <p:cNvSpPr/>
          <p:nvPr/>
        </p:nvSpPr>
        <p:spPr>
          <a:xfrm>
            <a:off x="6891129" y="5953538"/>
            <a:ext cx="180000" cy="180000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3B7A81B-F500-43E5-B933-339377B323EF}"/>
              </a:ext>
            </a:extLst>
          </p:cNvPr>
          <p:cNvCxnSpPr>
            <a:cxnSpLocks/>
          </p:cNvCxnSpPr>
          <p:nvPr/>
        </p:nvCxnSpPr>
        <p:spPr>
          <a:xfrm flipV="1">
            <a:off x="3158424" y="5237921"/>
            <a:ext cx="0" cy="8141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2419A3DF-4034-47DF-A64B-B7B7EA457F71}"/>
              </a:ext>
            </a:extLst>
          </p:cNvPr>
          <p:cNvSpPr/>
          <p:nvPr/>
        </p:nvSpPr>
        <p:spPr>
          <a:xfrm>
            <a:off x="6980581" y="5642468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0,025</a:t>
            </a:r>
            <a:endParaRPr lang="pt-BR" sz="2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2B2D2-A3F0-424C-9263-C4A2999C0ABF}"/>
              </a:ext>
            </a:extLst>
          </p:cNvPr>
          <p:cNvSpPr/>
          <p:nvPr/>
        </p:nvSpPr>
        <p:spPr>
          <a:xfrm>
            <a:off x="2503549" y="5642468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0,025</a:t>
            </a:r>
            <a:endParaRPr lang="pt-BR" sz="20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394BB8-6E1F-4820-AF3C-49B492C330CF}"/>
              </a:ext>
            </a:extLst>
          </p:cNvPr>
          <p:cNvSpPr/>
          <p:nvPr/>
        </p:nvSpPr>
        <p:spPr>
          <a:xfrm>
            <a:off x="6980581" y="2480739"/>
            <a:ext cx="193033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500" dirty="0">
                <a:latin typeface="Bahnschrift SemiLight SemiConde" panose="020B0502040204020203" pitchFamily="34" charset="0"/>
              </a:rPr>
              <a:t>α</a:t>
            </a:r>
            <a:r>
              <a:rPr lang="pt-BR" sz="3500" dirty="0">
                <a:latin typeface="Bahnschrift SemiLight SemiConde" panose="020B0502040204020203" pitchFamily="34" charset="0"/>
              </a:rPr>
              <a:t> = 0,05</a:t>
            </a:r>
            <a:endParaRPr lang="es-419" sz="35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32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835CD71D-A168-4CA2-8F32-7D9660A0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216000"/>
            <a:ext cx="9631753" cy="664750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0ACE77F-BFBA-4971-83E4-015E1A337FE7}"/>
              </a:ext>
            </a:extLst>
          </p:cNvPr>
          <p:cNvSpPr/>
          <p:nvPr/>
        </p:nvSpPr>
        <p:spPr>
          <a:xfrm>
            <a:off x="3896778" y="216000"/>
            <a:ext cx="81196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000" dirty="0">
                <a:latin typeface="Bahnschrift SemiLight SemiConde" panose="020B0502040204020203" pitchFamily="34" charset="0"/>
              </a:rPr>
              <a:t>Curva Normal de media µ = 0 e desvio padrão </a:t>
            </a:r>
            <a:r>
              <a:rPr lang="el-GR" sz="3000" dirty="0">
                <a:latin typeface="Bahnschrift SemiLight SemiConde" panose="020B0502040204020203" pitchFamily="34" charset="0"/>
              </a:rPr>
              <a:t>σ</a:t>
            </a:r>
            <a:r>
              <a:rPr lang="pt-BR" sz="3000" dirty="0">
                <a:latin typeface="Bahnschrift SemiLight SemiConde" panose="020B0502040204020203" pitchFamily="34" charset="0"/>
              </a:rPr>
              <a:t> = 1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E0206C-8298-4E8B-9AE7-F7B6E01D1B2C}"/>
              </a:ext>
            </a:extLst>
          </p:cNvPr>
          <p:cNvCxnSpPr>
            <a:cxnSpLocks/>
          </p:cNvCxnSpPr>
          <p:nvPr/>
        </p:nvCxnSpPr>
        <p:spPr>
          <a:xfrm flipV="1">
            <a:off x="6980581" y="5237921"/>
            <a:ext cx="0" cy="8141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63BB9F4F-A76B-4CEB-A38F-BB66572C8836}"/>
              </a:ext>
            </a:extLst>
          </p:cNvPr>
          <p:cNvSpPr/>
          <p:nvPr/>
        </p:nvSpPr>
        <p:spPr>
          <a:xfrm>
            <a:off x="3071190" y="5953538"/>
            <a:ext cx="180000" cy="180000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3" name="Estrela: 5 Pontas 2">
            <a:extLst>
              <a:ext uri="{FF2B5EF4-FFF2-40B4-BE49-F238E27FC236}">
                <a16:creationId xmlns:a16="http://schemas.microsoft.com/office/drawing/2014/main" id="{0051D3D0-783B-4092-A958-6E02DBF96313}"/>
              </a:ext>
            </a:extLst>
          </p:cNvPr>
          <p:cNvSpPr/>
          <p:nvPr/>
        </p:nvSpPr>
        <p:spPr>
          <a:xfrm>
            <a:off x="6891129" y="5953538"/>
            <a:ext cx="180000" cy="180000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3B7A81B-F500-43E5-B933-339377B323EF}"/>
              </a:ext>
            </a:extLst>
          </p:cNvPr>
          <p:cNvCxnSpPr>
            <a:cxnSpLocks/>
          </p:cNvCxnSpPr>
          <p:nvPr/>
        </p:nvCxnSpPr>
        <p:spPr>
          <a:xfrm flipV="1">
            <a:off x="3158424" y="5237921"/>
            <a:ext cx="0" cy="8141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2419A3DF-4034-47DF-A64B-B7B7EA457F71}"/>
              </a:ext>
            </a:extLst>
          </p:cNvPr>
          <p:cNvSpPr/>
          <p:nvPr/>
        </p:nvSpPr>
        <p:spPr>
          <a:xfrm>
            <a:off x="6980581" y="5642468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0,025</a:t>
            </a:r>
            <a:endParaRPr lang="pt-BR" sz="2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2B2D2-A3F0-424C-9263-C4A2999C0ABF}"/>
              </a:ext>
            </a:extLst>
          </p:cNvPr>
          <p:cNvSpPr/>
          <p:nvPr/>
        </p:nvSpPr>
        <p:spPr>
          <a:xfrm>
            <a:off x="2503549" y="5642468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0,025</a:t>
            </a:r>
            <a:endParaRPr lang="pt-BR" sz="20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394BB8-6E1F-4820-AF3C-49B492C330CF}"/>
              </a:ext>
            </a:extLst>
          </p:cNvPr>
          <p:cNvSpPr/>
          <p:nvPr/>
        </p:nvSpPr>
        <p:spPr>
          <a:xfrm>
            <a:off x="6980581" y="2480739"/>
            <a:ext cx="193033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500" dirty="0">
                <a:latin typeface="Bahnschrift SemiLight SemiConde" panose="020B0502040204020203" pitchFamily="34" charset="0"/>
              </a:rPr>
              <a:t>α</a:t>
            </a:r>
            <a:r>
              <a:rPr lang="pt-BR" sz="3500" dirty="0">
                <a:latin typeface="Bahnschrift SemiLight SemiConde" panose="020B0502040204020203" pitchFamily="34" charset="0"/>
              </a:rPr>
              <a:t> = 0,05</a:t>
            </a:r>
            <a:endParaRPr lang="es-419" sz="35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CD66542-AE13-4421-AB5A-947A46E745BD}"/>
              </a:ext>
            </a:extLst>
          </p:cNvPr>
          <p:cNvSpPr/>
          <p:nvPr/>
        </p:nvSpPr>
        <p:spPr>
          <a:xfrm>
            <a:off x="8606524" y="2062423"/>
            <a:ext cx="3409885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3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Máxima chance de errar na estimativa</a:t>
            </a:r>
          </a:p>
          <a:p>
            <a:r>
              <a:rPr lang="pt-BR" sz="3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que EU permito</a:t>
            </a:r>
            <a:endParaRPr lang="es-419" sz="3000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10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D097923-E7FA-47C9-997C-0755EF9866E9}"/>
              </a:ext>
            </a:extLst>
          </p:cNvPr>
          <p:cNvSpPr txBox="1"/>
          <p:nvPr/>
        </p:nvSpPr>
        <p:spPr>
          <a:xfrm>
            <a:off x="991453" y="305068"/>
            <a:ext cx="1020909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0" dirty="0">
                <a:latin typeface="Bahnschrift SemiLight Condensed" panose="020B0502040204020203" pitchFamily="34" charset="0"/>
              </a:rPr>
              <a:t>( ... )</a:t>
            </a:r>
          </a:p>
        </p:txBody>
      </p:sp>
    </p:spTree>
    <p:extLst>
      <p:ext uri="{BB962C8B-B14F-4D97-AF65-F5344CB8AC3E}">
        <p14:creationId xmlns:p14="http://schemas.microsoft.com/office/powerpoint/2010/main" val="385633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3D02CF4-71B6-474A-9265-FE286B030F94}"/>
              </a:ext>
            </a:extLst>
          </p:cNvPr>
          <p:cNvSpPr/>
          <p:nvPr/>
        </p:nvSpPr>
        <p:spPr>
          <a:xfrm>
            <a:off x="387626" y="318053"/>
            <a:ext cx="4631635" cy="4363278"/>
          </a:xfrm>
          <a:prstGeom prst="ellipse">
            <a:avLst/>
          </a:prstGeom>
          <a:solidFill>
            <a:srgbClr val="EAACA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CF434C-7C73-424B-9A46-6ADA73065A17}"/>
              </a:ext>
            </a:extLst>
          </p:cNvPr>
          <p:cNvSpPr/>
          <p:nvPr/>
        </p:nvSpPr>
        <p:spPr>
          <a:xfrm>
            <a:off x="1578403" y="3366730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População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F260DD-426C-4C0B-B98A-1FF7CC7FC5D6}"/>
              </a:ext>
            </a:extLst>
          </p:cNvPr>
          <p:cNvSpPr/>
          <p:nvPr/>
        </p:nvSpPr>
        <p:spPr>
          <a:xfrm>
            <a:off x="2385391" y="1133062"/>
            <a:ext cx="1878496" cy="904460"/>
          </a:xfrm>
          <a:prstGeom prst="rect">
            <a:avLst/>
          </a:prstGeom>
          <a:pattFill prst="ltVer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766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FF6BE5D-E211-472E-BD20-B6623182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000"/>
            <a:ext cx="8835394" cy="5901440"/>
          </a:xfrm>
          <a:prstGeom prst="rect">
            <a:avLst/>
          </a:prstGeom>
        </p:spPr>
      </p:pic>
      <p:sp>
        <p:nvSpPr>
          <p:cNvPr id="12" name="CuadroTexto 7">
            <a:extLst>
              <a:ext uri="{FF2B5EF4-FFF2-40B4-BE49-F238E27FC236}">
                <a16:creationId xmlns:a16="http://schemas.microsoft.com/office/drawing/2014/main" id="{82D0AEAC-C45C-4C7B-9EDA-A1F624E7D430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Exemplo: inferência de um parâmetro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3B67F2F-841D-49A6-9F15-328F62C36222}"/>
                  </a:ext>
                </a:extLst>
              </p:cNvPr>
              <p:cNvSpPr/>
              <p:nvPr/>
            </p:nvSpPr>
            <p:spPr>
              <a:xfrm>
                <a:off x="4040006" y="1335642"/>
                <a:ext cx="2798113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= 5,04             µ</a:t>
                </a:r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3B67F2F-841D-49A6-9F15-328F62C36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006" y="1335642"/>
                <a:ext cx="2798113" cy="521297"/>
              </a:xfrm>
              <a:prstGeom prst="rect">
                <a:avLst/>
              </a:prstGeom>
              <a:blipFill>
                <a:blip r:embed="rId3"/>
                <a:stretch>
                  <a:fillRect t="-2326" b="-244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" descr="Cartoon scientist guy | Public domain vectors">
            <a:extLst>
              <a:ext uri="{FF2B5EF4-FFF2-40B4-BE49-F238E27FC236}">
                <a16:creationId xmlns:a16="http://schemas.microsoft.com/office/drawing/2014/main" id="{B5FD965F-18A9-487A-8503-1ECD449D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0" y="441226"/>
            <a:ext cx="1175315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D76AD68-E5EF-4F14-87C3-AE8F93A6D612}"/>
              </a:ext>
            </a:extLst>
          </p:cNvPr>
          <p:cNvCxnSpPr/>
          <p:nvPr/>
        </p:nvCxnSpPr>
        <p:spPr>
          <a:xfrm>
            <a:off x="5496338" y="1630017"/>
            <a:ext cx="566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956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FF6BE5D-E211-472E-BD20-B6623182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000"/>
            <a:ext cx="8835394" cy="5901440"/>
          </a:xfrm>
          <a:prstGeom prst="rect">
            <a:avLst/>
          </a:prstGeom>
        </p:spPr>
      </p:pic>
      <p:sp>
        <p:nvSpPr>
          <p:cNvPr id="12" name="CuadroTexto 7">
            <a:extLst>
              <a:ext uri="{FF2B5EF4-FFF2-40B4-BE49-F238E27FC236}">
                <a16:creationId xmlns:a16="http://schemas.microsoft.com/office/drawing/2014/main" id="{82D0AEAC-C45C-4C7B-9EDA-A1F624E7D430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Exemplo: inferência de um parâmetro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3B67F2F-841D-49A6-9F15-328F62C36222}"/>
                  </a:ext>
                </a:extLst>
              </p:cNvPr>
              <p:cNvSpPr/>
              <p:nvPr/>
            </p:nvSpPr>
            <p:spPr>
              <a:xfrm>
                <a:off x="4040006" y="1335642"/>
                <a:ext cx="2798113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= 5,04             µ</a:t>
                </a:r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3B67F2F-841D-49A6-9F15-328F62C36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006" y="1335642"/>
                <a:ext cx="2798113" cy="521297"/>
              </a:xfrm>
              <a:prstGeom prst="rect">
                <a:avLst/>
              </a:prstGeom>
              <a:blipFill>
                <a:blip r:embed="rId3"/>
                <a:stretch>
                  <a:fillRect t="-2326" b="-244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" descr="Cartoon scientist guy | Public domain vectors">
            <a:extLst>
              <a:ext uri="{FF2B5EF4-FFF2-40B4-BE49-F238E27FC236}">
                <a16:creationId xmlns:a16="http://schemas.microsoft.com/office/drawing/2014/main" id="{B5FD965F-18A9-487A-8503-1ECD449D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0" y="441226"/>
            <a:ext cx="1175315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D76AD68-E5EF-4F14-87C3-AE8F93A6D612}"/>
              </a:ext>
            </a:extLst>
          </p:cNvPr>
          <p:cNvCxnSpPr/>
          <p:nvPr/>
        </p:nvCxnSpPr>
        <p:spPr>
          <a:xfrm>
            <a:off x="5496338" y="1630017"/>
            <a:ext cx="566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E266C61F-9BD9-43DA-91A8-7CA40EA690F0}"/>
              </a:ext>
            </a:extLst>
          </p:cNvPr>
          <p:cNvSpPr/>
          <p:nvPr/>
        </p:nvSpPr>
        <p:spPr>
          <a:xfrm>
            <a:off x="8692114" y="2382560"/>
            <a:ext cx="3108130" cy="10464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Chance de errar </a:t>
            </a:r>
          </a:p>
          <a:p>
            <a:r>
              <a:rPr lang="el-GR" sz="3200" dirty="0">
                <a:latin typeface="Bahnschrift SemiLight SemiConde" panose="020B0502040204020203" pitchFamily="34" charset="0"/>
              </a:rPr>
              <a:t>α</a:t>
            </a:r>
            <a:r>
              <a:rPr lang="pt-BR" sz="3200" dirty="0">
                <a:latin typeface="Bahnschrift SemiLight SemiConde" panose="020B0502040204020203" pitchFamily="34" charset="0"/>
              </a:rPr>
              <a:t> = </a:t>
            </a:r>
            <a:r>
              <a:rPr lang="pt-BR" sz="3000" dirty="0">
                <a:latin typeface="Bahnschrift SemiLight SemiConde" panose="020B0502040204020203" pitchFamily="34" charset="0"/>
              </a:rPr>
              <a:t>0,05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86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4B0866D-A4CC-4782-949D-556D95DAA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000"/>
            <a:ext cx="8835394" cy="5901440"/>
          </a:xfrm>
          <a:prstGeom prst="rect">
            <a:avLst/>
          </a:prstGeom>
        </p:spPr>
      </p:pic>
      <p:sp>
        <p:nvSpPr>
          <p:cNvPr id="12" name="CuadroTexto 7">
            <a:extLst>
              <a:ext uri="{FF2B5EF4-FFF2-40B4-BE49-F238E27FC236}">
                <a16:creationId xmlns:a16="http://schemas.microsoft.com/office/drawing/2014/main" id="{82D0AEAC-C45C-4C7B-9EDA-A1F624E7D430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Exemplo: inferência de um parâmetro</a:t>
            </a:r>
          </a:p>
        </p:txBody>
      </p:sp>
      <p:pic>
        <p:nvPicPr>
          <p:cNvPr id="22" name="Picture 2" descr="Cartoon scientist guy | Public domain vectors">
            <a:extLst>
              <a:ext uri="{FF2B5EF4-FFF2-40B4-BE49-F238E27FC236}">
                <a16:creationId xmlns:a16="http://schemas.microsoft.com/office/drawing/2014/main" id="{B5FD965F-18A9-487A-8503-1ECD449D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0" y="441226"/>
            <a:ext cx="1175315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C986EEE-68DC-4996-8375-BF73C41D0F4B}"/>
              </a:ext>
            </a:extLst>
          </p:cNvPr>
          <p:cNvSpPr/>
          <p:nvPr/>
        </p:nvSpPr>
        <p:spPr>
          <a:xfrm>
            <a:off x="8692114" y="2382560"/>
            <a:ext cx="3108130" cy="10464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Chance de errar </a:t>
            </a:r>
          </a:p>
          <a:p>
            <a:r>
              <a:rPr lang="el-GR" sz="3200" dirty="0">
                <a:latin typeface="Bahnschrift SemiLight SemiConde" panose="020B0502040204020203" pitchFamily="34" charset="0"/>
              </a:rPr>
              <a:t>α</a:t>
            </a:r>
            <a:r>
              <a:rPr lang="pt-BR" sz="3200" dirty="0">
                <a:latin typeface="Bahnschrift SemiLight SemiConde" panose="020B0502040204020203" pitchFamily="34" charset="0"/>
              </a:rPr>
              <a:t> = </a:t>
            </a:r>
            <a:r>
              <a:rPr lang="pt-BR" sz="3000" dirty="0">
                <a:latin typeface="Bahnschrift SemiLight SemiConde" panose="020B0502040204020203" pitchFamily="34" charset="0"/>
              </a:rPr>
              <a:t>0,05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7560B568-A265-49C1-B3FA-6A66F38FF8FC}"/>
                  </a:ext>
                </a:extLst>
              </p:cNvPr>
              <p:cNvSpPr/>
              <p:nvPr/>
            </p:nvSpPr>
            <p:spPr>
              <a:xfrm>
                <a:off x="4040007" y="1335642"/>
                <a:ext cx="142651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= 5,04      </a:t>
                </a:r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7560B568-A265-49C1-B3FA-6A66F38FF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007" y="1335642"/>
                <a:ext cx="1426516" cy="521297"/>
              </a:xfrm>
              <a:prstGeom prst="rect">
                <a:avLst/>
              </a:prstGeom>
              <a:blipFill>
                <a:blip r:embed="rId4"/>
                <a:stretch>
                  <a:fillRect t="-2326" r="-34615" b="-244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BF9BF4AF-A5E8-4F0D-9C27-8B951A6F266D}"/>
              </a:ext>
            </a:extLst>
          </p:cNvPr>
          <p:cNvSpPr/>
          <p:nvPr/>
        </p:nvSpPr>
        <p:spPr>
          <a:xfrm>
            <a:off x="6196886" y="1379885"/>
            <a:ext cx="75206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>
                <a:latin typeface="Bahnschrift SemiLight SemiConde" panose="020B0502040204020203" pitchFamily="34" charset="0"/>
              </a:rPr>
              <a:t>5,56     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2DB680-2812-451C-A224-BADD8F38D8A9}"/>
              </a:ext>
            </a:extLst>
          </p:cNvPr>
          <p:cNvSpPr/>
          <p:nvPr/>
        </p:nvSpPr>
        <p:spPr>
          <a:xfrm>
            <a:off x="2479563" y="1357763"/>
            <a:ext cx="75206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>
                <a:latin typeface="Bahnschrift SemiLight SemiConde" panose="020B0502040204020203" pitchFamily="34" charset="0"/>
              </a:rPr>
              <a:t>4,50      </a:t>
            </a:r>
          </a:p>
        </p:txBody>
      </p:sp>
    </p:spTree>
    <p:extLst>
      <p:ext uri="{BB962C8B-B14F-4D97-AF65-F5344CB8AC3E}">
        <p14:creationId xmlns:p14="http://schemas.microsoft.com/office/powerpoint/2010/main" val="3543940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4B0866D-A4CC-4782-949D-556D95DAA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000"/>
            <a:ext cx="8835394" cy="5901440"/>
          </a:xfrm>
          <a:prstGeom prst="rect">
            <a:avLst/>
          </a:prstGeom>
        </p:spPr>
      </p:pic>
      <p:sp>
        <p:nvSpPr>
          <p:cNvPr id="12" name="CuadroTexto 7">
            <a:extLst>
              <a:ext uri="{FF2B5EF4-FFF2-40B4-BE49-F238E27FC236}">
                <a16:creationId xmlns:a16="http://schemas.microsoft.com/office/drawing/2014/main" id="{82D0AEAC-C45C-4C7B-9EDA-A1F624E7D430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Exemplo: inferência de um parâmetro</a:t>
            </a:r>
          </a:p>
        </p:txBody>
      </p:sp>
      <p:pic>
        <p:nvPicPr>
          <p:cNvPr id="22" name="Picture 2" descr="Cartoon scientist guy | Public domain vectors">
            <a:extLst>
              <a:ext uri="{FF2B5EF4-FFF2-40B4-BE49-F238E27FC236}">
                <a16:creationId xmlns:a16="http://schemas.microsoft.com/office/drawing/2014/main" id="{B5FD965F-18A9-487A-8503-1ECD449D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0" y="441226"/>
            <a:ext cx="1175315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C986EEE-68DC-4996-8375-BF73C41D0F4B}"/>
              </a:ext>
            </a:extLst>
          </p:cNvPr>
          <p:cNvSpPr/>
          <p:nvPr/>
        </p:nvSpPr>
        <p:spPr>
          <a:xfrm>
            <a:off x="8692114" y="2382560"/>
            <a:ext cx="3108130" cy="10464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Chance de errar </a:t>
            </a:r>
          </a:p>
          <a:p>
            <a:r>
              <a:rPr lang="el-GR" sz="3200" dirty="0">
                <a:latin typeface="Bahnschrift SemiLight SemiConde" panose="020B0502040204020203" pitchFamily="34" charset="0"/>
              </a:rPr>
              <a:t>α</a:t>
            </a:r>
            <a:r>
              <a:rPr lang="pt-BR" sz="3200" dirty="0">
                <a:latin typeface="Bahnschrift SemiLight SemiConde" panose="020B0502040204020203" pitchFamily="34" charset="0"/>
              </a:rPr>
              <a:t> = </a:t>
            </a:r>
            <a:r>
              <a:rPr lang="pt-BR" sz="3000" dirty="0">
                <a:latin typeface="Bahnschrift SemiLight SemiConde" panose="020B0502040204020203" pitchFamily="34" charset="0"/>
              </a:rPr>
              <a:t>0,05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9BF4AF-A5E8-4F0D-9C27-8B951A6F266D}"/>
              </a:ext>
            </a:extLst>
          </p:cNvPr>
          <p:cNvSpPr/>
          <p:nvPr/>
        </p:nvSpPr>
        <p:spPr>
          <a:xfrm>
            <a:off x="2713383" y="1379885"/>
            <a:ext cx="394583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2500" dirty="0">
                <a:latin typeface="Bahnschrift SemiLight SemiConde" panose="020B0502040204020203" pitchFamily="34" charset="0"/>
              </a:rPr>
              <a:t>Intervalo de </a:t>
            </a:r>
            <a:r>
              <a:rPr lang="pt-BR" sz="2500" dirty="0">
                <a:latin typeface="Bahnschrift SemiLight SemiConde" panose="020B0502040204020203" pitchFamily="34" charset="0"/>
              </a:rPr>
              <a:t>confiança</a:t>
            </a:r>
            <a:r>
              <a:rPr lang="es-419" sz="2500" dirty="0">
                <a:latin typeface="Bahnschrift SemiLight SemiConde" panose="020B0502040204020203" pitchFamily="34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880519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432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AA0D1B68-0458-4782-88C2-2CF0DBE5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670" y="1042257"/>
            <a:ext cx="4932936" cy="3305067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49C1F1F3-7C57-4FFA-9C9B-1E72883DE296}"/>
              </a:ext>
            </a:extLst>
          </p:cNvPr>
          <p:cNvSpPr/>
          <p:nvPr/>
        </p:nvSpPr>
        <p:spPr>
          <a:xfrm>
            <a:off x="4951206" y="404134"/>
            <a:ext cx="35705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3000" i="1" dirty="0" err="1">
                <a:latin typeface="Bahnschrift SemiLight SemiConde" panose="020B0502040204020203" pitchFamily="34" charset="0"/>
              </a:rPr>
              <a:t>Artibeus</a:t>
            </a:r>
            <a:r>
              <a:rPr lang="es-419" sz="3000" i="1" dirty="0">
                <a:latin typeface="Bahnschrift SemiLight SemiConde" panose="020B0502040204020203" pitchFamily="34" charset="0"/>
              </a:rPr>
              <a:t> </a:t>
            </a:r>
            <a:r>
              <a:rPr lang="es-419" sz="3000" i="1" dirty="0" err="1">
                <a:latin typeface="Bahnschrift SemiLight SemiConde" panose="020B0502040204020203" pitchFamily="34" charset="0"/>
              </a:rPr>
              <a:t>lituratus</a:t>
            </a:r>
            <a:endParaRPr lang="es-419" sz="3000" i="1" dirty="0">
              <a:latin typeface="Bahnschrift SemiLight SemiConde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765AEAE-9F01-4735-8F14-2FB64F37F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87" r="52727" b="10573"/>
          <a:stretch/>
        </p:blipFill>
        <p:spPr>
          <a:xfrm>
            <a:off x="332509" y="1009505"/>
            <a:ext cx="4165600" cy="333782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8C2E9CE-79D2-4341-895D-803F618F0AE2}"/>
              </a:ext>
            </a:extLst>
          </p:cNvPr>
          <p:cNvSpPr/>
          <p:nvPr/>
        </p:nvSpPr>
        <p:spPr>
          <a:xfrm>
            <a:off x="332509" y="481078"/>
            <a:ext cx="33377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500" dirty="0" err="1">
                <a:latin typeface="Bahnschrift SemiLight SemiConde" panose="020B0502040204020203" pitchFamily="34" charset="0"/>
              </a:rPr>
              <a:t>Arquivo</a:t>
            </a:r>
            <a:r>
              <a:rPr lang="es-419" sz="2500" dirty="0">
                <a:latin typeface="Bahnschrift SemiLight SemiConde" panose="020B0502040204020203" pitchFamily="34" charset="0"/>
              </a:rPr>
              <a:t>: “a_lituratus.csv”</a:t>
            </a:r>
          </a:p>
        </p:txBody>
      </p:sp>
    </p:spTree>
    <p:extLst>
      <p:ext uri="{BB962C8B-B14F-4D97-AF65-F5344CB8AC3E}">
        <p14:creationId xmlns:p14="http://schemas.microsoft.com/office/powerpoint/2010/main" val="4056486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5F5731-8C26-4BD1-B95A-7CD081985EEB}"/>
              </a:ext>
            </a:extLst>
          </p:cNvPr>
          <p:cNvSpPr/>
          <p:nvPr/>
        </p:nvSpPr>
        <p:spPr>
          <a:xfrm>
            <a:off x="244641" y="534078"/>
            <a:ext cx="99827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Hipótese:</a:t>
            </a:r>
          </a:p>
          <a:p>
            <a:endParaRPr lang="pt-BR" sz="3500" b="1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Bichos de habitats Urbanos são maiores do que os florestais</a:t>
            </a:r>
          </a:p>
        </p:txBody>
      </p:sp>
    </p:spTree>
    <p:extLst>
      <p:ext uri="{BB962C8B-B14F-4D97-AF65-F5344CB8AC3E}">
        <p14:creationId xmlns:p14="http://schemas.microsoft.com/office/powerpoint/2010/main" val="2943642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5F5731-8C26-4BD1-B95A-7CD081985EEB}"/>
              </a:ext>
            </a:extLst>
          </p:cNvPr>
          <p:cNvSpPr/>
          <p:nvPr/>
        </p:nvSpPr>
        <p:spPr>
          <a:xfrm>
            <a:off x="244641" y="534078"/>
            <a:ext cx="99827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Hipótese:</a:t>
            </a:r>
          </a:p>
          <a:p>
            <a:endParaRPr lang="pt-BR" sz="3500" b="1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Bichos de habitats Urbanos são maiores do que os florestais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3C037CF-40AE-4B7A-9EB0-E94CC6D841EF}"/>
                  </a:ext>
                </a:extLst>
              </p:cNvPr>
              <p:cNvSpPr/>
              <p:nvPr/>
            </p:nvSpPr>
            <p:spPr>
              <a:xfrm>
                <a:off x="244641" y="3330286"/>
                <a:ext cx="8730394" cy="2645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3500" b="1" dirty="0">
                    <a:latin typeface="Bahnschrift SemiLight SemiConde" panose="020B0502040204020203" pitchFamily="34" charset="0"/>
                  </a:rPr>
                  <a:t>Hipótese estatística:</a:t>
                </a:r>
              </a:p>
              <a:p>
                <a:endParaRPr lang="pt-BR" sz="3500" b="1" dirty="0">
                  <a:latin typeface="Bahnschrift SemiLight SemiConde" panose="020B0502040204020203" pitchFamily="34" charset="0"/>
                </a:endParaRPr>
              </a:p>
              <a:p>
                <a:endParaRPr lang="pt-BR" sz="3000" dirty="0">
                  <a:latin typeface="Bahnschrift SemiLight SemiConde" panose="020B0502040204020203" pitchFamily="34" charset="0"/>
                </a:endParaRPr>
              </a:p>
              <a:p>
                <a:endParaRPr lang="pt-BR" sz="3000" dirty="0">
                  <a:latin typeface="Bahnschrift SemiLight SemiConde" panose="020B0502040204020203" pitchFamily="34" charset="0"/>
                </a:endParaRPr>
              </a:p>
              <a:p>
                <a:r>
                  <a:rPr lang="pt-BR" sz="3000" dirty="0">
                    <a:latin typeface="Bahnschrift SemiLight SemiConde" panose="020B0502040204020203" pitchFamily="34" charset="0"/>
                  </a:rPr>
                  <a:t>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𝑢𝑟𝑏𝑎𝑛𝑜𝑠</m:t>
                        </m:r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pt-BR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𝑓𝑙𝑜𝑟𝑒𝑠𝑡𝑎𝑖𝑠</m:t>
                        </m:r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pt-BR" sz="3000" dirty="0">
                  <a:latin typeface="Bahnschrift SemiLight SemiConde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3C037CF-40AE-4B7A-9EB0-E94CC6D84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41" y="3330286"/>
                <a:ext cx="8730394" cy="2645853"/>
              </a:xfrm>
              <a:prstGeom prst="rect">
                <a:avLst/>
              </a:prstGeom>
              <a:blipFill>
                <a:blip r:embed="rId2"/>
                <a:stretch>
                  <a:fillRect l="-2025" t="-3687" b="-25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085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5F5731-8C26-4BD1-B95A-7CD081985EEB}"/>
              </a:ext>
            </a:extLst>
          </p:cNvPr>
          <p:cNvSpPr/>
          <p:nvPr/>
        </p:nvSpPr>
        <p:spPr>
          <a:xfrm>
            <a:off x="244641" y="534078"/>
            <a:ext cx="99827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Hipótese:</a:t>
            </a:r>
          </a:p>
          <a:p>
            <a:endParaRPr lang="pt-BR" sz="3500" b="1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Bichos de habitats Urbanos são maiores do que os florestais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3C037CF-40AE-4B7A-9EB0-E94CC6D841EF}"/>
                  </a:ext>
                </a:extLst>
              </p:cNvPr>
              <p:cNvSpPr/>
              <p:nvPr/>
            </p:nvSpPr>
            <p:spPr>
              <a:xfrm>
                <a:off x="244641" y="3330286"/>
                <a:ext cx="8730394" cy="2645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3500" b="1" dirty="0">
                    <a:latin typeface="Bahnschrift SemiLight SemiConde" panose="020B0502040204020203" pitchFamily="34" charset="0"/>
                  </a:rPr>
                  <a:t>Hipótese estatística:</a:t>
                </a:r>
              </a:p>
              <a:p>
                <a:endParaRPr lang="pt-BR" sz="3500" b="1" dirty="0">
                  <a:latin typeface="Bahnschrift SemiLight SemiConde" panose="020B0502040204020203" pitchFamily="34" charset="0"/>
                </a:endParaRPr>
              </a:p>
              <a:p>
                <a:r>
                  <a:rPr lang="pt-BR" sz="3000" dirty="0">
                    <a:latin typeface="Bahnschrift SemiLight SemiConde" panose="020B0502040204020203" pitchFamily="34" charset="0"/>
                  </a:rPr>
                  <a:t>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3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𝑢𝑟𝑏𝑎𝑛𝑜𝑠</m:t>
                        </m:r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pt-BR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𝑓𝑙𝑜𝑟𝑒𝑠𝑡𝑎𝑖𝑠</m:t>
                        </m:r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pt-BR" sz="3000" dirty="0">
                  <a:latin typeface="Bahnschrift SemiLight SemiConde" panose="020B0502040204020203" pitchFamily="34" charset="0"/>
                </a:endParaRPr>
              </a:p>
              <a:p>
                <a:endParaRPr lang="pt-BR" sz="3000" dirty="0">
                  <a:latin typeface="Bahnschrift SemiLight SemiConde" panose="020B0502040204020203" pitchFamily="34" charset="0"/>
                </a:endParaRPr>
              </a:p>
              <a:p>
                <a:r>
                  <a:rPr lang="pt-BR" sz="3000" dirty="0">
                    <a:latin typeface="Bahnschrift SemiLight SemiConde" panose="020B0502040204020203" pitchFamily="34" charset="0"/>
                  </a:rPr>
                  <a:t>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𝑢𝑟𝑏𝑎𝑛𝑜𝑠</m:t>
                        </m:r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pt-BR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𝑓𝑙𝑜𝑟𝑒𝑠𝑡𝑎𝑖𝑠</m:t>
                        </m:r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pt-BR" sz="3000" dirty="0">
                  <a:latin typeface="Bahnschrift SemiLight SemiConde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3C037CF-40AE-4B7A-9EB0-E94CC6D84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41" y="3330286"/>
                <a:ext cx="8730394" cy="2645853"/>
              </a:xfrm>
              <a:prstGeom prst="rect">
                <a:avLst/>
              </a:prstGeom>
              <a:blipFill>
                <a:blip r:embed="rId2"/>
                <a:stretch>
                  <a:fillRect l="-2025" t="-3687" b="-43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730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5F5731-8C26-4BD1-B95A-7CD081985EEB}"/>
              </a:ext>
            </a:extLst>
          </p:cNvPr>
          <p:cNvSpPr/>
          <p:nvPr/>
        </p:nvSpPr>
        <p:spPr>
          <a:xfrm>
            <a:off x="244641" y="534078"/>
            <a:ext cx="99827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Hipótese:</a:t>
            </a:r>
          </a:p>
          <a:p>
            <a:endParaRPr lang="pt-BR" sz="3500" b="1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Bichos de habitats Urbanos são maiores do que os florestais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3C037CF-40AE-4B7A-9EB0-E94CC6D841EF}"/>
                  </a:ext>
                </a:extLst>
              </p:cNvPr>
              <p:cNvSpPr/>
              <p:nvPr/>
            </p:nvSpPr>
            <p:spPr>
              <a:xfrm>
                <a:off x="244641" y="3330286"/>
                <a:ext cx="8730394" cy="2645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3500" b="1" dirty="0">
                    <a:latin typeface="Bahnschrift SemiLight SemiConde" panose="020B0502040204020203" pitchFamily="34" charset="0"/>
                  </a:rPr>
                  <a:t>Hipótese estatística:</a:t>
                </a:r>
              </a:p>
              <a:p>
                <a:endParaRPr lang="pt-BR" sz="3500" b="1" dirty="0">
                  <a:latin typeface="Bahnschrift SemiLight SemiConde" panose="020B0502040204020203" pitchFamily="34" charset="0"/>
                </a:endParaRPr>
              </a:p>
              <a:p>
                <a:r>
                  <a:rPr lang="pt-BR" sz="3000" dirty="0">
                    <a:latin typeface="Bahnschrift SemiLight SemiConde" panose="020B0502040204020203" pitchFamily="34" charset="0"/>
                  </a:rPr>
                  <a:t>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3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𝑢𝑟𝑏𝑎𝑛𝑜𝑠</m:t>
                        </m:r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pt-BR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𝑓𝑙𝑜𝑟𝑒𝑠𝑡𝑎𝑖𝑠</m:t>
                        </m:r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pt-BR" sz="3000" dirty="0">
                  <a:latin typeface="Bahnschrift SemiLight SemiConde" panose="020B0502040204020203" pitchFamily="34" charset="0"/>
                </a:endParaRPr>
              </a:p>
              <a:p>
                <a:endParaRPr lang="pt-BR" sz="3000" dirty="0">
                  <a:latin typeface="Bahnschrift SemiLight SemiConde" panose="020B0502040204020203" pitchFamily="34" charset="0"/>
                </a:endParaRPr>
              </a:p>
              <a:p>
                <a:r>
                  <a:rPr lang="pt-BR" sz="3000" dirty="0">
                    <a:latin typeface="Bahnschrift SemiLight SemiConde" panose="020B0502040204020203" pitchFamily="34" charset="0"/>
                  </a:rPr>
                  <a:t>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𝑢𝑟𝑏𝑎𝑛𝑜𝑠</m:t>
                        </m:r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pt-BR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𝑓𝑙𝑜𝑟𝑒𝑠𝑡𝑎𝑖𝑠</m:t>
                        </m:r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pt-BR" sz="3000" dirty="0">
                  <a:latin typeface="Bahnschrift SemiLight SemiConde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3C037CF-40AE-4B7A-9EB0-E94CC6D84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41" y="3330286"/>
                <a:ext cx="8730394" cy="2645853"/>
              </a:xfrm>
              <a:prstGeom prst="rect">
                <a:avLst/>
              </a:prstGeom>
              <a:blipFill>
                <a:blip r:embed="rId2"/>
                <a:stretch>
                  <a:fillRect l="-2025" t="-3687" b="-43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88454D03-413B-4209-8FA0-FB364E7EC7F1}"/>
              </a:ext>
            </a:extLst>
          </p:cNvPr>
          <p:cNvSpPr/>
          <p:nvPr/>
        </p:nvSpPr>
        <p:spPr>
          <a:xfrm>
            <a:off x="5267738" y="4267979"/>
            <a:ext cx="61114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Vamos testar com incerteza máxima de </a:t>
            </a:r>
            <a:r>
              <a:rPr lang="el-GR" sz="35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α</a:t>
            </a:r>
            <a:r>
              <a:rPr lang="pt-BR" sz="35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 = 0,05</a:t>
            </a:r>
          </a:p>
        </p:txBody>
      </p:sp>
    </p:spTree>
    <p:extLst>
      <p:ext uri="{BB962C8B-B14F-4D97-AF65-F5344CB8AC3E}">
        <p14:creationId xmlns:p14="http://schemas.microsoft.com/office/powerpoint/2010/main" val="245340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3D02CF4-71B6-474A-9265-FE286B030F94}"/>
              </a:ext>
            </a:extLst>
          </p:cNvPr>
          <p:cNvSpPr/>
          <p:nvPr/>
        </p:nvSpPr>
        <p:spPr>
          <a:xfrm>
            <a:off x="387626" y="318053"/>
            <a:ext cx="4631635" cy="4363278"/>
          </a:xfrm>
          <a:prstGeom prst="ellipse">
            <a:avLst/>
          </a:prstGeom>
          <a:solidFill>
            <a:srgbClr val="EAACA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CF434C-7C73-424B-9A46-6ADA73065A17}"/>
              </a:ext>
            </a:extLst>
          </p:cNvPr>
          <p:cNvSpPr/>
          <p:nvPr/>
        </p:nvSpPr>
        <p:spPr>
          <a:xfrm>
            <a:off x="1578403" y="3366730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População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F260DD-426C-4C0B-B98A-1FF7CC7FC5D6}"/>
              </a:ext>
            </a:extLst>
          </p:cNvPr>
          <p:cNvSpPr/>
          <p:nvPr/>
        </p:nvSpPr>
        <p:spPr>
          <a:xfrm>
            <a:off x="2385391" y="1133062"/>
            <a:ext cx="1878496" cy="904460"/>
          </a:xfrm>
          <a:prstGeom prst="rect">
            <a:avLst/>
          </a:prstGeom>
          <a:pattFill prst="ltVer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727CBB2-0A68-4CE1-B073-3D6BF732A56C}"/>
              </a:ext>
            </a:extLst>
          </p:cNvPr>
          <p:cNvSpPr/>
          <p:nvPr/>
        </p:nvSpPr>
        <p:spPr>
          <a:xfrm>
            <a:off x="6096000" y="1133062"/>
            <a:ext cx="1878496" cy="904460"/>
          </a:xfrm>
          <a:prstGeom prst="rect">
            <a:avLst/>
          </a:prstGeom>
          <a:pattFill prst="ltVer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DF6CA78-D72A-43CB-B807-F5E3F0C94FC6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263887" y="1585292"/>
            <a:ext cx="183211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0BBDBD0-0DE8-4D36-8BBA-8F93FC5140E9}"/>
              </a:ext>
            </a:extLst>
          </p:cNvPr>
          <p:cNvSpPr/>
          <p:nvPr/>
        </p:nvSpPr>
        <p:spPr>
          <a:xfrm>
            <a:off x="5910207" y="2023912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Amostra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02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57F12115-BFB6-49A0-A6E8-C4EF79D8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432000"/>
            <a:ext cx="9638611" cy="643793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3D9ED56-06E4-4A5A-866C-DF454DE64EF8}"/>
              </a:ext>
            </a:extLst>
          </p:cNvPr>
          <p:cNvSpPr/>
          <p:nvPr/>
        </p:nvSpPr>
        <p:spPr>
          <a:xfrm>
            <a:off x="711778" y="432000"/>
            <a:ext cx="86806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000" dirty="0">
                <a:latin typeface="Bahnschrift SemiLight SemiConde" panose="020B0502040204020203" pitchFamily="34" charset="0"/>
              </a:rPr>
              <a:t>Hipótese nula: as medias são iguais</a:t>
            </a:r>
          </a:p>
        </p:txBody>
      </p:sp>
    </p:spTree>
    <p:extLst>
      <p:ext uri="{BB962C8B-B14F-4D97-AF65-F5344CB8AC3E}">
        <p14:creationId xmlns:p14="http://schemas.microsoft.com/office/powerpoint/2010/main" val="3064380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C3268C-9097-43AF-A0CF-50928FDDF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432000"/>
            <a:ext cx="9638611" cy="643793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AC792BE-502F-4F86-8E14-E210593FE435}"/>
              </a:ext>
            </a:extLst>
          </p:cNvPr>
          <p:cNvSpPr/>
          <p:nvPr/>
        </p:nvSpPr>
        <p:spPr>
          <a:xfrm>
            <a:off x="711778" y="432000"/>
            <a:ext cx="86806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000" dirty="0">
                <a:latin typeface="Bahnschrift SemiLight SemiConde" panose="020B0502040204020203" pitchFamily="34" charset="0"/>
              </a:rPr>
              <a:t>Hipótese alternativa: as medias são diferentes</a:t>
            </a:r>
          </a:p>
        </p:txBody>
      </p:sp>
    </p:spTree>
    <p:extLst>
      <p:ext uri="{BB962C8B-B14F-4D97-AF65-F5344CB8AC3E}">
        <p14:creationId xmlns:p14="http://schemas.microsoft.com/office/powerpoint/2010/main" val="65848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70F24D70-2D5B-4784-AD04-105B98DAAEA6}"/>
              </a:ext>
            </a:extLst>
          </p:cNvPr>
          <p:cNvSpPr/>
          <p:nvPr/>
        </p:nvSpPr>
        <p:spPr>
          <a:xfrm>
            <a:off x="711778" y="432000"/>
            <a:ext cx="868069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Teste de inferência clássica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61896C5-BD5E-4CF1-8374-A405A48BAC35}"/>
              </a:ext>
            </a:extLst>
          </p:cNvPr>
          <p:cNvSpPr/>
          <p:nvPr/>
        </p:nvSpPr>
        <p:spPr>
          <a:xfrm>
            <a:off x="711778" y="1478921"/>
            <a:ext cx="8680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1). Estatístico de teste é a Diferencia de Médias</a:t>
            </a: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	padronizada a uma distribuição teórica.</a:t>
            </a:r>
          </a:p>
        </p:txBody>
      </p:sp>
    </p:spTree>
    <p:extLst>
      <p:ext uri="{BB962C8B-B14F-4D97-AF65-F5344CB8AC3E}">
        <p14:creationId xmlns:p14="http://schemas.microsoft.com/office/powerpoint/2010/main" val="1181594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70F24D70-2D5B-4784-AD04-105B98DAAEA6}"/>
              </a:ext>
            </a:extLst>
          </p:cNvPr>
          <p:cNvSpPr/>
          <p:nvPr/>
        </p:nvSpPr>
        <p:spPr>
          <a:xfrm>
            <a:off x="711778" y="432000"/>
            <a:ext cx="868069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Teste de inferência clássica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61896C5-BD5E-4CF1-8374-A405A48BAC35}"/>
              </a:ext>
            </a:extLst>
          </p:cNvPr>
          <p:cNvSpPr/>
          <p:nvPr/>
        </p:nvSpPr>
        <p:spPr>
          <a:xfrm>
            <a:off x="711778" y="1478921"/>
            <a:ext cx="868069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1). Estatístico de teste é a Diferencia de Médias</a:t>
            </a: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	padronizada a uma distribuição teórica.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2). Distribuição que considera a hipótese nula como 	certa mas que é testada.</a:t>
            </a:r>
          </a:p>
        </p:txBody>
      </p:sp>
    </p:spTree>
    <p:extLst>
      <p:ext uri="{BB962C8B-B14F-4D97-AF65-F5344CB8AC3E}">
        <p14:creationId xmlns:p14="http://schemas.microsoft.com/office/powerpoint/2010/main" val="3182259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673E4BF-E834-4145-98A2-2014989538C0}"/>
              </a:ext>
            </a:extLst>
          </p:cNvPr>
          <p:cNvSpPr/>
          <p:nvPr/>
        </p:nvSpPr>
        <p:spPr>
          <a:xfrm>
            <a:off x="711778" y="432000"/>
            <a:ext cx="868069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Teste de inferência clássica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F75CE06-EEF3-462A-9211-D3131C05524E}"/>
              </a:ext>
            </a:extLst>
          </p:cNvPr>
          <p:cNvSpPr/>
          <p:nvPr/>
        </p:nvSpPr>
        <p:spPr>
          <a:xfrm>
            <a:off x="711778" y="1478921"/>
            <a:ext cx="86806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1). Estatístico de teste é a Diferencia de Médias</a:t>
            </a: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	padronizada a uma distribuição teórica.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2). Distribuição que considera a hipótese nula como 	certa mas que é testada.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pPr algn="ctr"/>
            <a:r>
              <a:rPr lang="pt-BR" sz="4000" b="1" dirty="0">
                <a:latin typeface="Bahnschrift SemiLight SemiConde" panose="020B0502040204020203" pitchFamily="34" charset="0"/>
              </a:rPr>
              <a:t>QUAL?</a:t>
            </a:r>
          </a:p>
        </p:txBody>
      </p:sp>
    </p:spTree>
    <p:extLst>
      <p:ext uri="{BB962C8B-B14F-4D97-AF65-F5344CB8AC3E}">
        <p14:creationId xmlns:p14="http://schemas.microsoft.com/office/powerpoint/2010/main" val="1720560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B74B36-2302-4D0D-82C3-F87990B5BB5B}"/>
              </a:ext>
            </a:extLst>
          </p:cNvPr>
          <p:cNvSpPr/>
          <p:nvPr/>
        </p:nvSpPr>
        <p:spPr>
          <a:xfrm>
            <a:off x="711778" y="432000"/>
            <a:ext cx="868069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Teste de inferência clássica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76A4AA9-4FD0-47E9-B790-216E40C7F8AD}"/>
              </a:ext>
            </a:extLst>
          </p:cNvPr>
          <p:cNvSpPr/>
          <p:nvPr/>
        </p:nvSpPr>
        <p:spPr>
          <a:xfrm>
            <a:off x="711778" y="1478921"/>
            <a:ext cx="86806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1). Estatístico de teste é a Diferencia de Médias</a:t>
            </a: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	padronizada a uma distribuição teórica.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2). Distribuição que considera a hipótese nula como 	certa mas que é testada.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pPr algn="ctr"/>
            <a:r>
              <a:rPr lang="pt-BR" sz="4000" b="1" dirty="0">
                <a:latin typeface="Bahnschrift SemiLight SemiConde" panose="020B0502040204020203" pitchFamily="34" charset="0"/>
              </a:rPr>
              <a:t>QUAL?</a:t>
            </a:r>
          </a:p>
          <a:p>
            <a:pPr algn="ctr"/>
            <a:endParaRPr lang="pt-BR" sz="4000" b="1" dirty="0">
              <a:latin typeface="Bahnschrift SemiLight SemiConde" panose="020B0502040204020203" pitchFamily="34" charset="0"/>
            </a:endParaRPr>
          </a:p>
          <a:p>
            <a:pPr algn="ctr"/>
            <a:r>
              <a:rPr lang="pt-BR" sz="4000" b="1" dirty="0">
                <a:latin typeface="Bahnschrift SemiLight SemiConde" panose="020B0502040204020203" pitchFamily="34" charset="0"/>
              </a:rPr>
              <a:t>T </a:t>
            </a:r>
            <a:r>
              <a:rPr lang="pt-BR" sz="4000" b="1" dirty="0" err="1">
                <a:latin typeface="Bahnschrift SemiLight SemiConde" panose="020B0502040204020203" pitchFamily="34" charset="0"/>
              </a:rPr>
              <a:t>student</a:t>
            </a:r>
            <a:r>
              <a:rPr lang="pt-BR" sz="4000" b="1" dirty="0">
                <a:latin typeface="Bahnschrift SemiLight SemiConde" panose="020B0502040204020203" pitchFamily="34" charset="0"/>
              </a:rPr>
              <a:t> ou Normal (Z)</a:t>
            </a:r>
          </a:p>
        </p:txBody>
      </p:sp>
    </p:spTree>
    <p:extLst>
      <p:ext uri="{BB962C8B-B14F-4D97-AF65-F5344CB8AC3E}">
        <p14:creationId xmlns:p14="http://schemas.microsoft.com/office/powerpoint/2010/main" val="3077011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8403ED7-14CA-47FB-A36B-726399A6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900000"/>
            <a:ext cx="8835394" cy="590144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171C285-02E0-47EF-BB75-4895EC09CB9F}"/>
              </a:ext>
            </a:extLst>
          </p:cNvPr>
          <p:cNvSpPr/>
          <p:nvPr/>
        </p:nvSpPr>
        <p:spPr>
          <a:xfrm>
            <a:off x="795131" y="570139"/>
            <a:ext cx="113068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Curva Normal de media µ = 0 e desvio padrão </a:t>
            </a:r>
            <a:r>
              <a:rPr lang="el-GR" sz="3000" dirty="0">
                <a:latin typeface="Bahnschrift SemiLight SemiConde" panose="020B0502040204020203" pitchFamily="34" charset="0"/>
              </a:rPr>
              <a:t>σ</a:t>
            </a:r>
            <a:r>
              <a:rPr lang="pt-BR" sz="3000" dirty="0">
                <a:latin typeface="Bahnschrift SemiLight SemiConde" panose="020B0502040204020203" pitchFamily="34" charset="0"/>
              </a:rPr>
              <a:t> = 1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9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74CB0C6-0355-4AB9-845A-ABC5A612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900000"/>
            <a:ext cx="8835394" cy="590144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DB8905E-E768-4DE4-8678-FF3FB9E09FB7}"/>
              </a:ext>
            </a:extLst>
          </p:cNvPr>
          <p:cNvSpPr/>
          <p:nvPr/>
        </p:nvSpPr>
        <p:spPr>
          <a:xfrm>
            <a:off x="795132" y="570139"/>
            <a:ext cx="106487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Curva Normal de media µ = 0 e desvio padrão </a:t>
            </a:r>
            <a:r>
              <a:rPr lang="el-GR" sz="3000" dirty="0">
                <a:latin typeface="Bahnschrift SemiLight SemiConde" panose="020B0502040204020203" pitchFamily="34" charset="0"/>
              </a:rPr>
              <a:t>σ</a:t>
            </a:r>
            <a:r>
              <a:rPr lang="pt-BR" sz="3000" dirty="0">
                <a:latin typeface="Bahnschrift SemiLight SemiConde" panose="020B0502040204020203" pitchFamily="34" charset="0"/>
              </a:rPr>
              <a:t> = 1</a:t>
            </a: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Curva t </a:t>
            </a:r>
            <a:r>
              <a:rPr lang="pt-BR" sz="3000" dirty="0" err="1">
                <a:latin typeface="Bahnschrift SemiLight SemiConde" panose="020B0502040204020203" pitchFamily="34" charset="0"/>
              </a:rPr>
              <a:t>Student</a:t>
            </a:r>
            <a:r>
              <a:rPr lang="pt-BR" sz="3000" dirty="0">
                <a:latin typeface="Bahnschrift SemiLight SemiConde" panose="020B0502040204020203" pitchFamily="34" charset="0"/>
              </a:rPr>
              <a:t> com 150 </a:t>
            </a:r>
            <a:r>
              <a:rPr lang="pt-BR" sz="3000" dirty="0" err="1">
                <a:latin typeface="Bahnschrift SemiLight SemiConde" panose="020B0502040204020203" pitchFamily="34" charset="0"/>
              </a:rPr>
              <a:t>g.l</a:t>
            </a:r>
            <a:r>
              <a:rPr lang="pt-BR" sz="3000" dirty="0">
                <a:latin typeface="Bahnschrift SemiLight SemiConde" panose="020B0502040204020203" pitchFamily="34" charset="0"/>
              </a:rPr>
              <a:t>.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91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8A3A71D-A9ED-48B4-A518-29AE937A850B}"/>
                  </a:ext>
                </a:extLst>
              </p:cNvPr>
              <p:cNvSpPr txBox="1"/>
              <p:nvPr/>
            </p:nvSpPr>
            <p:spPr>
              <a:xfrm>
                <a:off x="1038639" y="1948070"/>
                <a:ext cx="4105035" cy="2566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  <m:sup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8A3A71D-A9ED-48B4-A518-29AE937A8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39" y="1948070"/>
                <a:ext cx="4105035" cy="2566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7">
            <a:extLst>
              <a:ext uri="{FF2B5EF4-FFF2-40B4-BE49-F238E27FC236}">
                <a16:creationId xmlns:a16="http://schemas.microsoft.com/office/drawing/2014/main" id="{B301DFA6-293C-43B0-9B11-A1975DE6CCE1}"/>
              </a:ext>
            </a:extLst>
          </p:cNvPr>
          <p:cNvSpPr txBox="1"/>
          <p:nvPr/>
        </p:nvSpPr>
        <p:spPr>
          <a:xfrm>
            <a:off x="361761" y="496997"/>
            <a:ext cx="114658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500" dirty="0">
                <a:latin typeface="Bahnschrift SemiLight SemiConde" panose="020B0502040204020203" pitchFamily="34" charset="0"/>
              </a:rPr>
              <a:t>T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Student</a:t>
            </a:r>
            <a:r>
              <a:rPr lang="es-419" sz="3500" dirty="0">
                <a:latin typeface="Bahnschrift SemiLight SemiConde" panose="020B0502040204020203" pitchFamily="34" charset="0"/>
              </a:rPr>
              <a:t> para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amostras</a:t>
            </a:r>
            <a:r>
              <a:rPr lang="es-419" sz="3500" dirty="0">
                <a:latin typeface="Bahnschrift SemiLight SemiConde" panose="020B0502040204020203" pitchFamily="34" charset="0"/>
              </a:rPr>
              <a:t> independentes e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variâncias</a:t>
            </a:r>
            <a:r>
              <a:rPr lang="es-419" sz="3500" dirty="0">
                <a:latin typeface="Bahnschrift SemiLight SemiConde" panose="020B0502040204020203" pitchFamily="34" charset="0"/>
              </a:rPr>
              <a:t> distintas</a:t>
            </a:r>
          </a:p>
        </p:txBody>
      </p:sp>
      <p:sp>
        <p:nvSpPr>
          <p:cNvPr id="2" name="CuadroTexto 7">
            <a:extLst>
              <a:ext uri="{FF2B5EF4-FFF2-40B4-BE49-F238E27FC236}">
                <a16:creationId xmlns:a16="http://schemas.microsoft.com/office/drawing/2014/main" id="{D58E8315-7112-4386-A45D-C2A1CA7D867F}"/>
              </a:ext>
            </a:extLst>
          </p:cNvPr>
          <p:cNvSpPr txBox="1"/>
          <p:nvPr/>
        </p:nvSpPr>
        <p:spPr>
          <a:xfrm>
            <a:off x="1038639" y="5018753"/>
            <a:ext cx="65359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500" dirty="0" err="1">
                <a:latin typeface="Bahnschrift SemiLight SemiConde" panose="020B0502040204020203" pitchFamily="34" charset="0"/>
              </a:rPr>
              <a:t>g.l</a:t>
            </a:r>
            <a:r>
              <a:rPr lang="es-419" sz="3500" dirty="0">
                <a:latin typeface="Bahnschrift SemiLight SemiConde" panose="020B0502040204020203" pitchFamily="34" charset="0"/>
              </a:rPr>
              <a:t>. =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n</a:t>
            </a:r>
            <a:r>
              <a:rPr lang="es-419" sz="3500" baseline="-25000" dirty="0" err="1">
                <a:latin typeface="Bahnschrift SemiLight SemiConde" panose="020B0502040204020203" pitchFamily="34" charset="0"/>
              </a:rPr>
              <a:t>A</a:t>
            </a:r>
            <a:r>
              <a:rPr lang="es-419" sz="3500" dirty="0">
                <a:latin typeface="Bahnschrift SemiLight SemiConde" panose="020B0502040204020203" pitchFamily="34" charset="0"/>
              </a:rPr>
              <a:t> + n</a:t>
            </a:r>
            <a:r>
              <a:rPr lang="es-419" sz="3500" baseline="-25000" dirty="0">
                <a:latin typeface="Bahnschrift SemiLight SemiConde" panose="020B0502040204020203" pitchFamily="34" charset="0"/>
              </a:rPr>
              <a:t>B</a:t>
            </a:r>
            <a:r>
              <a:rPr lang="es-419" sz="3500" dirty="0">
                <a:latin typeface="Bahnschrift SemiLight SemiConde" panose="020B0502040204020203" pitchFamily="34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740093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8A3A71D-A9ED-48B4-A518-29AE937A850B}"/>
                  </a:ext>
                </a:extLst>
              </p:cNvPr>
              <p:cNvSpPr txBox="1"/>
              <p:nvPr/>
            </p:nvSpPr>
            <p:spPr>
              <a:xfrm>
                <a:off x="7574635" y="2100470"/>
                <a:ext cx="2782172" cy="1148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 − µ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8A3A71D-A9ED-48B4-A518-29AE937A8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635" y="2100470"/>
                <a:ext cx="2782172" cy="11487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7">
            <a:extLst>
              <a:ext uri="{FF2B5EF4-FFF2-40B4-BE49-F238E27FC236}">
                <a16:creationId xmlns:a16="http://schemas.microsoft.com/office/drawing/2014/main" id="{B301DFA6-293C-43B0-9B11-A1975DE6CCE1}"/>
              </a:ext>
            </a:extLst>
          </p:cNvPr>
          <p:cNvSpPr txBox="1"/>
          <p:nvPr/>
        </p:nvSpPr>
        <p:spPr>
          <a:xfrm>
            <a:off x="361761" y="496997"/>
            <a:ext cx="114658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500" dirty="0">
                <a:latin typeface="Bahnschrift SemiLight SemiConde" panose="020B0502040204020203" pitchFamily="34" charset="0"/>
              </a:rPr>
              <a:t>T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Student</a:t>
            </a:r>
            <a:endParaRPr lang="es-419" sz="3500" dirty="0">
              <a:latin typeface="Bahnschrift SemiLight SemiConde" panose="020B0502040204020203" pitchFamily="34" charset="0"/>
            </a:endParaRPr>
          </a:p>
        </p:txBody>
      </p:sp>
      <p:sp>
        <p:nvSpPr>
          <p:cNvPr id="2" name="CuadroTexto 7">
            <a:extLst>
              <a:ext uri="{FF2B5EF4-FFF2-40B4-BE49-F238E27FC236}">
                <a16:creationId xmlns:a16="http://schemas.microsoft.com/office/drawing/2014/main" id="{D58E8315-7112-4386-A45D-C2A1CA7D867F}"/>
              </a:ext>
            </a:extLst>
          </p:cNvPr>
          <p:cNvSpPr txBox="1"/>
          <p:nvPr/>
        </p:nvSpPr>
        <p:spPr>
          <a:xfrm>
            <a:off x="1038639" y="5018753"/>
            <a:ext cx="65359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500" dirty="0" err="1">
                <a:latin typeface="Bahnschrift SemiLight SemiConde" panose="020B0502040204020203" pitchFamily="34" charset="0"/>
              </a:rPr>
              <a:t>g.l</a:t>
            </a:r>
            <a:r>
              <a:rPr lang="es-419" sz="3500" dirty="0">
                <a:latin typeface="Bahnschrift SemiLight SemiConde" panose="020B0502040204020203" pitchFamily="34" charset="0"/>
              </a:rPr>
              <a:t>. =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n</a:t>
            </a:r>
            <a:r>
              <a:rPr lang="es-419" sz="3500" baseline="-25000" dirty="0" err="1">
                <a:latin typeface="Bahnschrift SemiLight SemiConde" panose="020B0502040204020203" pitchFamily="34" charset="0"/>
              </a:rPr>
              <a:t>A</a:t>
            </a:r>
            <a:r>
              <a:rPr lang="es-419" sz="3500" dirty="0">
                <a:latin typeface="Bahnschrift SemiLight SemiConde" panose="020B0502040204020203" pitchFamily="34" charset="0"/>
              </a:rPr>
              <a:t> + n</a:t>
            </a:r>
            <a:r>
              <a:rPr lang="es-419" sz="3500" baseline="-25000" dirty="0">
                <a:latin typeface="Bahnschrift SemiLight SemiConde" panose="020B0502040204020203" pitchFamily="34" charset="0"/>
              </a:rPr>
              <a:t>B</a:t>
            </a:r>
            <a:r>
              <a:rPr lang="es-419" sz="3500" dirty="0">
                <a:latin typeface="Bahnschrift SemiLight SemiConde" panose="020B0502040204020203" pitchFamily="34" charset="0"/>
              </a:rPr>
              <a:t>-2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BB9D30E-5F4A-4C3F-9E49-159C9EC45537}"/>
              </a:ext>
            </a:extLst>
          </p:cNvPr>
          <p:cNvCxnSpPr>
            <a:cxnSpLocks/>
          </p:cNvCxnSpPr>
          <p:nvPr/>
        </p:nvCxnSpPr>
        <p:spPr>
          <a:xfrm>
            <a:off x="5877339" y="2733261"/>
            <a:ext cx="1288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F6E87F1-CD92-4970-A8AF-057550B30EBB}"/>
                  </a:ext>
                </a:extLst>
              </p:cNvPr>
              <p:cNvSpPr txBox="1"/>
              <p:nvPr/>
            </p:nvSpPr>
            <p:spPr>
              <a:xfrm>
                <a:off x="1038639" y="1948070"/>
                <a:ext cx="4105035" cy="2566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  <m:sup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F6E87F1-CD92-4970-A8AF-057550B30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39" y="1948070"/>
                <a:ext cx="4105035" cy="25660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49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3D02CF4-71B6-474A-9265-FE286B030F94}"/>
              </a:ext>
            </a:extLst>
          </p:cNvPr>
          <p:cNvSpPr/>
          <p:nvPr/>
        </p:nvSpPr>
        <p:spPr>
          <a:xfrm>
            <a:off x="387626" y="318053"/>
            <a:ext cx="4631635" cy="4363278"/>
          </a:xfrm>
          <a:prstGeom prst="ellipse">
            <a:avLst/>
          </a:prstGeom>
          <a:solidFill>
            <a:srgbClr val="EAACA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CF434C-7C73-424B-9A46-6ADA73065A17}"/>
              </a:ext>
            </a:extLst>
          </p:cNvPr>
          <p:cNvSpPr/>
          <p:nvPr/>
        </p:nvSpPr>
        <p:spPr>
          <a:xfrm>
            <a:off x="1578403" y="3366730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População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F260DD-426C-4C0B-B98A-1FF7CC7FC5D6}"/>
              </a:ext>
            </a:extLst>
          </p:cNvPr>
          <p:cNvSpPr/>
          <p:nvPr/>
        </p:nvSpPr>
        <p:spPr>
          <a:xfrm>
            <a:off x="2385391" y="1133062"/>
            <a:ext cx="1878496" cy="904460"/>
          </a:xfrm>
          <a:prstGeom prst="rect">
            <a:avLst/>
          </a:prstGeom>
          <a:pattFill prst="ltVer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727CBB2-0A68-4CE1-B073-3D6BF732A56C}"/>
              </a:ext>
            </a:extLst>
          </p:cNvPr>
          <p:cNvSpPr/>
          <p:nvPr/>
        </p:nvSpPr>
        <p:spPr>
          <a:xfrm>
            <a:off x="6096000" y="1133062"/>
            <a:ext cx="1878496" cy="904460"/>
          </a:xfrm>
          <a:prstGeom prst="rect">
            <a:avLst/>
          </a:prstGeom>
          <a:pattFill prst="ltVer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DF6CA78-D72A-43CB-B807-F5E3F0C94FC6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263887" y="1585292"/>
            <a:ext cx="183211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0BBDBD0-0DE8-4D36-8BBA-8F93FC5140E9}"/>
              </a:ext>
            </a:extLst>
          </p:cNvPr>
          <p:cNvSpPr/>
          <p:nvPr/>
        </p:nvSpPr>
        <p:spPr>
          <a:xfrm>
            <a:off x="5910207" y="2023912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Amostra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5115BA8-B7FE-4B49-9C62-CD681DE2BB1D}"/>
              </a:ext>
            </a:extLst>
          </p:cNvPr>
          <p:cNvSpPr/>
          <p:nvPr/>
        </p:nvSpPr>
        <p:spPr>
          <a:xfrm>
            <a:off x="8991600" y="1119452"/>
            <a:ext cx="1878496" cy="9044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X</a:t>
            </a:r>
            <a:r>
              <a:rPr lang="pt-BR" sz="2300" baseline="-250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1</a:t>
            </a:r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, X</a:t>
            </a:r>
            <a:r>
              <a:rPr lang="pt-BR" sz="2300" baseline="-250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2</a:t>
            </a:r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, X</a:t>
            </a:r>
            <a:r>
              <a:rPr lang="pt-BR" sz="2300" baseline="-250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3 </a:t>
            </a:r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... </a:t>
            </a:r>
            <a:r>
              <a:rPr lang="pt-BR" sz="2300" dirty="0" err="1">
                <a:solidFill>
                  <a:schemeClr val="tx1"/>
                </a:solidFill>
                <a:latin typeface="Bahnschrift SemiLight Condensed" panose="020B0502040204020203" pitchFamily="34" charset="0"/>
              </a:rPr>
              <a:t>X</a:t>
            </a:r>
            <a:r>
              <a:rPr lang="pt-BR" sz="2300" baseline="-25000" dirty="0" err="1">
                <a:solidFill>
                  <a:schemeClr val="tx1"/>
                </a:solidFill>
                <a:latin typeface="Bahnschrift SemiLight Condensed" panose="020B0502040204020203" pitchFamily="34" charset="0"/>
              </a:rPr>
              <a:t>n</a:t>
            </a:r>
            <a:endParaRPr lang="pt-BR" sz="2300" baseline="-25000" dirty="0">
              <a:solidFill>
                <a:schemeClr val="tx1"/>
              </a:solidFill>
              <a:latin typeface="Bahnschrift SemiLight Condensed" panose="020B0502040204020203" pitchFamily="34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CEF919A-444C-41F3-92FE-B00D6324FC85}"/>
              </a:ext>
            </a:extLst>
          </p:cNvPr>
          <p:cNvCxnSpPr>
            <a:cxnSpLocks/>
          </p:cNvCxnSpPr>
          <p:nvPr/>
        </p:nvCxnSpPr>
        <p:spPr>
          <a:xfrm>
            <a:off x="7994375" y="1563758"/>
            <a:ext cx="1007164" cy="792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853D05AA-D694-45B4-92B3-4BB9E1A56E37}"/>
              </a:ext>
            </a:extLst>
          </p:cNvPr>
          <p:cNvSpPr/>
          <p:nvPr/>
        </p:nvSpPr>
        <p:spPr>
          <a:xfrm>
            <a:off x="8805807" y="2023912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Dados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74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7">
            <a:extLst>
              <a:ext uri="{FF2B5EF4-FFF2-40B4-BE49-F238E27FC236}">
                <a16:creationId xmlns:a16="http://schemas.microsoft.com/office/drawing/2014/main" id="{D58E8315-7112-4386-A45D-C2A1CA7D867F}"/>
              </a:ext>
            </a:extLst>
          </p:cNvPr>
          <p:cNvSpPr txBox="1"/>
          <p:nvPr/>
        </p:nvSpPr>
        <p:spPr>
          <a:xfrm>
            <a:off x="1038639" y="5018753"/>
            <a:ext cx="65359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500" dirty="0" err="1">
                <a:latin typeface="Bahnschrift SemiLight SemiConde" panose="020B0502040204020203" pitchFamily="34" charset="0"/>
              </a:rPr>
              <a:t>g.l</a:t>
            </a:r>
            <a:r>
              <a:rPr lang="es-419" sz="3500" dirty="0">
                <a:latin typeface="Bahnschrift SemiLight SemiConde" panose="020B0502040204020203" pitchFamily="34" charset="0"/>
              </a:rPr>
              <a:t>. = 150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F6E87F1-CD92-4970-A8AF-057550B30EBB}"/>
                  </a:ext>
                </a:extLst>
              </p:cNvPr>
              <p:cNvSpPr txBox="1"/>
              <p:nvPr/>
            </p:nvSpPr>
            <p:spPr>
              <a:xfrm>
                <a:off x="1038639" y="1948070"/>
                <a:ext cx="4105035" cy="2566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  <m:sup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F6E87F1-CD92-4970-A8AF-057550B30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39" y="1948070"/>
                <a:ext cx="4105035" cy="2566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ED719AFC-4B11-4720-9237-40084878652B}"/>
              </a:ext>
            </a:extLst>
          </p:cNvPr>
          <p:cNvSpPr/>
          <p:nvPr/>
        </p:nvSpPr>
        <p:spPr>
          <a:xfrm>
            <a:off x="5279105" y="2250421"/>
            <a:ext cx="22044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pt-BR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21.641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93BB8C-B6A1-493F-8248-5893DE582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689"/>
          <a:stretch/>
        </p:blipFill>
        <p:spPr>
          <a:xfrm>
            <a:off x="8719147" y="262909"/>
            <a:ext cx="3348033" cy="2016045"/>
          </a:xfrm>
          <a:prstGeom prst="rect">
            <a:avLst/>
          </a:prstGeom>
        </p:spPr>
      </p:pic>
      <p:sp>
        <p:nvSpPr>
          <p:cNvPr id="9" name="CuadroTexto 7">
            <a:extLst>
              <a:ext uri="{FF2B5EF4-FFF2-40B4-BE49-F238E27FC236}">
                <a16:creationId xmlns:a16="http://schemas.microsoft.com/office/drawing/2014/main" id="{D90DB064-9B4D-4C64-A145-CB6D27473363}"/>
              </a:ext>
            </a:extLst>
          </p:cNvPr>
          <p:cNvSpPr txBox="1"/>
          <p:nvPr/>
        </p:nvSpPr>
        <p:spPr>
          <a:xfrm>
            <a:off x="361761" y="496997"/>
            <a:ext cx="114658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500" dirty="0">
                <a:latin typeface="Bahnschrift SemiLight SemiConde" panose="020B0502040204020203" pitchFamily="34" charset="0"/>
              </a:rPr>
              <a:t>T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Student</a:t>
            </a:r>
            <a:endParaRPr lang="es-419" sz="35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5179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E9E90B1-917A-4984-B0F9-CD8846096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900000"/>
            <a:ext cx="8835394" cy="5901440"/>
          </a:xfrm>
          <a:prstGeom prst="rect">
            <a:avLst/>
          </a:prstGeom>
        </p:spPr>
      </p:pic>
      <p:sp>
        <p:nvSpPr>
          <p:cNvPr id="7" name="CuadroTexto 7">
            <a:extLst>
              <a:ext uri="{FF2B5EF4-FFF2-40B4-BE49-F238E27FC236}">
                <a16:creationId xmlns:a16="http://schemas.microsoft.com/office/drawing/2014/main" id="{DF2476F7-EC82-43A2-8FD3-4E0439EE2C90}"/>
              </a:ext>
            </a:extLst>
          </p:cNvPr>
          <p:cNvSpPr txBox="1"/>
          <p:nvPr/>
        </p:nvSpPr>
        <p:spPr>
          <a:xfrm>
            <a:off x="361761" y="496997"/>
            <a:ext cx="78678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500" dirty="0" err="1">
                <a:latin typeface="Bahnschrift SemiLight SemiConde" panose="020B0502040204020203" pitchFamily="34" charset="0"/>
              </a:rPr>
              <a:t>Distribuição</a:t>
            </a:r>
            <a:r>
              <a:rPr lang="es-419" sz="3500" dirty="0">
                <a:latin typeface="Bahnschrift SemiLight SemiConde" panose="020B0502040204020203" pitchFamily="34" charset="0"/>
              </a:rPr>
              <a:t> T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Student</a:t>
            </a:r>
            <a:r>
              <a:rPr lang="es-419" sz="3500" dirty="0">
                <a:latin typeface="Bahnschrift SemiLight SemiConde" panose="020B0502040204020203" pitchFamily="34" charset="0"/>
              </a:rPr>
              <a:t>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com</a:t>
            </a:r>
            <a:r>
              <a:rPr lang="es-419" sz="3500" dirty="0">
                <a:latin typeface="Bahnschrift SemiLight SemiConde" panose="020B0502040204020203" pitchFamily="34" charset="0"/>
              </a:rPr>
              <a:t> 150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g.l</a:t>
            </a:r>
            <a:r>
              <a:rPr lang="es-419" sz="3500" dirty="0">
                <a:latin typeface="Bahnschrift SemiLight SemiConde" panose="020B0502040204020203" pitchFamily="34" charset="0"/>
              </a:rPr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B4E6246-F333-4DD1-A8F1-89B6251D4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689"/>
          <a:stretch/>
        </p:blipFill>
        <p:spPr>
          <a:xfrm>
            <a:off x="8719147" y="262909"/>
            <a:ext cx="3348033" cy="201604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E76CF106-5F1B-44E5-B2F1-2CB51981A139}"/>
              </a:ext>
            </a:extLst>
          </p:cNvPr>
          <p:cNvSpPr/>
          <p:nvPr/>
        </p:nvSpPr>
        <p:spPr>
          <a:xfrm>
            <a:off x="6086061" y="5662346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0,025</a:t>
            </a:r>
            <a:endParaRPr lang="pt-BR" sz="20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23AEB07-B39C-417E-BA58-DA377D5AE4F1}"/>
              </a:ext>
            </a:extLst>
          </p:cNvPr>
          <p:cNvSpPr/>
          <p:nvPr/>
        </p:nvSpPr>
        <p:spPr>
          <a:xfrm>
            <a:off x="2553244" y="5662346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0,025</a:t>
            </a:r>
            <a:endParaRPr lang="pt-BR" sz="20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ABDC370-FC79-4893-B868-166E776D0969}"/>
              </a:ext>
            </a:extLst>
          </p:cNvPr>
          <p:cNvSpPr/>
          <p:nvPr/>
        </p:nvSpPr>
        <p:spPr>
          <a:xfrm>
            <a:off x="6733953" y="1765030"/>
            <a:ext cx="193033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500" dirty="0">
                <a:latin typeface="Bahnschrift SemiLight SemiConde" panose="020B0502040204020203" pitchFamily="34" charset="0"/>
              </a:rPr>
              <a:t>α</a:t>
            </a:r>
            <a:r>
              <a:rPr lang="pt-BR" sz="3500" dirty="0">
                <a:latin typeface="Bahnschrift SemiLight SemiConde" panose="020B0502040204020203" pitchFamily="34" charset="0"/>
              </a:rPr>
              <a:t> = 0,05</a:t>
            </a:r>
            <a:endParaRPr lang="es-419" sz="35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514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E9E90B1-917A-4984-B0F9-CD8846096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900000"/>
            <a:ext cx="8835394" cy="5901440"/>
          </a:xfrm>
          <a:prstGeom prst="rect">
            <a:avLst/>
          </a:prstGeom>
        </p:spPr>
      </p:pic>
      <p:sp>
        <p:nvSpPr>
          <p:cNvPr id="7" name="CuadroTexto 7">
            <a:extLst>
              <a:ext uri="{FF2B5EF4-FFF2-40B4-BE49-F238E27FC236}">
                <a16:creationId xmlns:a16="http://schemas.microsoft.com/office/drawing/2014/main" id="{DF2476F7-EC82-43A2-8FD3-4E0439EE2C90}"/>
              </a:ext>
            </a:extLst>
          </p:cNvPr>
          <p:cNvSpPr txBox="1"/>
          <p:nvPr/>
        </p:nvSpPr>
        <p:spPr>
          <a:xfrm>
            <a:off x="361761" y="496997"/>
            <a:ext cx="76960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500" dirty="0" err="1">
                <a:latin typeface="Bahnschrift SemiLight SemiConde" panose="020B0502040204020203" pitchFamily="34" charset="0"/>
              </a:rPr>
              <a:t>Distribuição</a:t>
            </a:r>
            <a:r>
              <a:rPr lang="es-419" sz="3500" dirty="0">
                <a:latin typeface="Bahnschrift SemiLight SemiConde" panose="020B0502040204020203" pitchFamily="34" charset="0"/>
              </a:rPr>
              <a:t> T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Student</a:t>
            </a:r>
            <a:r>
              <a:rPr lang="es-419" sz="3500" dirty="0">
                <a:latin typeface="Bahnschrift SemiLight SemiConde" panose="020B0502040204020203" pitchFamily="34" charset="0"/>
              </a:rPr>
              <a:t>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com</a:t>
            </a:r>
            <a:r>
              <a:rPr lang="es-419" sz="3500" dirty="0">
                <a:latin typeface="Bahnschrift SemiLight SemiConde" panose="020B0502040204020203" pitchFamily="34" charset="0"/>
              </a:rPr>
              <a:t> 150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g.l</a:t>
            </a:r>
            <a:r>
              <a:rPr lang="es-419" sz="3500" dirty="0">
                <a:latin typeface="Bahnschrift SemiLight SemiConde" panose="020B0502040204020203" pitchFamily="34" charset="0"/>
              </a:rPr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B4E6246-F333-4DD1-A8F1-89B6251D4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689"/>
          <a:stretch/>
        </p:blipFill>
        <p:spPr>
          <a:xfrm>
            <a:off x="8719147" y="262909"/>
            <a:ext cx="3348033" cy="2016045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7267F79-AF8D-4CE0-BCEA-06CE35379554}"/>
              </a:ext>
            </a:extLst>
          </p:cNvPr>
          <p:cNvCxnSpPr>
            <a:cxnSpLocks/>
          </p:cNvCxnSpPr>
          <p:nvPr/>
        </p:nvCxnSpPr>
        <p:spPr>
          <a:xfrm flipV="1">
            <a:off x="8418444" y="5862401"/>
            <a:ext cx="824947" cy="169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9DFF1D86-190A-4CD5-A9FC-B5C9EC6C1740}"/>
              </a:ext>
            </a:extLst>
          </p:cNvPr>
          <p:cNvSpPr/>
          <p:nvPr/>
        </p:nvSpPr>
        <p:spPr>
          <a:xfrm>
            <a:off x="8719147" y="5391811"/>
            <a:ext cx="8675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T = 21,6</a:t>
            </a:r>
            <a:endParaRPr lang="pt-BR" sz="20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9CAB422-479B-4A7F-BD97-BBA7AD5ED0F4}"/>
              </a:ext>
            </a:extLst>
          </p:cNvPr>
          <p:cNvSpPr/>
          <p:nvPr/>
        </p:nvSpPr>
        <p:spPr>
          <a:xfrm>
            <a:off x="8925394" y="2600574"/>
            <a:ext cx="27729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e o p-valor?</a:t>
            </a:r>
            <a:endParaRPr lang="es-419" sz="3500" dirty="0">
              <a:latin typeface="Bahnschrift SemiLight SemiConde" panose="020B0502040204020203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34726A6-043A-4E2A-BB90-71A31169FEA8}"/>
              </a:ext>
            </a:extLst>
          </p:cNvPr>
          <p:cNvSpPr/>
          <p:nvPr/>
        </p:nvSpPr>
        <p:spPr>
          <a:xfrm>
            <a:off x="6733953" y="1765030"/>
            <a:ext cx="193033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500" dirty="0">
                <a:latin typeface="Bahnschrift SemiLight SemiConde" panose="020B0502040204020203" pitchFamily="34" charset="0"/>
              </a:rPr>
              <a:t>α</a:t>
            </a:r>
            <a:r>
              <a:rPr lang="pt-BR" sz="3500" dirty="0">
                <a:latin typeface="Bahnschrift SemiLight SemiConde" panose="020B0502040204020203" pitchFamily="34" charset="0"/>
              </a:rPr>
              <a:t> = 0,05</a:t>
            </a:r>
            <a:endParaRPr lang="es-419" sz="35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2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312A630-EB08-49A1-AE98-21A0E6A4F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899999"/>
            <a:ext cx="8835394" cy="5901440"/>
          </a:xfrm>
          <a:prstGeom prst="rect">
            <a:avLst/>
          </a:prstGeom>
        </p:spPr>
      </p:pic>
      <p:sp>
        <p:nvSpPr>
          <p:cNvPr id="7" name="CuadroTexto 7">
            <a:extLst>
              <a:ext uri="{FF2B5EF4-FFF2-40B4-BE49-F238E27FC236}">
                <a16:creationId xmlns:a16="http://schemas.microsoft.com/office/drawing/2014/main" id="{DF2476F7-EC82-43A2-8FD3-4E0439EE2C90}"/>
              </a:ext>
            </a:extLst>
          </p:cNvPr>
          <p:cNvSpPr txBox="1"/>
          <p:nvPr/>
        </p:nvSpPr>
        <p:spPr>
          <a:xfrm>
            <a:off x="361761" y="496997"/>
            <a:ext cx="74706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500" dirty="0" err="1">
                <a:latin typeface="Bahnschrift SemiLight SemiConde" panose="020B0502040204020203" pitchFamily="34" charset="0"/>
              </a:rPr>
              <a:t>Distribuição</a:t>
            </a:r>
            <a:r>
              <a:rPr lang="es-419" sz="3500" dirty="0">
                <a:latin typeface="Bahnschrift SemiLight SemiConde" panose="020B0502040204020203" pitchFamily="34" charset="0"/>
              </a:rPr>
              <a:t> T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Student</a:t>
            </a:r>
            <a:r>
              <a:rPr lang="es-419" sz="3500" dirty="0">
                <a:latin typeface="Bahnschrift SemiLight SemiConde" panose="020B0502040204020203" pitchFamily="34" charset="0"/>
              </a:rPr>
              <a:t>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com</a:t>
            </a:r>
            <a:r>
              <a:rPr lang="es-419" sz="3500" dirty="0">
                <a:latin typeface="Bahnschrift SemiLight SemiConde" panose="020B0502040204020203" pitchFamily="34" charset="0"/>
              </a:rPr>
              <a:t> 150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g.l</a:t>
            </a:r>
            <a:r>
              <a:rPr lang="es-419" sz="3500" dirty="0">
                <a:latin typeface="Bahnschrift SemiLight SemiConde" panose="020B0502040204020203" pitchFamily="34" charset="0"/>
              </a:rPr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B4E6246-F333-4DD1-A8F1-89B6251D4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689"/>
          <a:stretch/>
        </p:blipFill>
        <p:spPr>
          <a:xfrm>
            <a:off x="8719147" y="262909"/>
            <a:ext cx="3348033" cy="201604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DFF1D86-190A-4CD5-A9FC-B5C9EC6C1740}"/>
              </a:ext>
            </a:extLst>
          </p:cNvPr>
          <p:cNvSpPr/>
          <p:nvPr/>
        </p:nvSpPr>
        <p:spPr>
          <a:xfrm>
            <a:off x="7576147" y="5371933"/>
            <a:ext cx="8675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T = 21,6</a:t>
            </a:r>
            <a:endParaRPr lang="pt-BR" sz="20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5C862E9-F1C8-4B14-9FFE-5398C16ACD2E}"/>
              </a:ext>
            </a:extLst>
          </p:cNvPr>
          <p:cNvSpPr/>
          <p:nvPr/>
        </p:nvSpPr>
        <p:spPr>
          <a:xfrm>
            <a:off x="8925394" y="2600574"/>
            <a:ext cx="27729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e o p-valor?</a:t>
            </a:r>
            <a:endParaRPr lang="es-419" sz="35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A634F47-2571-421B-B8D6-9FA572887129}"/>
              </a:ext>
            </a:extLst>
          </p:cNvPr>
          <p:cNvSpPr/>
          <p:nvPr/>
        </p:nvSpPr>
        <p:spPr>
          <a:xfrm>
            <a:off x="6733953" y="1765030"/>
            <a:ext cx="193033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500" dirty="0">
                <a:latin typeface="Bahnschrift SemiLight SemiConde" panose="020B0502040204020203" pitchFamily="34" charset="0"/>
              </a:rPr>
              <a:t>α</a:t>
            </a:r>
            <a:r>
              <a:rPr lang="pt-BR" sz="3500" dirty="0">
                <a:latin typeface="Bahnschrift SemiLight SemiConde" panose="020B0502040204020203" pitchFamily="34" charset="0"/>
              </a:rPr>
              <a:t> = 0,05</a:t>
            </a:r>
            <a:endParaRPr lang="es-419" sz="35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806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312A630-EB08-49A1-AE98-21A0E6A4F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899999"/>
            <a:ext cx="8835394" cy="5901440"/>
          </a:xfrm>
          <a:prstGeom prst="rect">
            <a:avLst/>
          </a:prstGeom>
        </p:spPr>
      </p:pic>
      <p:sp>
        <p:nvSpPr>
          <p:cNvPr id="7" name="CuadroTexto 7">
            <a:extLst>
              <a:ext uri="{FF2B5EF4-FFF2-40B4-BE49-F238E27FC236}">
                <a16:creationId xmlns:a16="http://schemas.microsoft.com/office/drawing/2014/main" id="{DF2476F7-EC82-43A2-8FD3-4E0439EE2C90}"/>
              </a:ext>
            </a:extLst>
          </p:cNvPr>
          <p:cNvSpPr txBox="1"/>
          <p:nvPr/>
        </p:nvSpPr>
        <p:spPr>
          <a:xfrm>
            <a:off x="361761" y="496997"/>
            <a:ext cx="73228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500" dirty="0" err="1">
                <a:latin typeface="Bahnschrift SemiLight SemiConde" panose="020B0502040204020203" pitchFamily="34" charset="0"/>
              </a:rPr>
              <a:t>Distribuição</a:t>
            </a:r>
            <a:r>
              <a:rPr lang="es-419" sz="3500" dirty="0">
                <a:latin typeface="Bahnschrift SemiLight SemiConde" panose="020B0502040204020203" pitchFamily="34" charset="0"/>
              </a:rPr>
              <a:t> T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Student</a:t>
            </a:r>
            <a:r>
              <a:rPr lang="es-419" sz="3500" dirty="0">
                <a:latin typeface="Bahnschrift SemiLight SemiConde" panose="020B0502040204020203" pitchFamily="34" charset="0"/>
              </a:rPr>
              <a:t>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com</a:t>
            </a:r>
            <a:r>
              <a:rPr lang="es-419" sz="3500" dirty="0">
                <a:latin typeface="Bahnschrift SemiLight SemiConde" panose="020B0502040204020203" pitchFamily="34" charset="0"/>
              </a:rPr>
              <a:t> 150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g.l</a:t>
            </a:r>
            <a:r>
              <a:rPr lang="es-419" sz="3500" dirty="0">
                <a:latin typeface="Bahnschrift SemiLight SemiConde" panose="020B0502040204020203" pitchFamily="34" charset="0"/>
              </a:rPr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B4E6246-F333-4DD1-A8F1-89B6251D4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689"/>
          <a:stretch/>
        </p:blipFill>
        <p:spPr>
          <a:xfrm>
            <a:off x="8719147" y="262909"/>
            <a:ext cx="3348033" cy="201604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DFF1D86-190A-4CD5-A9FC-B5C9EC6C1740}"/>
              </a:ext>
            </a:extLst>
          </p:cNvPr>
          <p:cNvSpPr/>
          <p:nvPr/>
        </p:nvSpPr>
        <p:spPr>
          <a:xfrm>
            <a:off x="7576147" y="5371933"/>
            <a:ext cx="8675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T = 21,6</a:t>
            </a:r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6EC2D6A-3B7A-4A9A-8386-1E82FCCF785D}"/>
              </a:ext>
            </a:extLst>
          </p:cNvPr>
          <p:cNvSpPr/>
          <p:nvPr/>
        </p:nvSpPr>
        <p:spPr>
          <a:xfrm>
            <a:off x="6733953" y="1765030"/>
            <a:ext cx="193033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500" dirty="0">
                <a:latin typeface="Bahnschrift SemiLight SemiConde" panose="020B0502040204020203" pitchFamily="34" charset="0"/>
              </a:rPr>
              <a:t>α</a:t>
            </a:r>
            <a:r>
              <a:rPr lang="pt-BR" sz="3500" dirty="0">
                <a:latin typeface="Bahnschrift SemiLight SemiConde" panose="020B0502040204020203" pitchFamily="34" charset="0"/>
              </a:rPr>
              <a:t> = 0,05</a:t>
            </a:r>
            <a:endParaRPr lang="es-419" sz="3500" dirty="0">
              <a:latin typeface="Bahnschrift SemiLight SemiConde" panose="020B0502040204020203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63645D5-242D-411E-999A-8325C346060E}"/>
              </a:ext>
            </a:extLst>
          </p:cNvPr>
          <p:cNvSpPr/>
          <p:nvPr/>
        </p:nvSpPr>
        <p:spPr>
          <a:xfrm>
            <a:off x="8925394" y="2600574"/>
            <a:ext cx="27729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 = 2,2 x10</a:t>
            </a:r>
            <a:r>
              <a:rPr lang="pt-BR" sz="3500" baseline="30000" dirty="0">
                <a:latin typeface="Bahnschrift SemiLight SemiConde" panose="020B0502040204020203" pitchFamily="34" charset="0"/>
              </a:rPr>
              <a:t>-16</a:t>
            </a:r>
            <a:endParaRPr lang="es-419" sz="3500" baseline="30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886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BE117913-54A0-4BAA-9E89-464B8C7F72A3}"/>
              </a:ext>
            </a:extLst>
          </p:cNvPr>
          <p:cNvSpPr/>
          <p:nvPr/>
        </p:nvSpPr>
        <p:spPr>
          <a:xfrm>
            <a:off x="337983" y="493478"/>
            <a:ext cx="1131067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500" b="1" dirty="0">
                <a:latin typeface="Bahnschrift SemiLight SemiConde" panose="020B0502040204020203" pitchFamily="34" charset="0"/>
              </a:rPr>
              <a:t>Se a hipótese nula for verdadeira qual a probabilidade de eu achar uma diferença de medias como a que encontrei nos meus dados ou inclusive maior?</a:t>
            </a:r>
          </a:p>
        </p:txBody>
      </p:sp>
    </p:spTree>
    <p:extLst>
      <p:ext uri="{BB962C8B-B14F-4D97-AF65-F5344CB8AC3E}">
        <p14:creationId xmlns:p14="http://schemas.microsoft.com/office/powerpoint/2010/main" val="38404736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BE117913-54A0-4BAA-9E89-464B8C7F72A3}"/>
              </a:ext>
            </a:extLst>
          </p:cNvPr>
          <p:cNvSpPr/>
          <p:nvPr/>
        </p:nvSpPr>
        <p:spPr>
          <a:xfrm>
            <a:off x="337983" y="493478"/>
            <a:ext cx="1131067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500" b="1" dirty="0">
                <a:latin typeface="Bahnschrift SemiLight SemiConde" panose="020B0502040204020203" pitchFamily="34" charset="0"/>
              </a:rPr>
              <a:t>Se a hipótese nula for verdadeira qual a probabilidade de eu achar uma diferença de medias como a que encontrei nos meus dados ou inclusive maior?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1000FE1-E439-492D-BFC4-AEBBBAB08A4E}"/>
              </a:ext>
            </a:extLst>
          </p:cNvPr>
          <p:cNvSpPr/>
          <p:nvPr/>
        </p:nvSpPr>
        <p:spPr>
          <a:xfrm>
            <a:off x="337983" y="2630054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3500" dirty="0">
                <a:latin typeface="Bahnschrift SemiLight SemiConde" panose="020B0502040204020203" pitchFamily="34" charset="0"/>
              </a:rPr>
              <a:t>p =  2,2 x10</a:t>
            </a:r>
            <a:r>
              <a:rPr lang="pt-BR" sz="3500" baseline="30000" dirty="0">
                <a:latin typeface="Bahnschrift SemiLight SemiConde" panose="020B0502040204020203" pitchFamily="34" charset="0"/>
              </a:rPr>
              <a:t>-16 </a:t>
            </a:r>
            <a:r>
              <a:rPr lang="pt-BR" sz="3500" dirty="0">
                <a:latin typeface="Bahnschrift SemiLight SemiConde" panose="020B0502040204020203" pitchFamily="34" charset="0"/>
              </a:rPr>
              <a:t>isso é bem menos do que </a:t>
            </a:r>
            <a:r>
              <a:rPr lang="el-GR" sz="3500" dirty="0">
                <a:latin typeface="Bahnschrift SemiLight SemiConde" panose="020B0502040204020203" pitchFamily="34" charset="0"/>
              </a:rPr>
              <a:t>α</a:t>
            </a:r>
            <a:r>
              <a:rPr lang="pt-BR" sz="3500" dirty="0">
                <a:latin typeface="Bahnschrift SemiLight SemiConde" panose="020B0502040204020203" pitchFamily="34" charset="0"/>
              </a:rPr>
              <a:t> = 0,05)</a:t>
            </a:r>
          </a:p>
        </p:txBody>
      </p:sp>
    </p:spTree>
    <p:extLst>
      <p:ext uri="{BB962C8B-B14F-4D97-AF65-F5344CB8AC3E}">
        <p14:creationId xmlns:p14="http://schemas.microsoft.com/office/powerpoint/2010/main" val="1190231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BE117913-54A0-4BAA-9E89-464B8C7F72A3}"/>
              </a:ext>
            </a:extLst>
          </p:cNvPr>
          <p:cNvSpPr/>
          <p:nvPr/>
        </p:nvSpPr>
        <p:spPr>
          <a:xfrm>
            <a:off x="337983" y="493478"/>
            <a:ext cx="1131067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500" b="1" dirty="0">
                <a:latin typeface="Bahnschrift SemiLight SemiConde" panose="020B0502040204020203" pitchFamily="34" charset="0"/>
              </a:rPr>
              <a:t>Se a hipótese nula for verdadeira qual a probabilidade de eu achar uma diferença de medias como a que encontrei nos meus dados ou inclusive maior?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1000FE1-E439-492D-BFC4-AEBBBAB08A4E}"/>
              </a:ext>
            </a:extLst>
          </p:cNvPr>
          <p:cNvSpPr/>
          <p:nvPr/>
        </p:nvSpPr>
        <p:spPr>
          <a:xfrm>
            <a:off x="337983" y="2630054"/>
            <a:ext cx="6096000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3500" dirty="0">
                <a:latin typeface="Bahnschrift SemiLight SemiConde" panose="020B0502040204020203" pitchFamily="34" charset="0"/>
              </a:rPr>
              <a:t>p =  2,2 x10</a:t>
            </a:r>
            <a:r>
              <a:rPr lang="pt-BR" sz="3500" baseline="30000" dirty="0">
                <a:latin typeface="Bahnschrift SemiLight SemiConde" panose="020B0502040204020203" pitchFamily="34" charset="0"/>
              </a:rPr>
              <a:t>-16 </a:t>
            </a:r>
            <a:r>
              <a:rPr lang="pt-BR" sz="3500" dirty="0">
                <a:latin typeface="Bahnschrift SemiLight SemiConde" panose="020B0502040204020203" pitchFamily="34" charset="0"/>
              </a:rPr>
              <a:t>isso é bem menos do que </a:t>
            </a:r>
            <a:r>
              <a:rPr lang="el-GR" sz="3500" dirty="0">
                <a:latin typeface="Bahnschrift SemiLight SemiConde" panose="020B0502040204020203" pitchFamily="34" charset="0"/>
              </a:rPr>
              <a:t>α</a:t>
            </a:r>
            <a:r>
              <a:rPr lang="pt-BR" sz="3500" dirty="0">
                <a:latin typeface="Bahnschrift SemiLight SemiConde" panose="020B0502040204020203" pitchFamily="34" charset="0"/>
              </a:rPr>
              <a:t> = 0,05)</a:t>
            </a:r>
          </a:p>
          <a:p>
            <a:pPr algn="just"/>
            <a:endParaRPr lang="pt-BR" sz="3500" dirty="0">
              <a:latin typeface="Bahnschrift SemiLight SemiConde" panose="020B0502040204020203" pitchFamily="34" charset="0"/>
            </a:endParaRPr>
          </a:p>
          <a:p>
            <a:pPr algn="just"/>
            <a:r>
              <a:rPr lang="es-419" sz="3500" dirty="0" err="1">
                <a:latin typeface="Bahnschrift SemiLight SemiConde" panose="020B0502040204020203" pitchFamily="34" charset="0"/>
              </a:rPr>
              <a:t>Não</a:t>
            </a:r>
            <a:r>
              <a:rPr lang="es-419" sz="3500" dirty="0">
                <a:latin typeface="Bahnschrift SemiLight SemiConde" panose="020B0502040204020203" pitchFamily="34" charset="0"/>
              </a:rPr>
              <a:t>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há</a:t>
            </a:r>
            <a:r>
              <a:rPr lang="es-419" sz="3500" dirty="0">
                <a:latin typeface="Bahnschrift SemiLight SemiConde" panose="020B0502040204020203" pitchFamily="34" charset="0"/>
              </a:rPr>
              <a:t>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muita</a:t>
            </a:r>
            <a:r>
              <a:rPr lang="es-419" sz="3500" dirty="0">
                <a:latin typeface="Bahnschrift SemiLight SemiConde" panose="020B0502040204020203" pitchFamily="34" charset="0"/>
              </a:rPr>
              <a:t> chance da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minha</a:t>
            </a:r>
            <a:r>
              <a:rPr lang="es-419" sz="3500" dirty="0">
                <a:latin typeface="Bahnschrift SemiLight SemiConde" panose="020B0502040204020203" pitchFamily="34" charset="0"/>
              </a:rPr>
              <a:t>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hipótese</a:t>
            </a:r>
            <a:r>
              <a:rPr lang="es-419" sz="3500" dirty="0">
                <a:latin typeface="Bahnschrift SemiLight SemiConde" panose="020B0502040204020203" pitchFamily="34" charset="0"/>
              </a:rPr>
              <a:t> nula estar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certa</a:t>
            </a:r>
            <a:r>
              <a:rPr lang="es-419" sz="3500" dirty="0">
                <a:latin typeface="Bahnschrift SemiLight SemiConde" panose="020B0502040204020203" pitchFamily="34" charset="0"/>
              </a:rPr>
              <a:t> </a:t>
            </a:r>
            <a:endParaRPr lang="pt-BR" sz="35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0072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71412BC-67EC-450D-9D4F-26CBFEA58F62}"/>
              </a:ext>
            </a:extLst>
          </p:cNvPr>
          <p:cNvSpPr/>
          <p:nvPr/>
        </p:nvSpPr>
        <p:spPr>
          <a:xfrm>
            <a:off x="209724" y="98311"/>
            <a:ext cx="11796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Intervalos de confiança para a media</a:t>
            </a:r>
            <a:endParaRPr lang="es-419" sz="4000" b="1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23FAF2-1BDB-4C60-98E3-1CD611E12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b="9328"/>
          <a:stretch/>
        </p:blipFill>
        <p:spPr>
          <a:xfrm>
            <a:off x="352337" y="1875581"/>
            <a:ext cx="7635965" cy="40574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47BBC2B-D4BD-4681-90FF-792BDC729586}"/>
                  </a:ext>
                </a:extLst>
              </p:cNvPr>
              <p:cNvSpPr txBox="1"/>
              <p:nvPr/>
            </p:nvSpPr>
            <p:spPr>
              <a:xfrm>
                <a:off x="3901343" y="6040571"/>
                <a:ext cx="28674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47BBC2B-D4BD-4681-90FF-792BDC729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343" y="6040571"/>
                <a:ext cx="286745" cy="384721"/>
              </a:xfrm>
              <a:prstGeom prst="rect">
                <a:avLst/>
              </a:prstGeom>
              <a:blipFill>
                <a:blip r:embed="rId4"/>
                <a:stretch>
                  <a:fillRect l="-25532" t="-3175" r="-46809" b="-6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023C9AE-76D8-4409-A390-27A8E13F489A}"/>
              </a:ext>
            </a:extLst>
          </p:cNvPr>
          <p:cNvCxnSpPr>
            <a:cxnSpLocks/>
          </p:cNvCxnSpPr>
          <p:nvPr/>
        </p:nvCxnSpPr>
        <p:spPr>
          <a:xfrm>
            <a:off x="4100816" y="5888041"/>
            <a:ext cx="0" cy="16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0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A23FAF2-1BDB-4C60-98E3-1CD611E12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b="9328"/>
          <a:stretch/>
        </p:blipFill>
        <p:spPr>
          <a:xfrm>
            <a:off x="352337" y="1875581"/>
            <a:ext cx="7635965" cy="40574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47BBC2B-D4BD-4681-90FF-792BDC729586}"/>
                  </a:ext>
                </a:extLst>
              </p:cNvPr>
              <p:cNvSpPr txBox="1"/>
              <p:nvPr/>
            </p:nvSpPr>
            <p:spPr>
              <a:xfrm>
                <a:off x="3901343" y="6040571"/>
                <a:ext cx="28674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47BBC2B-D4BD-4681-90FF-792BDC729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343" y="6040571"/>
                <a:ext cx="286745" cy="384721"/>
              </a:xfrm>
              <a:prstGeom prst="rect">
                <a:avLst/>
              </a:prstGeom>
              <a:blipFill>
                <a:blip r:embed="rId4"/>
                <a:stretch>
                  <a:fillRect l="-25532" t="-3175" r="-46809" b="-6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023C9AE-76D8-4409-A390-27A8E13F489A}"/>
              </a:ext>
            </a:extLst>
          </p:cNvPr>
          <p:cNvCxnSpPr>
            <a:cxnSpLocks/>
          </p:cNvCxnSpPr>
          <p:nvPr/>
        </p:nvCxnSpPr>
        <p:spPr>
          <a:xfrm>
            <a:off x="4100816" y="5888041"/>
            <a:ext cx="0" cy="16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B197B806-565E-4D79-BCD9-236F2703799D}"/>
              </a:ext>
            </a:extLst>
          </p:cNvPr>
          <p:cNvSpPr/>
          <p:nvPr/>
        </p:nvSpPr>
        <p:spPr>
          <a:xfrm>
            <a:off x="352337" y="1452529"/>
            <a:ext cx="110180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Quero estimar a media populacional com incerteza de 0,05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C5B815E-48EB-4AB0-9F69-DD33BF79775F}"/>
              </a:ext>
            </a:extLst>
          </p:cNvPr>
          <p:cNvSpPr/>
          <p:nvPr/>
        </p:nvSpPr>
        <p:spPr>
          <a:xfrm>
            <a:off x="209724" y="98311"/>
            <a:ext cx="11796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Intervalos de confiança para a media</a:t>
            </a:r>
            <a:endParaRPr lang="es-419" sz="4000" b="1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8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3D02CF4-71B6-474A-9265-FE286B030F94}"/>
              </a:ext>
            </a:extLst>
          </p:cNvPr>
          <p:cNvSpPr/>
          <p:nvPr/>
        </p:nvSpPr>
        <p:spPr>
          <a:xfrm>
            <a:off x="387626" y="318053"/>
            <a:ext cx="4631635" cy="4363278"/>
          </a:xfrm>
          <a:prstGeom prst="ellipse">
            <a:avLst/>
          </a:prstGeom>
          <a:solidFill>
            <a:srgbClr val="EAACA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CF434C-7C73-424B-9A46-6ADA73065A17}"/>
              </a:ext>
            </a:extLst>
          </p:cNvPr>
          <p:cNvSpPr/>
          <p:nvPr/>
        </p:nvSpPr>
        <p:spPr>
          <a:xfrm>
            <a:off x="1578403" y="3366730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População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F260DD-426C-4C0B-B98A-1FF7CC7FC5D6}"/>
              </a:ext>
            </a:extLst>
          </p:cNvPr>
          <p:cNvSpPr/>
          <p:nvPr/>
        </p:nvSpPr>
        <p:spPr>
          <a:xfrm>
            <a:off x="2385391" y="1133062"/>
            <a:ext cx="1878496" cy="904460"/>
          </a:xfrm>
          <a:prstGeom prst="rect">
            <a:avLst/>
          </a:prstGeom>
          <a:pattFill prst="ltVer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727CBB2-0A68-4CE1-B073-3D6BF732A56C}"/>
              </a:ext>
            </a:extLst>
          </p:cNvPr>
          <p:cNvSpPr/>
          <p:nvPr/>
        </p:nvSpPr>
        <p:spPr>
          <a:xfrm>
            <a:off x="6096000" y="1133062"/>
            <a:ext cx="1878496" cy="904460"/>
          </a:xfrm>
          <a:prstGeom prst="rect">
            <a:avLst/>
          </a:prstGeom>
          <a:pattFill prst="ltVer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DF6CA78-D72A-43CB-B807-F5E3F0C94FC6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263887" y="1585292"/>
            <a:ext cx="183211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0BBDBD0-0DE8-4D36-8BBA-8F93FC5140E9}"/>
              </a:ext>
            </a:extLst>
          </p:cNvPr>
          <p:cNvSpPr/>
          <p:nvPr/>
        </p:nvSpPr>
        <p:spPr>
          <a:xfrm>
            <a:off x="5910207" y="2023912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Amostra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5115BA8-B7FE-4B49-9C62-CD681DE2BB1D}"/>
              </a:ext>
            </a:extLst>
          </p:cNvPr>
          <p:cNvSpPr/>
          <p:nvPr/>
        </p:nvSpPr>
        <p:spPr>
          <a:xfrm>
            <a:off x="8991600" y="1119452"/>
            <a:ext cx="1878496" cy="9044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X</a:t>
            </a:r>
            <a:r>
              <a:rPr lang="pt-BR" sz="2300" baseline="-250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1</a:t>
            </a:r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, X</a:t>
            </a:r>
            <a:r>
              <a:rPr lang="pt-BR" sz="2300" baseline="-250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2</a:t>
            </a:r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, X</a:t>
            </a:r>
            <a:r>
              <a:rPr lang="pt-BR" sz="2300" baseline="-250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3 </a:t>
            </a:r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... </a:t>
            </a:r>
            <a:r>
              <a:rPr lang="pt-BR" sz="2300" dirty="0" err="1">
                <a:solidFill>
                  <a:schemeClr val="tx1"/>
                </a:solidFill>
                <a:latin typeface="Bahnschrift SemiLight Condensed" panose="020B0502040204020203" pitchFamily="34" charset="0"/>
              </a:rPr>
              <a:t>X</a:t>
            </a:r>
            <a:r>
              <a:rPr lang="pt-BR" sz="2300" baseline="-25000" dirty="0" err="1">
                <a:solidFill>
                  <a:schemeClr val="tx1"/>
                </a:solidFill>
                <a:latin typeface="Bahnschrift SemiLight Condensed" panose="020B0502040204020203" pitchFamily="34" charset="0"/>
              </a:rPr>
              <a:t>n</a:t>
            </a:r>
            <a:endParaRPr lang="pt-BR" sz="2300" baseline="-25000" dirty="0">
              <a:solidFill>
                <a:schemeClr val="tx1"/>
              </a:solidFill>
              <a:latin typeface="Bahnschrift SemiLight Condensed" panose="020B0502040204020203" pitchFamily="34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CEF919A-444C-41F3-92FE-B00D6324FC85}"/>
              </a:ext>
            </a:extLst>
          </p:cNvPr>
          <p:cNvCxnSpPr>
            <a:cxnSpLocks/>
          </p:cNvCxnSpPr>
          <p:nvPr/>
        </p:nvCxnSpPr>
        <p:spPr>
          <a:xfrm>
            <a:off x="7994375" y="1563758"/>
            <a:ext cx="1007164" cy="792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853D05AA-D694-45B4-92B3-4BB9E1A56E37}"/>
              </a:ext>
            </a:extLst>
          </p:cNvPr>
          <p:cNvSpPr/>
          <p:nvPr/>
        </p:nvSpPr>
        <p:spPr>
          <a:xfrm>
            <a:off x="8805807" y="2023912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Dados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3B9D9BC3-26F6-4EA7-8E8B-B259B78972A0}"/>
              </a:ext>
            </a:extLst>
          </p:cNvPr>
          <p:cNvCxnSpPr>
            <a:cxnSpLocks/>
            <a:endCxn id="13" idx="2"/>
          </p:cNvCxnSpPr>
          <p:nvPr/>
        </p:nvCxnSpPr>
        <p:spPr>
          <a:xfrm rot="10800000">
            <a:off x="7035248" y="2577910"/>
            <a:ext cx="2635526" cy="851090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42F43D2-B405-4D94-97F8-0CB9C5B4FF0A}"/>
              </a:ext>
            </a:extLst>
          </p:cNvPr>
          <p:cNvCxnSpPr>
            <a:cxnSpLocks/>
          </p:cNvCxnSpPr>
          <p:nvPr/>
        </p:nvCxnSpPr>
        <p:spPr>
          <a:xfrm flipV="1">
            <a:off x="9670774" y="2509632"/>
            <a:ext cx="0" cy="92930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9360921A-5F8C-4653-88F3-AC7CFF72E3BF}"/>
              </a:ext>
            </a:extLst>
          </p:cNvPr>
          <p:cNvSpPr/>
          <p:nvPr/>
        </p:nvSpPr>
        <p:spPr>
          <a:xfrm>
            <a:off x="7420693" y="3368904"/>
            <a:ext cx="2250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latin typeface="Bahnschrift SemiLight SemiConde" panose="020B0502040204020203" pitchFamily="34" charset="0"/>
              </a:rPr>
              <a:t>Descrever</a:t>
            </a:r>
          </a:p>
        </p:txBody>
      </p:sp>
    </p:spTree>
    <p:extLst>
      <p:ext uri="{BB962C8B-B14F-4D97-AF65-F5344CB8AC3E}">
        <p14:creationId xmlns:p14="http://schemas.microsoft.com/office/powerpoint/2010/main" val="26707161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A23FAF2-1BDB-4C60-98E3-1CD611E12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b="9328"/>
          <a:stretch/>
        </p:blipFill>
        <p:spPr>
          <a:xfrm>
            <a:off x="352337" y="1875581"/>
            <a:ext cx="7635965" cy="4057409"/>
          </a:xfrm>
          <a:prstGeom prst="rect">
            <a:avLst/>
          </a:prstGeom>
        </p:spPr>
      </p:pic>
      <p:sp>
        <p:nvSpPr>
          <p:cNvPr id="6" name="Triângulo Retângulo 6">
            <a:extLst>
              <a:ext uri="{FF2B5EF4-FFF2-40B4-BE49-F238E27FC236}">
                <a16:creationId xmlns:a16="http://schemas.microsoft.com/office/drawing/2014/main" id="{89520F1E-1338-4416-8BBE-AFE469BBE32F}"/>
              </a:ext>
            </a:extLst>
          </p:cNvPr>
          <p:cNvSpPr/>
          <p:nvPr/>
        </p:nvSpPr>
        <p:spPr>
          <a:xfrm>
            <a:off x="6314114" y="5198745"/>
            <a:ext cx="1279978" cy="679509"/>
          </a:xfrm>
          <a:custGeom>
            <a:avLst/>
            <a:gdLst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1019919 w 1019919"/>
              <a:gd name="connsiteY2" fmla="*/ 713064 h 713064"/>
              <a:gd name="connsiteX3" fmla="*/ 0 w 1019919"/>
              <a:gd name="connsiteY3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978" h="780516">
                <a:moveTo>
                  <a:pt x="0" y="780516"/>
                </a:moveTo>
                <a:lnTo>
                  <a:pt x="0" y="0"/>
                </a:lnTo>
                <a:cubicBezTo>
                  <a:pt x="154852" y="154440"/>
                  <a:pt x="502649" y="430974"/>
                  <a:pt x="657501" y="537234"/>
                </a:cubicBezTo>
                <a:cubicBezTo>
                  <a:pt x="1281647" y="643495"/>
                  <a:pt x="1209506" y="615532"/>
                  <a:pt x="1279978" y="763738"/>
                </a:cubicBezTo>
                <a:lnTo>
                  <a:pt x="0" y="780516"/>
                </a:lnTo>
                <a:close/>
              </a:path>
            </a:pathLst>
          </a:cu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riângulo Retângulo 6">
            <a:extLst>
              <a:ext uri="{FF2B5EF4-FFF2-40B4-BE49-F238E27FC236}">
                <a16:creationId xmlns:a16="http://schemas.microsoft.com/office/drawing/2014/main" id="{A65F04DF-458E-42C7-961D-9FD1535D4CC3}"/>
              </a:ext>
            </a:extLst>
          </p:cNvPr>
          <p:cNvSpPr/>
          <p:nvPr/>
        </p:nvSpPr>
        <p:spPr>
          <a:xfrm flipH="1">
            <a:off x="630200" y="5203733"/>
            <a:ext cx="1279978" cy="679509"/>
          </a:xfrm>
          <a:custGeom>
            <a:avLst/>
            <a:gdLst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1019919 w 1019919"/>
              <a:gd name="connsiteY2" fmla="*/ 713064 h 713064"/>
              <a:gd name="connsiteX3" fmla="*/ 0 w 1019919"/>
              <a:gd name="connsiteY3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978" h="780516">
                <a:moveTo>
                  <a:pt x="0" y="780516"/>
                </a:moveTo>
                <a:lnTo>
                  <a:pt x="0" y="0"/>
                </a:lnTo>
                <a:cubicBezTo>
                  <a:pt x="154852" y="154440"/>
                  <a:pt x="502649" y="430974"/>
                  <a:pt x="657501" y="537234"/>
                </a:cubicBezTo>
                <a:cubicBezTo>
                  <a:pt x="1281647" y="643495"/>
                  <a:pt x="1209506" y="615532"/>
                  <a:pt x="1279978" y="763738"/>
                </a:cubicBezTo>
                <a:lnTo>
                  <a:pt x="0" y="780516"/>
                </a:lnTo>
                <a:close/>
              </a:path>
            </a:pathLst>
          </a:cu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47BBC2B-D4BD-4681-90FF-792BDC729586}"/>
                  </a:ext>
                </a:extLst>
              </p:cNvPr>
              <p:cNvSpPr txBox="1"/>
              <p:nvPr/>
            </p:nvSpPr>
            <p:spPr>
              <a:xfrm>
                <a:off x="3901343" y="6040571"/>
                <a:ext cx="28674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47BBC2B-D4BD-4681-90FF-792BDC729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343" y="6040571"/>
                <a:ext cx="286745" cy="384721"/>
              </a:xfrm>
              <a:prstGeom prst="rect">
                <a:avLst/>
              </a:prstGeom>
              <a:blipFill>
                <a:blip r:embed="rId4"/>
                <a:stretch>
                  <a:fillRect l="-25532" t="-3175" r="-46809" b="-6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1AAF16B-61F9-4652-BFDA-E88B42191F77}"/>
              </a:ext>
            </a:extLst>
          </p:cNvPr>
          <p:cNvCxnSpPr>
            <a:cxnSpLocks/>
          </p:cNvCxnSpPr>
          <p:nvPr/>
        </p:nvCxnSpPr>
        <p:spPr>
          <a:xfrm>
            <a:off x="6314114" y="5869865"/>
            <a:ext cx="0" cy="16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9D41072-0328-453C-A01F-479850722AFA}"/>
              </a:ext>
            </a:extLst>
          </p:cNvPr>
          <p:cNvCxnSpPr/>
          <p:nvPr/>
        </p:nvCxnSpPr>
        <p:spPr>
          <a:xfrm>
            <a:off x="1907010" y="5874479"/>
            <a:ext cx="0" cy="16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023C9AE-76D8-4409-A390-27A8E13F489A}"/>
              </a:ext>
            </a:extLst>
          </p:cNvPr>
          <p:cNvCxnSpPr>
            <a:cxnSpLocks/>
          </p:cNvCxnSpPr>
          <p:nvPr/>
        </p:nvCxnSpPr>
        <p:spPr>
          <a:xfrm>
            <a:off x="4100816" y="5888041"/>
            <a:ext cx="0" cy="16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D34D2A9-5820-46F2-9976-A3BF30F8B403}"/>
              </a:ext>
            </a:extLst>
          </p:cNvPr>
          <p:cNvCxnSpPr>
            <a:cxnSpLocks/>
          </p:cNvCxnSpPr>
          <p:nvPr/>
        </p:nvCxnSpPr>
        <p:spPr>
          <a:xfrm flipV="1">
            <a:off x="6314114" y="4320330"/>
            <a:ext cx="539692" cy="875015"/>
          </a:xfrm>
          <a:prstGeom prst="straightConnector1">
            <a:avLst/>
          </a:prstGeom>
          <a:ln w="12700">
            <a:solidFill>
              <a:srgbClr val="FF1B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01C7CB-93AF-4640-B325-2066A1F35E63}"/>
              </a:ext>
            </a:extLst>
          </p:cNvPr>
          <p:cNvSpPr txBox="1"/>
          <p:nvPr/>
        </p:nvSpPr>
        <p:spPr>
          <a:xfrm>
            <a:off x="6563777" y="3764632"/>
            <a:ext cx="1084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α</a:t>
            </a:r>
            <a:r>
              <a:rPr lang="pt-BR" sz="3000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AB51567-45BE-4FDF-B782-299E6AE182E6}"/>
              </a:ext>
            </a:extLst>
          </p:cNvPr>
          <p:cNvSpPr/>
          <p:nvPr/>
        </p:nvSpPr>
        <p:spPr>
          <a:xfrm>
            <a:off x="352337" y="1452529"/>
            <a:ext cx="110180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Quero estimar a media populacional com incerteza de 0,05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3F5E52-2971-4F1F-A9F9-875F851E113A}"/>
              </a:ext>
            </a:extLst>
          </p:cNvPr>
          <p:cNvSpPr/>
          <p:nvPr/>
        </p:nvSpPr>
        <p:spPr>
          <a:xfrm>
            <a:off x="209724" y="98311"/>
            <a:ext cx="11796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Intervalos de confiança para a media</a:t>
            </a:r>
            <a:endParaRPr lang="es-419" sz="4000" b="1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505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A23FAF2-1BDB-4C60-98E3-1CD611E12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b="9328"/>
          <a:stretch/>
        </p:blipFill>
        <p:spPr>
          <a:xfrm>
            <a:off x="352337" y="1875581"/>
            <a:ext cx="7635965" cy="4057409"/>
          </a:xfrm>
          <a:prstGeom prst="rect">
            <a:avLst/>
          </a:prstGeom>
        </p:spPr>
      </p:pic>
      <p:sp>
        <p:nvSpPr>
          <p:cNvPr id="6" name="Triângulo Retângulo 6">
            <a:extLst>
              <a:ext uri="{FF2B5EF4-FFF2-40B4-BE49-F238E27FC236}">
                <a16:creationId xmlns:a16="http://schemas.microsoft.com/office/drawing/2014/main" id="{89520F1E-1338-4416-8BBE-AFE469BBE32F}"/>
              </a:ext>
            </a:extLst>
          </p:cNvPr>
          <p:cNvSpPr/>
          <p:nvPr/>
        </p:nvSpPr>
        <p:spPr>
          <a:xfrm>
            <a:off x="6314114" y="5198745"/>
            <a:ext cx="1279978" cy="679509"/>
          </a:xfrm>
          <a:custGeom>
            <a:avLst/>
            <a:gdLst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1019919 w 1019919"/>
              <a:gd name="connsiteY2" fmla="*/ 713064 h 713064"/>
              <a:gd name="connsiteX3" fmla="*/ 0 w 1019919"/>
              <a:gd name="connsiteY3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978" h="780516">
                <a:moveTo>
                  <a:pt x="0" y="780516"/>
                </a:moveTo>
                <a:lnTo>
                  <a:pt x="0" y="0"/>
                </a:lnTo>
                <a:cubicBezTo>
                  <a:pt x="154852" y="154440"/>
                  <a:pt x="502649" y="430974"/>
                  <a:pt x="657501" y="537234"/>
                </a:cubicBezTo>
                <a:cubicBezTo>
                  <a:pt x="1281647" y="643495"/>
                  <a:pt x="1209506" y="615532"/>
                  <a:pt x="1279978" y="763738"/>
                </a:cubicBezTo>
                <a:lnTo>
                  <a:pt x="0" y="780516"/>
                </a:lnTo>
                <a:close/>
              </a:path>
            </a:pathLst>
          </a:cu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riângulo Retângulo 6">
            <a:extLst>
              <a:ext uri="{FF2B5EF4-FFF2-40B4-BE49-F238E27FC236}">
                <a16:creationId xmlns:a16="http://schemas.microsoft.com/office/drawing/2014/main" id="{A65F04DF-458E-42C7-961D-9FD1535D4CC3}"/>
              </a:ext>
            </a:extLst>
          </p:cNvPr>
          <p:cNvSpPr/>
          <p:nvPr/>
        </p:nvSpPr>
        <p:spPr>
          <a:xfrm flipH="1">
            <a:off x="630200" y="5203733"/>
            <a:ext cx="1279978" cy="679509"/>
          </a:xfrm>
          <a:custGeom>
            <a:avLst/>
            <a:gdLst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1019919 w 1019919"/>
              <a:gd name="connsiteY2" fmla="*/ 713064 h 713064"/>
              <a:gd name="connsiteX3" fmla="*/ 0 w 1019919"/>
              <a:gd name="connsiteY3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978" h="780516">
                <a:moveTo>
                  <a:pt x="0" y="780516"/>
                </a:moveTo>
                <a:lnTo>
                  <a:pt x="0" y="0"/>
                </a:lnTo>
                <a:cubicBezTo>
                  <a:pt x="154852" y="154440"/>
                  <a:pt x="502649" y="430974"/>
                  <a:pt x="657501" y="537234"/>
                </a:cubicBezTo>
                <a:cubicBezTo>
                  <a:pt x="1281647" y="643495"/>
                  <a:pt x="1209506" y="615532"/>
                  <a:pt x="1279978" y="763738"/>
                </a:cubicBezTo>
                <a:lnTo>
                  <a:pt x="0" y="780516"/>
                </a:lnTo>
                <a:close/>
              </a:path>
            </a:pathLst>
          </a:cu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47BBC2B-D4BD-4681-90FF-792BDC729586}"/>
                  </a:ext>
                </a:extLst>
              </p:cNvPr>
              <p:cNvSpPr txBox="1"/>
              <p:nvPr/>
            </p:nvSpPr>
            <p:spPr>
              <a:xfrm>
                <a:off x="3901343" y="6040571"/>
                <a:ext cx="28674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47BBC2B-D4BD-4681-90FF-792BDC729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343" y="6040571"/>
                <a:ext cx="286745" cy="384721"/>
              </a:xfrm>
              <a:prstGeom prst="rect">
                <a:avLst/>
              </a:prstGeom>
              <a:blipFill>
                <a:blip r:embed="rId4"/>
                <a:stretch>
                  <a:fillRect l="-25532" t="-3175" r="-46809" b="-6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1AAF16B-61F9-4652-BFDA-E88B42191F77}"/>
              </a:ext>
            </a:extLst>
          </p:cNvPr>
          <p:cNvCxnSpPr>
            <a:cxnSpLocks/>
          </p:cNvCxnSpPr>
          <p:nvPr/>
        </p:nvCxnSpPr>
        <p:spPr>
          <a:xfrm>
            <a:off x="6314114" y="5869865"/>
            <a:ext cx="0" cy="16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4F90D350-C912-40A5-9C1B-24838C827BFF}"/>
                  </a:ext>
                </a:extLst>
              </p:cNvPr>
              <p:cNvSpPr txBox="1"/>
              <p:nvPr/>
            </p:nvSpPr>
            <p:spPr>
              <a:xfrm>
                <a:off x="1117563" y="5986518"/>
                <a:ext cx="1578894" cy="492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type m:val="skw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4F90D350-C912-40A5-9C1B-24838C827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63" y="5986518"/>
                <a:ext cx="1578894" cy="492827"/>
              </a:xfrm>
              <a:prstGeom prst="rect">
                <a:avLst/>
              </a:prstGeom>
              <a:blipFill>
                <a:blip r:embed="rId5"/>
                <a:stretch>
                  <a:fillRect l="-3089" t="-127160" r="-40154" b="-18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9D41072-0328-453C-A01F-479850722AFA}"/>
              </a:ext>
            </a:extLst>
          </p:cNvPr>
          <p:cNvCxnSpPr/>
          <p:nvPr/>
        </p:nvCxnSpPr>
        <p:spPr>
          <a:xfrm>
            <a:off x="1907010" y="5874479"/>
            <a:ext cx="0" cy="16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023C9AE-76D8-4409-A390-27A8E13F489A}"/>
              </a:ext>
            </a:extLst>
          </p:cNvPr>
          <p:cNvCxnSpPr>
            <a:cxnSpLocks/>
          </p:cNvCxnSpPr>
          <p:nvPr/>
        </p:nvCxnSpPr>
        <p:spPr>
          <a:xfrm>
            <a:off x="4100816" y="5888041"/>
            <a:ext cx="0" cy="16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2C63C9A-B78B-439A-BCDF-360887B8F2C5}"/>
                  </a:ext>
                </a:extLst>
              </p:cNvPr>
              <p:cNvSpPr txBox="1"/>
              <p:nvPr/>
            </p:nvSpPr>
            <p:spPr>
              <a:xfrm>
                <a:off x="5527175" y="5986517"/>
                <a:ext cx="1578894" cy="492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type m:val="skw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2C63C9A-B78B-439A-BCDF-360887B8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175" y="5986517"/>
                <a:ext cx="1578894" cy="492827"/>
              </a:xfrm>
              <a:prstGeom prst="rect">
                <a:avLst/>
              </a:prstGeom>
              <a:blipFill>
                <a:blip r:embed="rId6"/>
                <a:stretch>
                  <a:fillRect l="-3475" t="-127160" r="-39768" b="-18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63D75FE-4046-4FF7-A4D7-BD6D5E20ED66}"/>
              </a:ext>
            </a:extLst>
          </p:cNvPr>
          <p:cNvCxnSpPr>
            <a:cxnSpLocks/>
          </p:cNvCxnSpPr>
          <p:nvPr/>
        </p:nvCxnSpPr>
        <p:spPr>
          <a:xfrm flipV="1">
            <a:off x="6314114" y="4320330"/>
            <a:ext cx="539692" cy="875015"/>
          </a:xfrm>
          <a:prstGeom prst="straightConnector1">
            <a:avLst/>
          </a:prstGeom>
          <a:ln w="12700">
            <a:solidFill>
              <a:srgbClr val="FF1B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7E35AC3-D52E-48D5-A254-592B51364D22}"/>
              </a:ext>
            </a:extLst>
          </p:cNvPr>
          <p:cNvSpPr txBox="1"/>
          <p:nvPr/>
        </p:nvSpPr>
        <p:spPr>
          <a:xfrm>
            <a:off x="6563777" y="3764632"/>
            <a:ext cx="1084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α</a:t>
            </a:r>
            <a:r>
              <a:rPr lang="pt-BR" sz="3000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9FFC2BD-E83C-4175-B1E7-B5F7161CCFE6}"/>
              </a:ext>
            </a:extLst>
          </p:cNvPr>
          <p:cNvSpPr/>
          <p:nvPr/>
        </p:nvSpPr>
        <p:spPr>
          <a:xfrm>
            <a:off x="352337" y="1452529"/>
            <a:ext cx="110180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Quero estimar a media populacional com incerteza de 0,05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865224D-E27A-42C0-9EF9-F4608EDDE872}"/>
              </a:ext>
            </a:extLst>
          </p:cNvPr>
          <p:cNvSpPr/>
          <p:nvPr/>
        </p:nvSpPr>
        <p:spPr>
          <a:xfrm>
            <a:off x="209724" y="98311"/>
            <a:ext cx="11796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Intervalos de confiança para a media</a:t>
            </a:r>
            <a:endParaRPr lang="es-419" sz="4000" b="1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216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A23FAF2-1BDB-4C60-98E3-1CD611E12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b="9328"/>
          <a:stretch/>
        </p:blipFill>
        <p:spPr>
          <a:xfrm>
            <a:off x="352337" y="1875581"/>
            <a:ext cx="7635965" cy="4057409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2F0B1EBA-3411-4CF0-BA24-3CB6E0A5D57C}"/>
              </a:ext>
            </a:extLst>
          </p:cNvPr>
          <p:cNvSpPr/>
          <p:nvPr/>
        </p:nvSpPr>
        <p:spPr>
          <a:xfrm>
            <a:off x="7594092" y="1924986"/>
            <a:ext cx="3968017" cy="2393644"/>
          </a:xfrm>
          <a:prstGeom prst="ellipse">
            <a:avLst/>
          </a:prstGeom>
          <a:solidFill>
            <a:srgbClr val="800000">
              <a:alpha val="32941"/>
            </a:srgb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Retângulo 6">
            <a:extLst>
              <a:ext uri="{FF2B5EF4-FFF2-40B4-BE49-F238E27FC236}">
                <a16:creationId xmlns:a16="http://schemas.microsoft.com/office/drawing/2014/main" id="{89520F1E-1338-4416-8BBE-AFE469BBE32F}"/>
              </a:ext>
            </a:extLst>
          </p:cNvPr>
          <p:cNvSpPr/>
          <p:nvPr/>
        </p:nvSpPr>
        <p:spPr>
          <a:xfrm>
            <a:off x="6314114" y="5198745"/>
            <a:ext cx="1279978" cy="679509"/>
          </a:xfrm>
          <a:custGeom>
            <a:avLst/>
            <a:gdLst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1019919 w 1019919"/>
              <a:gd name="connsiteY2" fmla="*/ 713064 h 713064"/>
              <a:gd name="connsiteX3" fmla="*/ 0 w 1019919"/>
              <a:gd name="connsiteY3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978" h="780516">
                <a:moveTo>
                  <a:pt x="0" y="780516"/>
                </a:moveTo>
                <a:lnTo>
                  <a:pt x="0" y="0"/>
                </a:lnTo>
                <a:cubicBezTo>
                  <a:pt x="154852" y="154440"/>
                  <a:pt x="502649" y="430974"/>
                  <a:pt x="657501" y="537234"/>
                </a:cubicBezTo>
                <a:cubicBezTo>
                  <a:pt x="1281647" y="643495"/>
                  <a:pt x="1209506" y="615532"/>
                  <a:pt x="1279978" y="763738"/>
                </a:cubicBezTo>
                <a:lnTo>
                  <a:pt x="0" y="780516"/>
                </a:lnTo>
                <a:close/>
              </a:path>
            </a:pathLst>
          </a:cu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D96390-FB55-4A36-80E7-59DFFB8B8E0D}"/>
              </a:ext>
            </a:extLst>
          </p:cNvPr>
          <p:cNvCxnSpPr>
            <a:cxnSpLocks/>
          </p:cNvCxnSpPr>
          <p:nvPr/>
        </p:nvCxnSpPr>
        <p:spPr>
          <a:xfrm flipV="1">
            <a:off x="6314114" y="4320330"/>
            <a:ext cx="539692" cy="875015"/>
          </a:xfrm>
          <a:prstGeom prst="straightConnector1">
            <a:avLst/>
          </a:prstGeom>
          <a:ln w="12700">
            <a:solidFill>
              <a:srgbClr val="FF1B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ângulo Retângulo 6">
            <a:extLst>
              <a:ext uri="{FF2B5EF4-FFF2-40B4-BE49-F238E27FC236}">
                <a16:creationId xmlns:a16="http://schemas.microsoft.com/office/drawing/2014/main" id="{A65F04DF-458E-42C7-961D-9FD1535D4CC3}"/>
              </a:ext>
            </a:extLst>
          </p:cNvPr>
          <p:cNvSpPr/>
          <p:nvPr/>
        </p:nvSpPr>
        <p:spPr>
          <a:xfrm flipH="1">
            <a:off x="630200" y="5203733"/>
            <a:ext cx="1279978" cy="679509"/>
          </a:xfrm>
          <a:custGeom>
            <a:avLst/>
            <a:gdLst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1019919 w 1019919"/>
              <a:gd name="connsiteY2" fmla="*/ 713064 h 713064"/>
              <a:gd name="connsiteX3" fmla="*/ 0 w 1019919"/>
              <a:gd name="connsiteY3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978" h="780516">
                <a:moveTo>
                  <a:pt x="0" y="780516"/>
                </a:moveTo>
                <a:lnTo>
                  <a:pt x="0" y="0"/>
                </a:lnTo>
                <a:cubicBezTo>
                  <a:pt x="154852" y="154440"/>
                  <a:pt x="502649" y="430974"/>
                  <a:pt x="657501" y="537234"/>
                </a:cubicBezTo>
                <a:cubicBezTo>
                  <a:pt x="1281647" y="643495"/>
                  <a:pt x="1209506" y="615532"/>
                  <a:pt x="1279978" y="763738"/>
                </a:cubicBezTo>
                <a:lnTo>
                  <a:pt x="0" y="780516"/>
                </a:lnTo>
                <a:close/>
              </a:path>
            </a:pathLst>
          </a:cu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034DE3F-6A4A-4B7F-B98F-398763A0CA1D}"/>
              </a:ext>
            </a:extLst>
          </p:cNvPr>
          <p:cNvSpPr txBox="1"/>
          <p:nvPr/>
        </p:nvSpPr>
        <p:spPr>
          <a:xfrm>
            <a:off x="6563777" y="3764632"/>
            <a:ext cx="1084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α</a:t>
            </a:r>
            <a:r>
              <a:rPr lang="pt-BR" sz="3000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47BBC2B-D4BD-4681-90FF-792BDC729586}"/>
                  </a:ext>
                </a:extLst>
              </p:cNvPr>
              <p:cNvSpPr txBox="1"/>
              <p:nvPr/>
            </p:nvSpPr>
            <p:spPr>
              <a:xfrm>
                <a:off x="3901343" y="6040571"/>
                <a:ext cx="28674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47BBC2B-D4BD-4681-90FF-792BDC729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343" y="6040571"/>
                <a:ext cx="286745" cy="384721"/>
              </a:xfrm>
              <a:prstGeom prst="rect">
                <a:avLst/>
              </a:prstGeom>
              <a:blipFill>
                <a:blip r:embed="rId4"/>
                <a:stretch>
                  <a:fillRect l="-25532" t="-3175" r="-46809" b="-6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1AAF16B-61F9-4652-BFDA-E88B42191F77}"/>
              </a:ext>
            </a:extLst>
          </p:cNvPr>
          <p:cNvCxnSpPr>
            <a:cxnSpLocks/>
          </p:cNvCxnSpPr>
          <p:nvPr/>
        </p:nvCxnSpPr>
        <p:spPr>
          <a:xfrm>
            <a:off x="6314114" y="5869865"/>
            <a:ext cx="0" cy="16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4F90D350-C912-40A5-9C1B-24838C827BFF}"/>
                  </a:ext>
                </a:extLst>
              </p:cNvPr>
              <p:cNvSpPr txBox="1"/>
              <p:nvPr/>
            </p:nvSpPr>
            <p:spPr>
              <a:xfrm>
                <a:off x="1117563" y="5986518"/>
                <a:ext cx="1578894" cy="492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type m:val="skw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4F90D350-C912-40A5-9C1B-24838C827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63" y="5986518"/>
                <a:ext cx="1578894" cy="492827"/>
              </a:xfrm>
              <a:prstGeom prst="rect">
                <a:avLst/>
              </a:prstGeom>
              <a:blipFill>
                <a:blip r:embed="rId5"/>
                <a:stretch>
                  <a:fillRect l="-3089" t="-127160" r="-40154" b="-18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9D41072-0328-453C-A01F-479850722AFA}"/>
              </a:ext>
            </a:extLst>
          </p:cNvPr>
          <p:cNvCxnSpPr/>
          <p:nvPr/>
        </p:nvCxnSpPr>
        <p:spPr>
          <a:xfrm>
            <a:off x="1907010" y="5874479"/>
            <a:ext cx="0" cy="16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023C9AE-76D8-4409-A390-27A8E13F489A}"/>
              </a:ext>
            </a:extLst>
          </p:cNvPr>
          <p:cNvCxnSpPr>
            <a:cxnSpLocks/>
          </p:cNvCxnSpPr>
          <p:nvPr/>
        </p:nvCxnSpPr>
        <p:spPr>
          <a:xfrm>
            <a:off x="4100816" y="5888041"/>
            <a:ext cx="0" cy="16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2C63C9A-B78B-439A-BCDF-360887B8F2C5}"/>
                  </a:ext>
                </a:extLst>
              </p:cNvPr>
              <p:cNvSpPr txBox="1"/>
              <p:nvPr/>
            </p:nvSpPr>
            <p:spPr>
              <a:xfrm>
                <a:off x="5527175" y="5986517"/>
                <a:ext cx="1578894" cy="492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type m:val="skw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2C63C9A-B78B-439A-BCDF-360887B8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175" y="5986517"/>
                <a:ext cx="1578894" cy="492827"/>
              </a:xfrm>
              <a:prstGeom prst="rect">
                <a:avLst/>
              </a:prstGeom>
              <a:blipFill>
                <a:blip r:embed="rId6"/>
                <a:stretch>
                  <a:fillRect l="-3475" t="-127160" r="-39768" b="-18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C8BF3FA-8690-4D16-93A2-259B941F9BD8}"/>
                  </a:ext>
                </a:extLst>
              </p:cNvPr>
              <p:cNvSpPr txBox="1"/>
              <p:nvPr/>
            </p:nvSpPr>
            <p:spPr>
              <a:xfrm>
                <a:off x="7524902" y="2356309"/>
                <a:ext cx="3968016" cy="1271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C8BF3FA-8690-4D16-93A2-259B941F9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902" y="2356309"/>
                <a:ext cx="3968016" cy="1271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D3625EAB-993D-4BC4-8FFF-C24F2E572A10}"/>
              </a:ext>
            </a:extLst>
          </p:cNvPr>
          <p:cNvSpPr/>
          <p:nvPr/>
        </p:nvSpPr>
        <p:spPr>
          <a:xfrm>
            <a:off x="209724" y="98311"/>
            <a:ext cx="11796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Intervalos de confiança para a media</a:t>
            </a:r>
            <a:endParaRPr lang="es-419" sz="4000" b="1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420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E426934-5C3E-4DEE-A8AF-EB3031174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6"/>
          <a:stretch/>
        </p:blipFill>
        <p:spPr>
          <a:xfrm>
            <a:off x="323478" y="118404"/>
            <a:ext cx="5322313" cy="662119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9745021-EED7-4603-9A93-4A7E88B68F4E}"/>
              </a:ext>
            </a:extLst>
          </p:cNvPr>
          <p:cNvSpPr/>
          <p:nvPr/>
        </p:nvSpPr>
        <p:spPr>
          <a:xfrm>
            <a:off x="5536461" y="186409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>
                <a:latin typeface="Bahnschrift SemiLight SemiConde" panose="020B0502040204020203" pitchFamily="34" charset="0"/>
              </a:rPr>
              <a:t>Habitat	</a:t>
            </a:r>
            <a:r>
              <a:rPr lang="pt-BR" sz="2000" b="1" dirty="0" err="1">
                <a:latin typeface="Bahnschrift SemiLight SemiConde" panose="020B0502040204020203" pitchFamily="34" charset="0"/>
              </a:rPr>
              <a:t>Media.Antebraço</a:t>
            </a:r>
            <a:r>
              <a:rPr lang="pt-BR" sz="2000" b="1" dirty="0">
                <a:latin typeface="Bahnschrift SemiLight SemiConde" panose="020B0502040204020203" pitchFamily="34" charset="0"/>
              </a:rPr>
              <a:t> 	</a:t>
            </a:r>
            <a:r>
              <a:rPr lang="pt-BR" sz="2000" b="1" dirty="0" err="1">
                <a:latin typeface="Bahnschrift SemiLight SemiConde" panose="020B0502040204020203" pitchFamily="34" charset="0"/>
              </a:rPr>
              <a:t>IC.inferior</a:t>
            </a:r>
            <a:r>
              <a:rPr lang="pt-BR" sz="2000" b="1" dirty="0">
                <a:latin typeface="Bahnschrift SemiLight SemiConde" panose="020B0502040204020203" pitchFamily="34" charset="0"/>
              </a:rPr>
              <a:t> 	</a:t>
            </a:r>
            <a:r>
              <a:rPr lang="pt-BR" sz="2000" b="1" dirty="0" err="1">
                <a:latin typeface="Bahnschrift SemiLight SemiConde" panose="020B0502040204020203" pitchFamily="34" charset="0"/>
              </a:rPr>
              <a:t>IC.Superior</a:t>
            </a:r>
            <a:endParaRPr lang="pt-BR" sz="2000" b="1" dirty="0">
              <a:latin typeface="Bahnschrift SemiLight SemiConde" panose="020B0502040204020203" pitchFamily="34" charset="0"/>
            </a:endParaRPr>
          </a:p>
          <a:p>
            <a:r>
              <a:rPr lang="pt-BR" sz="2000" dirty="0">
                <a:latin typeface="Bahnschrift SemiLight SemiConde" panose="020B0502040204020203" pitchFamily="34" charset="0"/>
              </a:rPr>
              <a:t>Forest  	51.17833   		 50.48822    	51.86844</a:t>
            </a:r>
          </a:p>
          <a:p>
            <a:r>
              <a:rPr lang="pt-BR" sz="2000" dirty="0" err="1">
                <a:latin typeface="Bahnschrift SemiLight SemiConde" panose="020B0502040204020203" pitchFamily="34" charset="0"/>
              </a:rPr>
              <a:t>Urban</a:t>
            </a:r>
            <a:r>
              <a:rPr lang="pt-BR" sz="2000" dirty="0">
                <a:latin typeface="Bahnschrift SemiLight SemiConde" panose="020B0502040204020203" pitchFamily="34" charset="0"/>
              </a:rPr>
              <a:t>  	61.96522  		 61.25037    	62.68007</a:t>
            </a:r>
          </a:p>
        </p:txBody>
      </p:sp>
    </p:spTree>
    <p:extLst>
      <p:ext uri="{BB962C8B-B14F-4D97-AF65-F5344CB8AC3E}">
        <p14:creationId xmlns:p14="http://schemas.microsoft.com/office/powerpoint/2010/main" val="106048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3D02CF4-71B6-474A-9265-FE286B030F94}"/>
              </a:ext>
            </a:extLst>
          </p:cNvPr>
          <p:cNvSpPr/>
          <p:nvPr/>
        </p:nvSpPr>
        <p:spPr>
          <a:xfrm>
            <a:off x="387626" y="318053"/>
            <a:ext cx="4631635" cy="4363278"/>
          </a:xfrm>
          <a:prstGeom prst="ellipse">
            <a:avLst/>
          </a:prstGeom>
          <a:solidFill>
            <a:srgbClr val="EAACA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CF434C-7C73-424B-9A46-6ADA73065A17}"/>
              </a:ext>
            </a:extLst>
          </p:cNvPr>
          <p:cNvSpPr/>
          <p:nvPr/>
        </p:nvSpPr>
        <p:spPr>
          <a:xfrm>
            <a:off x="1578403" y="3366730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População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F260DD-426C-4C0B-B98A-1FF7CC7FC5D6}"/>
              </a:ext>
            </a:extLst>
          </p:cNvPr>
          <p:cNvSpPr/>
          <p:nvPr/>
        </p:nvSpPr>
        <p:spPr>
          <a:xfrm>
            <a:off x="2385391" y="1133062"/>
            <a:ext cx="1878496" cy="904460"/>
          </a:xfrm>
          <a:prstGeom prst="rect">
            <a:avLst/>
          </a:prstGeom>
          <a:pattFill prst="ltVer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727CBB2-0A68-4CE1-B073-3D6BF732A56C}"/>
              </a:ext>
            </a:extLst>
          </p:cNvPr>
          <p:cNvSpPr/>
          <p:nvPr/>
        </p:nvSpPr>
        <p:spPr>
          <a:xfrm>
            <a:off x="6096000" y="1133062"/>
            <a:ext cx="1878496" cy="904460"/>
          </a:xfrm>
          <a:prstGeom prst="rect">
            <a:avLst/>
          </a:prstGeom>
          <a:pattFill prst="ltVert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DF6CA78-D72A-43CB-B807-F5E3F0C94FC6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263887" y="1585292"/>
            <a:ext cx="183211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0BBDBD0-0DE8-4D36-8BBA-8F93FC5140E9}"/>
              </a:ext>
            </a:extLst>
          </p:cNvPr>
          <p:cNvSpPr/>
          <p:nvPr/>
        </p:nvSpPr>
        <p:spPr>
          <a:xfrm>
            <a:off x="5910207" y="2023912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Amostra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5115BA8-B7FE-4B49-9C62-CD681DE2BB1D}"/>
              </a:ext>
            </a:extLst>
          </p:cNvPr>
          <p:cNvSpPr/>
          <p:nvPr/>
        </p:nvSpPr>
        <p:spPr>
          <a:xfrm>
            <a:off x="8991600" y="1119452"/>
            <a:ext cx="1878496" cy="9044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X</a:t>
            </a:r>
            <a:r>
              <a:rPr lang="pt-BR" sz="2300" baseline="-250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1</a:t>
            </a:r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, X</a:t>
            </a:r>
            <a:r>
              <a:rPr lang="pt-BR" sz="2300" baseline="-250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2</a:t>
            </a:r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, X</a:t>
            </a:r>
            <a:r>
              <a:rPr lang="pt-BR" sz="2300" baseline="-250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3 </a:t>
            </a:r>
            <a:r>
              <a:rPr lang="pt-BR" sz="23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... </a:t>
            </a:r>
            <a:r>
              <a:rPr lang="pt-BR" sz="2300" dirty="0" err="1">
                <a:solidFill>
                  <a:schemeClr val="tx1"/>
                </a:solidFill>
                <a:latin typeface="Bahnschrift SemiLight Condensed" panose="020B0502040204020203" pitchFamily="34" charset="0"/>
              </a:rPr>
              <a:t>X</a:t>
            </a:r>
            <a:r>
              <a:rPr lang="pt-BR" sz="2300" baseline="-25000" dirty="0" err="1">
                <a:solidFill>
                  <a:schemeClr val="tx1"/>
                </a:solidFill>
                <a:latin typeface="Bahnschrift SemiLight Condensed" panose="020B0502040204020203" pitchFamily="34" charset="0"/>
              </a:rPr>
              <a:t>n</a:t>
            </a:r>
            <a:endParaRPr lang="pt-BR" sz="2300" baseline="-25000" dirty="0">
              <a:solidFill>
                <a:schemeClr val="tx1"/>
              </a:solidFill>
              <a:latin typeface="Bahnschrift SemiLight Condensed" panose="020B0502040204020203" pitchFamily="34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CEF919A-444C-41F3-92FE-B00D6324FC85}"/>
              </a:ext>
            </a:extLst>
          </p:cNvPr>
          <p:cNvCxnSpPr>
            <a:cxnSpLocks/>
          </p:cNvCxnSpPr>
          <p:nvPr/>
        </p:nvCxnSpPr>
        <p:spPr>
          <a:xfrm>
            <a:off x="7994375" y="1563758"/>
            <a:ext cx="1007164" cy="792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853D05AA-D694-45B4-92B3-4BB9E1A56E37}"/>
              </a:ext>
            </a:extLst>
          </p:cNvPr>
          <p:cNvSpPr/>
          <p:nvPr/>
        </p:nvSpPr>
        <p:spPr>
          <a:xfrm>
            <a:off x="8805807" y="2023912"/>
            <a:ext cx="22500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Bahnschrift SemiLight SemiConde" panose="020B0502040204020203" pitchFamily="34" charset="0"/>
              </a:rPr>
              <a:t>Dados</a:t>
            </a:r>
            <a:endParaRPr lang="pt-BR" sz="30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3B9D9BC3-26F6-4EA7-8E8B-B259B78972A0}"/>
              </a:ext>
            </a:extLst>
          </p:cNvPr>
          <p:cNvCxnSpPr>
            <a:cxnSpLocks/>
            <a:endCxn id="13" idx="2"/>
          </p:cNvCxnSpPr>
          <p:nvPr/>
        </p:nvCxnSpPr>
        <p:spPr>
          <a:xfrm rot="10800000">
            <a:off x="7035248" y="2577910"/>
            <a:ext cx="2635526" cy="851090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42F43D2-B405-4D94-97F8-0CB9C5B4FF0A}"/>
              </a:ext>
            </a:extLst>
          </p:cNvPr>
          <p:cNvCxnSpPr>
            <a:cxnSpLocks/>
          </p:cNvCxnSpPr>
          <p:nvPr/>
        </p:nvCxnSpPr>
        <p:spPr>
          <a:xfrm flipV="1">
            <a:off x="9670774" y="2509632"/>
            <a:ext cx="0" cy="92930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EF57B198-B913-4D2E-8853-8BE831CA0FC7}"/>
              </a:ext>
            </a:extLst>
          </p:cNvPr>
          <p:cNvCxnSpPr>
            <a:cxnSpLocks/>
          </p:cNvCxnSpPr>
          <p:nvPr/>
        </p:nvCxnSpPr>
        <p:spPr>
          <a:xfrm flipV="1">
            <a:off x="10193405" y="2529510"/>
            <a:ext cx="0" cy="153271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9360921A-5F8C-4653-88F3-AC7CFF72E3BF}"/>
              </a:ext>
            </a:extLst>
          </p:cNvPr>
          <p:cNvSpPr/>
          <p:nvPr/>
        </p:nvSpPr>
        <p:spPr>
          <a:xfrm>
            <a:off x="7420693" y="3368904"/>
            <a:ext cx="2250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latin typeface="Bahnschrift SemiLight SemiConde" panose="020B0502040204020203" pitchFamily="34" charset="0"/>
              </a:rPr>
              <a:t>Descrever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163FCD9-6C8B-4E01-8FC4-E06A202E5C4E}"/>
              </a:ext>
            </a:extLst>
          </p:cNvPr>
          <p:cNvSpPr/>
          <p:nvPr/>
        </p:nvSpPr>
        <p:spPr>
          <a:xfrm>
            <a:off x="5918075" y="4042344"/>
            <a:ext cx="2250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latin typeface="Bahnschrift SemiLight SemiConde" panose="020B0502040204020203" pitchFamily="34" charset="0"/>
              </a:rPr>
              <a:t>Inferir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BEC2C512-9EFA-479E-BBB6-DBC2E879FB22}"/>
              </a:ext>
            </a:extLst>
          </p:cNvPr>
          <p:cNvCxnSpPr>
            <a:cxnSpLocks/>
          </p:cNvCxnSpPr>
          <p:nvPr/>
        </p:nvCxnSpPr>
        <p:spPr>
          <a:xfrm flipH="1">
            <a:off x="4472609" y="4042344"/>
            <a:ext cx="5720797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5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Inferência estatística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2" y="1640681"/>
            <a:ext cx="73013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Deduzir</a:t>
            </a:r>
            <a:r>
              <a:rPr lang="es-419" sz="3000" dirty="0">
                <a:latin typeface="Bahnschrift SemiLight SemiConde" panose="020B0502040204020203" pitchFamily="34" charset="0"/>
              </a:rPr>
              <a:t> atributos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população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estatística</a:t>
            </a:r>
            <a:r>
              <a:rPr lang="es-419" sz="3000" dirty="0">
                <a:latin typeface="Bahnschrift SemiLight SemiConde" panose="020B0502040204020203" pitchFamily="34" charset="0"/>
              </a:rPr>
              <a:t> a partir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amostra</a:t>
            </a:r>
            <a:r>
              <a:rPr lang="es-419" sz="3000" dirty="0">
                <a:latin typeface="Bahnschrift SemiLight SemiConde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758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Inferência estatística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2" y="1640681"/>
            <a:ext cx="73013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Deduzir</a:t>
            </a:r>
            <a:r>
              <a:rPr lang="es-419" sz="3000" dirty="0">
                <a:latin typeface="Bahnschrift SemiLight SemiConde" panose="020B0502040204020203" pitchFamily="34" charset="0"/>
              </a:rPr>
              <a:t> atributos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população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estatística</a:t>
            </a:r>
            <a:r>
              <a:rPr lang="es-419" sz="3000" dirty="0">
                <a:latin typeface="Bahnschrift SemiLight SemiConde" panose="020B0502040204020203" pitchFamily="34" charset="0"/>
              </a:rPr>
              <a:t> a partir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amostra</a:t>
            </a:r>
            <a:r>
              <a:rPr lang="es-419" sz="3000" dirty="0">
                <a:latin typeface="Bahnschrift SemiLight SemiConde" panose="020B0502040204020203" pitchFamily="34" charset="0"/>
              </a:rPr>
              <a:t>.</a:t>
            </a:r>
          </a:p>
          <a:p>
            <a:endParaRPr lang="es-419" sz="3000" dirty="0">
              <a:latin typeface="Bahnschrift SemiLight SemiConde" panose="020B0502040204020203" pitchFamily="34" charset="0"/>
            </a:endParaRP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Existe incerteza 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temos</a:t>
            </a:r>
            <a:r>
              <a:rPr lang="es-419" sz="3000" dirty="0">
                <a:latin typeface="Bahnschrift SemiLight SemiConde" panose="020B0502040204020203" pitchFamily="34" charset="0"/>
              </a:rPr>
              <a:t> que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manejá</a:t>
            </a:r>
            <a:r>
              <a:rPr lang="es-419" sz="3000" dirty="0">
                <a:latin typeface="Bahnschrift SemiLight SemiConde" panose="020B0502040204020203" pitchFamily="34" charset="0"/>
              </a:rPr>
              <a:t>-la</a:t>
            </a:r>
          </a:p>
        </p:txBody>
      </p:sp>
    </p:spTree>
    <p:extLst>
      <p:ext uri="{BB962C8B-B14F-4D97-AF65-F5344CB8AC3E}">
        <p14:creationId xmlns:p14="http://schemas.microsoft.com/office/powerpoint/2010/main" val="2588816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4945</TotalTime>
  <Words>1154</Words>
  <Application>Microsoft Office PowerPoint</Application>
  <PresentationFormat>Widescreen</PresentationFormat>
  <Paragraphs>218</Paragraphs>
  <Slides>63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73" baseType="lpstr">
      <vt:lpstr>Arial</vt:lpstr>
      <vt:lpstr>Arial Narrow</vt:lpstr>
      <vt:lpstr>Bahnschrift Condensed</vt:lpstr>
      <vt:lpstr>Bahnschrift SemiBold SemiConden</vt:lpstr>
      <vt:lpstr>Bahnschrift SemiLight Condensed</vt:lpstr>
      <vt:lpstr>Bahnschrift SemiLight SemiConde</vt:lpstr>
      <vt:lpstr>Calibri</vt:lpstr>
      <vt:lpstr>Calibri Light</vt:lpstr>
      <vt:lpstr>Cambria Math</vt:lpstr>
      <vt:lpstr>Tema de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</dc:creator>
  <cp:lastModifiedBy>Guillermo Florez</cp:lastModifiedBy>
  <cp:revision>104</cp:revision>
  <dcterms:created xsi:type="dcterms:W3CDTF">2020-03-13T19:12:55Z</dcterms:created>
  <dcterms:modified xsi:type="dcterms:W3CDTF">2021-04-08T00:26:13Z</dcterms:modified>
</cp:coreProperties>
</file>