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306" r:id="rId4"/>
    <p:sldId id="307" r:id="rId5"/>
    <p:sldId id="308" r:id="rId6"/>
    <p:sldId id="294" r:id="rId7"/>
    <p:sldId id="296" r:id="rId8"/>
    <p:sldId id="295" r:id="rId9"/>
    <p:sldId id="297" r:id="rId10"/>
    <p:sldId id="298" r:id="rId11"/>
    <p:sldId id="299" r:id="rId12"/>
    <p:sldId id="300" r:id="rId13"/>
    <p:sldId id="301" r:id="rId14"/>
    <p:sldId id="303" r:id="rId15"/>
    <p:sldId id="304" r:id="rId16"/>
    <p:sldId id="310" r:id="rId17"/>
    <p:sldId id="311" r:id="rId18"/>
    <p:sldId id="312" r:id="rId19"/>
    <p:sldId id="321" r:id="rId20"/>
    <p:sldId id="322" r:id="rId21"/>
    <p:sldId id="324" r:id="rId22"/>
    <p:sldId id="323" r:id="rId23"/>
    <p:sldId id="325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9" r:id="rId32"/>
    <p:sldId id="336" r:id="rId33"/>
    <p:sldId id="337" r:id="rId34"/>
    <p:sldId id="338" r:id="rId35"/>
    <p:sldId id="340" r:id="rId36"/>
    <p:sldId id="341" r:id="rId37"/>
    <p:sldId id="342" r:id="rId38"/>
    <p:sldId id="326" r:id="rId39"/>
    <p:sldId id="266" r:id="rId40"/>
    <p:sldId id="314" r:id="rId41"/>
    <p:sldId id="313" r:id="rId42"/>
    <p:sldId id="316" r:id="rId43"/>
    <p:sldId id="315" r:id="rId44"/>
    <p:sldId id="317" r:id="rId45"/>
    <p:sldId id="319" r:id="rId46"/>
    <p:sldId id="267" r:id="rId47"/>
    <p:sldId id="343" r:id="rId48"/>
    <p:sldId id="279" r:id="rId49"/>
    <p:sldId id="344" r:id="rId50"/>
    <p:sldId id="345" r:id="rId51"/>
    <p:sldId id="346" r:id="rId52"/>
    <p:sldId id="281" r:id="rId53"/>
    <p:sldId id="350" r:id="rId54"/>
    <p:sldId id="284" r:id="rId55"/>
    <p:sldId id="293" r:id="rId56"/>
    <p:sldId id="347" r:id="rId57"/>
    <p:sldId id="351" r:id="rId58"/>
    <p:sldId id="352" r:id="rId59"/>
    <p:sldId id="348" r:id="rId60"/>
    <p:sldId id="354" r:id="rId61"/>
    <p:sldId id="355" r:id="rId62"/>
    <p:sldId id="353" r:id="rId63"/>
    <p:sldId id="356" r:id="rId64"/>
    <p:sldId id="282" r:id="rId65"/>
    <p:sldId id="357" r:id="rId66"/>
    <p:sldId id="358" r:id="rId67"/>
    <p:sldId id="360" r:id="rId68"/>
    <p:sldId id="285" r:id="rId69"/>
    <p:sldId id="359" r:id="rId70"/>
    <p:sldId id="283" r:id="rId71"/>
    <p:sldId id="361" r:id="rId72"/>
    <p:sldId id="362" r:id="rId73"/>
    <p:sldId id="363" r:id="rId74"/>
    <p:sldId id="364" r:id="rId75"/>
    <p:sldId id="292" r:id="rId76"/>
    <p:sldId id="365" r:id="rId77"/>
    <p:sldId id="366" r:id="rId78"/>
    <p:sldId id="260" r:id="rId79"/>
    <p:sldId id="25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E17"/>
    <a:srgbClr val="46BAB7"/>
    <a:srgbClr val="FFFFFF"/>
    <a:srgbClr val="0C111A"/>
    <a:srgbClr val="052834"/>
    <a:srgbClr val="051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64A0-59E4-40AC-B1FD-ED46FEF3F71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534027" y="1534025"/>
            <a:ext cx="6858001" cy="378994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951807" y="1421070"/>
            <a:ext cx="805567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0" b="1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DADOS</a:t>
            </a:r>
          </a:p>
          <a:p>
            <a:endParaRPr lang="pt-BR" sz="1500" dirty="0">
              <a:solidFill>
                <a:schemeClr val="bg2">
                  <a:lumMod val="2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pt-BR" sz="50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Como, por quê, para quê?</a:t>
            </a:r>
            <a:endParaRPr lang="en-US" sz="5000" dirty="0">
              <a:solidFill>
                <a:schemeClr val="bg2">
                  <a:lumMod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67811" y="4318254"/>
            <a:ext cx="512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Guillermo Flórez Montero,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MSc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359F06B-9334-4153-9D8A-9C442AAAAB2B}"/>
              </a:ext>
            </a:extLst>
          </p:cNvPr>
          <p:cNvGrpSpPr>
            <a:grpSpLocks noChangeAspect="1"/>
          </p:cNvGrpSpPr>
          <p:nvPr/>
        </p:nvGrpSpPr>
        <p:grpSpPr>
          <a:xfrm>
            <a:off x="3998829" y="5841812"/>
            <a:ext cx="3351698" cy="924567"/>
            <a:chOff x="4129593" y="5364556"/>
            <a:chExt cx="4604820" cy="127024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D77BC20-F841-4236-B0CA-367B1DB9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11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7BAD8168-D25D-4064-9548-74B85925C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643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40A95A6-109B-48B8-B480-54045D92A931}"/>
              </a:ext>
            </a:extLst>
          </p:cNvPr>
          <p:cNvGrpSpPr/>
          <p:nvPr/>
        </p:nvGrpSpPr>
        <p:grpSpPr>
          <a:xfrm>
            <a:off x="733868" y="1956019"/>
            <a:ext cx="3539231" cy="3655292"/>
            <a:chOff x="2387177" y="210346"/>
            <a:chExt cx="3539231" cy="365529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10A27F8-3877-43FA-B2FF-654CAB0DABC4}"/>
                </a:ext>
              </a:extLst>
            </p:cNvPr>
            <p:cNvSpPr/>
            <p:nvPr/>
          </p:nvSpPr>
          <p:spPr>
            <a:xfrm>
              <a:off x="2387177" y="210346"/>
              <a:ext cx="3539231" cy="365529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2" descr="Resultado de imagem para persona dibujo palitos">
              <a:extLst>
                <a:ext uri="{FF2B5EF4-FFF2-40B4-BE49-F238E27FC236}">
                  <a16:creationId xmlns:a16="http://schemas.microsoft.com/office/drawing/2014/main" id="{B7B29160-8D11-4843-B551-C6B8CBFBE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445419" y="112827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persona dibujo palitos">
              <a:extLst>
                <a:ext uri="{FF2B5EF4-FFF2-40B4-BE49-F238E27FC236}">
                  <a16:creationId xmlns:a16="http://schemas.microsoft.com/office/drawing/2014/main" id="{4999054D-705D-4C0C-8A8C-94DD324B76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017754" y="24707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persona dibujo palitos">
              <a:extLst>
                <a:ext uri="{FF2B5EF4-FFF2-40B4-BE49-F238E27FC236}">
                  <a16:creationId xmlns:a16="http://schemas.microsoft.com/office/drawing/2014/main" id="{E81CB182-DA6B-458C-8847-D4845D30AE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367707" y="8451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persona dibujo palitos">
              <a:extLst>
                <a:ext uri="{FF2B5EF4-FFF2-40B4-BE49-F238E27FC236}">
                  <a16:creationId xmlns:a16="http://schemas.microsoft.com/office/drawing/2014/main" id="{5C5BE2F5-822B-4D27-AA29-6632007090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27385" y="249216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persona dibujo palitos">
              <a:extLst>
                <a:ext uri="{FF2B5EF4-FFF2-40B4-BE49-F238E27FC236}">
                  <a16:creationId xmlns:a16="http://schemas.microsoft.com/office/drawing/2014/main" id="{9D5F41ED-60DB-486D-A69A-21950B4C78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879238" y="221723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persona dibujo palitos">
              <a:extLst>
                <a:ext uri="{FF2B5EF4-FFF2-40B4-BE49-F238E27FC236}">
                  <a16:creationId xmlns:a16="http://schemas.microsoft.com/office/drawing/2014/main" id="{4F953287-AC5B-47AE-A7DC-5F79B410B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938145" y="180405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persona dibujo palitos">
              <a:extLst>
                <a:ext uri="{FF2B5EF4-FFF2-40B4-BE49-F238E27FC236}">
                  <a16:creationId xmlns:a16="http://schemas.microsoft.com/office/drawing/2014/main" id="{4005E314-BD99-45B8-8EAD-62D48F5C8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51572" y="59718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09BAC835-4DBC-43BB-833E-FBC219976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1483" y="759065"/>
            <a:ext cx="1275353" cy="239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6D7A88-59C6-4649-8F5A-A6B3B42E5C51}"/>
              </a:ext>
            </a:extLst>
          </p:cNvPr>
          <p:cNvCxnSpPr>
            <a:cxnSpLocks/>
          </p:cNvCxnSpPr>
          <p:nvPr/>
        </p:nvCxnSpPr>
        <p:spPr>
          <a:xfrm flipV="1">
            <a:off x="3454400" y="1681018"/>
            <a:ext cx="1764145" cy="909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1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40A95A6-109B-48B8-B480-54045D92A931}"/>
              </a:ext>
            </a:extLst>
          </p:cNvPr>
          <p:cNvGrpSpPr/>
          <p:nvPr/>
        </p:nvGrpSpPr>
        <p:grpSpPr>
          <a:xfrm>
            <a:off x="733868" y="1956019"/>
            <a:ext cx="3539231" cy="3655292"/>
            <a:chOff x="2387177" y="210346"/>
            <a:chExt cx="3539231" cy="365529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10A27F8-3877-43FA-B2FF-654CAB0DABC4}"/>
                </a:ext>
              </a:extLst>
            </p:cNvPr>
            <p:cNvSpPr/>
            <p:nvPr/>
          </p:nvSpPr>
          <p:spPr>
            <a:xfrm>
              <a:off x="2387177" y="210346"/>
              <a:ext cx="3539231" cy="365529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2" descr="Resultado de imagem para persona dibujo palitos">
              <a:extLst>
                <a:ext uri="{FF2B5EF4-FFF2-40B4-BE49-F238E27FC236}">
                  <a16:creationId xmlns:a16="http://schemas.microsoft.com/office/drawing/2014/main" id="{B7B29160-8D11-4843-B551-C6B8CBFBE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445419" y="112827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persona dibujo palitos">
              <a:extLst>
                <a:ext uri="{FF2B5EF4-FFF2-40B4-BE49-F238E27FC236}">
                  <a16:creationId xmlns:a16="http://schemas.microsoft.com/office/drawing/2014/main" id="{4999054D-705D-4C0C-8A8C-94DD324B76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017754" y="24707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persona dibujo palitos">
              <a:extLst>
                <a:ext uri="{FF2B5EF4-FFF2-40B4-BE49-F238E27FC236}">
                  <a16:creationId xmlns:a16="http://schemas.microsoft.com/office/drawing/2014/main" id="{E81CB182-DA6B-458C-8847-D4845D30AE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367707" y="8451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persona dibujo palitos">
              <a:extLst>
                <a:ext uri="{FF2B5EF4-FFF2-40B4-BE49-F238E27FC236}">
                  <a16:creationId xmlns:a16="http://schemas.microsoft.com/office/drawing/2014/main" id="{5C5BE2F5-822B-4D27-AA29-6632007090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27385" y="249216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persona dibujo palitos">
              <a:extLst>
                <a:ext uri="{FF2B5EF4-FFF2-40B4-BE49-F238E27FC236}">
                  <a16:creationId xmlns:a16="http://schemas.microsoft.com/office/drawing/2014/main" id="{9D5F41ED-60DB-486D-A69A-21950B4C78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879238" y="221723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persona dibujo palitos">
              <a:extLst>
                <a:ext uri="{FF2B5EF4-FFF2-40B4-BE49-F238E27FC236}">
                  <a16:creationId xmlns:a16="http://schemas.microsoft.com/office/drawing/2014/main" id="{4F953287-AC5B-47AE-A7DC-5F79B410B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938145" y="180405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persona dibujo palitos">
              <a:extLst>
                <a:ext uri="{FF2B5EF4-FFF2-40B4-BE49-F238E27FC236}">
                  <a16:creationId xmlns:a16="http://schemas.microsoft.com/office/drawing/2014/main" id="{4005E314-BD99-45B8-8EAD-62D48F5C8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51572" y="59718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09BAC835-4DBC-43BB-833E-FBC219976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1483" y="759065"/>
            <a:ext cx="1275353" cy="239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6D7A88-59C6-4649-8F5A-A6B3B42E5C51}"/>
              </a:ext>
            </a:extLst>
          </p:cNvPr>
          <p:cNvCxnSpPr>
            <a:cxnSpLocks/>
          </p:cNvCxnSpPr>
          <p:nvPr/>
        </p:nvCxnSpPr>
        <p:spPr>
          <a:xfrm flipV="1">
            <a:off x="3454400" y="1681018"/>
            <a:ext cx="1764145" cy="909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06FCA6CF-0914-47CE-8FDC-10771F1F8DB7}"/>
              </a:ext>
            </a:extLst>
          </p:cNvPr>
          <p:cNvSpPr/>
          <p:nvPr/>
        </p:nvSpPr>
        <p:spPr>
          <a:xfrm>
            <a:off x="6424113" y="696094"/>
            <a:ext cx="480730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Unidade de observação</a:t>
            </a:r>
          </a:p>
        </p:txBody>
      </p:sp>
    </p:spTree>
    <p:extLst>
      <p:ext uri="{BB962C8B-B14F-4D97-AF65-F5344CB8AC3E}">
        <p14:creationId xmlns:p14="http://schemas.microsoft.com/office/powerpoint/2010/main" val="86313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40A95A6-109B-48B8-B480-54045D92A931}"/>
              </a:ext>
            </a:extLst>
          </p:cNvPr>
          <p:cNvGrpSpPr/>
          <p:nvPr/>
        </p:nvGrpSpPr>
        <p:grpSpPr>
          <a:xfrm>
            <a:off x="733868" y="1956019"/>
            <a:ext cx="3539231" cy="3655292"/>
            <a:chOff x="2387177" y="210346"/>
            <a:chExt cx="3539231" cy="365529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10A27F8-3877-43FA-B2FF-654CAB0DABC4}"/>
                </a:ext>
              </a:extLst>
            </p:cNvPr>
            <p:cNvSpPr/>
            <p:nvPr/>
          </p:nvSpPr>
          <p:spPr>
            <a:xfrm>
              <a:off x="2387177" y="210346"/>
              <a:ext cx="3539231" cy="365529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2" descr="Resultado de imagem para persona dibujo palitos">
              <a:extLst>
                <a:ext uri="{FF2B5EF4-FFF2-40B4-BE49-F238E27FC236}">
                  <a16:creationId xmlns:a16="http://schemas.microsoft.com/office/drawing/2014/main" id="{B7B29160-8D11-4843-B551-C6B8CBFBE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445419" y="112827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persona dibujo palitos">
              <a:extLst>
                <a:ext uri="{FF2B5EF4-FFF2-40B4-BE49-F238E27FC236}">
                  <a16:creationId xmlns:a16="http://schemas.microsoft.com/office/drawing/2014/main" id="{4999054D-705D-4C0C-8A8C-94DD324B76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017754" y="24707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persona dibujo palitos">
              <a:extLst>
                <a:ext uri="{FF2B5EF4-FFF2-40B4-BE49-F238E27FC236}">
                  <a16:creationId xmlns:a16="http://schemas.microsoft.com/office/drawing/2014/main" id="{E81CB182-DA6B-458C-8847-D4845D30AE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367707" y="8451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persona dibujo palitos">
              <a:extLst>
                <a:ext uri="{FF2B5EF4-FFF2-40B4-BE49-F238E27FC236}">
                  <a16:creationId xmlns:a16="http://schemas.microsoft.com/office/drawing/2014/main" id="{5C5BE2F5-822B-4D27-AA29-6632007090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27385" y="249216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persona dibujo palitos">
              <a:extLst>
                <a:ext uri="{FF2B5EF4-FFF2-40B4-BE49-F238E27FC236}">
                  <a16:creationId xmlns:a16="http://schemas.microsoft.com/office/drawing/2014/main" id="{9D5F41ED-60DB-486D-A69A-21950B4C78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879238" y="221723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persona dibujo palitos">
              <a:extLst>
                <a:ext uri="{FF2B5EF4-FFF2-40B4-BE49-F238E27FC236}">
                  <a16:creationId xmlns:a16="http://schemas.microsoft.com/office/drawing/2014/main" id="{4F953287-AC5B-47AE-A7DC-5F79B410B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938145" y="180405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persona dibujo palitos">
              <a:extLst>
                <a:ext uri="{FF2B5EF4-FFF2-40B4-BE49-F238E27FC236}">
                  <a16:creationId xmlns:a16="http://schemas.microsoft.com/office/drawing/2014/main" id="{4005E314-BD99-45B8-8EAD-62D48F5C8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51572" y="59718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09BAC835-4DBC-43BB-833E-FBC219976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1483" y="759065"/>
            <a:ext cx="1275353" cy="239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6D7A88-59C6-4649-8F5A-A6B3B42E5C51}"/>
              </a:ext>
            </a:extLst>
          </p:cNvPr>
          <p:cNvCxnSpPr>
            <a:cxnSpLocks/>
          </p:cNvCxnSpPr>
          <p:nvPr/>
        </p:nvCxnSpPr>
        <p:spPr>
          <a:xfrm flipV="1">
            <a:off x="3454400" y="1681018"/>
            <a:ext cx="1764145" cy="909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06FCA6CF-0914-47CE-8FDC-10771F1F8DB7}"/>
              </a:ext>
            </a:extLst>
          </p:cNvPr>
          <p:cNvSpPr/>
          <p:nvPr/>
        </p:nvSpPr>
        <p:spPr>
          <a:xfrm>
            <a:off x="6337494" y="509468"/>
            <a:ext cx="48073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>
                <a:latin typeface="Bahnschrift SemiLight SemiConde" panose="020B0502040204020203" pitchFamily="34" charset="0"/>
              </a:rPr>
              <a:t>Variáveis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Altura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Massa corporal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Número de dedos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Cor de cabelo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Sexo biológico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Estagio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884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06FCA6CF-0914-47CE-8FDC-10771F1F8DB7}"/>
              </a:ext>
            </a:extLst>
          </p:cNvPr>
          <p:cNvSpPr/>
          <p:nvPr/>
        </p:nvSpPr>
        <p:spPr>
          <a:xfrm>
            <a:off x="6337494" y="509468"/>
            <a:ext cx="48073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>
                <a:latin typeface="Bahnschrift SemiLight SemiConde" panose="020B0502040204020203" pitchFamily="34" charset="0"/>
              </a:rPr>
              <a:t>Variáveis</a:t>
            </a:r>
            <a:endParaRPr lang="pt-BR" sz="2600" dirty="0">
              <a:latin typeface="Bahnschrift SemiLight SemiConde" panose="020B0502040204020203" pitchFamily="34" charset="0"/>
            </a:endParaRP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Altura: 1.71 m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Massa corporal: 84 kg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Número de dedos: 20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Cor de cabelo: preto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Sexo biológico: feminino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Estagio de desenvolvimento: adulto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40A95A6-109B-48B8-B480-54045D92A931}"/>
              </a:ext>
            </a:extLst>
          </p:cNvPr>
          <p:cNvGrpSpPr/>
          <p:nvPr/>
        </p:nvGrpSpPr>
        <p:grpSpPr>
          <a:xfrm>
            <a:off x="733868" y="1956019"/>
            <a:ext cx="3539231" cy="3655292"/>
            <a:chOff x="2387177" y="210346"/>
            <a:chExt cx="3539231" cy="365529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10A27F8-3877-43FA-B2FF-654CAB0DABC4}"/>
                </a:ext>
              </a:extLst>
            </p:cNvPr>
            <p:cNvSpPr/>
            <p:nvPr/>
          </p:nvSpPr>
          <p:spPr>
            <a:xfrm>
              <a:off x="2387177" y="210346"/>
              <a:ext cx="3539231" cy="365529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2" descr="Resultado de imagem para persona dibujo palitos">
              <a:extLst>
                <a:ext uri="{FF2B5EF4-FFF2-40B4-BE49-F238E27FC236}">
                  <a16:creationId xmlns:a16="http://schemas.microsoft.com/office/drawing/2014/main" id="{B7B29160-8D11-4843-B551-C6B8CBFBE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445419" y="112827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persona dibujo palitos">
              <a:extLst>
                <a:ext uri="{FF2B5EF4-FFF2-40B4-BE49-F238E27FC236}">
                  <a16:creationId xmlns:a16="http://schemas.microsoft.com/office/drawing/2014/main" id="{4999054D-705D-4C0C-8A8C-94DD324B76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017754" y="24707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persona dibujo palitos">
              <a:extLst>
                <a:ext uri="{FF2B5EF4-FFF2-40B4-BE49-F238E27FC236}">
                  <a16:creationId xmlns:a16="http://schemas.microsoft.com/office/drawing/2014/main" id="{E81CB182-DA6B-458C-8847-D4845D30AE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367707" y="8451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persona dibujo palitos">
              <a:extLst>
                <a:ext uri="{FF2B5EF4-FFF2-40B4-BE49-F238E27FC236}">
                  <a16:creationId xmlns:a16="http://schemas.microsoft.com/office/drawing/2014/main" id="{5C5BE2F5-822B-4D27-AA29-6632007090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27385" y="249216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persona dibujo palitos">
              <a:extLst>
                <a:ext uri="{FF2B5EF4-FFF2-40B4-BE49-F238E27FC236}">
                  <a16:creationId xmlns:a16="http://schemas.microsoft.com/office/drawing/2014/main" id="{9D5F41ED-60DB-486D-A69A-21950B4C78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879238" y="221723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persona dibujo palitos">
              <a:extLst>
                <a:ext uri="{FF2B5EF4-FFF2-40B4-BE49-F238E27FC236}">
                  <a16:creationId xmlns:a16="http://schemas.microsoft.com/office/drawing/2014/main" id="{4F953287-AC5B-47AE-A7DC-5F79B410B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938145" y="180405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persona dibujo palitos">
              <a:extLst>
                <a:ext uri="{FF2B5EF4-FFF2-40B4-BE49-F238E27FC236}">
                  <a16:creationId xmlns:a16="http://schemas.microsoft.com/office/drawing/2014/main" id="{4005E314-BD99-45B8-8EAD-62D48F5C8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51572" y="59718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09BAC835-4DBC-43BB-833E-FBC219976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1483" y="759065"/>
            <a:ext cx="1275353" cy="239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6D7A88-59C6-4649-8F5A-A6B3B42E5C51}"/>
              </a:ext>
            </a:extLst>
          </p:cNvPr>
          <p:cNvCxnSpPr>
            <a:cxnSpLocks/>
          </p:cNvCxnSpPr>
          <p:nvPr/>
        </p:nvCxnSpPr>
        <p:spPr>
          <a:xfrm flipV="1">
            <a:off x="3454400" y="1681018"/>
            <a:ext cx="1764145" cy="909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6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8">
            <a:extLst>
              <a:ext uri="{FF2B5EF4-FFF2-40B4-BE49-F238E27FC236}">
                <a16:creationId xmlns:a16="http://schemas.microsoft.com/office/drawing/2014/main" id="{24DE000B-77CD-46E3-8C94-38E6894AC3FA}"/>
              </a:ext>
            </a:extLst>
          </p:cNvPr>
          <p:cNvCxnSpPr>
            <a:cxnSpLocks/>
          </p:cNvCxnSpPr>
          <p:nvPr/>
        </p:nvCxnSpPr>
        <p:spPr>
          <a:xfrm flipV="1">
            <a:off x="3403374" y="920687"/>
            <a:ext cx="1202718" cy="53561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10">
            <a:extLst>
              <a:ext uri="{FF2B5EF4-FFF2-40B4-BE49-F238E27FC236}">
                <a16:creationId xmlns:a16="http://schemas.microsoft.com/office/drawing/2014/main" id="{2FE78656-D927-4CDC-B9C1-DE7DADF97736}"/>
              </a:ext>
            </a:extLst>
          </p:cNvPr>
          <p:cNvCxnSpPr>
            <a:cxnSpLocks/>
          </p:cNvCxnSpPr>
          <p:nvPr/>
        </p:nvCxnSpPr>
        <p:spPr>
          <a:xfrm flipV="1">
            <a:off x="3403374" y="4427038"/>
            <a:ext cx="1202718" cy="66436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13">
            <a:extLst>
              <a:ext uri="{FF2B5EF4-FFF2-40B4-BE49-F238E27FC236}">
                <a16:creationId xmlns:a16="http://schemas.microsoft.com/office/drawing/2014/main" id="{B2D275E4-423C-42A4-8E61-7324CF8F6840}"/>
              </a:ext>
            </a:extLst>
          </p:cNvPr>
          <p:cNvCxnSpPr>
            <a:cxnSpLocks/>
          </p:cNvCxnSpPr>
          <p:nvPr/>
        </p:nvCxnSpPr>
        <p:spPr>
          <a:xfrm>
            <a:off x="3420059" y="1829385"/>
            <a:ext cx="1186033" cy="85010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B5814438-F794-46AE-A252-2CF2CC3C8380}"/>
              </a:ext>
            </a:extLst>
          </p:cNvPr>
          <p:cNvCxnSpPr>
            <a:cxnSpLocks/>
          </p:cNvCxnSpPr>
          <p:nvPr/>
        </p:nvCxnSpPr>
        <p:spPr>
          <a:xfrm>
            <a:off x="3403374" y="5406520"/>
            <a:ext cx="1202718" cy="53079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7C8A4D-FCCF-4F71-AC2B-D8163A6E3438}"/>
              </a:ext>
            </a:extLst>
          </p:cNvPr>
          <p:cNvSpPr txBox="1"/>
          <p:nvPr/>
        </p:nvSpPr>
        <p:spPr>
          <a:xfrm>
            <a:off x="2763437" y="485328"/>
            <a:ext cx="677108" cy="23974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3200" b="1" dirty="0">
                <a:latin typeface="Bahnschrift SemiLight SemiConde" panose="020B0502040204020203" pitchFamily="34" charset="0"/>
              </a:rPr>
              <a:t>Quantitativos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5440C3-5C9A-41C6-B2CF-DA8DCDA12D94}"/>
              </a:ext>
            </a:extLst>
          </p:cNvPr>
          <p:cNvSpPr txBox="1"/>
          <p:nvPr/>
        </p:nvSpPr>
        <p:spPr>
          <a:xfrm>
            <a:off x="2803895" y="4105961"/>
            <a:ext cx="677108" cy="21457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sz="3200" b="1" dirty="0">
                <a:latin typeface="Bahnschrift SemiLight SemiConde" panose="020B0502040204020203" pitchFamily="34" charset="0"/>
              </a:rPr>
              <a:t>Qualitativos</a:t>
            </a:r>
          </a:p>
        </p:txBody>
      </p:sp>
      <p:cxnSp>
        <p:nvCxnSpPr>
          <p:cNvPr id="10" name="Conector de seta reta 21">
            <a:extLst>
              <a:ext uri="{FF2B5EF4-FFF2-40B4-BE49-F238E27FC236}">
                <a16:creationId xmlns:a16="http://schemas.microsoft.com/office/drawing/2014/main" id="{65D6C365-EC74-4607-9E27-061521DF9C9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597890" y="1684053"/>
            <a:ext cx="1165547" cy="102220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22">
            <a:extLst>
              <a:ext uri="{FF2B5EF4-FFF2-40B4-BE49-F238E27FC236}">
                <a16:creationId xmlns:a16="http://schemas.microsoft.com/office/drawing/2014/main" id="{52C121CD-E1C2-4BA3-A637-C69C3241EBA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97890" y="3975224"/>
            <a:ext cx="1206005" cy="120361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F83DD8-B698-40E6-97DB-D25FE5DBE534}"/>
              </a:ext>
            </a:extLst>
          </p:cNvPr>
          <p:cNvSpPr txBox="1"/>
          <p:nvPr/>
        </p:nvSpPr>
        <p:spPr>
          <a:xfrm>
            <a:off x="797671" y="2520010"/>
            <a:ext cx="800219" cy="1574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4000" b="1" dirty="0">
                <a:latin typeface="Bahnschrift SemiLight SemiConde" panose="020B0502040204020203" pitchFamily="34" charset="0"/>
              </a:rPr>
              <a:t>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7D963-955C-4528-A421-BDD7B5AB213D}"/>
              </a:ext>
            </a:extLst>
          </p:cNvPr>
          <p:cNvSpPr txBox="1"/>
          <p:nvPr/>
        </p:nvSpPr>
        <p:spPr>
          <a:xfrm>
            <a:off x="4606092" y="647995"/>
            <a:ext cx="2483427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3200" b="1" dirty="0">
                <a:latin typeface="Bahnschrift SemiLight SemiConde" panose="020B0502040204020203" pitchFamily="34" charset="0"/>
              </a:rPr>
              <a:t>Contínuos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A3F036-EB58-4B42-9012-835421643AB4}"/>
              </a:ext>
            </a:extLst>
          </p:cNvPr>
          <p:cNvSpPr txBox="1"/>
          <p:nvPr/>
        </p:nvSpPr>
        <p:spPr>
          <a:xfrm>
            <a:off x="4606092" y="2383713"/>
            <a:ext cx="229037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3200" b="1" dirty="0">
                <a:latin typeface="Bahnschrift SemiLight SemiConde" panose="020B0502040204020203" pitchFamily="34" charset="0"/>
              </a:rPr>
              <a:t>Discretos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E8DBD7-0F82-4811-BE29-60760736AA33}"/>
              </a:ext>
            </a:extLst>
          </p:cNvPr>
          <p:cNvSpPr txBox="1"/>
          <p:nvPr/>
        </p:nvSpPr>
        <p:spPr>
          <a:xfrm>
            <a:off x="4564204" y="4134651"/>
            <a:ext cx="200285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3200" b="1" dirty="0">
                <a:latin typeface="Bahnschrift SemiLight SemiConde" panose="020B0502040204020203" pitchFamily="34" charset="0"/>
              </a:rPr>
              <a:t>Nominais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C5FBAD2-955A-4BDF-8489-0C3C15BE0786}"/>
              </a:ext>
            </a:extLst>
          </p:cNvPr>
          <p:cNvSpPr txBox="1"/>
          <p:nvPr/>
        </p:nvSpPr>
        <p:spPr>
          <a:xfrm>
            <a:off x="4606092" y="5593201"/>
            <a:ext cx="1819687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3200" b="1" dirty="0">
                <a:latin typeface="Bahnschrift SemiLight SemiConde" panose="020B0502040204020203" pitchFamily="34" charset="0"/>
              </a:rPr>
              <a:t>Ordinais</a:t>
            </a:r>
          </a:p>
        </p:txBody>
      </p:sp>
    </p:spTree>
    <p:extLst>
      <p:ext uri="{BB962C8B-B14F-4D97-AF65-F5344CB8AC3E}">
        <p14:creationId xmlns:p14="http://schemas.microsoft.com/office/powerpoint/2010/main" val="30453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persona dibujo palitos">
            <a:extLst>
              <a:ext uri="{FF2B5EF4-FFF2-40B4-BE49-F238E27FC236}">
                <a16:creationId xmlns:a16="http://schemas.microsoft.com/office/drawing/2014/main" id="{B33D526A-C8DD-4DFF-A4C5-7E2EFAAE3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53430" y="1646871"/>
            <a:ext cx="1531651" cy="28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3448018-784F-4ABD-99C2-A399E806375E}"/>
              </a:ext>
            </a:extLst>
          </p:cNvPr>
          <p:cNvSpPr/>
          <p:nvPr/>
        </p:nvSpPr>
        <p:spPr>
          <a:xfrm>
            <a:off x="1923628" y="436296"/>
            <a:ext cx="55485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>
                <a:latin typeface="Bahnschrift SemiLight SemiConde" panose="020B0502040204020203" pitchFamily="34" charset="0"/>
              </a:rPr>
              <a:t>Variáveis</a:t>
            </a:r>
          </a:p>
          <a:p>
            <a:endParaRPr lang="pt-BR" sz="2600" dirty="0">
              <a:latin typeface="Bahnschrift SemiLight SemiConde" panose="020B0502040204020203" pitchFamily="34" charset="0"/>
            </a:endParaRP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Altura: 1.71 m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Massa corporal: 84 kg</a:t>
            </a:r>
          </a:p>
          <a:p>
            <a:endParaRPr lang="pt-BR" sz="2600" dirty="0">
              <a:latin typeface="Bahnschrift SemiLight SemiConde" panose="020B0502040204020203" pitchFamily="34" charset="0"/>
            </a:endParaRP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Número de dedos: 20</a:t>
            </a:r>
          </a:p>
          <a:p>
            <a:endParaRPr lang="pt-BR" sz="2600" dirty="0">
              <a:latin typeface="Bahnschrift SemiLight SemiConde" panose="020B0502040204020203" pitchFamily="34" charset="0"/>
            </a:endParaRP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Cor de cabelo: preto</a:t>
            </a: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Sexo biológico: feminino</a:t>
            </a:r>
          </a:p>
          <a:p>
            <a:endParaRPr lang="pt-BR" sz="2600" dirty="0">
              <a:latin typeface="Bahnschrift SemiLight SemiConde" panose="020B0502040204020203" pitchFamily="34" charset="0"/>
            </a:endParaRPr>
          </a:p>
          <a:p>
            <a:r>
              <a:rPr lang="pt-BR" sz="2600" dirty="0">
                <a:latin typeface="Bahnschrift SemiLight SemiConde" panose="020B0502040204020203" pitchFamily="34" charset="0"/>
              </a:rPr>
              <a:t>Estagio de desenvolvimento: adulto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AA4291-01A1-46CD-A01B-C82008C0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893" y="286327"/>
            <a:ext cx="3652677" cy="34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0B122A8-37D2-4577-B00F-711F96A66FF2}"/>
              </a:ext>
            </a:extLst>
          </p:cNvPr>
          <p:cNvSpPr/>
          <p:nvPr/>
        </p:nvSpPr>
        <p:spPr>
          <a:xfrm>
            <a:off x="324816" y="2010131"/>
            <a:ext cx="57711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Unidade de observação (Observação)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A9F6AA-8E60-4B5A-9F7C-F53192CEBBD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25000"/>
                  </a:schemeClr>
                </a:solidFill>
                <a:latin typeface="Bahnschrift SemiLight SemiConde" panose="020B0502040204020203" pitchFamily="34" charset="0"/>
              </a:rPr>
              <a:t>TERMINOLOGIA BÁSICA</a:t>
            </a:r>
          </a:p>
        </p:txBody>
      </p:sp>
    </p:spTree>
    <p:extLst>
      <p:ext uri="{BB962C8B-B14F-4D97-AF65-F5344CB8AC3E}">
        <p14:creationId xmlns:p14="http://schemas.microsoft.com/office/powerpoint/2010/main" val="35120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0B122A8-37D2-4577-B00F-711F96A66FF2}"/>
              </a:ext>
            </a:extLst>
          </p:cNvPr>
          <p:cNvSpPr/>
          <p:nvPr/>
        </p:nvSpPr>
        <p:spPr>
          <a:xfrm>
            <a:off x="324816" y="2010131"/>
            <a:ext cx="57711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Unidade de observação (Observação)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574410-5C75-49F1-80C8-0E4568543E3D}"/>
              </a:ext>
            </a:extLst>
          </p:cNvPr>
          <p:cNvSpPr/>
          <p:nvPr/>
        </p:nvSpPr>
        <p:spPr>
          <a:xfrm>
            <a:off x="6816437" y="2006739"/>
            <a:ext cx="420254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Variável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Dado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A9F6AA-8E60-4B5A-9F7C-F53192CEBBD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25000"/>
                  </a:schemeClr>
                </a:solidFill>
                <a:latin typeface="Bahnschrift SemiLight SemiConde" panose="020B0502040204020203" pitchFamily="34" charset="0"/>
              </a:rPr>
              <a:t>TERMINOLOGIA BÁSICA</a:t>
            </a:r>
          </a:p>
        </p:txBody>
      </p:sp>
    </p:spTree>
    <p:extLst>
      <p:ext uri="{BB962C8B-B14F-4D97-AF65-F5344CB8AC3E}">
        <p14:creationId xmlns:p14="http://schemas.microsoft.com/office/powerpoint/2010/main" val="353061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0B122A8-37D2-4577-B00F-711F96A66FF2}"/>
              </a:ext>
            </a:extLst>
          </p:cNvPr>
          <p:cNvSpPr/>
          <p:nvPr/>
        </p:nvSpPr>
        <p:spPr>
          <a:xfrm>
            <a:off x="324816" y="2010131"/>
            <a:ext cx="57711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Unidade de observação (Observação)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574410-5C75-49F1-80C8-0E4568543E3D}"/>
              </a:ext>
            </a:extLst>
          </p:cNvPr>
          <p:cNvSpPr/>
          <p:nvPr/>
        </p:nvSpPr>
        <p:spPr>
          <a:xfrm>
            <a:off x="6816437" y="2006739"/>
            <a:ext cx="420254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Variável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Dado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A9F6AA-8E60-4B5A-9F7C-F53192CEBBD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25000"/>
                  </a:schemeClr>
                </a:solidFill>
                <a:latin typeface="Bahnschrift SemiLight SemiConde" panose="020B0502040204020203" pitchFamily="34" charset="0"/>
              </a:rPr>
              <a:t>TERMINOLOGIA BÁSICA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ABAB057-8F13-499E-BE92-B662EF0D89E6}"/>
              </a:ext>
            </a:extLst>
          </p:cNvPr>
          <p:cNvGrpSpPr/>
          <p:nvPr/>
        </p:nvGrpSpPr>
        <p:grpSpPr>
          <a:xfrm>
            <a:off x="2032000" y="2346036"/>
            <a:ext cx="4784438" cy="1082964"/>
            <a:chOff x="2032000" y="2346036"/>
            <a:chExt cx="4784438" cy="108296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7201AAA1-E6A8-4CA2-B73F-848115BCA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8327" y="2346036"/>
              <a:ext cx="4498110" cy="51723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9D35A34C-1DE8-44A3-845A-29FCB1A9F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2000" y="2863273"/>
              <a:ext cx="4784438" cy="56572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AF090AB-DEBF-4682-898C-F9C66B70E9CD}"/>
              </a:ext>
            </a:extLst>
          </p:cNvPr>
          <p:cNvCxnSpPr>
            <a:cxnSpLocks/>
          </p:cNvCxnSpPr>
          <p:nvPr/>
        </p:nvCxnSpPr>
        <p:spPr>
          <a:xfrm flipH="1" flipV="1">
            <a:off x="4488873" y="4451927"/>
            <a:ext cx="2327565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9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ABE962F-9C0C-45A5-917C-8ADD76638A3D}"/>
              </a:ext>
            </a:extLst>
          </p:cNvPr>
          <p:cNvSpPr/>
          <p:nvPr/>
        </p:nvSpPr>
        <p:spPr>
          <a:xfrm>
            <a:off x="2387177" y="210346"/>
            <a:ext cx="3539231" cy="36552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5C2A9CDB-6415-41C7-A76D-E292140693F5}"/>
              </a:ext>
            </a:extLst>
          </p:cNvPr>
          <p:cNvSpPr/>
          <p:nvPr/>
        </p:nvSpPr>
        <p:spPr>
          <a:xfrm>
            <a:off x="6091604" y="858982"/>
            <a:ext cx="365497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22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3920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25000"/>
                  </a:schemeClr>
                </a:solidFill>
                <a:latin typeface="Bahnschrift SemiLight SemiConde" panose="020B0502040204020203" pitchFamily="34" charset="0"/>
              </a:rPr>
              <a:t>DADO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4013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Representação de um atributo (informação)</a:t>
            </a:r>
          </a:p>
        </p:txBody>
      </p:sp>
    </p:spTree>
    <p:extLst>
      <p:ext uri="{BB962C8B-B14F-4D97-AF65-F5344CB8AC3E}">
        <p14:creationId xmlns:p14="http://schemas.microsoft.com/office/powerpoint/2010/main" val="243758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ABE962F-9C0C-45A5-917C-8ADD76638A3D}"/>
              </a:ext>
            </a:extLst>
          </p:cNvPr>
          <p:cNvSpPr/>
          <p:nvPr/>
        </p:nvSpPr>
        <p:spPr>
          <a:xfrm>
            <a:off x="2387177" y="210346"/>
            <a:ext cx="3539231" cy="36552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5C2A9CDB-6415-41C7-A76D-E292140693F5}"/>
              </a:ext>
            </a:extLst>
          </p:cNvPr>
          <p:cNvSpPr/>
          <p:nvPr/>
        </p:nvSpPr>
        <p:spPr>
          <a:xfrm>
            <a:off x="6091604" y="858982"/>
            <a:ext cx="365497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22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7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126A1E-3AB4-4287-9F85-0D1AF0006083}"/>
              </a:ext>
            </a:extLst>
          </p:cNvPr>
          <p:cNvSpPr/>
          <p:nvPr/>
        </p:nvSpPr>
        <p:spPr>
          <a:xfrm>
            <a:off x="8777594" y="1140691"/>
            <a:ext cx="34144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CARACTERIZAR</a:t>
            </a:r>
          </a:p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 PARTIR DAS VARIÁVEIS</a:t>
            </a:r>
          </a:p>
        </p:txBody>
      </p:sp>
    </p:spTree>
    <p:extLst>
      <p:ext uri="{BB962C8B-B14F-4D97-AF65-F5344CB8AC3E}">
        <p14:creationId xmlns:p14="http://schemas.microsoft.com/office/powerpoint/2010/main" val="191469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7E3F4F8-0571-4636-8BBB-959462BBDA67}"/>
              </a:ext>
            </a:extLst>
          </p:cNvPr>
          <p:cNvGrpSpPr/>
          <p:nvPr/>
        </p:nvGrpSpPr>
        <p:grpSpPr>
          <a:xfrm>
            <a:off x="438892" y="539820"/>
            <a:ext cx="5157289" cy="5766310"/>
            <a:chOff x="438892" y="549057"/>
            <a:chExt cx="5157289" cy="5766310"/>
          </a:xfrm>
        </p:grpSpPr>
        <p:pic>
          <p:nvPicPr>
            <p:cNvPr id="1026" name="Picture 2" descr="Resultado de imagem para persona dibujo palitos">
              <a:extLst>
                <a:ext uri="{FF2B5EF4-FFF2-40B4-BE49-F238E27FC236}">
                  <a16:creationId xmlns:a16="http://schemas.microsoft.com/office/drawing/2014/main" id="{B0411EDF-9C10-46C9-9332-96A7B4015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950796" y="85898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persona dibujo palitos">
              <a:extLst>
                <a:ext uri="{FF2B5EF4-FFF2-40B4-BE49-F238E27FC236}">
                  <a16:creationId xmlns:a16="http://schemas.microsoft.com/office/drawing/2014/main" id="{8B8AF19E-13A3-4212-8FF7-36A11E8B8D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586917" y="114069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persona dibujo palitos">
              <a:extLst>
                <a:ext uri="{FF2B5EF4-FFF2-40B4-BE49-F238E27FC236}">
                  <a16:creationId xmlns:a16="http://schemas.microsoft.com/office/drawing/2014/main" id="{5A800D5B-8A9E-442C-93DC-18B18A67CC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757701" y="2159866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persona dibujo palitos">
              <a:extLst>
                <a:ext uri="{FF2B5EF4-FFF2-40B4-BE49-F238E27FC236}">
                  <a16:creationId xmlns:a16="http://schemas.microsoft.com/office/drawing/2014/main" id="{2C29C934-2E97-4604-95D6-EA46B94258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654073" y="2483497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persona dibujo palitos">
              <a:extLst>
                <a:ext uri="{FF2B5EF4-FFF2-40B4-BE49-F238E27FC236}">
                  <a16:creationId xmlns:a16="http://schemas.microsoft.com/office/drawing/2014/main" id="{9D183710-3391-408D-8430-DDAE2595E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445419" y="112827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persona dibujo palitos">
              <a:extLst>
                <a:ext uri="{FF2B5EF4-FFF2-40B4-BE49-F238E27FC236}">
                  <a16:creationId xmlns:a16="http://schemas.microsoft.com/office/drawing/2014/main" id="{0AAEF332-9DD8-40F8-83C5-F6661ADF2E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017754" y="24707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persona dibujo palitos">
              <a:extLst>
                <a:ext uri="{FF2B5EF4-FFF2-40B4-BE49-F238E27FC236}">
                  <a16:creationId xmlns:a16="http://schemas.microsoft.com/office/drawing/2014/main" id="{A29CE6B9-68FB-4790-97DD-B11007F641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367707" y="8451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persona dibujo palitos">
              <a:extLst>
                <a:ext uri="{FF2B5EF4-FFF2-40B4-BE49-F238E27FC236}">
                  <a16:creationId xmlns:a16="http://schemas.microsoft.com/office/drawing/2014/main" id="{97A3FC2A-25F7-4B2A-BCF7-2044EEBEF6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172309" y="302000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persona dibujo palitos">
              <a:extLst>
                <a:ext uri="{FF2B5EF4-FFF2-40B4-BE49-F238E27FC236}">
                  <a16:creationId xmlns:a16="http://schemas.microsoft.com/office/drawing/2014/main" id="{24FB2E84-28E1-4E59-9F33-FAA5886C73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27385" y="249216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esultado de imagem para persona dibujo palitos">
              <a:extLst>
                <a:ext uri="{FF2B5EF4-FFF2-40B4-BE49-F238E27FC236}">
                  <a16:creationId xmlns:a16="http://schemas.microsoft.com/office/drawing/2014/main" id="{3F104004-E5D3-4D85-B32B-17E25351F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879238" y="221723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m para persona dibujo palitos">
              <a:extLst>
                <a:ext uri="{FF2B5EF4-FFF2-40B4-BE49-F238E27FC236}">
                  <a16:creationId xmlns:a16="http://schemas.microsoft.com/office/drawing/2014/main" id="{FEB2B077-3223-42A9-8E4F-B4CD652E6A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183597" y="4655417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esultado de imagem para persona dibujo palitos">
              <a:extLst>
                <a:ext uri="{FF2B5EF4-FFF2-40B4-BE49-F238E27FC236}">
                  <a16:creationId xmlns:a16="http://schemas.microsoft.com/office/drawing/2014/main" id="{60E88983-9A5C-4F16-B98E-2BEFDC455A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592599" y="3691227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persona dibujo palitos">
              <a:extLst>
                <a:ext uri="{FF2B5EF4-FFF2-40B4-BE49-F238E27FC236}">
                  <a16:creationId xmlns:a16="http://schemas.microsoft.com/office/drawing/2014/main" id="{712B0E30-FD27-4B1B-9A5C-621B7615A0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482821" y="4032686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m para persona dibujo palitos">
              <a:extLst>
                <a:ext uri="{FF2B5EF4-FFF2-40B4-BE49-F238E27FC236}">
                  <a16:creationId xmlns:a16="http://schemas.microsoft.com/office/drawing/2014/main" id="{8D74C53E-59C3-45D9-8083-D8AEBC5F76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387177" y="3581114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Resultado de imagem para persona dibujo palitos">
              <a:extLst>
                <a:ext uri="{FF2B5EF4-FFF2-40B4-BE49-F238E27FC236}">
                  <a16:creationId xmlns:a16="http://schemas.microsoft.com/office/drawing/2014/main" id="{C3DE4A59-A1AE-44FA-BF4A-8DA80477CA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984275" y="549057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Resultado de imagem para persona dibujo palitos">
              <a:extLst>
                <a:ext uri="{FF2B5EF4-FFF2-40B4-BE49-F238E27FC236}">
                  <a16:creationId xmlns:a16="http://schemas.microsoft.com/office/drawing/2014/main" id="{A5B3DD58-4049-4329-AEF7-C8C25FBFF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38892" y="422837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Resultado de imagem para persona dibujo palitos">
              <a:extLst>
                <a:ext uri="{FF2B5EF4-FFF2-40B4-BE49-F238E27FC236}">
                  <a16:creationId xmlns:a16="http://schemas.microsoft.com/office/drawing/2014/main" id="{AA76B0BE-2CEC-4D18-9313-F5ED23AFA1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070725" y="5241063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Resultado de imagem para persona dibujo palitos">
              <a:extLst>
                <a:ext uri="{FF2B5EF4-FFF2-40B4-BE49-F238E27FC236}">
                  <a16:creationId xmlns:a16="http://schemas.microsoft.com/office/drawing/2014/main" id="{C02C93A1-F629-4478-967A-4C466292F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144926" y="5236374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Resultado de imagem para persona dibujo palitos">
              <a:extLst>
                <a:ext uri="{FF2B5EF4-FFF2-40B4-BE49-F238E27FC236}">
                  <a16:creationId xmlns:a16="http://schemas.microsoft.com/office/drawing/2014/main" id="{8EAF1AFA-B4AF-42E6-8DFB-672C671710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938145" y="180405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Resultado de imagem para persona dibujo palitos">
              <a:extLst>
                <a:ext uri="{FF2B5EF4-FFF2-40B4-BE49-F238E27FC236}">
                  <a16:creationId xmlns:a16="http://schemas.microsoft.com/office/drawing/2014/main" id="{53C52DA7-9BF2-4E48-9E68-D68D2BC82D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5023846" y="4069773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Resultado de imagem para persona dibujo palitos">
              <a:extLst>
                <a:ext uri="{FF2B5EF4-FFF2-40B4-BE49-F238E27FC236}">
                  <a16:creationId xmlns:a16="http://schemas.microsoft.com/office/drawing/2014/main" id="{B67CD031-E360-4434-8387-7E80E7F21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51572" y="59718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Resultado de imagem para persona dibujo palitos">
              <a:extLst>
                <a:ext uri="{FF2B5EF4-FFF2-40B4-BE49-F238E27FC236}">
                  <a16:creationId xmlns:a16="http://schemas.microsoft.com/office/drawing/2014/main" id="{04E5B41D-3B30-47BD-97A9-81E49244EE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004323" y="4788260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CABE962F-9C0C-45A5-917C-8ADD76638A3D}"/>
              </a:ext>
            </a:extLst>
          </p:cNvPr>
          <p:cNvSpPr/>
          <p:nvPr/>
        </p:nvSpPr>
        <p:spPr>
          <a:xfrm>
            <a:off x="2387177" y="182636"/>
            <a:ext cx="3539231" cy="36552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C2A9CDB-6415-41C7-A76D-E292140693F5}"/>
              </a:ext>
            </a:extLst>
          </p:cNvPr>
          <p:cNvSpPr/>
          <p:nvPr/>
        </p:nvSpPr>
        <p:spPr>
          <a:xfrm>
            <a:off x="6091604" y="858982"/>
            <a:ext cx="365497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22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7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126A1E-3AB4-4287-9F85-0D1AF0006083}"/>
              </a:ext>
            </a:extLst>
          </p:cNvPr>
          <p:cNvSpPr/>
          <p:nvPr/>
        </p:nvSpPr>
        <p:spPr>
          <a:xfrm>
            <a:off x="8777595" y="1722521"/>
            <a:ext cx="34144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Massa corporal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DD74915-CACA-478F-A59B-BE5A1F1BB2F3}"/>
              </a:ext>
            </a:extLst>
          </p:cNvPr>
          <p:cNvSpPr/>
          <p:nvPr/>
        </p:nvSpPr>
        <p:spPr>
          <a:xfrm>
            <a:off x="928981" y="984259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64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4923AE-A246-4491-A87B-FC33C3A76E47}"/>
              </a:ext>
            </a:extLst>
          </p:cNvPr>
          <p:cNvSpPr/>
          <p:nvPr/>
        </p:nvSpPr>
        <p:spPr>
          <a:xfrm>
            <a:off x="1600545" y="3935585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B3D0B16-CFDC-41B3-88DA-0CF4EB786609}"/>
              </a:ext>
            </a:extLst>
          </p:cNvPr>
          <p:cNvSpPr/>
          <p:nvPr/>
        </p:nvSpPr>
        <p:spPr>
          <a:xfrm>
            <a:off x="766963" y="2274462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75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285A9E-DBC7-4732-89D4-AB7EBBD77B8D}"/>
              </a:ext>
            </a:extLst>
          </p:cNvPr>
          <p:cNvSpPr/>
          <p:nvPr/>
        </p:nvSpPr>
        <p:spPr>
          <a:xfrm>
            <a:off x="1682781" y="2651357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59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D6E9C9-9C28-455D-BC53-DA6232CD7CEA}"/>
              </a:ext>
            </a:extLst>
          </p:cNvPr>
          <p:cNvSpPr/>
          <p:nvPr/>
        </p:nvSpPr>
        <p:spPr>
          <a:xfrm>
            <a:off x="2381207" y="3783440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55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6CDCA32-52A5-4492-8B8C-1BF7A496C05F}"/>
              </a:ext>
            </a:extLst>
          </p:cNvPr>
          <p:cNvSpPr/>
          <p:nvPr/>
        </p:nvSpPr>
        <p:spPr>
          <a:xfrm>
            <a:off x="3054608" y="269350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85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1A57FF8-9599-47F4-9281-CD331D4F4686}"/>
              </a:ext>
            </a:extLst>
          </p:cNvPr>
          <p:cNvSpPr/>
          <p:nvPr/>
        </p:nvSpPr>
        <p:spPr>
          <a:xfrm>
            <a:off x="1153674" y="5407820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67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7F6C0DA-A7BA-4E7C-A9D7-0C68D732C26C}"/>
              </a:ext>
            </a:extLst>
          </p:cNvPr>
          <p:cNvSpPr/>
          <p:nvPr/>
        </p:nvSpPr>
        <p:spPr>
          <a:xfrm>
            <a:off x="3889211" y="2372310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58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BCF9762-63F8-49F5-A8B0-CCEA9928EC3D}"/>
              </a:ext>
            </a:extLst>
          </p:cNvPr>
          <p:cNvSpPr/>
          <p:nvPr/>
        </p:nvSpPr>
        <p:spPr>
          <a:xfrm>
            <a:off x="1201516" y="3187277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78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F418C1F-149D-4B95-9106-B57CBB7EE6C3}"/>
              </a:ext>
            </a:extLst>
          </p:cNvPr>
          <p:cNvSpPr/>
          <p:nvPr/>
        </p:nvSpPr>
        <p:spPr>
          <a:xfrm>
            <a:off x="2483651" y="1343934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CF6EF3-0751-415A-BB26-1E79137B45CA}"/>
              </a:ext>
            </a:extLst>
          </p:cNvPr>
          <p:cNvSpPr/>
          <p:nvPr/>
        </p:nvSpPr>
        <p:spPr>
          <a:xfrm>
            <a:off x="1599595" y="1301047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69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A3DEDFCD-0137-478C-937D-06516E172550}"/>
              </a:ext>
            </a:extLst>
          </p:cNvPr>
          <p:cNvSpPr/>
          <p:nvPr/>
        </p:nvSpPr>
        <p:spPr>
          <a:xfrm>
            <a:off x="4499220" y="76706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67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37D38A0-1902-47C6-8E68-4B8E8832425A}"/>
              </a:ext>
            </a:extLst>
          </p:cNvPr>
          <p:cNvSpPr/>
          <p:nvPr/>
        </p:nvSpPr>
        <p:spPr>
          <a:xfrm>
            <a:off x="2023378" y="695965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7CC275F-399B-45BE-848E-C1256E228D50}"/>
              </a:ext>
            </a:extLst>
          </p:cNvPr>
          <p:cNvSpPr/>
          <p:nvPr/>
        </p:nvSpPr>
        <p:spPr>
          <a:xfrm>
            <a:off x="4978102" y="201546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59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837BF48-1673-468A-85DD-CC4272EF6A77}"/>
              </a:ext>
            </a:extLst>
          </p:cNvPr>
          <p:cNvSpPr/>
          <p:nvPr/>
        </p:nvSpPr>
        <p:spPr>
          <a:xfrm>
            <a:off x="3380337" y="1025252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52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F3375AA-C59B-4883-AA3C-D974E95DE1F6}"/>
              </a:ext>
            </a:extLst>
          </p:cNvPr>
          <p:cNvSpPr/>
          <p:nvPr/>
        </p:nvSpPr>
        <p:spPr>
          <a:xfrm>
            <a:off x="4453276" y="2603351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61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36722EE5-9DEC-4758-8465-4DC7F0202B54}"/>
              </a:ext>
            </a:extLst>
          </p:cNvPr>
          <p:cNvSpPr/>
          <p:nvPr/>
        </p:nvSpPr>
        <p:spPr>
          <a:xfrm>
            <a:off x="5060902" y="4167794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89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935D957-2AD2-462F-9E8B-62A67E7B547F}"/>
              </a:ext>
            </a:extLst>
          </p:cNvPr>
          <p:cNvSpPr/>
          <p:nvPr/>
        </p:nvSpPr>
        <p:spPr>
          <a:xfrm>
            <a:off x="443532" y="433351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95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F632372-9D08-4821-937E-B01C1E471AEA}"/>
              </a:ext>
            </a:extLst>
          </p:cNvPr>
          <p:cNvSpPr/>
          <p:nvPr/>
        </p:nvSpPr>
        <p:spPr>
          <a:xfrm>
            <a:off x="3514288" y="4135728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73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4062E401-EC2E-432D-960D-0F682117A440}"/>
              </a:ext>
            </a:extLst>
          </p:cNvPr>
          <p:cNvSpPr/>
          <p:nvPr/>
        </p:nvSpPr>
        <p:spPr>
          <a:xfrm>
            <a:off x="2198347" y="480122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70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D5DF16E-85CC-40F2-8634-405B616A1C7D}"/>
              </a:ext>
            </a:extLst>
          </p:cNvPr>
          <p:cNvSpPr/>
          <p:nvPr/>
        </p:nvSpPr>
        <p:spPr>
          <a:xfrm>
            <a:off x="4053873" y="491166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9BD2E90-6A9E-4433-BF70-A9FE5D54A489}"/>
              </a:ext>
            </a:extLst>
          </p:cNvPr>
          <p:cNvSpPr/>
          <p:nvPr/>
        </p:nvSpPr>
        <p:spPr>
          <a:xfrm>
            <a:off x="3068345" y="5428022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07337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Variável: massa corporal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Caracterizador: média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28463C9-0F83-4852-8971-FD67A498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0" y="101601"/>
            <a:ext cx="6166029" cy="399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3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Variável: massa corporal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Caracterizador: média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28463C9-0F83-4852-8971-FD67A498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0" y="101601"/>
            <a:ext cx="6166029" cy="399048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6A240A-96CD-4486-97F2-5163B446BCC7}"/>
              </a:ext>
            </a:extLst>
          </p:cNvPr>
          <p:cNvSpPr/>
          <p:nvPr/>
        </p:nvSpPr>
        <p:spPr>
          <a:xfrm>
            <a:off x="191820" y="4530438"/>
            <a:ext cx="53891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Da população: 67,73</a:t>
            </a:r>
          </a:p>
        </p:txBody>
      </p:sp>
    </p:spTree>
    <p:extLst>
      <p:ext uri="{BB962C8B-B14F-4D97-AF65-F5344CB8AC3E}">
        <p14:creationId xmlns:p14="http://schemas.microsoft.com/office/powerpoint/2010/main" val="131631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Variável: massa corporal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Caracterizador: média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28463C9-0F83-4852-8971-FD67A498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0" y="101601"/>
            <a:ext cx="6166029" cy="399048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6A240A-96CD-4486-97F2-5163B446BCC7}"/>
              </a:ext>
            </a:extLst>
          </p:cNvPr>
          <p:cNvSpPr/>
          <p:nvPr/>
        </p:nvSpPr>
        <p:spPr>
          <a:xfrm>
            <a:off x="191820" y="4530438"/>
            <a:ext cx="53891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Da população: 67,73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Da amostra: 64,71</a:t>
            </a:r>
          </a:p>
        </p:txBody>
      </p:sp>
    </p:spTree>
    <p:extLst>
      <p:ext uri="{BB962C8B-B14F-4D97-AF65-F5344CB8AC3E}">
        <p14:creationId xmlns:p14="http://schemas.microsoft.com/office/powerpoint/2010/main" val="404592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Variável: massa corporal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Caracterizador: média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28463C9-0F83-4852-8971-FD67A498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0" y="101601"/>
            <a:ext cx="6166029" cy="399048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6A240A-96CD-4486-97F2-5163B446BCC7}"/>
              </a:ext>
            </a:extLst>
          </p:cNvPr>
          <p:cNvSpPr/>
          <p:nvPr/>
        </p:nvSpPr>
        <p:spPr>
          <a:xfrm>
            <a:off x="191820" y="4530438"/>
            <a:ext cx="53891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Da população: 67,73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Da amostra: 64,71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DE81AA2-97D0-4439-B726-EA2AABC54344}"/>
              </a:ext>
            </a:extLst>
          </p:cNvPr>
          <p:cNvSpPr/>
          <p:nvPr/>
        </p:nvSpPr>
        <p:spPr>
          <a:xfrm>
            <a:off x="4388797" y="4478611"/>
            <a:ext cx="34144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PARECEM DISTINTOS?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7F7AF9-0E96-4F28-B989-B1F7D1562919}"/>
              </a:ext>
            </a:extLst>
          </p:cNvPr>
          <p:cNvCxnSpPr>
            <a:cxnSpLocks/>
          </p:cNvCxnSpPr>
          <p:nvPr/>
        </p:nvCxnSpPr>
        <p:spPr>
          <a:xfrm>
            <a:off x="3575997" y="5294219"/>
            <a:ext cx="812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0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76BC73-CD9A-4DDD-8722-390E9E134185}"/>
              </a:ext>
            </a:extLst>
          </p:cNvPr>
          <p:cNvSpPr/>
          <p:nvPr/>
        </p:nvSpPr>
        <p:spPr>
          <a:xfrm>
            <a:off x="360218" y="591129"/>
            <a:ext cx="11257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PARÂMETRO: número que resume informação de uma grande 						quantidade de dados de uma variável medida em 						uma </a:t>
            </a:r>
            <a:r>
              <a:rPr lang="pt-BR" sz="3500" u="sng" dirty="0">
                <a:latin typeface="Bahnschrift SemiLight SemiConde" panose="020B0502040204020203" pitchFamily="34" charset="0"/>
              </a:rPr>
              <a:t>POPULAÇÃO ESTATÍSTICA</a:t>
            </a:r>
          </a:p>
        </p:txBody>
      </p:sp>
    </p:spTree>
    <p:extLst>
      <p:ext uri="{BB962C8B-B14F-4D97-AF65-F5344CB8AC3E}">
        <p14:creationId xmlns:p14="http://schemas.microsoft.com/office/powerpoint/2010/main" val="613851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76BC73-CD9A-4DDD-8722-390E9E134185}"/>
              </a:ext>
            </a:extLst>
          </p:cNvPr>
          <p:cNvSpPr/>
          <p:nvPr/>
        </p:nvSpPr>
        <p:spPr>
          <a:xfrm>
            <a:off x="360218" y="591129"/>
            <a:ext cx="11257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PARÂMETRO: número que resume informação de uma grande 						quantidade de dados de uma variável medida em 						uma </a:t>
            </a:r>
            <a:r>
              <a:rPr lang="pt-BR" sz="3500" u="sng" dirty="0">
                <a:latin typeface="Bahnschrift SemiLight SemiConde" panose="020B0502040204020203" pitchFamily="34" charset="0"/>
              </a:rPr>
              <a:t>POPULAÇÃO ESTATÍSTICA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58E146-32AC-48FB-8E50-821C78C71A77}"/>
              </a:ext>
            </a:extLst>
          </p:cNvPr>
          <p:cNvSpPr/>
          <p:nvPr/>
        </p:nvSpPr>
        <p:spPr>
          <a:xfrm>
            <a:off x="360218" y="2729347"/>
            <a:ext cx="112575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ESTIMADOR: aproximação amostral a um parâmetro</a:t>
            </a:r>
            <a:endParaRPr lang="pt-BR" sz="3500" u="sng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A215C2-7321-4DCF-92AE-A77FB38E865B}"/>
              </a:ext>
            </a:extLst>
          </p:cNvPr>
          <p:cNvSpPr/>
          <p:nvPr/>
        </p:nvSpPr>
        <p:spPr>
          <a:xfrm>
            <a:off x="360218" y="412201"/>
            <a:ext cx="11000509" cy="2109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1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Variável: massa corporal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Caracterizador: média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28463C9-0F83-4852-8971-FD67A498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0" y="101601"/>
            <a:ext cx="6166029" cy="399048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6A240A-96CD-4486-97F2-5163B446BCC7}"/>
              </a:ext>
            </a:extLst>
          </p:cNvPr>
          <p:cNvSpPr/>
          <p:nvPr/>
        </p:nvSpPr>
        <p:spPr>
          <a:xfrm>
            <a:off x="191820" y="4530438"/>
            <a:ext cx="4186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Média populacional: 67,73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Média amostral: 64,71</a:t>
            </a:r>
          </a:p>
        </p:txBody>
      </p:sp>
    </p:spTree>
    <p:extLst>
      <p:ext uri="{BB962C8B-B14F-4D97-AF65-F5344CB8AC3E}">
        <p14:creationId xmlns:p14="http://schemas.microsoft.com/office/powerpoint/2010/main" val="50593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Variável: massa corporal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Caracterizador: média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28463C9-0F83-4852-8971-FD67A498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0" y="101601"/>
            <a:ext cx="6166029" cy="399048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6A240A-96CD-4486-97F2-5163B446BCC7}"/>
              </a:ext>
            </a:extLst>
          </p:cNvPr>
          <p:cNvSpPr/>
          <p:nvPr/>
        </p:nvSpPr>
        <p:spPr>
          <a:xfrm>
            <a:off x="191820" y="4530438"/>
            <a:ext cx="4186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Média populacional: 67,73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Média amostral: 64,71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0EA53A-5067-4470-945F-C6E2E45E1FC3}"/>
              </a:ext>
            </a:extLst>
          </p:cNvPr>
          <p:cNvSpPr/>
          <p:nvPr/>
        </p:nvSpPr>
        <p:spPr>
          <a:xfrm>
            <a:off x="4378036" y="4530438"/>
            <a:ext cx="4016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PARÂMETRO</a:t>
            </a:r>
          </a:p>
          <a:p>
            <a:endParaRPr lang="pt-BR" sz="3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  <a:p>
            <a:r>
              <a:rPr lang="pt-BR" sz="3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ESTIMADOR</a:t>
            </a:r>
          </a:p>
        </p:txBody>
      </p:sp>
    </p:spTree>
    <p:extLst>
      <p:ext uri="{BB962C8B-B14F-4D97-AF65-F5344CB8AC3E}">
        <p14:creationId xmlns:p14="http://schemas.microsoft.com/office/powerpoint/2010/main" val="413265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25000"/>
                  </a:schemeClr>
                </a:solidFill>
                <a:latin typeface="Bahnschrift SemiLight SemiConde" panose="020B0502040204020203" pitchFamily="34" charset="0"/>
              </a:rPr>
              <a:t>DADO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4013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Representação de um atributo (informação)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Quantitativo o qualitativo</a:t>
            </a:r>
          </a:p>
        </p:txBody>
      </p:sp>
    </p:spTree>
    <p:extLst>
      <p:ext uri="{BB962C8B-B14F-4D97-AF65-F5344CB8AC3E}">
        <p14:creationId xmlns:p14="http://schemas.microsoft.com/office/powerpoint/2010/main" val="415955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500" b="1" dirty="0">
                <a:latin typeface="Bahnschrift SemiLight SemiConde" panose="020B0502040204020203" pitchFamily="34" charset="0"/>
              </a:rPr>
              <a:t>A REALIDADE DA NATUREZA</a:t>
            </a:r>
          </a:p>
        </p:txBody>
      </p:sp>
    </p:spTree>
    <p:extLst>
      <p:ext uri="{BB962C8B-B14F-4D97-AF65-F5344CB8AC3E}">
        <p14:creationId xmlns:p14="http://schemas.microsoft.com/office/powerpoint/2010/main" val="3655597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500" b="1" dirty="0">
                <a:latin typeface="Bahnschrift SemiLight SemiConde" panose="020B0502040204020203" pitchFamily="34" charset="0"/>
              </a:rPr>
              <a:t>A REALIDADE DA NATUREZA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32791BC5-F48F-42A1-8A31-72B92056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5" y="1680801"/>
            <a:ext cx="7574327" cy="46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9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500" b="1" dirty="0">
                <a:latin typeface="Bahnschrift SemiLight SemiConde" panose="020B0502040204020203" pitchFamily="34" charset="0"/>
              </a:rPr>
              <a:t>A REALIDADE DA NATUREZA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290C36-7930-4A37-8864-2E004A67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" y="1271659"/>
            <a:ext cx="7940118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0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500" b="1" dirty="0">
                <a:latin typeface="Bahnschrift SemiLight SemiConde" panose="020B0502040204020203" pitchFamily="34" charset="0"/>
              </a:rPr>
              <a:t>A REALIDADE DA NATUREZA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05CAC1-6BCA-46DE-989A-765A52AC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" y="1262263"/>
            <a:ext cx="7940118" cy="53649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D7F9DD-383F-4844-88A3-ECB0095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85" y="4823213"/>
            <a:ext cx="3067773" cy="14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500" b="1" dirty="0">
                <a:latin typeface="Bahnschrift SemiLight SemiConde" panose="020B0502040204020203" pitchFamily="34" charset="0"/>
              </a:rPr>
              <a:t>A REALIDADE DA NATUREZA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A95CBE4-AB52-46AB-B3C6-9A2872D60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92"/>
          <a:stretch/>
        </p:blipFill>
        <p:spPr>
          <a:xfrm>
            <a:off x="331596" y="1200030"/>
            <a:ext cx="2963703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2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500" b="1" dirty="0">
                <a:latin typeface="Bahnschrift SemiLight SemiConde" panose="020B0502040204020203" pitchFamily="34" charset="0"/>
              </a:rPr>
              <a:t>A REALIDADE DA NATUREZA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A95CBE4-AB52-46AB-B3C6-9A2872D60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92"/>
          <a:stretch/>
        </p:blipFill>
        <p:spPr>
          <a:xfrm>
            <a:off x="331596" y="1200030"/>
            <a:ext cx="2963703" cy="537104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ED07018-2818-4619-9D40-B124C21E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24" y="1770744"/>
            <a:ext cx="3106791" cy="3316511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DBCB600-CC3E-4E81-B473-09876D8071C6}"/>
              </a:ext>
            </a:extLst>
          </p:cNvPr>
          <p:cNvCxnSpPr>
            <a:cxnSpLocks/>
          </p:cNvCxnSpPr>
          <p:nvPr/>
        </p:nvCxnSpPr>
        <p:spPr>
          <a:xfrm>
            <a:off x="2169227" y="3367447"/>
            <a:ext cx="812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099DB36-F650-4092-85A3-87431612B250}"/>
              </a:ext>
            </a:extLst>
          </p:cNvPr>
          <p:cNvCxnSpPr>
            <a:cxnSpLocks/>
          </p:cNvCxnSpPr>
          <p:nvPr/>
        </p:nvCxnSpPr>
        <p:spPr>
          <a:xfrm>
            <a:off x="2169227" y="2153271"/>
            <a:ext cx="812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FFDC890-E746-462D-9AB2-98CDB637DE6D}"/>
              </a:ext>
            </a:extLst>
          </p:cNvPr>
          <p:cNvCxnSpPr>
            <a:cxnSpLocks/>
          </p:cNvCxnSpPr>
          <p:nvPr/>
        </p:nvCxnSpPr>
        <p:spPr>
          <a:xfrm>
            <a:off x="2169227" y="4687130"/>
            <a:ext cx="812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50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747F03E-93B6-4A4D-9A1C-846B35B2B2E0}"/>
              </a:ext>
            </a:extLst>
          </p:cNvPr>
          <p:cNvSpPr/>
          <p:nvPr/>
        </p:nvSpPr>
        <p:spPr>
          <a:xfrm>
            <a:off x="6228540" y="591129"/>
            <a:ext cx="53891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500" b="1" dirty="0">
                <a:latin typeface="Bahnschrift SemiLight SemiConde" panose="020B0502040204020203" pitchFamily="34" charset="0"/>
              </a:rPr>
              <a:t>A REALIDADE DA NATUREZA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A95CBE4-AB52-46AB-B3C6-9A2872D60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92"/>
          <a:stretch/>
        </p:blipFill>
        <p:spPr>
          <a:xfrm>
            <a:off x="331596" y="1200030"/>
            <a:ext cx="2963703" cy="537104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ED07018-2818-4619-9D40-B124C21E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24" y="1770744"/>
            <a:ext cx="3106791" cy="3316511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DBCB600-CC3E-4E81-B473-09876D8071C6}"/>
              </a:ext>
            </a:extLst>
          </p:cNvPr>
          <p:cNvCxnSpPr>
            <a:cxnSpLocks/>
          </p:cNvCxnSpPr>
          <p:nvPr/>
        </p:nvCxnSpPr>
        <p:spPr>
          <a:xfrm>
            <a:off x="2169227" y="3367447"/>
            <a:ext cx="812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099DB36-F650-4092-85A3-87431612B250}"/>
              </a:ext>
            </a:extLst>
          </p:cNvPr>
          <p:cNvCxnSpPr>
            <a:cxnSpLocks/>
          </p:cNvCxnSpPr>
          <p:nvPr/>
        </p:nvCxnSpPr>
        <p:spPr>
          <a:xfrm>
            <a:off x="2169227" y="2153271"/>
            <a:ext cx="812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FFDC890-E746-462D-9AB2-98CDB637DE6D}"/>
              </a:ext>
            </a:extLst>
          </p:cNvPr>
          <p:cNvCxnSpPr>
            <a:cxnSpLocks/>
          </p:cNvCxnSpPr>
          <p:nvPr/>
        </p:nvCxnSpPr>
        <p:spPr>
          <a:xfrm>
            <a:off x="2169227" y="4687130"/>
            <a:ext cx="812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F5C1958F-DC70-4E73-A606-46FED9634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417" y="1790839"/>
            <a:ext cx="1180288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9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vo Dardo Objectivo - Imagens grátis no Pixabay">
            <a:extLst>
              <a:ext uri="{FF2B5EF4-FFF2-40B4-BE49-F238E27FC236}">
                <a16:creationId xmlns:a16="http://schemas.microsoft.com/office/drawing/2014/main" id="{25864E5F-1774-412D-8B67-DE9848049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28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0FBD41D-4024-4BAC-B1F1-7A178890173C}"/>
              </a:ext>
            </a:extLst>
          </p:cNvPr>
          <p:cNvSpPr/>
          <p:nvPr/>
        </p:nvSpPr>
        <p:spPr>
          <a:xfrm>
            <a:off x="6228540" y="591129"/>
            <a:ext cx="53891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latin typeface="Bahnschrift SemiLight SemiConde" panose="020B0502040204020203" pitchFamily="34" charset="0"/>
              </a:rPr>
              <a:t>A ESTATÍSTICA </a:t>
            </a:r>
          </a:p>
          <a:p>
            <a:pPr algn="r"/>
            <a:r>
              <a:rPr lang="pt-BR" sz="4000" b="1" dirty="0">
                <a:latin typeface="Bahnschrift SemiLight SemiConde" panose="020B0502040204020203" pitchFamily="34" charset="0"/>
              </a:rPr>
              <a:t>É NECESSARIA</a:t>
            </a:r>
          </a:p>
        </p:txBody>
      </p:sp>
    </p:spTree>
    <p:extLst>
      <p:ext uri="{BB962C8B-B14F-4D97-AF65-F5344CB8AC3E}">
        <p14:creationId xmlns:p14="http://schemas.microsoft.com/office/powerpoint/2010/main" val="2893250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6142BAD-6771-486C-B201-B02B4A08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417"/>
            <a:ext cx="7970982" cy="53139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2C5429-6928-423F-9931-B6B3424E00FD}"/>
              </a:ext>
            </a:extLst>
          </p:cNvPr>
          <p:cNvSpPr txBox="1"/>
          <p:nvPr/>
        </p:nvSpPr>
        <p:spPr>
          <a:xfrm>
            <a:off x="7386588" y="479791"/>
            <a:ext cx="45063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50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Boas práticas no</a:t>
            </a:r>
          </a:p>
          <a:p>
            <a:pPr algn="r"/>
            <a:r>
              <a:rPr lang="pt-BR" sz="50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manejo de dados</a:t>
            </a:r>
            <a:endParaRPr lang="es-VE" sz="50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24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7DD335-1E1E-4B96-B822-5F8BA9B80DD7}"/>
              </a:ext>
            </a:extLst>
          </p:cNvPr>
          <p:cNvSpPr/>
          <p:nvPr/>
        </p:nvSpPr>
        <p:spPr>
          <a:xfrm>
            <a:off x="381941" y="1810327"/>
            <a:ext cx="2222714" cy="1917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Campo ou experimentos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25000"/>
                  </a:schemeClr>
                </a:solidFill>
                <a:latin typeface="Bahnschrift SemiLight SemiConde" panose="020B0502040204020203" pitchFamily="34" charset="0"/>
              </a:rPr>
              <a:t>DADO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4013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Representação de um atributo (informação)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Quantitativo o qualitativo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Descreve a realidade</a:t>
            </a:r>
          </a:p>
        </p:txBody>
      </p:sp>
    </p:spTree>
    <p:extLst>
      <p:ext uri="{BB962C8B-B14F-4D97-AF65-F5344CB8AC3E}">
        <p14:creationId xmlns:p14="http://schemas.microsoft.com/office/powerpoint/2010/main" val="2599747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7DD335-1E1E-4B96-B822-5F8BA9B80DD7}"/>
              </a:ext>
            </a:extLst>
          </p:cNvPr>
          <p:cNvSpPr/>
          <p:nvPr/>
        </p:nvSpPr>
        <p:spPr>
          <a:xfrm>
            <a:off x="381941" y="1810327"/>
            <a:ext cx="2222714" cy="1917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Campo ou experimentos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EC22D10-3130-4F24-8216-12C8690C70D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604655" y="2769146"/>
            <a:ext cx="45374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0023BB-4D9F-4BBA-9488-1596E3B8CCF8}"/>
              </a:ext>
            </a:extLst>
          </p:cNvPr>
          <p:cNvSpPr/>
          <p:nvPr/>
        </p:nvSpPr>
        <p:spPr>
          <a:xfrm>
            <a:off x="3009750" y="2500635"/>
            <a:ext cx="16428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>
                <a:latin typeface="Bahnschrift SemiLight SemiConde" panose="020B0502040204020203" pitchFamily="34" charset="0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744076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7DD335-1E1E-4B96-B822-5F8BA9B80DD7}"/>
              </a:ext>
            </a:extLst>
          </p:cNvPr>
          <p:cNvSpPr/>
          <p:nvPr/>
        </p:nvSpPr>
        <p:spPr>
          <a:xfrm>
            <a:off x="381941" y="1810327"/>
            <a:ext cx="2222714" cy="1917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Campo ou experimentos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6D0BD3-27CD-4D3E-B8D4-9626CF665481}"/>
              </a:ext>
            </a:extLst>
          </p:cNvPr>
          <p:cNvSpPr/>
          <p:nvPr/>
        </p:nvSpPr>
        <p:spPr>
          <a:xfrm>
            <a:off x="2713031" y="3840737"/>
            <a:ext cx="2283838" cy="94509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Análise de dados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EC22D10-3130-4F24-8216-12C8690C70D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604655" y="2769146"/>
            <a:ext cx="45374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0023BB-4D9F-4BBA-9488-1596E3B8CCF8}"/>
              </a:ext>
            </a:extLst>
          </p:cNvPr>
          <p:cNvSpPr/>
          <p:nvPr/>
        </p:nvSpPr>
        <p:spPr>
          <a:xfrm>
            <a:off x="3009750" y="2500635"/>
            <a:ext cx="16428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>
                <a:latin typeface="Bahnschrift SemiLight SemiConde" panose="020B0502040204020203" pitchFamily="34" charset="0"/>
              </a:rPr>
              <a:t>Dados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83FCA11-1706-4502-959D-AE0DFD7BD769}"/>
              </a:ext>
            </a:extLst>
          </p:cNvPr>
          <p:cNvCxnSpPr>
            <a:cxnSpLocks/>
          </p:cNvCxnSpPr>
          <p:nvPr/>
        </p:nvCxnSpPr>
        <p:spPr>
          <a:xfrm>
            <a:off x="3896509" y="3296380"/>
            <a:ext cx="0" cy="52076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82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7DD335-1E1E-4B96-B822-5F8BA9B80DD7}"/>
              </a:ext>
            </a:extLst>
          </p:cNvPr>
          <p:cNvSpPr/>
          <p:nvPr/>
        </p:nvSpPr>
        <p:spPr>
          <a:xfrm>
            <a:off x="381941" y="1810327"/>
            <a:ext cx="2222714" cy="1917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Campo ou experimentos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6D0BD3-27CD-4D3E-B8D4-9626CF665481}"/>
              </a:ext>
            </a:extLst>
          </p:cNvPr>
          <p:cNvSpPr/>
          <p:nvPr/>
        </p:nvSpPr>
        <p:spPr>
          <a:xfrm>
            <a:off x="2713031" y="3840737"/>
            <a:ext cx="2283838" cy="94509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Análise de dados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726016-2CBF-4EF2-AC16-23C865A827E2}"/>
              </a:ext>
            </a:extLst>
          </p:cNvPr>
          <p:cNvSpPr/>
          <p:nvPr/>
        </p:nvSpPr>
        <p:spPr>
          <a:xfrm>
            <a:off x="5450193" y="3882398"/>
            <a:ext cx="18305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 err="1">
                <a:latin typeface="Bahnschrift SemiLight SemiConde" panose="020B0502040204020203" pitchFamily="34" charset="0"/>
              </a:rPr>
              <a:t>Resultados</a:t>
            </a:r>
            <a:r>
              <a:rPr lang="en-US" sz="2500" i="1" dirty="0">
                <a:latin typeface="Bahnschrift SemiLight SemiConde" panose="020B0502040204020203" pitchFamily="34" charset="0"/>
              </a:rPr>
              <a:t> </a:t>
            </a:r>
            <a:r>
              <a:rPr lang="en-US" sz="2500" i="1" dirty="0" err="1">
                <a:latin typeface="Bahnschrift SemiLight SemiConde" panose="020B0502040204020203" pitchFamily="34" charset="0"/>
              </a:rPr>
              <a:t>quantitativos</a:t>
            </a:r>
            <a:endParaRPr lang="es-VE" sz="25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EC22D10-3130-4F24-8216-12C8690C70D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604655" y="2769146"/>
            <a:ext cx="45374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1D4045-3B12-40B6-93B0-B11E6F19DCBC}"/>
              </a:ext>
            </a:extLst>
          </p:cNvPr>
          <p:cNvCxnSpPr>
            <a:cxnSpLocks/>
          </p:cNvCxnSpPr>
          <p:nvPr/>
        </p:nvCxnSpPr>
        <p:spPr>
          <a:xfrm>
            <a:off x="4996869" y="4320083"/>
            <a:ext cx="57442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0023BB-4D9F-4BBA-9488-1596E3B8CCF8}"/>
              </a:ext>
            </a:extLst>
          </p:cNvPr>
          <p:cNvSpPr/>
          <p:nvPr/>
        </p:nvSpPr>
        <p:spPr>
          <a:xfrm>
            <a:off x="3009750" y="2500635"/>
            <a:ext cx="16428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>
                <a:latin typeface="Bahnschrift SemiLight SemiConde" panose="020B0502040204020203" pitchFamily="34" charset="0"/>
              </a:rPr>
              <a:t>Dados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83FCA11-1706-4502-959D-AE0DFD7BD769}"/>
              </a:ext>
            </a:extLst>
          </p:cNvPr>
          <p:cNvCxnSpPr>
            <a:cxnSpLocks/>
          </p:cNvCxnSpPr>
          <p:nvPr/>
        </p:nvCxnSpPr>
        <p:spPr>
          <a:xfrm>
            <a:off x="3896509" y="3296380"/>
            <a:ext cx="0" cy="52076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25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7DD335-1E1E-4B96-B822-5F8BA9B80DD7}"/>
              </a:ext>
            </a:extLst>
          </p:cNvPr>
          <p:cNvSpPr/>
          <p:nvPr/>
        </p:nvSpPr>
        <p:spPr>
          <a:xfrm>
            <a:off x="381941" y="1810327"/>
            <a:ext cx="2222714" cy="1917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Campo ou experimentos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6D0BD3-27CD-4D3E-B8D4-9626CF665481}"/>
              </a:ext>
            </a:extLst>
          </p:cNvPr>
          <p:cNvSpPr/>
          <p:nvPr/>
        </p:nvSpPr>
        <p:spPr>
          <a:xfrm>
            <a:off x="2713031" y="3840737"/>
            <a:ext cx="2283838" cy="94509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Análise de dados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726016-2CBF-4EF2-AC16-23C865A827E2}"/>
              </a:ext>
            </a:extLst>
          </p:cNvPr>
          <p:cNvSpPr/>
          <p:nvPr/>
        </p:nvSpPr>
        <p:spPr>
          <a:xfrm>
            <a:off x="5450193" y="3882398"/>
            <a:ext cx="18305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 err="1">
                <a:latin typeface="Bahnschrift SemiLight SemiConde" panose="020B0502040204020203" pitchFamily="34" charset="0"/>
              </a:rPr>
              <a:t>Resultados</a:t>
            </a:r>
            <a:r>
              <a:rPr lang="en-US" sz="2500" i="1" dirty="0">
                <a:latin typeface="Bahnschrift SemiLight SemiConde" panose="020B0502040204020203" pitchFamily="34" charset="0"/>
              </a:rPr>
              <a:t> </a:t>
            </a:r>
            <a:r>
              <a:rPr lang="en-US" sz="2500" i="1" dirty="0" err="1">
                <a:latin typeface="Bahnschrift SemiLight SemiConde" panose="020B0502040204020203" pitchFamily="34" charset="0"/>
              </a:rPr>
              <a:t>quantitativos</a:t>
            </a:r>
            <a:endParaRPr lang="es-VE" sz="25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EC22D10-3130-4F24-8216-12C8690C70D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604655" y="2769146"/>
            <a:ext cx="45374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1D4045-3B12-40B6-93B0-B11E6F19DCBC}"/>
              </a:ext>
            </a:extLst>
          </p:cNvPr>
          <p:cNvCxnSpPr>
            <a:cxnSpLocks/>
          </p:cNvCxnSpPr>
          <p:nvPr/>
        </p:nvCxnSpPr>
        <p:spPr>
          <a:xfrm>
            <a:off x="4996869" y="4320083"/>
            <a:ext cx="57442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D52F3374-D62C-454B-AB39-D71D1C527E26}"/>
              </a:ext>
            </a:extLst>
          </p:cNvPr>
          <p:cNvSpPr/>
          <p:nvPr/>
        </p:nvSpPr>
        <p:spPr>
          <a:xfrm>
            <a:off x="4813349" y="5223775"/>
            <a:ext cx="3104202" cy="9464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Conclusões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DAC743B-93FD-4DED-B153-AFE36BEA2773}"/>
              </a:ext>
            </a:extLst>
          </p:cNvPr>
          <p:cNvCxnSpPr>
            <a:cxnSpLocks/>
          </p:cNvCxnSpPr>
          <p:nvPr/>
        </p:nvCxnSpPr>
        <p:spPr>
          <a:xfrm>
            <a:off x="6365450" y="4744172"/>
            <a:ext cx="0" cy="43768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0023BB-4D9F-4BBA-9488-1596E3B8CCF8}"/>
              </a:ext>
            </a:extLst>
          </p:cNvPr>
          <p:cNvSpPr/>
          <p:nvPr/>
        </p:nvSpPr>
        <p:spPr>
          <a:xfrm>
            <a:off x="3009750" y="2500635"/>
            <a:ext cx="16428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>
                <a:latin typeface="Bahnschrift SemiLight SemiConde" panose="020B0502040204020203" pitchFamily="34" charset="0"/>
              </a:rPr>
              <a:t>Dados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83FCA11-1706-4502-959D-AE0DFD7BD769}"/>
              </a:ext>
            </a:extLst>
          </p:cNvPr>
          <p:cNvCxnSpPr>
            <a:cxnSpLocks/>
          </p:cNvCxnSpPr>
          <p:nvPr/>
        </p:nvCxnSpPr>
        <p:spPr>
          <a:xfrm>
            <a:off x="3896509" y="3296380"/>
            <a:ext cx="0" cy="52076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57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7DD335-1E1E-4B96-B822-5F8BA9B80DD7}"/>
              </a:ext>
            </a:extLst>
          </p:cNvPr>
          <p:cNvSpPr/>
          <p:nvPr/>
        </p:nvSpPr>
        <p:spPr>
          <a:xfrm>
            <a:off x="381941" y="1810327"/>
            <a:ext cx="2222714" cy="1917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Campo ou experimentos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6D0BD3-27CD-4D3E-B8D4-9626CF665481}"/>
              </a:ext>
            </a:extLst>
          </p:cNvPr>
          <p:cNvSpPr/>
          <p:nvPr/>
        </p:nvSpPr>
        <p:spPr>
          <a:xfrm>
            <a:off x="2713031" y="3840737"/>
            <a:ext cx="2283838" cy="94509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Análise de dados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726016-2CBF-4EF2-AC16-23C865A827E2}"/>
              </a:ext>
            </a:extLst>
          </p:cNvPr>
          <p:cNvSpPr/>
          <p:nvPr/>
        </p:nvSpPr>
        <p:spPr>
          <a:xfrm>
            <a:off x="5450193" y="3882398"/>
            <a:ext cx="18305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 err="1">
                <a:latin typeface="Bahnschrift SemiLight SemiConde" panose="020B0502040204020203" pitchFamily="34" charset="0"/>
              </a:rPr>
              <a:t>Resultados</a:t>
            </a:r>
            <a:r>
              <a:rPr lang="en-US" sz="2500" i="1" dirty="0">
                <a:latin typeface="Bahnschrift SemiLight SemiConde" panose="020B0502040204020203" pitchFamily="34" charset="0"/>
              </a:rPr>
              <a:t> </a:t>
            </a:r>
            <a:r>
              <a:rPr lang="en-US" sz="2500" i="1" dirty="0" err="1">
                <a:latin typeface="Bahnschrift SemiLight SemiConde" panose="020B0502040204020203" pitchFamily="34" charset="0"/>
              </a:rPr>
              <a:t>quantitativos</a:t>
            </a:r>
            <a:endParaRPr lang="es-VE" sz="25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EC22D10-3130-4F24-8216-12C8690C70D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604655" y="2769146"/>
            <a:ext cx="45374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1D4045-3B12-40B6-93B0-B11E6F19DCBC}"/>
              </a:ext>
            </a:extLst>
          </p:cNvPr>
          <p:cNvCxnSpPr>
            <a:cxnSpLocks/>
          </p:cNvCxnSpPr>
          <p:nvPr/>
        </p:nvCxnSpPr>
        <p:spPr>
          <a:xfrm>
            <a:off x="4996869" y="4320083"/>
            <a:ext cx="57442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D52F3374-D62C-454B-AB39-D71D1C527E26}"/>
              </a:ext>
            </a:extLst>
          </p:cNvPr>
          <p:cNvSpPr/>
          <p:nvPr/>
        </p:nvSpPr>
        <p:spPr>
          <a:xfrm>
            <a:off x="4813349" y="5223775"/>
            <a:ext cx="3104202" cy="9464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Conclusões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DAC743B-93FD-4DED-B153-AFE36BEA2773}"/>
              </a:ext>
            </a:extLst>
          </p:cNvPr>
          <p:cNvCxnSpPr>
            <a:cxnSpLocks/>
          </p:cNvCxnSpPr>
          <p:nvPr/>
        </p:nvCxnSpPr>
        <p:spPr>
          <a:xfrm>
            <a:off x="6365450" y="4744172"/>
            <a:ext cx="0" cy="43768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CEECE335-E659-4CE0-88E7-F6ADB435F926}"/>
              </a:ext>
            </a:extLst>
          </p:cNvPr>
          <p:cNvSpPr/>
          <p:nvPr/>
        </p:nvSpPr>
        <p:spPr>
          <a:xfrm>
            <a:off x="5571298" y="1477042"/>
            <a:ext cx="1879893" cy="945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Síntese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8CF01D8D-86BD-4981-8338-218C6EF6493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600661" y="1949591"/>
            <a:ext cx="970637" cy="789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5BE361CF-9549-42E0-8766-383B67D8E440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 flipH="1" flipV="1">
            <a:off x="5690438" y="3097151"/>
            <a:ext cx="1495819" cy="145796"/>
          </a:xfrm>
          <a:prstGeom prst="curvedConnector3">
            <a:avLst>
              <a:gd name="adj1" fmla="val 4259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0023BB-4D9F-4BBA-9488-1596E3B8CCF8}"/>
              </a:ext>
            </a:extLst>
          </p:cNvPr>
          <p:cNvSpPr/>
          <p:nvPr/>
        </p:nvSpPr>
        <p:spPr>
          <a:xfrm>
            <a:off x="3009750" y="2500635"/>
            <a:ext cx="16428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>
                <a:latin typeface="Bahnschrift SemiLight SemiConde" panose="020B0502040204020203" pitchFamily="34" charset="0"/>
              </a:rPr>
              <a:t>Dados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83FCA11-1706-4502-959D-AE0DFD7BD769}"/>
              </a:ext>
            </a:extLst>
          </p:cNvPr>
          <p:cNvCxnSpPr>
            <a:cxnSpLocks/>
          </p:cNvCxnSpPr>
          <p:nvPr/>
        </p:nvCxnSpPr>
        <p:spPr>
          <a:xfrm>
            <a:off x="3896509" y="3296380"/>
            <a:ext cx="0" cy="52076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57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7DD335-1E1E-4B96-B822-5F8BA9B80DD7}"/>
              </a:ext>
            </a:extLst>
          </p:cNvPr>
          <p:cNvSpPr/>
          <p:nvPr/>
        </p:nvSpPr>
        <p:spPr>
          <a:xfrm>
            <a:off x="381941" y="1810327"/>
            <a:ext cx="2222714" cy="1917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Campo ou experimentos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6D0BD3-27CD-4D3E-B8D4-9626CF665481}"/>
              </a:ext>
            </a:extLst>
          </p:cNvPr>
          <p:cNvSpPr/>
          <p:nvPr/>
        </p:nvSpPr>
        <p:spPr>
          <a:xfrm>
            <a:off x="2713031" y="3840737"/>
            <a:ext cx="2283838" cy="94509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Análise de dados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726016-2CBF-4EF2-AC16-23C865A827E2}"/>
              </a:ext>
            </a:extLst>
          </p:cNvPr>
          <p:cNvSpPr/>
          <p:nvPr/>
        </p:nvSpPr>
        <p:spPr>
          <a:xfrm>
            <a:off x="5450193" y="3882398"/>
            <a:ext cx="18305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 err="1">
                <a:latin typeface="Bahnschrift SemiLight SemiConde" panose="020B0502040204020203" pitchFamily="34" charset="0"/>
              </a:rPr>
              <a:t>Resultados</a:t>
            </a:r>
            <a:r>
              <a:rPr lang="en-US" sz="2500" i="1" dirty="0">
                <a:latin typeface="Bahnschrift SemiLight SemiConde" panose="020B0502040204020203" pitchFamily="34" charset="0"/>
              </a:rPr>
              <a:t> </a:t>
            </a:r>
            <a:r>
              <a:rPr lang="en-US" sz="2500" i="1" dirty="0" err="1">
                <a:latin typeface="Bahnschrift SemiLight SemiConde" panose="020B0502040204020203" pitchFamily="34" charset="0"/>
              </a:rPr>
              <a:t>quantitativos</a:t>
            </a:r>
            <a:endParaRPr lang="es-VE" sz="25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EC22D10-3130-4F24-8216-12C8690C70D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604655" y="2769146"/>
            <a:ext cx="45374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1D4045-3B12-40B6-93B0-B11E6F19DCBC}"/>
              </a:ext>
            </a:extLst>
          </p:cNvPr>
          <p:cNvCxnSpPr>
            <a:cxnSpLocks/>
          </p:cNvCxnSpPr>
          <p:nvPr/>
        </p:nvCxnSpPr>
        <p:spPr>
          <a:xfrm>
            <a:off x="4996869" y="4320083"/>
            <a:ext cx="57442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D52F3374-D62C-454B-AB39-D71D1C527E26}"/>
              </a:ext>
            </a:extLst>
          </p:cNvPr>
          <p:cNvSpPr/>
          <p:nvPr/>
        </p:nvSpPr>
        <p:spPr>
          <a:xfrm>
            <a:off x="4813349" y="5223775"/>
            <a:ext cx="3104202" cy="94642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Conclusões</a:t>
            </a:r>
            <a:endParaRPr lang="es-VE" sz="3000" dirty="0">
              <a:solidFill>
                <a:schemeClr val="tx1"/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DAC743B-93FD-4DED-B153-AFE36BEA2773}"/>
              </a:ext>
            </a:extLst>
          </p:cNvPr>
          <p:cNvCxnSpPr>
            <a:cxnSpLocks/>
          </p:cNvCxnSpPr>
          <p:nvPr/>
        </p:nvCxnSpPr>
        <p:spPr>
          <a:xfrm>
            <a:off x="6365450" y="4744172"/>
            <a:ext cx="0" cy="43768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CEECE335-E659-4CE0-88E7-F6ADB435F926}"/>
              </a:ext>
            </a:extLst>
          </p:cNvPr>
          <p:cNvSpPr/>
          <p:nvPr/>
        </p:nvSpPr>
        <p:spPr>
          <a:xfrm>
            <a:off x="5571298" y="1477042"/>
            <a:ext cx="1879893" cy="945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Síntese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8CF01D8D-86BD-4981-8338-218C6EF6493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600661" y="1949591"/>
            <a:ext cx="970637" cy="789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5BE361CF-9549-42E0-8766-383B67D8E440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 flipH="1" flipV="1">
            <a:off x="5690438" y="3097151"/>
            <a:ext cx="1495819" cy="145796"/>
          </a:xfrm>
          <a:prstGeom prst="curvedConnector3">
            <a:avLst>
              <a:gd name="adj1" fmla="val 4259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238D345D-CB77-4B24-86C6-23CA366185F7}"/>
              </a:ext>
            </a:extLst>
          </p:cNvPr>
          <p:cNvCxnSpPr>
            <a:cxnSpLocks/>
            <a:stCxn id="11" idx="3"/>
            <a:endCxn id="9" idx="6"/>
          </p:cNvCxnSpPr>
          <p:nvPr/>
        </p:nvCxnSpPr>
        <p:spPr>
          <a:xfrm>
            <a:off x="7451191" y="1949591"/>
            <a:ext cx="466360" cy="3747396"/>
          </a:xfrm>
          <a:prstGeom prst="curvedConnector3">
            <a:avLst>
              <a:gd name="adj1" fmla="val 1490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0023BB-4D9F-4BBA-9488-1596E3B8CCF8}"/>
              </a:ext>
            </a:extLst>
          </p:cNvPr>
          <p:cNvSpPr/>
          <p:nvPr/>
        </p:nvSpPr>
        <p:spPr>
          <a:xfrm>
            <a:off x="3009750" y="2500635"/>
            <a:ext cx="16428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>
                <a:latin typeface="Bahnschrift SemiLight SemiConde" panose="020B0502040204020203" pitchFamily="34" charset="0"/>
              </a:rPr>
              <a:t>Dados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83FCA11-1706-4502-959D-AE0DFD7BD769}"/>
              </a:ext>
            </a:extLst>
          </p:cNvPr>
          <p:cNvCxnSpPr>
            <a:cxnSpLocks/>
          </p:cNvCxnSpPr>
          <p:nvPr/>
        </p:nvCxnSpPr>
        <p:spPr>
          <a:xfrm>
            <a:off x="3896509" y="3296380"/>
            <a:ext cx="0" cy="52076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18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6C05CB-4560-406F-A740-04E29F5878DF}"/>
              </a:ext>
            </a:extLst>
          </p:cNvPr>
          <p:cNvSpPr/>
          <p:nvPr/>
        </p:nvSpPr>
        <p:spPr>
          <a:xfrm>
            <a:off x="563420" y="544361"/>
            <a:ext cx="6825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Bahnschrift SemiLight SemiConde" panose="020B0502040204020203" pitchFamily="34" charset="0"/>
              </a:rPr>
              <a:t>Somos </a:t>
            </a:r>
            <a:r>
              <a:rPr lang="es-419" sz="4000" dirty="0">
                <a:latin typeface="Bahnschrift SemiLight SemiConde" panose="020B0502040204020203" pitchFamily="34" charset="0"/>
              </a:rPr>
              <a:t>productores</a:t>
            </a:r>
            <a:r>
              <a:rPr lang="pt-BR" sz="4000" dirty="0">
                <a:latin typeface="Bahnschrift SemiLight SemiConde" panose="020B0502040204020203" pitchFamily="34" charset="0"/>
              </a:rPr>
              <a:t> ou consumidores </a:t>
            </a:r>
            <a:r>
              <a:rPr lang="es-419" sz="4000" dirty="0">
                <a:latin typeface="Bahnschrift SemiLight SemiConde" panose="020B0502040204020203" pitchFamily="34" charset="0"/>
              </a:rPr>
              <a:t>de</a:t>
            </a:r>
            <a:r>
              <a:rPr lang="pt-BR" sz="4000" dirty="0">
                <a:latin typeface="Bahnschrift SemiLight SemiConde" panose="020B0502040204020203" pitchFamily="34" charset="0"/>
              </a:rPr>
              <a:t> </a:t>
            </a:r>
            <a:r>
              <a:rPr lang="es-419" sz="4000" dirty="0">
                <a:latin typeface="Bahnschrift SemiLight SemiConde" panose="020B0502040204020203" pitchFamily="34" charset="0"/>
              </a:rPr>
              <a:t>datos</a:t>
            </a:r>
            <a:r>
              <a:rPr lang="pt-BR" sz="4000" dirty="0">
                <a:latin typeface="Bahnschrift SemiLight SemiConde" panose="020B0502040204020203" pitchFamily="34" charset="0"/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7EFF73-2750-478D-BDE5-8FE9D9374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9" t="31675" r="26440" b="19597"/>
          <a:stretch/>
        </p:blipFill>
        <p:spPr>
          <a:xfrm>
            <a:off x="877456" y="2419928"/>
            <a:ext cx="6991927" cy="39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1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B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78E919-A5DC-4552-A105-757840AA4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0"/>
          <a:stretch/>
        </p:blipFill>
        <p:spPr>
          <a:xfrm>
            <a:off x="0" y="0"/>
            <a:ext cx="9513455" cy="6400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A9350F-DD6B-47DB-8883-EDBF123BE3A5}"/>
              </a:ext>
            </a:extLst>
          </p:cNvPr>
          <p:cNvSpPr txBox="1"/>
          <p:nvPr/>
        </p:nvSpPr>
        <p:spPr>
          <a:xfrm>
            <a:off x="5533440" y="987791"/>
            <a:ext cx="65165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Por que ter boas práticas</a:t>
            </a:r>
          </a:p>
          <a:p>
            <a:pPr algn="r"/>
            <a:r>
              <a:rPr lang="pt-BR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no manejo de dados?</a:t>
            </a:r>
            <a:endParaRPr lang="es-VE" sz="5000" b="1" dirty="0">
              <a:solidFill>
                <a:schemeClr val="accent4">
                  <a:lumMod val="20000"/>
                  <a:lumOff val="80000"/>
                </a:schemeClr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36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F5B06B-3E09-4B53-A800-593C8FF5BF6D}"/>
              </a:ext>
            </a:extLst>
          </p:cNvPr>
          <p:cNvSpPr/>
          <p:nvPr/>
        </p:nvSpPr>
        <p:spPr>
          <a:xfrm>
            <a:off x="466736" y="2432485"/>
            <a:ext cx="785522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Transparência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F8A0E7-9F28-4F44-ACDD-D6E513060797}"/>
              </a:ext>
            </a:extLst>
          </p:cNvPr>
          <p:cNvSpPr txBox="1"/>
          <p:nvPr/>
        </p:nvSpPr>
        <p:spPr>
          <a:xfrm>
            <a:off x="5989533" y="562919"/>
            <a:ext cx="5884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Por que ter boas práticas</a:t>
            </a:r>
          </a:p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no manejo de dados?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45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F5B06B-3E09-4B53-A800-593C8FF5BF6D}"/>
              </a:ext>
            </a:extLst>
          </p:cNvPr>
          <p:cNvSpPr/>
          <p:nvPr/>
        </p:nvSpPr>
        <p:spPr>
          <a:xfrm>
            <a:off x="466736" y="2432485"/>
            <a:ext cx="78552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Transparência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Reprodutibilidade da ciência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F8A0E7-9F28-4F44-ACDD-D6E513060797}"/>
              </a:ext>
            </a:extLst>
          </p:cNvPr>
          <p:cNvSpPr txBox="1"/>
          <p:nvPr/>
        </p:nvSpPr>
        <p:spPr>
          <a:xfrm>
            <a:off x="5989533" y="562919"/>
            <a:ext cx="5884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Por que ter boas práticas</a:t>
            </a:r>
          </a:p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no manejo de dados?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25000"/>
                  </a:schemeClr>
                </a:solidFill>
                <a:latin typeface="Bahnschrift SemiLight SemiConde" panose="020B0502040204020203" pitchFamily="34" charset="0"/>
              </a:rPr>
              <a:t>DADO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4013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Representação de um atributo (informação)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Quantitativo o qualitativo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Descreve a realidade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Não serve de nada isolado</a:t>
            </a:r>
          </a:p>
        </p:txBody>
      </p:sp>
    </p:spTree>
    <p:extLst>
      <p:ext uri="{BB962C8B-B14F-4D97-AF65-F5344CB8AC3E}">
        <p14:creationId xmlns:p14="http://schemas.microsoft.com/office/powerpoint/2010/main" val="3721295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F5B06B-3E09-4B53-A800-593C8FF5BF6D}"/>
              </a:ext>
            </a:extLst>
          </p:cNvPr>
          <p:cNvSpPr/>
          <p:nvPr/>
        </p:nvSpPr>
        <p:spPr>
          <a:xfrm>
            <a:off x="466736" y="2432485"/>
            <a:ext cx="785522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Transparência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Reprodutibilidade da ciência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Amenizar o esforço coletivo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F8A0E7-9F28-4F44-ACDD-D6E513060797}"/>
              </a:ext>
            </a:extLst>
          </p:cNvPr>
          <p:cNvSpPr txBox="1"/>
          <p:nvPr/>
        </p:nvSpPr>
        <p:spPr>
          <a:xfrm>
            <a:off x="5989533" y="562919"/>
            <a:ext cx="5884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Por que ter boas práticas</a:t>
            </a:r>
          </a:p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no manejo de dados?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55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AF5B06B-3E09-4B53-A800-593C8FF5BF6D}"/>
              </a:ext>
            </a:extLst>
          </p:cNvPr>
          <p:cNvSpPr/>
          <p:nvPr/>
        </p:nvSpPr>
        <p:spPr>
          <a:xfrm>
            <a:off x="466736" y="2432485"/>
            <a:ext cx="7855227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Transparência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Reprodutibilidade da ciência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Amenizar o esforço coletivo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Informação de livre acesso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F8A0E7-9F28-4F44-ACDD-D6E513060797}"/>
              </a:ext>
            </a:extLst>
          </p:cNvPr>
          <p:cNvSpPr txBox="1"/>
          <p:nvPr/>
        </p:nvSpPr>
        <p:spPr>
          <a:xfrm>
            <a:off x="5989533" y="562919"/>
            <a:ext cx="5884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Por que ter boas práticas</a:t>
            </a:r>
          </a:p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no manejo de dados?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15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DBD71A-CFB1-4367-AD6A-A3A6F289D0A0}"/>
              </a:ext>
            </a:extLst>
          </p:cNvPr>
          <p:cNvSpPr/>
          <p:nvPr/>
        </p:nvSpPr>
        <p:spPr>
          <a:xfrm>
            <a:off x="346665" y="2009112"/>
            <a:ext cx="7915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Bahnschrift SemiLight SemiConde" panose="020B0502040204020203" pitchFamily="34" charset="0"/>
              </a:rPr>
              <a:t>‘Tidy data’ principles (Wickham, 2014)</a:t>
            </a:r>
          </a:p>
          <a:p>
            <a:pPr algn="just"/>
            <a:endParaRPr lang="en-US" sz="32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Cada </a:t>
            </a:r>
            <a:r>
              <a:rPr lang="pt-BR" sz="3200" dirty="0">
                <a:latin typeface="Bahnschrift SemiLight SemiConde" panose="020B0502040204020203" pitchFamily="34" charset="0"/>
              </a:rPr>
              <a:t>variável</a:t>
            </a:r>
            <a:r>
              <a:rPr lang="es-419" sz="3200" dirty="0">
                <a:latin typeface="Bahnschrift SemiLight SemiConde" panose="020B0502040204020203" pitchFamily="34" charset="0"/>
              </a:rPr>
              <a:t> medida </a:t>
            </a:r>
            <a:r>
              <a:rPr lang="pt-BR" sz="3200" dirty="0">
                <a:latin typeface="Bahnschrift SemiLight SemiConde" panose="020B0502040204020203" pitchFamily="34" charset="0"/>
              </a:rPr>
              <a:t>deve</a:t>
            </a:r>
            <a:r>
              <a:rPr lang="es-419" sz="3200" dirty="0">
                <a:latin typeface="Bahnschrift SemiLight SemiConde" panose="020B0502040204020203" pitchFamily="34" charset="0"/>
              </a:rPr>
              <a:t> estar em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200" dirty="0">
                <a:latin typeface="Bahnschrift SemiLight SemiConde" panose="020B0502040204020203" pitchFamily="34" charset="0"/>
              </a:rPr>
              <a:t> coluna</a:t>
            </a:r>
          </a:p>
          <a:p>
            <a:pPr algn="just"/>
            <a:endParaRPr lang="es-419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E7617-F2C6-4A5F-AE92-4F6B2895D25A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2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DBD71A-CFB1-4367-AD6A-A3A6F289D0A0}"/>
              </a:ext>
            </a:extLst>
          </p:cNvPr>
          <p:cNvSpPr/>
          <p:nvPr/>
        </p:nvSpPr>
        <p:spPr>
          <a:xfrm>
            <a:off x="346665" y="2009112"/>
            <a:ext cx="79152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Bahnschrift SemiLight SemiConde" panose="020B0502040204020203" pitchFamily="34" charset="0"/>
              </a:rPr>
              <a:t>‘Tidy data’ principles (Wickham, 2014)</a:t>
            </a:r>
          </a:p>
          <a:p>
            <a:pPr algn="just"/>
            <a:endParaRPr lang="en-US" sz="32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Cada </a:t>
            </a:r>
            <a:r>
              <a:rPr lang="pt-BR" sz="3200" dirty="0">
                <a:latin typeface="Bahnschrift SemiLight SemiConde" panose="020B0502040204020203" pitchFamily="34" charset="0"/>
              </a:rPr>
              <a:t>variável</a:t>
            </a:r>
            <a:r>
              <a:rPr lang="es-419" sz="3200" dirty="0">
                <a:latin typeface="Bahnschrift SemiLight SemiConde" panose="020B0502040204020203" pitchFamily="34" charset="0"/>
              </a:rPr>
              <a:t> medida </a:t>
            </a:r>
            <a:r>
              <a:rPr lang="pt-BR" sz="3200" dirty="0">
                <a:latin typeface="Bahnschrift SemiLight SemiConde" panose="020B0502040204020203" pitchFamily="34" charset="0"/>
              </a:rPr>
              <a:t>deve</a:t>
            </a:r>
            <a:r>
              <a:rPr lang="es-419" sz="3200" dirty="0">
                <a:latin typeface="Bahnschrift SemiLight SemiConde" panose="020B0502040204020203" pitchFamily="34" charset="0"/>
              </a:rPr>
              <a:t> estar em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200" dirty="0">
                <a:latin typeface="Bahnschrift SemiLight SemiConde" panose="020B0502040204020203" pitchFamily="34" charset="0"/>
              </a:rPr>
              <a:t> coluna</a:t>
            </a:r>
          </a:p>
          <a:p>
            <a:pPr marL="457200" indent="-457200" algn="just">
              <a:buFont typeface="+mj-lt"/>
              <a:buAutoNum type="arabicPeriod"/>
            </a:pPr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200" dirty="0">
                <a:latin typeface="Bahnschrift SemiLight SemiConde" panose="020B0502040204020203" pitchFamily="34" charset="0"/>
              </a:rPr>
              <a:t>Cada observação da variável deve estar em uma linha diferente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E7617-F2C6-4A5F-AE92-4F6B2895D25A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01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6CD08A-FF2A-4709-88E3-F7671C52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7855"/>
            <a:ext cx="10668000" cy="5396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5B51150-6151-4973-B0E6-0DA2F1033A0F}"/>
              </a:ext>
            </a:extLst>
          </p:cNvPr>
          <p:cNvSpPr/>
          <p:nvPr/>
        </p:nvSpPr>
        <p:spPr>
          <a:xfrm>
            <a:off x="2787421" y="5986835"/>
            <a:ext cx="6216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VE" sz="2000" dirty="0">
                <a:latin typeface="Bahnschrift SemiLight SemiConde" panose="020B0502040204020203" pitchFamily="34" charset="0"/>
              </a:rPr>
              <a:t>Verde-</a:t>
            </a:r>
            <a:r>
              <a:rPr lang="es-VE" sz="2000" dirty="0" err="1">
                <a:latin typeface="Bahnschrift SemiLight SemiConde" panose="020B0502040204020203" pitchFamily="34" charset="0"/>
              </a:rPr>
              <a:t>Arregoitia</a:t>
            </a:r>
            <a:r>
              <a:rPr lang="es-VE" sz="2000" dirty="0">
                <a:latin typeface="Bahnschrift SemiLight SemiConde" panose="020B0502040204020203" pitchFamily="34" charset="0"/>
              </a:rPr>
              <a:t> et al. 2018. doi:10.4404/</a:t>
            </a:r>
            <a:r>
              <a:rPr lang="es-VE" sz="2000" dirty="0" err="1">
                <a:latin typeface="Bahnschrift SemiLight SemiConde" panose="020B0502040204020203" pitchFamily="34" charset="0"/>
              </a:rPr>
              <a:t>hystrix</a:t>
            </a:r>
            <a:r>
              <a:rPr lang="es-VE" sz="2000" dirty="0">
                <a:latin typeface="Bahnschrift SemiLight SemiConde" panose="020B0502040204020203" pitchFamily="34" charset="0"/>
              </a:rPr>
              <a:t>–00133-2018 </a:t>
            </a:r>
            <a:endParaRPr lang="en-US" sz="2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39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90DECF6-DB27-431E-9154-9BBCD5CE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0" y="143210"/>
            <a:ext cx="6325413" cy="6571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FDE1668-E8E5-469B-9BFA-A07F3F7C2263}"/>
              </a:ext>
            </a:extLst>
          </p:cNvPr>
          <p:cNvSpPr/>
          <p:nvPr/>
        </p:nvSpPr>
        <p:spPr>
          <a:xfrm>
            <a:off x="6539345" y="592798"/>
            <a:ext cx="4729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VE" sz="2000" dirty="0">
                <a:latin typeface="Bahnschrift SemiLight SemiConde" panose="020B0502040204020203" pitchFamily="34" charset="0"/>
              </a:rPr>
              <a:t>Verde-</a:t>
            </a:r>
            <a:r>
              <a:rPr lang="es-VE" sz="2000" dirty="0" err="1">
                <a:latin typeface="Bahnschrift SemiLight SemiConde" panose="020B0502040204020203" pitchFamily="34" charset="0"/>
              </a:rPr>
              <a:t>Arregoitia</a:t>
            </a:r>
            <a:r>
              <a:rPr lang="es-VE" sz="2000" dirty="0">
                <a:latin typeface="Bahnschrift SemiLight SemiConde" panose="020B0502040204020203" pitchFamily="34" charset="0"/>
              </a:rPr>
              <a:t> et al. 2018. doi:10.4404/</a:t>
            </a:r>
            <a:r>
              <a:rPr lang="es-VE" sz="2000" dirty="0" err="1">
                <a:latin typeface="Bahnschrift SemiLight SemiConde" panose="020B0502040204020203" pitchFamily="34" charset="0"/>
              </a:rPr>
              <a:t>hystrix</a:t>
            </a:r>
            <a:r>
              <a:rPr lang="es-VE" sz="2000" dirty="0">
                <a:latin typeface="Bahnschrift SemiLight SemiConde" panose="020B0502040204020203" pitchFamily="34" charset="0"/>
              </a:rPr>
              <a:t>–00133-2018 </a:t>
            </a:r>
            <a:endParaRPr lang="en-US" sz="2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60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B7111-106F-4B8E-BC46-89CF813C0973}"/>
              </a:ext>
            </a:extLst>
          </p:cNvPr>
          <p:cNvSpPr/>
          <p:nvPr/>
        </p:nvSpPr>
        <p:spPr>
          <a:xfrm>
            <a:off x="402082" y="1602712"/>
            <a:ext cx="7504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latin typeface="Bahnschrift SemiLight SemiConde" panose="020B0502040204020203" pitchFamily="34" charset="0"/>
              </a:rPr>
              <a:t>Rótulos das variáveis</a:t>
            </a:r>
          </a:p>
          <a:p>
            <a:pPr algn="just"/>
            <a:endParaRPr lang="en-US" sz="30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Texto curto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975245-154F-48D3-B541-FE69A04FC1D7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018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B7111-106F-4B8E-BC46-89CF813C0973}"/>
              </a:ext>
            </a:extLst>
          </p:cNvPr>
          <p:cNvSpPr/>
          <p:nvPr/>
        </p:nvSpPr>
        <p:spPr>
          <a:xfrm>
            <a:off x="402082" y="1602712"/>
            <a:ext cx="7504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latin typeface="Bahnschrift SemiLight SemiConde" panose="020B0502040204020203" pitchFamily="34" charset="0"/>
              </a:rPr>
              <a:t>Rótulos das variáveis</a:t>
            </a:r>
          </a:p>
          <a:p>
            <a:pPr algn="just"/>
            <a:endParaRPr lang="en-US" sz="30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Texto curto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Espaço no texto com </a:t>
            </a:r>
            <a:r>
              <a:rPr lang="pt-BR" sz="3000" i="1" dirty="0" err="1">
                <a:latin typeface="Bahnschrift SemiLight SemiConde" panose="020B0502040204020203" pitchFamily="34" charset="0"/>
              </a:rPr>
              <a:t>underline</a:t>
            </a:r>
            <a:r>
              <a:rPr lang="pt-BR" sz="3000" i="1" dirty="0">
                <a:latin typeface="Bahnschrift SemiLight SemiConde" panose="020B0502040204020203" pitchFamily="34" charset="0"/>
              </a:rPr>
              <a:t> </a:t>
            </a:r>
            <a:r>
              <a:rPr lang="pt-BR" sz="3000" dirty="0">
                <a:latin typeface="Bahnschrift SemiLight SemiConde" panose="020B0502040204020203" pitchFamily="34" charset="0"/>
              </a:rPr>
              <a:t>ou sem espaço</a:t>
            </a:r>
            <a:endParaRPr lang="pt-BR" sz="3000" i="1" dirty="0">
              <a:latin typeface="Bahnschrift SemiLight SemiConde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975245-154F-48D3-B541-FE69A04FC1D7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44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B7111-106F-4B8E-BC46-89CF813C0973}"/>
              </a:ext>
            </a:extLst>
          </p:cNvPr>
          <p:cNvSpPr/>
          <p:nvPr/>
        </p:nvSpPr>
        <p:spPr>
          <a:xfrm>
            <a:off x="402082" y="1602712"/>
            <a:ext cx="7504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latin typeface="Bahnschrift SemiLight SemiConde" panose="020B0502040204020203" pitchFamily="34" charset="0"/>
              </a:rPr>
              <a:t>Rótulos das variáveis</a:t>
            </a:r>
          </a:p>
          <a:p>
            <a:pPr algn="just"/>
            <a:endParaRPr lang="en-US" sz="30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Texto curto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Espaço no texto com </a:t>
            </a:r>
            <a:r>
              <a:rPr lang="pt-BR" sz="3000" i="1" dirty="0" err="1">
                <a:latin typeface="Bahnschrift SemiLight SemiConde" panose="020B0502040204020203" pitchFamily="34" charset="0"/>
              </a:rPr>
              <a:t>underline</a:t>
            </a:r>
            <a:r>
              <a:rPr lang="pt-BR" sz="3000" i="1" dirty="0">
                <a:latin typeface="Bahnschrift SemiLight SemiConde" panose="020B0502040204020203" pitchFamily="34" charset="0"/>
              </a:rPr>
              <a:t> </a:t>
            </a:r>
            <a:r>
              <a:rPr lang="pt-BR" sz="3000" dirty="0">
                <a:latin typeface="Bahnschrift SemiLight SemiConde" panose="020B0502040204020203" pitchFamily="34" charset="0"/>
              </a:rPr>
              <a:t>ou sem espaço</a:t>
            </a:r>
            <a:endParaRPr lang="pt-BR" sz="3000" i="1" dirty="0">
              <a:latin typeface="Bahnschrift SemiLight SemiConde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Não usar caracteres especiais</a:t>
            </a: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(~ ç  ñ)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975245-154F-48D3-B541-FE69A04FC1D7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87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B7111-106F-4B8E-BC46-89CF813C0973}"/>
              </a:ext>
            </a:extLst>
          </p:cNvPr>
          <p:cNvSpPr/>
          <p:nvPr/>
        </p:nvSpPr>
        <p:spPr>
          <a:xfrm>
            <a:off x="402082" y="1611330"/>
            <a:ext cx="801224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</a:p>
          <a:p>
            <a:pPr algn="just"/>
            <a:endParaRPr lang="en-US" sz="30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n-US" sz="3000" b="1" dirty="0" err="1">
                <a:latin typeface="Bahnschrift SemiLight SemiConde" panose="020B0502040204020203" pitchFamily="34" charset="0"/>
              </a:rPr>
              <a:t>Variáveis</a:t>
            </a:r>
            <a:r>
              <a:rPr lang="pt-BR" sz="3000" b="1" dirty="0">
                <a:latin typeface="Bahnschrift SemiLight SemiConde" panose="020B0502040204020203" pitchFamily="34" charset="0"/>
              </a:rPr>
              <a:t> numéricas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Valor da variável sem unidades de medida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297B08-A399-4BEC-887A-350E390FE540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A4938B3B-08AA-444E-ABEE-99BD79DFA270}"/>
              </a:ext>
            </a:extLst>
          </p:cNvPr>
          <p:cNvSpPr/>
          <p:nvPr/>
        </p:nvSpPr>
        <p:spPr>
          <a:xfrm>
            <a:off x="6091604" y="858982"/>
            <a:ext cx="365497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</p:txBody>
      </p:sp>
    </p:spTree>
    <p:extLst>
      <p:ext uri="{BB962C8B-B14F-4D97-AF65-F5344CB8AC3E}">
        <p14:creationId xmlns:p14="http://schemas.microsoft.com/office/powerpoint/2010/main" val="646672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B7111-106F-4B8E-BC46-89CF813C0973}"/>
              </a:ext>
            </a:extLst>
          </p:cNvPr>
          <p:cNvSpPr/>
          <p:nvPr/>
        </p:nvSpPr>
        <p:spPr>
          <a:xfrm>
            <a:off x="402082" y="1611330"/>
            <a:ext cx="80122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</a:p>
          <a:p>
            <a:pPr algn="just"/>
            <a:endParaRPr lang="en-US" sz="30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n-US" sz="3000" b="1" dirty="0" err="1">
                <a:latin typeface="Bahnschrift SemiLight SemiConde" panose="020B0502040204020203" pitchFamily="34" charset="0"/>
              </a:rPr>
              <a:t>Variáveis</a:t>
            </a:r>
            <a:r>
              <a:rPr lang="pt-BR" sz="3000" b="1" dirty="0">
                <a:latin typeface="Bahnschrift SemiLight SemiConde" panose="020B0502040204020203" pitchFamily="34" charset="0"/>
              </a:rPr>
              <a:t> numéricas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Valor da variável sem unidades de medida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Decimais separados por ponto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6.7  </a:t>
            </a:r>
            <a:r>
              <a:rPr lang="pt-BR" sz="3000" dirty="0">
                <a:latin typeface="Bahnschrift SemiLight SemiConde" panose="020B0502040204020203" pitchFamily="34" charset="0"/>
              </a:rPr>
              <a:t>melhor que</a:t>
            </a:r>
            <a:r>
              <a:rPr lang="pt-BR" sz="3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6,7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297B08-A399-4BEC-887A-350E390FE540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92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B7111-106F-4B8E-BC46-89CF813C0973}"/>
              </a:ext>
            </a:extLst>
          </p:cNvPr>
          <p:cNvSpPr/>
          <p:nvPr/>
        </p:nvSpPr>
        <p:spPr>
          <a:xfrm>
            <a:off x="402082" y="1611330"/>
            <a:ext cx="801224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</a:p>
          <a:p>
            <a:pPr algn="just"/>
            <a:endParaRPr lang="en-US" sz="30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n-US" sz="3000" b="1" dirty="0" err="1">
                <a:latin typeface="Bahnschrift SemiLight SemiConde" panose="020B0502040204020203" pitchFamily="34" charset="0"/>
              </a:rPr>
              <a:t>Variáveis</a:t>
            </a:r>
            <a:r>
              <a:rPr lang="pt-BR" sz="3000" b="1" dirty="0">
                <a:latin typeface="Bahnschrift SemiLight SemiConde" panose="020B0502040204020203" pitchFamily="34" charset="0"/>
              </a:rPr>
              <a:t> categóricas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Nomes curtos para as categorias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297B08-A399-4BEC-887A-350E390FE540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640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B7111-106F-4B8E-BC46-89CF813C0973}"/>
              </a:ext>
            </a:extLst>
          </p:cNvPr>
          <p:cNvSpPr/>
          <p:nvPr/>
        </p:nvSpPr>
        <p:spPr>
          <a:xfrm>
            <a:off x="402082" y="1611330"/>
            <a:ext cx="80122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</a:p>
          <a:p>
            <a:pPr algn="just"/>
            <a:endParaRPr lang="en-US" sz="30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n-US" sz="3000" b="1" dirty="0" err="1">
                <a:latin typeface="Bahnschrift SemiLight SemiConde" panose="020B0502040204020203" pitchFamily="34" charset="0"/>
              </a:rPr>
              <a:t>Variáveis</a:t>
            </a:r>
            <a:r>
              <a:rPr lang="pt-BR" sz="3000" b="1" dirty="0">
                <a:latin typeface="Bahnschrift SemiLight SemiConde" panose="020B0502040204020203" pitchFamily="34" charset="0"/>
              </a:rPr>
              <a:t> categóricas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Nomes curtos para as categorias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Podem estar codificada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297B08-A399-4BEC-887A-350E390FE540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1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9FB7111-106F-4B8E-BC46-89CF813C0973}"/>
              </a:ext>
            </a:extLst>
          </p:cNvPr>
          <p:cNvSpPr/>
          <p:nvPr/>
        </p:nvSpPr>
        <p:spPr>
          <a:xfrm>
            <a:off x="402082" y="1611330"/>
            <a:ext cx="80122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</a:p>
          <a:p>
            <a:pPr algn="just"/>
            <a:endParaRPr lang="en-US" sz="30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n-US" sz="3000" b="1" dirty="0" err="1">
                <a:latin typeface="Bahnschrift SemiLight SemiConde" panose="020B0502040204020203" pitchFamily="34" charset="0"/>
              </a:rPr>
              <a:t>Variáveis</a:t>
            </a:r>
            <a:r>
              <a:rPr lang="pt-BR" sz="3000" b="1" dirty="0">
                <a:latin typeface="Bahnschrift SemiLight SemiConde" panose="020B0502040204020203" pitchFamily="34" charset="0"/>
              </a:rPr>
              <a:t> categóricas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Nomes curtos para as categorias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Podem estar codificada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pt-BR" sz="3000" dirty="0">
                <a:latin typeface="Bahnschrift SemiLight SemiConde" panose="020B0502040204020203" pitchFamily="34" charset="0"/>
              </a:rPr>
              <a:t>Nunca usar vírgulas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297B08-A399-4BEC-887A-350E390FE540}"/>
              </a:ext>
            </a:extLst>
          </p:cNvPr>
          <p:cNvSpPr txBox="1"/>
          <p:nvPr/>
        </p:nvSpPr>
        <p:spPr>
          <a:xfrm>
            <a:off x="3673193" y="562919"/>
            <a:ext cx="82012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de uma planilha de dados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15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DBD71A-CFB1-4367-AD6A-A3A6F289D0A0}"/>
              </a:ext>
            </a:extLst>
          </p:cNvPr>
          <p:cNvSpPr/>
          <p:nvPr/>
        </p:nvSpPr>
        <p:spPr>
          <a:xfrm>
            <a:off x="171171" y="1770766"/>
            <a:ext cx="96193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Bahnschrift SemiLight SemiConde" panose="020B0502040204020203" pitchFamily="34" charset="0"/>
              </a:rPr>
              <a:t>‘Tidy data’ principles (Wickham, 2014)</a:t>
            </a:r>
          </a:p>
          <a:p>
            <a:pPr algn="just"/>
            <a:endParaRPr lang="en-US" sz="32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Debe haber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planilha</a:t>
            </a:r>
            <a:r>
              <a:rPr lang="es-419" sz="3200" dirty="0">
                <a:latin typeface="Bahnschrift SemiLight SemiConde" panose="020B0502040204020203" pitchFamily="34" charset="0"/>
              </a:rPr>
              <a:t> para cada grupo de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variáveis</a:t>
            </a:r>
            <a:endParaRPr lang="es-419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8CC420-6E67-4AC3-9C0A-85FDC64AE238}"/>
              </a:ext>
            </a:extLst>
          </p:cNvPr>
          <p:cNvSpPr txBox="1"/>
          <p:nvPr/>
        </p:nvSpPr>
        <p:spPr>
          <a:xfrm>
            <a:off x="4780868" y="562919"/>
            <a:ext cx="7093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geral de um data set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06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DBD71A-CFB1-4367-AD6A-A3A6F289D0A0}"/>
              </a:ext>
            </a:extLst>
          </p:cNvPr>
          <p:cNvSpPr/>
          <p:nvPr/>
        </p:nvSpPr>
        <p:spPr>
          <a:xfrm>
            <a:off x="171171" y="1770766"/>
            <a:ext cx="96193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Bahnschrift SemiLight SemiConde" panose="020B0502040204020203" pitchFamily="34" charset="0"/>
              </a:rPr>
              <a:t>‘Tidy data’ principles (Wickham, 2014)</a:t>
            </a:r>
          </a:p>
          <a:p>
            <a:pPr algn="just"/>
            <a:endParaRPr lang="en-US" sz="32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Debe haber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planilha</a:t>
            </a:r>
            <a:r>
              <a:rPr lang="es-419" sz="3200" dirty="0">
                <a:latin typeface="Bahnschrift SemiLight SemiConde" panose="020B0502040204020203" pitchFamily="34" charset="0"/>
              </a:rPr>
              <a:t> para cada grupo de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variáveis</a:t>
            </a:r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As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planilhas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devem</a:t>
            </a:r>
            <a:r>
              <a:rPr lang="es-419" sz="3200" dirty="0">
                <a:latin typeface="Bahnschrift SemiLight SemiConde" panose="020B0502040204020203" pitchFamily="34" charset="0"/>
              </a:rPr>
              <a:t> estar salvas como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arquivos</a:t>
            </a:r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.</a:t>
            </a:r>
            <a:r>
              <a:rPr lang="es-419" sz="3200" dirty="0" err="1">
                <a:latin typeface="Bahnschrift SemiLight SemiConde" panose="020B0502040204020203" pitchFamily="34" charset="0"/>
              </a:rPr>
              <a:t>csv</a:t>
            </a:r>
            <a:r>
              <a:rPr lang="es-419" sz="3200" dirty="0">
                <a:latin typeface="Bahnschrift SemiLight SemiConde" panose="020B0502040204020203" pitchFamily="34" charset="0"/>
              </a:rPr>
              <a:t> (delimitado por vírgula)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ou</a:t>
            </a:r>
            <a:r>
              <a:rPr lang="es-419" sz="3200" dirty="0">
                <a:latin typeface="Bahnschrift SemiLight SemiConde" panose="020B0502040204020203" pitchFamily="34" charset="0"/>
              </a:rPr>
              <a:t> .</a:t>
            </a:r>
            <a:r>
              <a:rPr lang="es-419" sz="3200" dirty="0" err="1">
                <a:latin typeface="Bahnschrift SemiLight SemiConde" panose="020B0502040204020203" pitchFamily="34" charset="0"/>
              </a:rPr>
              <a:t>txt</a:t>
            </a:r>
            <a:r>
              <a:rPr lang="es-419" sz="3200" dirty="0">
                <a:latin typeface="Bahnschrift SemiLight SemiConde" panose="020B0502040204020203" pitchFamily="34" charset="0"/>
              </a:rPr>
              <a:t> (delimitado por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espaço</a:t>
            </a:r>
            <a:r>
              <a:rPr lang="es-419" sz="3200" dirty="0">
                <a:latin typeface="Bahnschrift SemiLight SemiConde" panose="020B0502040204020203" pitchFamily="34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8CC420-6E67-4AC3-9C0A-85FDC64AE238}"/>
              </a:ext>
            </a:extLst>
          </p:cNvPr>
          <p:cNvSpPr txBox="1"/>
          <p:nvPr/>
        </p:nvSpPr>
        <p:spPr>
          <a:xfrm>
            <a:off x="4780868" y="562919"/>
            <a:ext cx="7093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geral de um data set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92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DBD71A-CFB1-4367-AD6A-A3A6F289D0A0}"/>
              </a:ext>
            </a:extLst>
          </p:cNvPr>
          <p:cNvSpPr/>
          <p:nvPr/>
        </p:nvSpPr>
        <p:spPr>
          <a:xfrm>
            <a:off x="171171" y="1770766"/>
            <a:ext cx="96193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Bahnschrift SemiLight SemiConde" panose="020B0502040204020203" pitchFamily="34" charset="0"/>
              </a:rPr>
              <a:t>‘Tidy data’ principles (Wickham, 2014)</a:t>
            </a:r>
          </a:p>
          <a:p>
            <a:pPr algn="just"/>
            <a:endParaRPr lang="en-US" sz="32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Debe haber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planilha</a:t>
            </a:r>
            <a:r>
              <a:rPr lang="es-419" sz="3200" dirty="0">
                <a:latin typeface="Bahnschrift SemiLight SemiConde" panose="020B0502040204020203" pitchFamily="34" charset="0"/>
              </a:rPr>
              <a:t> para cada grupo de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variáveis</a:t>
            </a:r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As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planilhas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devem</a:t>
            </a:r>
            <a:r>
              <a:rPr lang="es-419" sz="3200" dirty="0">
                <a:latin typeface="Bahnschrift SemiLight SemiConde" panose="020B0502040204020203" pitchFamily="34" charset="0"/>
              </a:rPr>
              <a:t> estar salvas como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arquivos</a:t>
            </a:r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.</a:t>
            </a:r>
            <a:r>
              <a:rPr lang="es-419" sz="3200" dirty="0" err="1">
                <a:latin typeface="Bahnschrift SemiLight SemiConde" panose="020B0502040204020203" pitchFamily="34" charset="0"/>
              </a:rPr>
              <a:t>csv</a:t>
            </a:r>
            <a:r>
              <a:rPr lang="es-419" sz="3200" dirty="0">
                <a:latin typeface="Bahnschrift SemiLight SemiConde" panose="020B0502040204020203" pitchFamily="34" charset="0"/>
              </a:rPr>
              <a:t> (delimitado por vírgula)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ou</a:t>
            </a:r>
            <a:r>
              <a:rPr lang="es-419" sz="3200" dirty="0">
                <a:latin typeface="Bahnschrift SemiLight SemiConde" panose="020B0502040204020203" pitchFamily="34" charset="0"/>
              </a:rPr>
              <a:t> .</a:t>
            </a:r>
            <a:r>
              <a:rPr lang="es-419" sz="3200" dirty="0" err="1">
                <a:latin typeface="Bahnschrift SemiLight SemiConde" panose="020B0502040204020203" pitchFamily="34" charset="0"/>
              </a:rPr>
              <a:t>txt</a:t>
            </a:r>
            <a:r>
              <a:rPr lang="es-419" sz="3200" dirty="0">
                <a:latin typeface="Bahnschrift SemiLight SemiConde" panose="020B0502040204020203" pitchFamily="34" charset="0"/>
              </a:rPr>
              <a:t> (delimitado por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espaço</a:t>
            </a:r>
            <a:r>
              <a:rPr lang="es-419" sz="3200" dirty="0">
                <a:latin typeface="Bahnschrift SemiLight SemiConde" panose="020B0502040204020203" pitchFamily="34" charset="0"/>
              </a:rPr>
              <a:t>)</a:t>
            </a:r>
          </a:p>
          <a:p>
            <a:pPr algn="just"/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As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planilhas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devem</a:t>
            </a:r>
            <a:r>
              <a:rPr lang="es-419" sz="3200" dirty="0">
                <a:latin typeface="Bahnschrift SemiLight SemiConde" panose="020B0502040204020203" pitchFamily="34" charset="0"/>
              </a:rPr>
              <a:t> estar vinculadas por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200" dirty="0">
                <a:latin typeface="Bahnschrift SemiLight SemiConde" panose="020B0502040204020203" pitchFamily="34" charset="0"/>
              </a:rPr>
              <a:t> coluna (chave lógica)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8CC420-6E67-4AC3-9C0A-85FDC64AE238}"/>
              </a:ext>
            </a:extLst>
          </p:cNvPr>
          <p:cNvSpPr txBox="1"/>
          <p:nvPr/>
        </p:nvSpPr>
        <p:spPr>
          <a:xfrm>
            <a:off x="4780868" y="562919"/>
            <a:ext cx="7093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geral de um data set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761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6814326-DC2A-4592-81FB-58DE8EFB4D87}"/>
              </a:ext>
            </a:extLst>
          </p:cNvPr>
          <p:cNvSpPr/>
          <p:nvPr/>
        </p:nvSpPr>
        <p:spPr>
          <a:xfrm>
            <a:off x="318952" y="551565"/>
            <a:ext cx="8520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atin typeface="Bahnschrift SemiLight SemiConde" panose="020B0502040204020203" pitchFamily="34" charset="0"/>
              </a:rPr>
              <a:t>Um exemplo em ecologia de comunidades</a:t>
            </a:r>
            <a:endParaRPr lang="es-419" sz="3200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65B7F235-EBA7-480C-BE76-EE7C6857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68808"/>
              </p:ext>
            </p:extLst>
          </p:nvPr>
        </p:nvGraphicFramePr>
        <p:xfrm>
          <a:off x="318952" y="2640368"/>
          <a:ext cx="7639214" cy="2966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227616810"/>
                    </a:ext>
                  </a:extLst>
                </a:gridCol>
                <a:gridCol w="3122517">
                  <a:extLst>
                    <a:ext uri="{9D8B030D-6E8A-4147-A177-3AD203B41FA5}">
                      <a16:colId xmlns:a16="http://schemas.microsoft.com/office/drawing/2014/main" val="3195958578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640952856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464551821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3058406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C00000"/>
                          </a:solidFill>
                          <a:latin typeface="Bahnschrift Light SemiCondensed" panose="020B0502040204020203" pitchFamily="34" charset="0"/>
                        </a:rPr>
                        <a:t>AreaCode</a:t>
                      </a:r>
                      <a:endParaRPr lang="pt-BR" dirty="0">
                        <a:solidFill>
                          <a:srgbClr val="C00000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Localidade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Estado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6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Parque Estadual Rio Preto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-18.13925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-18.1392511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44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4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9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98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19032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66B9996E-890D-4F6D-ACC6-70906A985F51}"/>
              </a:ext>
            </a:extLst>
          </p:cNvPr>
          <p:cNvSpPr/>
          <p:nvPr/>
        </p:nvSpPr>
        <p:spPr>
          <a:xfrm>
            <a:off x="318952" y="1895826"/>
            <a:ext cx="300114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Matriz_localidades.csv</a:t>
            </a:r>
          </a:p>
        </p:txBody>
      </p:sp>
    </p:spTree>
    <p:extLst>
      <p:ext uri="{BB962C8B-B14F-4D97-AF65-F5344CB8AC3E}">
        <p14:creationId xmlns:p14="http://schemas.microsoft.com/office/powerpoint/2010/main" val="2386268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6814326-DC2A-4592-81FB-58DE8EFB4D87}"/>
              </a:ext>
            </a:extLst>
          </p:cNvPr>
          <p:cNvSpPr/>
          <p:nvPr/>
        </p:nvSpPr>
        <p:spPr>
          <a:xfrm>
            <a:off x="318952" y="551565"/>
            <a:ext cx="8520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atin typeface="Bahnschrift SemiLight SemiConde" panose="020B0502040204020203" pitchFamily="34" charset="0"/>
              </a:rPr>
              <a:t>Um exemplo em ecologia de comunidades</a:t>
            </a:r>
            <a:endParaRPr lang="es-419" sz="3200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65B7F235-EBA7-480C-BE76-EE7C6857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05529"/>
              </p:ext>
            </p:extLst>
          </p:nvPr>
        </p:nvGraphicFramePr>
        <p:xfrm>
          <a:off x="318952" y="2640368"/>
          <a:ext cx="8011626" cy="2966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227616810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3195958578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2640952856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464551821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3058406692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2956562275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14308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C00000"/>
                          </a:solidFill>
                          <a:latin typeface="Bahnschrift Light SemiCondensed" panose="020B0502040204020203" pitchFamily="34" charset="0"/>
                        </a:rPr>
                        <a:t>AreaCode</a:t>
                      </a:r>
                      <a:endParaRPr lang="pt-BR" dirty="0">
                        <a:solidFill>
                          <a:srgbClr val="C00000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Arlitu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Arplani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Stlili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Glsori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Gllong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Capers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6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44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4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524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9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98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19032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66B9996E-890D-4F6D-ACC6-70906A985F51}"/>
              </a:ext>
            </a:extLst>
          </p:cNvPr>
          <p:cNvSpPr/>
          <p:nvPr/>
        </p:nvSpPr>
        <p:spPr>
          <a:xfrm>
            <a:off x="318952" y="1895826"/>
            <a:ext cx="267573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Matriz_especies.csv</a:t>
            </a:r>
          </a:p>
        </p:txBody>
      </p:sp>
    </p:spTree>
    <p:extLst>
      <p:ext uri="{BB962C8B-B14F-4D97-AF65-F5344CB8AC3E}">
        <p14:creationId xmlns:p14="http://schemas.microsoft.com/office/powerpoint/2010/main" val="4240485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6814326-DC2A-4592-81FB-58DE8EFB4D87}"/>
              </a:ext>
            </a:extLst>
          </p:cNvPr>
          <p:cNvSpPr/>
          <p:nvPr/>
        </p:nvSpPr>
        <p:spPr>
          <a:xfrm>
            <a:off x="318952" y="551565"/>
            <a:ext cx="8520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atin typeface="Bahnschrift SemiLight SemiConde" panose="020B0502040204020203" pitchFamily="34" charset="0"/>
              </a:rPr>
              <a:t>Um exemplo em ecologia de comunidades</a:t>
            </a:r>
            <a:endParaRPr lang="es-419" sz="3200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65B7F235-EBA7-480C-BE76-EE7C6857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02665"/>
              </p:ext>
            </p:extLst>
          </p:nvPr>
        </p:nvGraphicFramePr>
        <p:xfrm>
          <a:off x="318952" y="2640368"/>
          <a:ext cx="8011626" cy="2966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227616810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3195958578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2640952856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464551821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3058406692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2956562275"/>
                    </a:ext>
                  </a:extLst>
                </a:gridCol>
                <a:gridCol w="1142231">
                  <a:extLst>
                    <a:ext uri="{9D8B030D-6E8A-4147-A177-3AD203B41FA5}">
                      <a16:colId xmlns:a16="http://schemas.microsoft.com/office/drawing/2014/main" val="14308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C00000"/>
                          </a:solidFill>
                          <a:latin typeface="Bahnschrift Light SemiCondensed" panose="020B0502040204020203" pitchFamily="34" charset="0"/>
                        </a:rPr>
                        <a:t>AreaCode</a:t>
                      </a:r>
                      <a:endParaRPr lang="pt-BR" dirty="0">
                        <a:solidFill>
                          <a:srgbClr val="C00000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Temp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Prec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UmRe</a:t>
                      </a:r>
                      <a:endParaRPr lang="pt-BR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6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44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4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9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98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25.9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655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BR011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19.2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19032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66B9996E-890D-4F6D-ACC6-70906A985F51}"/>
              </a:ext>
            </a:extLst>
          </p:cNvPr>
          <p:cNvSpPr/>
          <p:nvPr/>
        </p:nvSpPr>
        <p:spPr>
          <a:xfrm>
            <a:off x="318952" y="1895826"/>
            <a:ext cx="28280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Matriz_ambiental.csv</a:t>
            </a:r>
          </a:p>
        </p:txBody>
      </p:sp>
    </p:spTree>
    <p:extLst>
      <p:ext uri="{BB962C8B-B14F-4D97-AF65-F5344CB8AC3E}">
        <p14:creationId xmlns:p14="http://schemas.microsoft.com/office/powerpoint/2010/main" val="361295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A4938B3B-08AA-444E-ABEE-99BD79DFA270}"/>
              </a:ext>
            </a:extLst>
          </p:cNvPr>
          <p:cNvSpPr/>
          <p:nvPr/>
        </p:nvSpPr>
        <p:spPr>
          <a:xfrm>
            <a:off x="6091604" y="858982"/>
            <a:ext cx="36549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22</a:t>
            </a:r>
          </a:p>
        </p:txBody>
      </p:sp>
    </p:spTree>
    <p:extLst>
      <p:ext uri="{BB962C8B-B14F-4D97-AF65-F5344CB8AC3E}">
        <p14:creationId xmlns:p14="http://schemas.microsoft.com/office/powerpoint/2010/main" val="2610639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DBD71A-CFB1-4367-AD6A-A3A6F289D0A0}"/>
              </a:ext>
            </a:extLst>
          </p:cNvPr>
          <p:cNvSpPr/>
          <p:nvPr/>
        </p:nvSpPr>
        <p:spPr>
          <a:xfrm>
            <a:off x="254300" y="1759730"/>
            <a:ext cx="7915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Bahnschrift SemiLight SemiConde" panose="020B0502040204020203" pitchFamily="34" charset="0"/>
              </a:rPr>
              <a:t>‘Tidy data’ principles (Wickham, 2014)</a:t>
            </a:r>
          </a:p>
          <a:p>
            <a:pPr algn="just"/>
            <a:endParaRPr lang="en-US" sz="32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METADADOS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249133-7A4D-48A8-95C7-90C9E98C9D26}"/>
              </a:ext>
            </a:extLst>
          </p:cNvPr>
          <p:cNvSpPr txBox="1"/>
          <p:nvPr/>
        </p:nvSpPr>
        <p:spPr>
          <a:xfrm>
            <a:off x="4780868" y="562919"/>
            <a:ext cx="7093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geral de um data set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336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DBD71A-CFB1-4367-AD6A-A3A6F289D0A0}"/>
              </a:ext>
            </a:extLst>
          </p:cNvPr>
          <p:cNvSpPr/>
          <p:nvPr/>
        </p:nvSpPr>
        <p:spPr>
          <a:xfrm>
            <a:off x="254300" y="1759730"/>
            <a:ext cx="82708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Bahnschrift SemiLight SemiConde" panose="020B0502040204020203" pitchFamily="34" charset="0"/>
              </a:rPr>
              <a:t>‘Tidy data’ principles (Wickham, 2014)</a:t>
            </a:r>
          </a:p>
          <a:p>
            <a:pPr algn="just"/>
            <a:endParaRPr lang="en-US" sz="32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METADADOS</a:t>
            </a:r>
          </a:p>
          <a:p>
            <a:pPr algn="just"/>
            <a:r>
              <a:rPr lang="es-419" sz="3200" dirty="0" err="1">
                <a:latin typeface="Bahnschrift SemiLight SemiConde" panose="020B0502040204020203" pitchFamily="34" charset="0"/>
              </a:rPr>
              <a:t>Explicação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detalhada</a:t>
            </a:r>
            <a:r>
              <a:rPr lang="es-419" sz="3200" dirty="0">
                <a:latin typeface="Bahnschrift SemiLight SemiConde" panose="020B0502040204020203" pitchFamily="34" charset="0"/>
              </a:rPr>
              <a:t> das colunas de cada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planilha</a:t>
            </a:r>
            <a:endParaRPr lang="es-419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249133-7A4D-48A8-95C7-90C9E98C9D26}"/>
              </a:ext>
            </a:extLst>
          </p:cNvPr>
          <p:cNvSpPr txBox="1"/>
          <p:nvPr/>
        </p:nvSpPr>
        <p:spPr>
          <a:xfrm>
            <a:off x="4780868" y="562919"/>
            <a:ext cx="7093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geral de um data set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302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DBD71A-CFB1-4367-AD6A-A3A6F289D0A0}"/>
              </a:ext>
            </a:extLst>
          </p:cNvPr>
          <p:cNvSpPr/>
          <p:nvPr/>
        </p:nvSpPr>
        <p:spPr>
          <a:xfrm>
            <a:off x="254300" y="1759730"/>
            <a:ext cx="8270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Bahnschrift SemiLight SemiConde" panose="020B0502040204020203" pitchFamily="34" charset="0"/>
              </a:rPr>
              <a:t>‘Tidy data’ principles (Wickham, 2014)</a:t>
            </a:r>
          </a:p>
          <a:p>
            <a:pPr algn="just"/>
            <a:endParaRPr lang="en-US" sz="3200" b="1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200" dirty="0">
                <a:latin typeface="Bahnschrift SemiLight SemiConde" panose="020B0502040204020203" pitchFamily="34" charset="0"/>
              </a:rPr>
              <a:t>METADADOS</a:t>
            </a:r>
          </a:p>
          <a:p>
            <a:pPr algn="just"/>
            <a:r>
              <a:rPr lang="es-419" sz="3200" dirty="0" err="1">
                <a:latin typeface="Bahnschrift SemiLight SemiConde" panose="020B0502040204020203" pitchFamily="34" charset="0"/>
              </a:rPr>
              <a:t>Explicação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detalhada</a:t>
            </a:r>
            <a:r>
              <a:rPr lang="es-419" sz="3200" dirty="0">
                <a:latin typeface="Bahnschrift SemiLight SemiConde" panose="020B0502040204020203" pitchFamily="34" charset="0"/>
              </a:rPr>
              <a:t> das colunas de cada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planilha</a:t>
            </a:r>
            <a:endParaRPr lang="es-419" sz="3200" dirty="0">
              <a:latin typeface="Bahnschrift SemiLight SemiConde" panose="020B0502040204020203" pitchFamily="34" charset="0"/>
            </a:endParaRPr>
          </a:p>
          <a:p>
            <a:pPr algn="just"/>
            <a:endParaRPr lang="es-419" sz="3200" dirty="0">
              <a:latin typeface="Bahnschrift SemiLight SemiConde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419" sz="3200" dirty="0">
                <a:latin typeface="Bahnschrift SemiLight SemiConde" panose="020B0502040204020203" pitchFamily="34" charset="0"/>
              </a:rPr>
              <a:t>Tipo de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variável</a:t>
            </a:r>
            <a:endParaRPr lang="es-419" sz="3200" dirty="0">
              <a:latin typeface="Bahnschrift SemiLight SemiConde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419" sz="3200" dirty="0" err="1">
                <a:latin typeface="Bahnschrift SemiLight SemiConde" panose="020B0502040204020203" pitchFamily="34" charset="0"/>
              </a:rPr>
              <a:t>Descrição</a:t>
            </a:r>
            <a:endParaRPr lang="es-419" sz="3200" dirty="0">
              <a:latin typeface="Bahnschrift SemiLight SemiConde" panose="020B05020402040202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419" sz="3200" dirty="0" err="1">
                <a:latin typeface="Bahnschrift SemiLight SemiConde" panose="020B0502040204020203" pitchFamily="34" charset="0"/>
              </a:rPr>
              <a:t>Unidade</a:t>
            </a:r>
            <a:r>
              <a:rPr lang="es-419" sz="3200" dirty="0">
                <a:latin typeface="Bahnschrift SemiLight SemiConde" panose="020B0502040204020203" pitchFamily="34" charset="0"/>
              </a:rPr>
              <a:t> de medida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419" sz="3200" dirty="0" err="1">
                <a:latin typeface="Bahnschrift SemiLight SemiConde" panose="020B0502040204020203" pitchFamily="34" charset="0"/>
              </a:rPr>
              <a:t>Outras</a:t>
            </a:r>
            <a:r>
              <a:rPr lang="es-419" sz="3200" dirty="0">
                <a:latin typeface="Bahnschrift SemiLight SemiConde" panose="020B0502040204020203" pitchFamily="34" charset="0"/>
              </a:rPr>
              <a:t> </a:t>
            </a:r>
            <a:r>
              <a:rPr lang="es-419" sz="3200" dirty="0" err="1">
                <a:latin typeface="Bahnschrift SemiLight SemiConde" panose="020B0502040204020203" pitchFamily="34" charset="0"/>
              </a:rPr>
              <a:t>informações</a:t>
            </a:r>
            <a:r>
              <a:rPr lang="es-419" sz="3200" dirty="0">
                <a:latin typeface="Bahnschrift SemiLight SemiConde" panose="020B0502040204020203" pitchFamily="34" charset="0"/>
              </a:rPr>
              <a:t> importantes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249133-7A4D-48A8-95C7-90C9E98C9D26}"/>
              </a:ext>
            </a:extLst>
          </p:cNvPr>
          <p:cNvSpPr txBox="1"/>
          <p:nvPr/>
        </p:nvSpPr>
        <p:spPr>
          <a:xfrm>
            <a:off x="4780868" y="562919"/>
            <a:ext cx="7093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Estrutura geral de um data set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03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2030A87-9C97-4D6D-9FBB-B61E6A58A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7" r="52727" b="10573"/>
          <a:stretch/>
        </p:blipFill>
        <p:spPr>
          <a:xfrm>
            <a:off x="332509" y="1911927"/>
            <a:ext cx="5763491" cy="461818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5B8D674-2291-491F-BA56-D36017A3A4FD}"/>
              </a:ext>
            </a:extLst>
          </p:cNvPr>
          <p:cNvSpPr/>
          <p:nvPr/>
        </p:nvSpPr>
        <p:spPr>
          <a:xfrm>
            <a:off x="332509" y="1064553"/>
            <a:ext cx="33377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Arquivo</a:t>
            </a:r>
            <a:r>
              <a:rPr lang="es-419" sz="2500" dirty="0">
                <a:latin typeface="Bahnschrift SemiLight SemiConde" panose="020B0502040204020203" pitchFamily="34" charset="0"/>
              </a:rPr>
              <a:t>: “a_lituratus.csv”</a:t>
            </a:r>
          </a:p>
        </p:txBody>
      </p:sp>
    </p:spTree>
    <p:extLst>
      <p:ext uri="{BB962C8B-B14F-4D97-AF65-F5344CB8AC3E}">
        <p14:creationId xmlns:p14="http://schemas.microsoft.com/office/powerpoint/2010/main" val="26521501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5781337-0922-4BAB-B728-9E27EF687D6C}"/>
              </a:ext>
            </a:extLst>
          </p:cNvPr>
          <p:cNvSpPr/>
          <p:nvPr/>
        </p:nvSpPr>
        <p:spPr>
          <a:xfrm>
            <a:off x="287183" y="1517824"/>
            <a:ext cx="8625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Variáveis</a:t>
            </a:r>
          </a:p>
          <a:p>
            <a:endParaRPr lang="pt-BR" dirty="0"/>
          </a:p>
          <a:p>
            <a:r>
              <a:rPr lang="pt-BR" dirty="0"/>
              <a:t>Habitat: Variável categórica. Tipo de habitat onde o animal foi coletado. Floresta, área de transição ou </a:t>
            </a:r>
            <a:r>
              <a:rPr lang="pt-BR" dirty="0" err="1"/>
              <a:t>periurbana</a:t>
            </a:r>
            <a:r>
              <a:rPr lang="pt-BR" dirty="0"/>
              <a:t> e dentro da cidade ou área urbana. </a:t>
            </a:r>
            <a:r>
              <a:rPr lang="pt-BR" dirty="0" err="1"/>
              <a:t>Categorías</a:t>
            </a:r>
            <a:r>
              <a:rPr lang="pt-BR" dirty="0"/>
              <a:t>: Forest, </a:t>
            </a:r>
            <a:r>
              <a:rPr lang="pt-BR" dirty="0" err="1"/>
              <a:t>Periurban</a:t>
            </a:r>
            <a:r>
              <a:rPr lang="pt-BR" dirty="0"/>
              <a:t>, Urban.</a:t>
            </a:r>
          </a:p>
          <a:p>
            <a:endParaRPr lang="pt-BR" dirty="0"/>
          </a:p>
          <a:p>
            <a:r>
              <a:rPr lang="pt-BR" dirty="0" err="1"/>
              <a:t>Forearm</a:t>
            </a:r>
            <a:r>
              <a:rPr lang="pt-BR" dirty="0"/>
              <a:t>: Variável contínua. Comprimento do antebraço (mm) medido com um Paquímetro de campo. Valores: 42.9 - 72.9</a:t>
            </a:r>
          </a:p>
          <a:p>
            <a:endParaRPr lang="pt-BR" dirty="0"/>
          </a:p>
          <a:p>
            <a:r>
              <a:rPr lang="pt-BR" dirty="0" err="1"/>
              <a:t>Body_mass</a:t>
            </a:r>
            <a:r>
              <a:rPr lang="pt-BR" dirty="0"/>
              <a:t>: Variável contínua. </a:t>
            </a:r>
            <a:r>
              <a:rPr lang="pt-BR" dirty="0" err="1"/>
              <a:t>Masa</a:t>
            </a:r>
            <a:r>
              <a:rPr lang="pt-BR" dirty="0"/>
              <a:t> corporal (g) medida com uma Balança de campo. Valores: 78 - 172</a:t>
            </a:r>
          </a:p>
          <a:p>
            <a:endParaRPr lang="pt-BR" dirty="0"/>
          </a:p>
          <a:p>
            <a:r>
              <a:rPr lang="pt-BR" dirty="0" err="1"/>
              <a:t>Diet_richness</a:t>
            </a:r>
            <a:r>
              <a:rPr lang="pt-BR" dirty="0"/>
              <a:t>: Variável discreta. Riqueza da dieta medida como o número de </a:t>
            </a:r>
            <a:r>
              <a:rPr lang="pt-BR" dirty="0" err="1"/>
              <a:t>morfótipos</a:t>
            </a:r>
            <a:r>
              <a:rPr lang="pt-BR" dirty="0"/>
              <a:t> de sementes encontrados na amostra de fezes. Valores: 0 - 10</a:t>
            </a:r>
          </a:p>
          <a:p>
            <a:endParaRPr lang="pt-BR" dirty="0"/>
          </a:p>
          <a:p>
            <a:r>
              <a:rPr lang="pt-BR" dirty="0"/>
              <a:t>Sex: Variável categórica. Sexo do animal. Valores: Male, </a:t>
            </a:r>
            <a:r>
              <a:rPr lang="pt-BR" dirty="0" err="1"/>
              <a:t>Female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ED36F0F-C1C8-4D4E-A348-110D6E6C4D36}"/>
              </a:ext>
            </a:extLst>
          </p:cNvPr>
          <p:cNvSpPr/>
          <p:nvPr/>
        </p:nvSpPr>
        <p:spPr>
          <a:xfrm>
            <a:off x="287183" y="658153"/>
            <a:ext cx="324800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Arquivo</a:t>
            </a:r>
            <a:r>
              <a:rPr lang="es-419" sz="2500" dirty="0">
                <a:latin typeface="Bahnschrift SemiLight SemiConde" panose="020B0502040204020203" pitchFamily="34" charset="0"/>
              </a:rPr>
              <a:t>: “metadados.txt”</a:t>
            </a:r>
          </a:p>
        </p:txBody>
      </p:sp>
    </p:spTree>
    <p:extLst>
      <p:ext uri="{BB962C8B-B14F-4D97-AF65-F5344CB8AC3E}">
        <p14:creationId xmlns:p14="http://schemas.microsoft.com/office/powerpoint/2010/main" val="3079995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0217B94-C38D-4DE5-ABD7-E027AEC0EB85}"/>
              </a:ext>
            </a:extLst>
          </p:cNvPr>
          <p:cNvSpPr/>
          <p:nvPr/>
        </p:nvSpPr>
        <p:spPr>
          <a:xfrm>
            <a:off x="331407" y="2031370"/>
            <a:ext cx="86463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Bahnschrift SemiLight SemiConde" panose="020B0502040204020203" pitchFamily="34" charset="0"/>
              </a:rPr>
              <a:t>NUNCA modifique uma planilha original, tenha sempre cópias de edição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75B78E-799B-45C5-8035-F4AD66FA45D6}"/>
              </a:ext>
            </a:extLst>
          </p:cNvPr>
          <p:cNvSpPr txBox="1"/>
          <p:nvPr/>
        </p:nvSpPr>
        <p:spPr>
          <a:xfrm>
            <a:off x="4801707" y="562919"/>
            <a:ext cx="707277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Dicas para o jantar de amanhã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541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0217B94-C38D-4DE5-ABD7-E027AEC0EB85}"/>
              </a:ext>
            </a:extLst>
          </p:cNvPr>
          <p:cNvSpPr/>
          <p:nvPr/>
        </p:nvSpPr>
        <p:spPr>
          <a:xfrm>
            <a:off x="331407" y="2031370"/>
            <a:ext cx="864633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Bahnschrift SemiLight SemiConde" panose="020B0502040204020203" pitchFamily="34" charset="0"/>
              </a:rPr>
              <a:t>NUNCA modifique uma planilha original, tenha sempre cópias de edição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Bahnschrift SemiLight SemiConde" panose="020B0502040204020203" pitchFamily="34" charset="0"/>
              </a:rPr>
              <a:t>Mantenha os nomes de arquivos e metadados organizados e atualizados</a:t>
            </a:r>
          </a:p>
          <a:p>
            <a:pPr algn="just"/>
            <a:endParaRPr lang="pt-BR" sz="3000" dirty="0">
              <a:latin typeface="Bahnschrift SemiLight SemiConde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75B78E-799B-45C5-8035-F4AD66FA45D6}"/>
              </a:ext>
            </a:extLst>
          </p:cNvPr>
          <p:cNvSpPr txBox="1"/>
          <p:nvPr/>
        </p:nvSpPr>
        <p:spPr>
          <a:xfrm>
            <a:off x="4801707" y="562919"/>
            <a:ext cx="707277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Dicas para o jantar de amanhã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08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0217B94-C38D-4DE5-ABD7-E027AEC0EB85}"/>
              </a:ext>
            </a:extLst>
          </p:cNvPr>
          <p:cNvSpPr/>
          <p:nvPr/>
        </p:nvSpPr>
        <p:spPr>
          <a:xfrm>
            <a:off x="331407" y="2031370"/>
            <a:ext cx="8646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Bahnschrift SemiLight SemiConde" panose="020B0502040204020203" pitchFamily="34" charset="0"/>
              </a:rPr>
              <a:t>NUNCA modifique uma planilha original, tenha sempre cópias de edição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Bahnschrift SemiLight SemiConde" panose="020B0502040204020203" pitchFamily="34" charset="0"/>
              </a:rPr>
              <a:t>Mantenha os nomes de arquivos e metadados organizados e atualizados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Bahnschrift SemiLight SemiConde" panose="020B0502040204020203" pitchFamily="34" charset="0"/>
              </a:rPr>
              <a:t>Cada planilha em um documento .</a:t>
            </a:r>
            <a:r>
              <a:rPr lang="pt-BR" sz="3000" dirty="0" err="1">
                <a:latin typeface="Bahnschrift SemiLight SemiConde" panose="020B0502040204020203" pitchFamily="34" charset="0"/>
              </a:rPr>
              <a:t>csv</a:t>
            </a:r>
            <a:r>
              <a:rPr lang="pt-BR" sz="3000" dirty="0">
                <a:latin typeface="Bahnschrift SemiLight SemiConde" panose="020B0502040204020203" pitchFamily="34" charset="0"/>
              </a:rPr>
              <a:t> nunca salve as planilhas juntas em .</a:t>
            </a:r>
            <a:r>
              <a:rPr lang="pt-BR" sz="3000" dirty="0" err="1">
                <a:latin typeface="Bahnschrift SemiLight SemiConde" panose="020B0502040204020203" pitchFamily="34" charset="0"/>
              </a:rPr>
              <a:t>xls</a:t>
            </a:r>
            <a:endParaRPr lang="pt-BR" sz="3000" dirty="0">
              <a:latin typeface="Bahnschrift SemiLight SemiConde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75B78E-799B-45C5-8035-F4AD66FA45D6}"/>
              </a:ext>
            </a:extLst>
          </p:cNvPr>
          <p:cNvSpPr txBox="1"/>
          <p:nvPr/>
        </p:nvSpPr>
        <p:spPr>
          <a:xfrm>
            <a:off x="4801707" y="562919"/>
            <a:ext cx="707277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500" b="1" dirty="0">
                <a:solidFill>
                  <a:srgbClr val="C00000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Dicas para o jantar de amanhã</a:t>
            </a:r>
            <a:endParaRPr lang="es-VE" sz="4500" b="1" dirty="0">
              <a:solidFill>
                <a:srgbClr val="C00000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116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998466-3ACE-4129-8F40-25D27BA6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DBB1FFEF-F52D-45FE-879F-3048BF78B951}"/>
              </a:ext>
            </a:extLst>
          </p:cNvPr>
          <p:cNvSpPr/>
          <p:nvPr/>
        </p:nvSpPr>
        <p:spPr>
          <a:xfrm>
            <a:off x="5927994" y="3308928"/>
            <a:ext cx="2434728" cy="1296948"/>
          </a:xfrm>
          <a:prstGeom prst="wedgeEllipseCallout">
            <a:avLst>
              <a:gd name="adj1" fmla="val -100472"/>
              <a:gd name="adj2" fmla="val -76306"/>
            </a:avLst>
          </a:prstGeom>
          <a:solidFill>
            <a:srgbClr val="FFFF00">
              <a:alpha val="1411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041300-132C-4009-9BA1-8C04201C324E}"/>
              </a:ext>
            </a:extLst>
          </p:cNvPr>
          <p:cNvSpPr txBox="1"/>
          <p:nvPr/>
        </p:nvSpPr>
        <p:spPr>
          <a:xfrm>
            <a:off x="6096000" y="3569566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bg1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Let’s</a:t>
            </a:r>
            <a:r>
              <a:rPr lang="pt-BR" sz="36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</a:t>
            </a:r>
            <a:r>
              <a:rPr lang="pt-BR" sz="3600" dirty="0" err="1">
                <a:solidFill>
                  <a:schemeClr val="bg1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work</a:t>
            </a:r>
            <a:r>
              <a:rPr lang="pt-BR" sz="36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!</a:t>
            </a:r>
            <a:endParaRPr lang="es-VE" sz="3600" dirty="0">
              <a:solidFill>
                <a:schemeClr val="bg1"/>
              </a:solidFill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85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45" y="771525"/>
            <a:ext cx="68580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4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ABE962F-9C0C-45A5-917C-8ADD76638A3D}"/>
              </a:ext>
            </a:extLst>
          </p:cNvPr>
          <p:cNvSpPr/>
          <p:nvPr/>
        </p:nvSpPr>
        <p:spPr>
          <a:xfrm>
            <a:off x="2387177" y="210346"/>
            <a:ext cx="3539231" cy="36552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2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ABE962F-9C0C-45A5-917C-8ADD76638A3D}"/>
              </a:ext>
            </a:extLst>
          </p:cNvPr>
          <p:cNvSpPr/>
          <p:nvPr/>
        </p:nvSpPr>
        <p:spPr>
          <a:xfrm>
            <a:off x="2387177" y="210346"/>
            <a:ext cx="3539231" cy="36552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5C2A9CDB-6415-41C7-A76D-E292140693F5}"/>
              </a:ext>
            </a:extLst>
          </p:cNvPr>
          <p:cNvSpPr/>
          <p:nvPr/>
        </p:nvSpPr>
        <p:spPr>
          <a:xfrm>
            <a:off x="6091604" y="858982"/>
            <a:ext cx="36549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1191770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1437</Words>
  <Application>Microsoft Office PowerPoint</Application>
  <PresentationFormat>Widescreen</PresentationFormat>
  <Paragraphs>523</Paragraphs>
  <Slides>79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7" baseType="lpstr">
      <vt:lpstr>Arial</vt:lpstr>
      <vt:lpstr>Arial Narrow</vt:lpstr>
      <vt:lpstr>Bahnschrift Condensed</vt:lpstr>
      <vt:lpstr>Bahnschrift Light SemiCondensed</vt:lpstr>
      <vt:lpstr>Bahnschrift SemiLight SemiConde</vt:lpstr>
      <vt:lpstr>Calibri</vt:lpstr>
      <vt:lpstr>Calibri Light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Guillermo Florez</cp:lastModifiedBy>
  <cp:revision>55</cp:revision>
  <dcterms:created xsi:type="dcterms:W3CDTF">2020-03-13T19:12:55Z</dcterms:created>
  <dcterms:modified xsi:type="dcterms:W3CDTF">2020-07-20T05:54:43Z</dcterms:modified>
</cp:coreProperties>
</file>