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337" r:id="rId4"/>
    <p:sldId id="336" r:id="rId5"/>
    <p:sldId id="338" r:id="rId6"/>
    <p:sldId id="327" r:id="rId7"/>
    <p:sldId id="334" r:id="rId8"/>
    <p:sldId id="333" r:id="rId9"/>
    <p:sldId id="330" r:id="rId10"/>
    <p:sldId id="335" r:id="rId11"/>
    <p:sldId id="329" r:id="rId12"/>
    <p:sldId id="343" r:id="rId13"/>
    <p:sldId id="331" r:id="rId14"/>
    <p:sldId id="332" r:id="rId15"/>
    <p:sldId id="305" r:id="rId16"/>
    <p:sldId id="312" r:id="rId17"/>
    <p:sldId id="339" r:id="rId18"/>
    <p:sldId id="340" r:id="rId19"/>
    <p:sldId id="341" r:id="rId20"/>
    <p:sldId id="342" r:id="rId21"/>
    <p:sldId id="294" r:id="rId22"/>
    <p:sldId id="313" r:id="rId23"/>
    <p:sldId id="296" r:id="rId24"/>
    <p:sldId id="310" r:id="rId25"/>
    <p:sldId id="314" r:id="rId26"/>
    <p:sldId id="311" r:id="rId27"/>
    <p:sldId id="316" r:id="rId28"/>
    <p:sldId id="315" r:id="rId29"/>
    <p:sldId id="344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55" r:id="rId38"/>
    <p:sldId id="357" r:id="rId39"/>
    <p:sldId id="356" r:id="rId40"/>
    <p:sldId id="354" r:id="rId41"/>
    <p:sldId id="345" r:id="rId42"/>
    <p:sldId id="347" r:id="rId43"/>
    <p:sldId id="346" r:id="rId44"/>
    <p:sldId id="350" r:id="rId45"/>
    <p:sldId id="351" r:id="rId46"/>
    <p:sldId id="352" r:id="rId47"/>
    <p:sldId id="307" r:id="rId48"/>
    <p:sldId id="308" r:id="rId49"/>
    <p:sldId id="35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00"/>
    <a:srgbClr val="B03060"/>
    <a:srgbClr val="00008B"/>
    <a:srgbClr val="400D47"/>
    <a:srgbClr val="051929"/>
    <a:srgbClr val="0C111A"/>
    <a:srgbClr val="052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195781" y="1320074"/>
            <a:ext cx="88669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0" b="1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EXPLORANDO </a:t>
            </a:r>
          </a:p>
          <a:p>
            <a:r>
              <a:rPr lang="pt-BR" sz="70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nossos dados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788832" y="4304217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Flórez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Montero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FB10F7B-F345-4A60-88CA-BC081AB60E29}"/>
              </a:ext>
            </a:extLst>
          </p:cNvPr>
          <p:cNvGrpSpPr>
            <a:grpSpLocks noChangeAspect="1"/>
          </p:cNvGrpSpPr>
          <p:nvPr/>
        </p:nvGrpSpPr>
        <p:grpSpPr>
          <a:xfrm>
            <a:off x="3195781" y="5804866"/>
            <a:ext cx="3351698" cy="924567"/>
            <a:chOff x="4129593" y="5364556"/>
            <a:chExt cx="4604820" cy="127024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581B965-9D8D-4BB1-9E86-FD84CE3C4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9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1ACBE887-AB18-4DC3-9524-B5FF6B287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A7D54BA-C413-48DC-8FE7-410856F1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907588" y="1898273"/>
            <a:ext cx="6867315" cy="30521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09A4B3-C035-4273-8715-B6B75A7E7A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00" y="152102"/>
            <a:ext cx="937778" cy="19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7E3F4F8-0571-4636-8BBB-959462BBDA67}"/>
              </a:ext>
            </a:extLst>
          </p:cNvPr>
          <p:cNvGrpSpPr/>
          <p:nvPr/>
        </p:nvGrpSpPr>
        <p:grpSpPr>
          <a:xfrm>
            <a:off x="438892" y="539820"/>
            <a:ext cx="5157289" cy="5766310"/>
            <a:chOff x="438892" y="549057"/>
            <a:chExt cx="5157289" cy="5766310"/>
          </a:xfrm>
        </p:grpSpPr>
        <p:pic>
          <p:nvPicPr>
            <p:cNvPr id="1026" name="Picture 2" descr="Resultado de imagem para persona dibujo palitos">
              <a:extLst>
                <a:ext uri="{FF2B5EF4-FFF2-40B4-BE49-F238E27FC236}">
                  <a16:creationId xmlns:a16="http://schemas.microsoft.com/office/drawing/2014/main" id="{B0411EDF-9C10-46C9-9332-96A7B4015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950796" y="85898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persona dibujo palitos">
              <a:extLst>
                <a:ext uri="{FF2B5EF4-FFF2-40B4-BE49-F238E27FC236}">
                  <a16:creationId xmlns:a16="http://schemas.microsoft.com/office/drawing/2014/main" id="{8B8AF19E-13A3-4212-8FF7-36A11E8B8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586917" y="114069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persona dibujo palitos">
              <a:extLst>
                <a:ext uri="{FF2B5EF4-FFF2-40B4-BE49-F238E27FC236}">
                  <a16:creationId xmlns:a16="http://schemas.microsoft.com/office/drawing/2014/main" id="{5A800D5B-8A9E-442C-93DC-18B18A67C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757701" y="2159866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persona dibujo palitos">
              <a:extLst>
                <a:ext uri="{FF2B5EF4-FFF2-40B4-BE49-F238E27FC236}">
                  <a16:creationId xmlns:a16="http://schemas.microsoft.com/office/drawing/2014/main" id="{2C29C934-2E97-4604-95D6-EA46B94258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654073" y="248349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persona dibujo palitos">
              <a:extLst>
                <a:ext uri="{FF2B5EF4-FFF2-40B4-BE49-F238E27FC236}">
                  <a16:creationId xmlns:a16="http://schemas.microsoft.com/office/drawing/2014/main" id="{9D183710-3391-408D-8430-DDAE2595E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445419" y="11282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persona dibujo palitos">
              <a:extLst>
                <a:ext uri="{FF2B5EF4-FFF2-40B4-BE49-F238E27FC236}">
                  <a16:creationId xmlns:a16="http://schemas.microsoft.com/office/drawing/2014/main" id="{0AAEF332-9DD8-40F8-83C5-F6661ADF2E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17754" y="24707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persona dibujo palitos">
              <a:extLst>
                <a:ext uri="{FF2B5EF4-FFF2-40B4-BE49-F238E27FC236}">
                  <a16:creationId xmlns:a16="http://schemas.microsoft.com/office/drawing/2014/main" id="{A29CE6B9-68FB-4790-97DD-B11007F64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367707" y="845128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persona dibujo palitos">
              <a:extLst>
                <a:ext uri="{FF2B5EF4-FFF2-40B4-BE49-F238E27FC236}">
                  <a16:creationId xmlns:a16="http://schemas.microsoft.com/office/drawing/2014/main" id="{97A3FC2A-25F7-4B2A-BCF7-2044EEBEF6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172309" y="302000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persona dibujo palitos">
              <a:extLst>
                <a:ext uri="{FF2B5EF4-FFF2-40B4-BE49-F238E27FC236}">
                  <a16:creationId xmlns:a16="http://schemas.microsoft.com/office/drawing/2014/main" id="{24FB2E84-28E1-4E59-9F33-FAA5886C73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27385" y="249216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persona dibujo palitos">
              <a:extLst>
                <a:ext uri="{FF2B5EF4-FFF2-40B4-BE49-F238E27FC236}">
                  <a16:creationId xmlns:a16="http://schemas.microsoft.com/office/drawing/2014/main" id="{3F104004-E5D3-4D85-B32B-17E25351F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879238" y="2217232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persona dibujo palitos">
              <a:extLst>
                <a:ext uri="{FF2B5EF4-FFF2-40B4-BE49-F238E27FC236}">
                  <a16:creationId xmlns:a16="http://schemas.microsoft.com/office/drawing/2014/main" id="{FEB2B077-3223-42A9-8E4F-B4CD652E6A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183597" y="465541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m para persona dibujo palitos">
              <a:extLst>
                <a:ext uri="{FF2B5EF4-FFF2-40B4-BE49-F238E27FC236}">
                  <a16:creationId xmlns:a16="http://schemas.microsoft.com/office/drawing/2014/main" id="{60E88983-9A5C-4F16-B98E-2BEFDC455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592599" y="369122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persona dibujo palitos">
              <a:extLst>
                <a:ext uri="{FF2B5EF4-FFF2-40B4-BE49-F238E27FC236}">
                  <a16:creationId xmlns:a16="http://schemas.microsoft.com/office/drawing/2014/main" id="{712B0E30-FD27-4B1B-9A5C-621B7615A0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482821" y="4032686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m para persona dibujo palitos">
              <a:extLst>
                <a:ext uri="{FF2B5EF4-FFF2-40B4-BE49-F238E27FC236}">
                  <a16:creationId xmlns:a16="http://schemas.microsoft.com/office/drawing/2014/main" id="{8D74C53E-59C3-45D9-8083-D8AEBC5F76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2387177" y="3581114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m para persona dibujo palitos">
              <a:extLst>
                <a:ext uri="{FF2B5EF4-FFF2-40B4-BE49-F238E27FC236}">
                  <a16:creationId xmlns:a16="http://schemas.microsoft.com/office/drawing/2014/main" id="{C3DE4A59-A1AE-44FA-BF4A-8DA80477CA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984275" y="549057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m para persona dibujo palitos">
              <a:extLst>
                <a:ext uri="{FF2B5EF4-FFF2-40B4-BE49-F238E27FC236}">
                  <a16:creationId xmlns:a16="http://schemas.microsoft.com/office/drawing/2014/main" id="{A5B3DD58-4049-4329-AEF7-C8C25FBFF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38892" y="422837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sultado de imagem para persona dibujo palitos">
              <a:extLst>
                <a:ext uri="{FF2B5EF4-FFF2-40B4-BE49-F238E27FC236}">
                  <a16:creationId xmlns:a16="http://schemas.microsoft.com/office/drawing/2014/main" id="{AA76B0BE-2CEC-4D18-9313-F5ED23AFA1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3070725" y="5241063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m para persona dibujo palitos">
              <a:extLst>
                <a:ext uri="{FF2B5EF4-FFF2-40B4-BE49-F238E27FC236}">
                  <a16:creationId xmlns:a16="http://schemas.microsoft.com/office/drawing/2014/main" id="{C02C93A1-F629-4478-967A-4C466292F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1144926" y="5236374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m para persona dibujo palitos">
              <a:extLst>
                <a:ext uri="{FF2B5EF4-FFF2-40B4-BE49-F238E27FC236}">
                  <a16:creationId xmlns:a16="http://schemas.microsoft.com/office/drawing/2014/main" id="{8EAF1AFA-B4AF-42E6-8DFB-672C67171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938145" y="1804051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m para persona dibujo palitos">
              <a:extLst>
                <a:ext uri="{FF2B5EF4-FFF2-40B4-BE49-F238E27FC236}">
                  <a16:creationId xmlns:a16="http://schemas.microsoft.com/office/drawing/2014/main" id="{53C52DA7-9BF2-4E48-9E68-D68D2BC82D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5023846" y="4069773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sultado de imagem para persona dibujo palitos">
              <a:extLst>
                <a:ext uri="{FF2B5EF4-FFF2-40B4-BE49-F238E27FC236}">
                  <a16:creationId xmlns:a16="http://schemas.microsoft.com/office/drawing/2014/main" id="{B67CD031-E360-4434-8387-7E80E7F21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451572" y="597189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m para persona dibujo palitos">
              <a:extLst>
                <a:ext uri="{FF2B5EF4-FFF2-40B4-BE49-F238E27FC236}">
                  <a16:creationId xmlns:a16="http://schemas.microsoft.com/office/drawing/2014/main" id="{04E5B41D-3B30-47BD-97A9-81E49244EE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t="28637" r="33903" b="-2103"/>
            <a:stretch/>
          </p:blipFill>
          <p:spPr bwMode="auto">
            <a:xfrm>
              <a:off x="4004323" y="4788260"/>
              <a:ext cx="572335" cy="107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18263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DD74915-CACA-478F-A59B-BE5A1F1BB2F3}"/>
              </a:ext>
            </a:extLst>
          </p:cNvPr>
          <p:cNvSpPr/>
          <p:nvPr/>
        </p:nvSpPr>
        <p:spPr>
          <a:xfrm>
            <a:off x="928981" y="984259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64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4923AE-A246-4491-A87B-FC33C3A76E47}"/>
              </a:ext>
            </a:extLst>
          </p:cNvPr>
          <p:cNvSpPr/>
          <p:nvPr/>
        </p:nvSpPr>
        <p:spPr>
          <a:xfrm>
            <a:off x="1600545" y="3935585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62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B3D0B16-CFDC-41B3-88DA-0CF4EB786609}"/>
              </a:ext>
            </a:extLst>
          </p:cNvPr>
          <p:cNvSpPr/>
          <p:nvPr/>
        </p:nvSpPr>
        <p:spPr>
          <a:xfrm>
            <a:off x="766963" y="227446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75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285A9E-DBC7-4732-89D4-AB7EBBD77B8D}"/>
              </a:ext>
            </a:extLst>
          </p:cNvPr>
          <p:cNvSpPr/>
          <p:nvPr/>
        </p:nvSpPr>
        <p:spPr>
          <a:xfrm>
            <a:off x="1682781" y="265135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59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FD6E9C9-9C28-455D-BC53-DA6232CD7CEA}"/>
              </a:ext>
            </a:extLst>
          </p:cNvPr>
          <p:cNvSpPr/>
          <p:nvPr/>
        </p:nvSpPr>
        <p:spPr>
          <a:xfrm>
            <a:off x="2381207" y="378344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55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6CDCA32-52A5-4492-8B8C-1BF7A496C05F}"/>
              </a:ext>
            </a:extLst>
          </p:cNvPr>
          <p:cNvSpPr/>
          <p:nvPr/>
        </p:nvSpPr>
        <p:spPr>
          <a:xfrm>
            <a:off x="3054608" y="269350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85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1A57FF8-9599-47F4-9281-CD331D4F4686}"/>
              </a:ext>
            </a:extLst>
          </p:cNvPr>
          <p:cNvSpPr/>
          <p:nvPr/>
        </p:nvSpPr>
        <p:spPr>
          <a:xfrm>
            <a:off x="1153674" y="540782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67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F6C0DA-A7BA-4E7C-A9D7-0C68D732C26C}"/>
              </a:ext>
            </a:extLst>
          </p:cNvPr>
          <p:cNvSpPr/>
          <p:nvPr/>
        </p:nvSpPr>
        <p:spPr>
          <a:xfrm>
            <a:off x="3889211" y="2372310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58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BCF9762-63F8-49F5-A8B0-CCEA9928EC3D}"/>
              </a:ext>
            </a:extLst>
          </p:cNvPr>
          <p:cNvSpPr/>
          <p:nvPr/>
        </p:nvSpPr>
        <p:spPr>
          <a:xfrm>
            <a:off x="1201516" y="318727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78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F418C1F-149D-4B95-9106-B57CBB7EE6C3}"/>
              </a:ext>
            </a:extLst>
          </p:cNvPr>
          <p:cNvSpPr/>
          <p:nvPr/>
        </p:nvSpPr>
        <p:spPr>
          <a:xfrm>
            <a:off x="2483651" y="1343934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CF6EF3-0751-415A-BB26-1E79137B45CA}"/>
              </a:ext>
            </a:extLst>
          </p:cNvPr>
          <p:cNvSpPr/>
          <p:nvPr/>
        </p:nvSpPr>
        <p:spPr>
          <a:xfrm>
            <a:off x="1599595" y="1301047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69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3DEDFCD-0137-478C-937D-06516E172550}"/>
              </a:ext>
            </a:extLst>
          </p:cNvPr>
          <p:cNvSpPr/>
          <p:nvPr/>
        </p:nvSpPr>
        <p:spPr>
          <a:xfrm>
            <a:off x="4499220" y="7670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67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37D38A0-1902-47C6-8E68-4B8E8832425A}"/>
              </a:ext>
            </a:extLst>
          </p:cNvPr>
          <p:cNvSpPr/>
          <p:nvPr/>
        </p:nvSpPr>
        <p:spPr>
          <a:xfrm>
            <a:off x="2023378" y="695965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7CC275F-399B-45BE-848E-C1256E228D50}"/>
              </a:ext>
            </a:extLst>
          </p:cNvPr>
          <p:cNvSpPr/>
          <p:nvPr/>
        </p:nvSpPr>
        <p:spPr>
          <a:xfrm>
            <a:off x="4978102" y="20154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59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837BF48-1673-468A-85DD-CC4272EF6A77}"/>
              </a:ext>
            </a:extLst>
          </p:cNvPr>
          <p:cNvSpPr/>
          <p:nvPr/>
        </p:nvSpPr>
        <p:spPr>
          <a:xfrm>
            <a:off x="3380337" y="102525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52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F3375AA-C59B-4883-AA3C-D974E95DE1F6}"/>
              </a:ext>
            </a:extLst>
          </p:cNvPr>
          <p:cNvSpPr/>
          <p:nvPr/>
        </p:nvSpPr>
        <p:spPr>
          <a:xfrm>
            <a:off x="4453276" y="2603351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36722EE5-9DEC-4758-8465-4DC7F0202B54}"/>
              </a:ext>
            </a:extLst>
          </p:cNvPr>
          <p:cNvSpPr/>
          <p:nvPr/>
        </p:nvSpPr>
        <p:spPr>
          <a:xfrm>
            <a:off x="5060902" y="4167794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89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935D957-2AD2-462F-9E8B-62A67E7B547F}"/>
              </a:ext>
            </a:extLst>
          </p:cNvPr>
          <p:cNvSpPr/>
          <p:nvPr/>
        </p:nvSpPr>
        <p:spPr>
          <a:xfrm>
            <a:off x="443532" y="433351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95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6F632372-9D08-4821-937E-B01C1E471AEA}"/>
              </a:ext>
            </a:extLst>
          </p:cNvPr>
          <p:cNvSpPr/>
          <p:nvPr/>
        </p:nvSpPr>
        <p:spPr>
          <a:xfrm>
            <a:off x="3514288" y="4135728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73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062E401-EC2E-432D-960D-0F682117A440}"/>
              </a:ext>
            </a:extLst>
          </p:cNvPr>
          <p:cNvSpPr/>
          <p:nvPr/>
        </p:nvSpPr>
        <p:spPr>
          <a:xfrm>
            <a:off x="2198347" y="480122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70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D5DF16E-85CC-40F2-8634-405B616A1C7D}"/>
              </a:ext>
            </a:extLst>
          </p:cNvPr>
          <p:cNvSpPr/>
          <p:nvPr/>
        </p:nvSpPr>
        <p:spPr>
          <a:xfrm>
            <a:off x="4053873" y="4911666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60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9BD2E90-6A9E-4433-BF70-A9FE5D54A489}"/>
              </a:ext>
            </a:extLst>
          </p:cNvPr>
          <p:cNvSpPr/>
          <p:nvPr/>
        </p:nvSpPr>
        <p:spPr>
          <a:xfrm>
            <a:off x="3068345" y="5428022"/>
            <a:ext cx="7250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55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8A2D03E-B392-4E2C-9C82-87306ED6A1A7}"/>
              </a:ext>
            </a:extLst>
          </p:cNvPr>
          <p:cNvSpPr/>
          <p:nvPr/>
        </p:nvSpPr>
        <p:spPr>
          <a:xfrm>
            <a:off x="8537024" y="1722521"/>
            <a:ext cx="36549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Massa corporal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6F5D06C-F5D3-4223-A09D-6D3667094FB0}"/>
              </a:ext>
            </a:extLst>
          </p:cNvPr>
          <p:cNvSpPr/>
          <p:nvPr/>
        </p:nvSpPr>
        <p:spPr>
          <a:xfrm>
            <a:off x="0" y="0"/>
            <a:ext cx="6091603" cy="67240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D956790-CD55-43AB-A361-7E508168606C}"/>
              </a:ext>
            </a:extLst>
          </p:cNvPr>
          <p:cNvSpPr/>
          <p:nvPr/>
        </p:nvSpPr>
        <p:spPr>
          <a:xfrm>
            <a:off x="6091604" y="858982"/>
            <a:ext cx="36549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?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87079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18A2D03E-B392-4E2C-9C82-87306ED6A1A7}"/>
              </a:ext>
            </a:extLst>
          </p:cNvPr>
          <p:cNvSpPr/>
          <p:nvPr/>
        </p:nvSpPr>
        <p:spPr>
          <a:xfrm>
            <a:off x="1563467" y="104793"/>
            <a:ext cx="36549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Massa corporal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4BD10B5-7864-4C90-AA6A-BF19E72C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4" y="922682"/>
            <a:ext cx="7813310" cy="5408840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EDF0A252-A80D-4C75-8DF3-59CEF7FF9833}"/>
              </a:ext>
            </a:extLst>
          </p:cNvPr>
          <p:cNvSpPr/>
          <p:nvPr/>
        </p:nvSpPr>
        <p:spPr>
          <a:xfrm>
            <a:off x="7498373" y="3429000"/>
            <a:ext cx="36549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Média</a:t>
            </a:r>
          </a:p>
          <a:p>
            <a:r>
              <a:rPr lang="pt-BR" sz="3500" b="1" dirty="0">
                <a:latin typeface="Bahnschrift SemiLight SemiConde" panose="020B0502040204020203" pitchFamily="34" charset="0"/>
              </a:rPr>
              <a:t>Desvio padrão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69CE737-34EB-485A-857C-79E3E449EDC5}"/>
              </a:ext>
            </a:extLst>
          </p:cNvPr>
          <p:cNvCxnSpPr>
            <a:cxnSpLocks/>
          </p:cNvCxnSpPr>
          <p:nvPr/>
        </p:nvCxnSpPr>
        <p:spPr>
          <a:xfrm>
            <a:off x="6189785" y="3506875"/>
            <a:ext cx="1235947" cy="5069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6732434-8A5D-405D-A4BF-6C27D366637B}"/>
              </a:ext>
            </a:extLst>
          </p:cNvPr>
          <p:cNvCxnSpPr>
            <a:cxnSpLocks/>
          </p:cNvCxnSpPr>
          <p:nvPr/>
        </p:nvCxnSpPr>
        <p:spPr>
          <a:xfrm flipV="1">
            <a:off x="6360607" y="4087341"/>
            <a:ext cx="1065125" cy="5740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18A2D03E-B392-4E2C-9C82-87306ED6A1A7}"/>
              </a:ext>
            </a:extLst>
          </p:cNvPr>
          <p:cNvSpPr/>
          <p:nvPr/>
        </p:nvSpPr>
        <p:spPr>
          <a:xfrm>
            <a:off x="1563467" y="104793"/>
            <a:ext cx="36549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Massa corporal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D4BD10B5-7864-4C90-AA6A-BF19E72C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4" y="922682"/>
            <a:ext cx="7813310" cy="5408840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EDF0A252-A80D-4C75-8DF3-59CEF7FF9833}"/>
              </a:ext>
            </a:extLst>
          </p:cNvPr>
          <p:cNvSpPr/>
          <p:nvPr/>
        </p:nvSpPr>
        <p:spPr>
          <a:xfrm>
            <a:off x="7498373" y="3429000"/>
            <a:ext cx="36549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Média</a:t>
            </a:r>
          </a:p>
          <a:p>
            <a:r>
              <a:rPr lang="pt-BR" sz="3500" b="1" dirty="0">
                <a:latin typeface="Bahnschrift SemiLight SemiConde" panose="020B0502040204020203" pitchFamily="34" charset="0"/>
              </a:rPr>
              <a:t>Desvio padrão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69CE737-34EB-485A-857C-79E3E449EDC5}"/>
              </a:ext>
            </a:extLst>
          </p:cNvPr>
          <p:cNvCxnSpPr>
            <a:cxnSpLocks/>
          </p:cNvCxnSpPr>
          <p:nvPr/>
        </p:nvCxnSpPr>
        <p:spPr>
          <a:xfrm>
            <a:off x="6189785" y="3506875"/>
            <a:ext cx="1235947" cy="5069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6732434-8A5D-405D-A4BF-6C27D366637B}"/>
              </a:ext>
            </a:extLst>
          </p:cNvPr>
          <p:cNvCxnSpPr>
            <a:cxnSpLocks/>
          </p:cNvCxnSpPr>
          <p:nvPr/>
        </p:nvCxnSpPr>
        <p:spPr>
          <a:xfrm flipV="1">
            <a:off x="6360607" y="4087341"/>
            <a:ext cx="1065125" cy="5740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6AD5B715-6AE9-45DE-A3A6-3CE484C458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13874" y="2155400"/>
            <a:ext cx="1301205" cy="1245995"/>
          </a:xfrm>
          <a:prstGeom prst="bentConnector3">
            <a:avLst>
              <a:gd name="adj1" fmla="val 10019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9D8838D-9FF4-44E6-A4FF-C47E311400DB}"/>
              </a:ext>
            </a:extLst>
          </p:cNvPr>
          <p:cNvSpPr/>
          <p:nvPr/>
        </p:nvSpPr>
        <p:spPr>
          <a:xfrm>
            <a:off x="7787474" y="1112131"/>
            <a:ext cx="4153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Um intuito por caracterizar a população</a:t>
            </a:r>
          </a:p>
        </p:txBody>
      </p:sp>
    </p:spTree>
    <p:extLst>
      <p:ext uri="{BB962C8B-B14F-4D97-AF65-F5344CB8AC3E}">
        <p14:creationId xmlns:p14="http://schemas.microsoft.com/office/powerpoint/2010/main" val="336035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360218" y="591129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</p:spTree>
    <p:extLst>
      <p:ext uri="{BB962C8B-B14F-4D97-AF65-F5344CB8AC3E}">
        <p14:creationId xmlns:p14="http://schemas.microsoft.com/office/powerpoint/2010/main" val="61385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76BC73-CD9A-4DDD-8722-390E9E134185}"/>
              </a:ext>
            </a:extLst>
          </p:cNvPr>
          <p:cNvSpPr/>
          <p:nvPr/>
        </p:nvSpPr>
        <p:spPr>
          <a:xfrm>
            <a:off x="360218" y="591129"/>
            <a:ext cx="1125751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PARÂMETRO: número que resume informação de uma grande 						quantidade de dados de uma variável medida em 						uma </a:t>
            </a:r>
            <a:r>
              <a:rPr lang="pt-BR" sz="3500" u="sng" dirty="0">
                <a:latin typeface="Bahnschrift SemiLight SemiConde" panose="020B0502040204020203" pitchFamily="34" charset="0"/>
              </a:rPr>
              <a:t>POPULAÇÃO ESTATÍSTICA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58E146-32AC-48FB-8E50-821C78C71A77}"/>
              </a:ext>
            </a:extLst>
          </p:cNvPr>
          <p:cNvSpPr/>
          <p:nvPr/>
        </p:nvSpPr>
        <p:spPr>
          <a:xfrm>
            <a:off x="360218" y="2729347"/>
            <a:ext cx="1125751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ESTIMADOR: aproximação amostral a um parâmetro</a:t>
            </a:r>
            <a:endParaRPr lang="pt-BR" sz="3500" u="sng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A215C2-7321-4DCF-92AE-A77FB38E865B}"/>
              </a:ext>
            </a:extLst>
          </p:cNvPr>
          <p:cNvSpPr/>
          <p:nvPr/>
        </p:nvSpPr>
        <p:spPr>
          <a:xfrm>
            <a:off x="360218" y="412201"/>
            <a:ext cx="11000509" cy="2109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1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39	40	41	45	46	47	48	48	49	49	51	52	53	53	53	53	53	53	53	55	56	56	56	56	57	57	57	58	58	59	60	60	60	61	62	62	63	63	63	63	63	63	64	64	64	65	65	66	66	66	66	67	67	68	68	68	69	70	70	70	71	72	72	72	73	73	73	73	75	75	76	76	77	77	77	77	77	77	77	78	78	79	79	80	83	83	83	85	86	86	87	90	91	91	92	95	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68104" y="418924"/>
            <a:ext cx="5206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5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</p:txBody>
      </p:sp>
    </p:spTree>
    <p:extLst>
      <p:ext uri="{BB962C8B-B14F-4D97-AF65-F5344CB8AC3E}">
        <p14:creationId xmlns:p14="http://schemas.microsoft.com/office/powerpoint/2010/main" val="175733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39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40	41	45	46	47	48	48	49	49	51	52	53	53	53	53	53	53	53	55	56	56	56	56	57	57	57	58	58	59	60	60	60	61	62	62	63	63	63	63	63	63	64	64	64	65	65	66	66	66	66	67	67	68	68	68	69	70	70	70	71	72	72	72	73	73	73	73	75	75	76	76	77	77	77	77	77	77	77	78	78	79	79	80	83	83	83	85	86	86	87	90	91	91	92	95	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46332" y="361335"/>
            <a:ext cx="520618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min = 39</a:t>
            </a:r>
          </a:p>
        </p:txBody>
      </p:sp>
    </p:spTree>
    <p:extLst>
      <p:ext uri="{BB962C8B-B14F-4D97-AF65-F5344CB8AC3E}">
        <p14:creationId xmlns:p14="http://schemas.microsoft.com/office/powerpoint/2010/main" val="242908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39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40	41	45	46	47	48	48	49	49	51	52	53	53	53	53	53	53	53	55	56	56	56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56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57	57	57	58	58	59	60	60	60	61	62	62	63	63	63	63	63	63	64	64	64	65	65	66	66	66	66	67	67	68	68	68	69	70	70	70	71	72	72	72	73	73	73	73	75	75	76	76	77	77	77	77	77	77	77	78	78	79	79	80	83	83	83	85	86	86	87	90	91	91	92	95	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46332" y="361335"/>
            <a:ext cx="520618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min = 39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3000" dirty="0">
                <a:latin typeface="Bahnschrift SemiLight SemiConde" panose="020B0502040204020203" pitchFamily="34" charset="0"/>
              </a:rPr>
              <a:t>= 56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5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39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40	41	45	46	47	48	48	49	49	51	52	53	53	53	53	53	53	53	55	56	56	56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56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57	57	57	58	58	59	60	60	60	61	62	62	63	63	63	63	63	63	64	64	64	65	65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66	66	66	67	67	68	68	68	69	70	70	70	71	72	72	72	73	73	73	73	75	75	76	76	77	77	77	77	77	77	77	78	78	79	79	80	83	83	83	85	86	86	87	90	91	91	92	95	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46332" y="361335"/>
            <a:ext cx="520618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min = 39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3000" dirty="0">
                <a:latin typeface="Bahnschrift SemiLight SemiConde" panose="020B0502040204020203" pitchFamily="34" charset="0"/>
              </a:rPr>
              <a:t>= 56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50</a:t>
            </a:r>
            <a:r>
              <a:rPr lang="es-419" sz="3000" dirty="0">
                <a:latin typeface="Bahnschrift SemiLight SemiConde" panose="020B0502040204020203" pitchFamily="34" charset="0"/>
              </a:rPr>
              <a:t> = 66 (Mediana)</a:t>
            </a:r>
          </a:p>
        </p:txBody>
      </p:sp>
    </p:spTree>
    <p:extLst>
      <p:ext uri="{BB962C8B-B14F-4D97-AF65-F5344CB8AC3E}">
        <p14:creationId xmlns:p14="http://schemas.microsoft.com/office/powerpoint/2010/main" val="409919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39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40	41	45	46	47	48	48	49	49	51	52	53	53	53	53	53	53	53	55	56	56	56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56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57	57	57	58	58	59	60	60	60	61	62	62	63	63	63	63	63	63	64	64	64	65	65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66	66	66	67	67	68	68	68	69	70	70	70	71	72	72	72	73	73	73	73	75	75	76	76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77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77	77	77	77	77	77	78	78	79	79	80	83	83	83	85	86	86	87	90	91	91	92	95	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46332" y="361335"/>
            <a:ext cx="5206182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min = 39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3000" dirty="0">
                <a:latin typeface="Bahnschrift SemiLight SemiConde" panose="020B0502040204020203" pitchFamily="34" charset="0"/>
              </a:rPr>
              <a:t>= 56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50</a:t>
            </a:r>
            <a:r>
              <a:rPr lang="es-419" sz="3000" dirty="0">
                <a:latin typeface="Bahnschrift SemiLight SemiConde" panose="020B0502040204020203" pitchFamily="34" charset="0"/>
              </a:rPr>
              <a:t> = 66 (Mediana)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75 </a:t>
            </a:r>
            <a:r>
              <a:rPr lang="es-419" sz="3000" dirty="0">
                <a:latin typeface="Bahnschrift SemiLight SemiConde" panose="020B0502040204020203" pitchFamily="34" charset="0"/>
              </a:rPr>
              <a:t>= 77</a:t>
            </a:r>
            <a:endParaRPr lang="es-419" sz="3000" baseline="-25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formas de exploração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367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Estatística descritiva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EEC5F-727C-40E9-B961-45AC9B3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058" y="589935"/>
            <a:ext cx="7248831" cy="6474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39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39	40	41	45	46	47	48	48	49	49	51	52	53	53	53	53	53	53	53	55	56	56	56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56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57	57	57	58	58	59	60	60	60	61	62	62	63	63	63	63	63	63	64	64	64	65	65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66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66	66	66	67	67	68	68	68	69	70	70	70	71	72	72	72	73	73	73	73	75	75	76	76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77</a:t>
            </a:r>
            <a:r>
              <a:rPr lang="pt-BR" sz="3000" dirty="0">
                <a:solidFill>
                  <a:srgbClr val="002060"/>
                </a:solidFill>
                <a:latin typeface="Bahnschrift SemiCondensed" panose="020B0502040204020203" pitchFamily="34" charset="0"/>
              </a:rPr>
              <a:t>	77	77	77	77	77	77	78	78	79	79	80	83	83	83	85	86	86	87	90	91	91	92	95	</a:t>
            </a:r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99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61AC5C-F796-4F3E-AFB6-760CCDBFFB2C}"/>
              </a:ext>
            </a:extLst>
          </p:cNvPr>
          <p:cNvSpPr/>
          <p:nvPr/>
        </p:nvSpPr>
        <p:spPr>
          <a:xfrm>
            <a:off x="6746332" y="361335"/>
            <a:ext cx="520618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500" dirty="0">
                <a:latin typeface="Bahnschrift SemiLight SemiConde" panose="020B0502040204020203" pitchFamily="34" charset="0"/>
              </a:rPr>
              <a:t>: </a:t>
            </a:r>
            <a:r>
              <a:rPr lang="es-419" sz="3500" dirty="0" err="1">
                <a:latin typeface="Bahnschrift SemiLight SemiConde" panose="020B0502040204020203" pitchFamily="34" charset="0"/>
              </a:rPr>
              <a:t>massa</a:t>
            </a:r>
            <a:r>
              <a:rPr lang="es-419" sz="3500" dirty="0">
                <a:latin typeface="Bahnschrift SemiLight SemiConde" panose="020B0502040204020203" pitchFamily="34" charset="0"/>
              </a:rPr>
              <a:t> corporal 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n = 98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min = 39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3000" dirty="0">
                <a:latin typeface="Bahnschrift SemiLight SemiConde" panose="020B0502040204020203" pitchFamily="34" charset="0"/>
              </a:rPr>
              <a:t>= 56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50</a:t>
            </a:r>
            <a:r>
              <a:rPr lang="es-419" sz="3000" dirty="0">
                <a:latin typeface="Bahnschrift SemiLight SemiConde" panose="020B0502040204020203" pitchFamily="34" charset="0"/>
              </a:rPr>
              <a:t> = 66 (Mediana)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Q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75 </a:t>
            </a:r>
            <a:r>
              <a:rPr lang="es-419" sz="3000" dirty="0">
                <a:latin typeface="Bahnschrift SemiLight SemiConde" panose="020B0502040204020203" pitchFamily="34" charset="0"/>
              </a:rPr>
              <a:t>= 77</a:t>
            </a:r>
            <a:endParaRPr lang="es-419" sz="3000" baseline="-25000" dirty="0">
              <a:latin typeface="Bahnschrift SemiLight SemiConde" panose="020B0502040204020203" pitchFamily="34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</a:rPr>
              <a:t>max</a:t>
            </a:r>
            <a:r>
              <a:rPr lang="es-419" sz="3000" dirty="0">
                <a:latin typeface="Bahnschrift SemiLight SemiConde" panose="020B0502040204020203" pitchFamily="34" charset="0"/>
              </a:rPr>
              <a:t> = 99</a:t>
            </a:r>
          </a:p>
        </p:txBody>
      </p:sp>
    </p:spTree>
    <p:extLst>
      <p:ext uri="{BB962C8B-B14F-4D97-AF65-F5344CB8AC3E}">
        <p14:creationId xmlns:p14="http://schemas.microsoft.com/office/powerpoint/2010/main" val="87568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74C1EC-167F-4F51-B0FC-324BBAA8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4659" cy="68580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664544CD-AEB5-4DC9-A880-67ADEB82569B}"/>
              </a:ext>
            </a:extLst>
          </p:cNvPr>
          <p:cNvSpPr/>
          <p:nvPr/>
        </p:nvSpPr>
        <p:spPr>
          <a:xfrm>
            <a:off x="8824545" y="609601"/>
            <a:ext cx="249659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Histograma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3C77FE-4769-4068-BF07-87149415F065}"/>
              </a:ext>
            </a:extLst>
          </p:cNvPr>
          <p:cNvSpPr/>
          <p:nvPr/>
        </p:nvSpPr>
        <p:spPr>
          <a:xfrm>
            <a:off x="8824962" y="1607331"/>
            <a:ext cx="33864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 err="1">
                <a:latin typeface="Bahnschrift SemiLight SemiConde" panose="020B0502040204020203" pitchFamily="34" charset="0"/>
              </a:rPr>
              <a:t>Distribuição</a:t>
            </a:r>
            <a:r>
              <a:rPr lang="es-419" sz="3200" dirty="0">
                <a:latin typeface="Bahnschrift SemiLight SemiConde" panose="020B0502040204020203" pitchFamily="34" charset="0"/>
              </a:rPr>
              <a:t> Gaussiana</a:t>
            </a:r>
          </a:p>
        </p:txBody>
      </p:sp>
    </p:spTree>
    <p:extLst>
      <p:ext uri="{BB962C8B-B14F-4D97-AF65-F5344CB8AC3E}">
        <p14:creationId xmlns:p14="http://schemas.microsoft.com/office/powerpoint/2010/main" val="64667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74C1EC-167F-4F51-B0FC-324BBAA8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4659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47B9A05-BAD6-46D1-9CA5-928AC2BFF7D5}"/>
              </a:ext>
            </a:extLst>
          </p:cNvPr>
          <p:cNvSpPr txBox="1"/>
          <p:nvPr/>
        </p:nvSpPr>
        <p:spPr>
          <a:xfrm>
            <a:off x="4103913" y="6008914"/>
            <a:ext cx="424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*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FD9C60-FD1A-4FEC-9BF2-8EFCB8C59025}"/>
              </a:ext>
            </a:extLst>
          </p:cNvPr>
          <p:cNvSpPr/>
          <p:nvPr/>
        </p:nvSpPr>
        <p:spPr>
          <a:xfrm>
            <a:off x="8621486" y="1536992"/>
            <a:ext cx="3570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Média</a:t>
            </a:r>
            <a:r>
              <a:rPr lang="es-419" sz="3000" dirty="0">
                <a:solidFill>
                  <a:srgbClr val="FF0000"/>
                </a:solidFill>
                <a:latin typeface="Bahnschrift SemiLight SemiConde" panose="020B0502040204020203" pitchFamily="34" charset="0"/>
              </a:rPr>
              <a:t> = 66,34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Mediana = 66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6004AF-6D23-4B40-9D8C-BEA7E63A39E8}"/>
              </a:ext>
            </a:extLst>
          </p:cNvPr>
          <p:cNvSpPr/>
          <p:nvPr/>
        </p:nvSpPr>
        <p:spPr>
          <a:xfrm>
            <a:off x="8824545" y="609601"/>
            <a:ext cx="249659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Histograma</a:t>
            </a:r>
          </a:p>
        </p:txBody>
      </p:sp>
    </p:spTree>
    <p:extLst>
      <p:ext uri="{BB962C8B-B14F-4D97-AF65-F5344CB8AC3E}">
        <p14:creationId xmlns:p14="http://schemas.microsoft.com/office/powerpoint/2010/main" val="59529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487F216-F512-401B-883E-1ABFCA47B482}"/>
              </a:ext>
            </a:extLst>
          </p:cNvPr>
          <p:cNvGrpSpPr/>
          <p:nvPr/>
        </p:nvGrpSpPr>
        <p:grpSpPr>
          <a:xfrm>
            <a:off x="0" y="191952"/>
            <a:ext cx="5971770" cy="6474096"/>
            <a:chOff x="0" y="191952"/>
            <a:chExt cx="5971770" cy="647409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A6D1A80C-AAD5-49D6-8FC6-C7ED11AA7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30" b="6230"/>
            <a:stretch/>
          </p:blipFill>
          <p:spPr>
            <a:xfrm>
              <a:off x="0" y="191952"/>
              <a:ext cx="5971770" cy="6474096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D3CFEC9-01FF-4A23-8357-82967445E903}"/>
                </a:ext>
              </a:extLst>
            </p:cNvPr>
            <p:cNvSpPr/>
            <p:nvPr/>
          </p:nvSpPr>
          <p:spPr>
            <a:xfrm>
              <a:off x="2665903" y="6456899"/>
              <a:ext cx="794478" cy="18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710BB5-FD77-4A51-966E-41ECAD37A1B6}"/>
              </a:ext>
            </a:extLst>
          </p:cNvPr>
          <p:cNvSpPr/>
          <p:nvPr/>
        </p:nvSpPr>
        <p:spPr>
          <a:xfrm>
            <a:off x="5971770" y="381001"/>
            <a:ext cx="346614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Boxplot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with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jitter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3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7EE199A2-199C-4D9F-AD22-84A889D0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8"/>
          <a:stretch/>
        </p:blipFill>
        <p:spPr>
          <a:xfrm>
            <a:off x="13695" y="1638300"/>
            <a:ext cx="8977154" cy="5219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F978ED9-2B74-4E3F-BB43-D6F56877C3B3}"/>
              </a:ext>
            </a:extLst>
          </p:cNvPr>
          <p:cNvSpPr/>
          <p:nvPr/>
        </p:nvSpPr>
        <p:spPr>
          <a:xfrm>
            <a:off x="283028" y="272143"/>
            <a:ext cx="52061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Anatomía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um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Boxplot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249A3D-2917-45E0-94E2-1E7370808AA4}"/>
              </a:ext>
            </a:extLst>
          </p:cNvPr>
          <p:cNvSpPr/>
          <p:nvPr/>
        </p:nvSpPr>
        <p:spPr>
          <a:xfrm>
            <a:off x="557980" y="2090057"/>
            <a:ext cx="8432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min	             Q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2500" dirty="0">
                <a:latin typeface="Bahnschrift SemiLight SemiConde" panose="020B0502040204020203" pitchFamily="34" charset="0"/>
              </a:rPr>
              <a:t>	  Mediana               Q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75                                         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max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D1005E-E191-4A05-9909-DEBA7F562965}"/>
              </a:ext>
            </a:extLst>
          </p:cNvPr>
          <p:cNvCxnSpPr>
            <a:cxnSpLocks/>
          </p:cNvCxnSpPr>
          <p:nvPr/>
        </p:nvCxnSpPr>
        <p:spPr>
          <a:xfrm flipH="1">
            <a:off x="827316" y="2533093"/>
            <a:ext cx="27387" cy="1157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11C457-001F-463A-9CF7-5260486B246A}"/>
              </a:ext>
            </a:extLst>
          </p:cNvPr>
          <p:cNvCxnSpPr>
            <a:cxnSpLocks/>
          </p:cNvCxnSpPr>
          <p:nvPr/>
        </p:nvCxnSpPr>
        <p:spPr>
          <a:xfrm>
            <a:off x="2656115" y="2533093"/>
            <a:ext cx="283028" cy="8263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CF2D31A-1305-4520-90A5-2FBCC08B7497}"/>
              </a:ext>
            </a:extLst>
          </p:cNvPr>
          <p:cNvCxnSpPr>
            <a:cxnSpLocks/>
          </p:cNvCxnSpPr>
          <p:nvPr/>
        </p:nvCxnSpPr>
        <p:spPr>
          <a:xfrm>
            <a:off x="4049488" y="2472263"/>
            <a:ext cx="142916" cy="8872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29DBBD1-4765-48D8-8DDC-E3D09AF20570}"/>
              </a:ext>
            </a:extLst>
          </p:cNvPr>
          <p:cNvCxnSpPr>
            <a:cxnSpLocks/>
          </p:cNvCxnSpPr>
          <p:nvPr/>
        </p:nvCxnSpPr>
        <p:spPr>
          <a:xfrm flipH="1">
            <a:off x="5545042" y="2533093"/>
            <a:ext cx="267929" cy="8263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C6A83F-8D62-4BD0-8607-2099D0E1DFAE}"/>
              </a:ext>
            </a:extLst>
          </p:cNvPr>
          <p:cNvCxnSpPr>
            <a:cxnSpLocks/>
          </p:cNvCxnSpPr>
          <p:nvPr/>
        </p:nvCxnSpPr>
        <p:spPr>
          <a:xfrm flipH="1">
            <a:off x="8263662" y="2533093"/>
            <a:ext cx="27388" cy="1157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9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7EE199A2-199C-4D9F-AD22-84A889D0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8"/>
          <a:stretch/>
        </p:blipFill>
        <p:spPr>
          <a:xfrm>
            <a:off x="13695" y="1638300"/>
            <a:ext cx="8977154" cy="5219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F978ED9-2B74-4E3F-BB43-D6F56877C3B3}"/>
              </a:ext>
            </a:extLst>
          </p:cNvPr>
          <p:cNvSpPr/>
          <p:nvPr/>
        </p:nvSpPr>
        <p:spPr>
          <a:xfrm>
            <a:off x="283028" y="272143"/>
            <a:ext cx="52061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Anatomía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um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Boxplot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3249A3D-2917-45E0-94E2-1E7370808AA4}"/>
              </a:ext>
            </a:extLst>
          </p:cNvPr>
          <p:cNvSpPr/>
          <p:nvPr/>
        </p:nvSpPr>
        <p:spPr>
          <a:xfrm>
            <a:off x="557980" y="2090057"/>
            <a:ext cx="8432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min	             Q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25 </a:t>
            </a:r>
            <a:r>
              <a:rPr lang="es-419" sz="2500" dirty="0">
                <a:latin typeface="Bahnschrift SemiLight SemiConde" panose="020B0502040204020203" pitchFamily="34" charset="0"/>
              </a:rPr>
              <a:t>	  Mediana               Q</a:t>
            </a:r>
            <a:r>
              <a:rPr lang="es-419" sz="2500" baseline="-25000" dirty="0">
                <a:latin typeface="Bahnschrift SemiLight SemiConde" panose="020B0502040204020203" pitchFamily="34" charset="0"/>
              </a:rPr>
              <a:t>75                                          </a:t>
            </a:r>
            <a:r>
              <a:rPr lang="es-419" sz="2500" dirty="0" err="1">
                <a:latin typeface="Bahnschrift SemiLight SemiConde" panose="020B0502040204020203" pitchFamily="34" charset="0"/>
              </a:rPr>
              <a:t>max</a:t>
            </a:r>
            <a:endParaRPr lang="es-419" sz="25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D1005E-E191-4A05-9909-DEBA7F562965}"/>
              </a:ext>
            </a:extLst>
          </p:cNvPr>
          <p:cNvCxnSpPr>
            <a:cxnSpLocks/>
          </p:cNvCxnSpPr>
          <p:nvPr/>
        </p:nvCxnSpPr>
        <p:spPr>
          <a:xfrm flipH="1">
            <a:off x="827316" y="2533093"/>
            <a:ext cx="27387" cy="1157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11C457-001F-463A-9CF7-5260486B246A}"/>
              </a:ext>
            </a:extLst>
          </p:cNvPr>
          <p:cNvCxnSpPr>
            <a:cxnSpLocks/>
          </p:cNvCxnSpPr>
          <p:nvPr/>
        </p:nvCxnSpPr>
        <p:spPr>
          <a:xfrm>
            <a:off x="2656115" y="2533093"/>
            <a:ext cx="283028" cy="8263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CF2D31A-1305-4520-90A5-2FBCC08B7497}"/>
              </a:ext>
            </a:extLst>
          </p:cNvPr>
          <p:cNvCxnSpPr>
            <a:cxnSpLocks/>
          </p:cNvCxnSpPr>
          <p:nvPr/>
        </p:nvCxnSpPr>
        <p:spPr>
          <a:xfrm>
            <a:off x="4049488" y="2472263"/>
            <a:ext cx="142916" cy="8872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29DBBD1-4765-48D8-8DDC-E3D09AF20570}"/>
              </a:ext>
            </a:extLst>
          </p:cNvPr>
          <p:cNvCxnSpPr>
            <a:cxnSpLocks/>
          </p:cNvCxnSpPr>
          <p:nvPr/>
        </p:nvCxnSpPr>
        <p:spPr>
          <a:xfrm flipH="1">
            <a:off x="5545042" y="2533093"/>
            <a:ext cx="267929" cy="8263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C6A83F-8D62-4BD0-8607-2099D0E1DFAE}"/>
              </a:ext>
            </a:extLst>
          </p:cNvPr>
          <p:cNvCxnSpPr>
            <a:cxnSpLocks/>
          </p:cNvCxnSpPr>
          <p:nvPr/>
        </p:nvCxnSpPr>
        <p:spPr>
          <a:xfrm flipH="1">
            <a:off x="8263662" y="2533093"/>
            <a:ext cx="27388" cy="11571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Chave Direita 33">
            <a:extLst>
              <a:ext uri="{FF2B5EF4-FFF2-40B4-BE49-F238E27FC236}">
                <a16:creationId xmlns:a16="http://schemas.microsoft.com/office/drawing/2014/main" id="{E54EFDD1-0B4C-4E18-B28E-CD9071065B28}"/>
              </a:ext>
            </a:extLst>
          </p:cNvPr>
          <p:cNvSpPr/>
          <p:nvPr/>
        </p:nvSpPr>
        <p:spPr>
          <a:xfrm rot="5400000">
            <a:off x="1591678" y="4052825"/>
            <a:ext cx="477054" cy="2111827"/>
          </a:xfrm>
          <a:prstGeom prst="rightBrace">
            <a:avLst>
              <a:gd name="adj1" fmla="val 66848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4343A054-E1D8-4705-BB70-FCC250553AF4}"/>
              </a:ext>
            </a:extLst>
          </p:cNvPr>
          <p:cNvSpPr/>
          <p:nvPr/>
        </p:nvSpPr>
        <p:spPr>
          <a:xfrm rot="5400000">
            <a:off x="3311621" y="4455598"/>
            <a:ext cx="477054" cy="1306283"/>
          </a:xfrm>
          <a:prstGeom prst="rightBrace">
            <a:avLst>
              <a:gd name="adj1" fmla="val 66848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1628DBB3-3EF9-41F5-ABFD-E3ED14DBF798}"/>
              </a:ext>
            </a:extLst>
          </p:cNvPr>
          <p:cNvSpPr/>
          <p:nvPr/>
        </p:nvSpPr>
        <p:spPr>
          <a:xfrm rot="5400000">
            <a:off x="4653373" y="4455598"/>
            <a:ext cx="477054" cy="1306283"/>
          </a:xfrm>
          <a:prstGeom prst="rightBrace">
            <a:avLst>
              <a:gd name="adj1" fmla="val 66848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have Direita 15">
            <a:extLst>
              <a:ext uri="{FF2B5EF4-FFF2-40B4-BE49-F238E27FC236}">
                <a16:creationId xmlns:a16="http://schemas.microsoft.com/office/drawing/2014/main" id="{3588B14D-4853-4439-B4AB-FDD161756FBE}"/>
              </a:ext>
            </a:extLst>
          </p:cNvPr>
          <p:cNvSpPr/>
          <p:nvPr/>
        </p:nvSpPr>
        <p:spPr>
          <a:xfrm rot="5400000">
            <a:off x="6665825" y="3749429"/>
            <a:ext cx="477054" cy="2718619"/>
          </a:xfrm>
          <a:prstGeom prst="rightBrace">
            <a:avLst>
              <a:gd name="adj1" fmla="val 66848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ACA4B6-FF77-4D88-BBB1-E58E5E96FB68}"/>
              </a:ext>
            </a:extLst>
          </p:cNvPr>
          <p:cNvSpPr/>
          <p:nvPr/>
        </p:nvSpPr>
        <p:spPr>
          <a:xfrm>
            <a:off x="1480458" y="5605427"/>
            <a:ext cx="67558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dirty="0">
                <a:latin typeface="Bahnschrift SemiLight SemiConde" panose="020B0502040204020203" pitchFamily="34" charset="0"/>
              </a:rPr>
              <a:t>25%                 50%            75%                   100%</a:t>
            </a:r>
          </a:p>
        </p:txBody>
      </p:sp>
    </p:spTree>
    <p:extLst>
      <p:ext uri="{BB962C8B-B14F-4D97-AF65-F5344CB8AC3E}">
        <p14:creationId xmlns:p14="http://schemas.microsoft.com/office/powerpoint/2010/main" val="394047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F3169B9-9272-486C-96D6-ADE0B89181DD}"/>
              </a:ext>
            </a:extLst>
          </p:cNvPr>
          <p:cNvSpPr/>
          <p:nvPr/>
        </p:nvSpPr>
        <p:spPr>
          <a:xfrm>
            <a:off x="283027" y="272143"/>
            <a:ext cx="85344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Jitter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plot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Violin</a:t>
            </a:r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Plot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103772-3592-4869-8C43-2372FD5E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5824" r="2322" b="5545"/>
          <a:stretch/>
        </p:blipFill>
        <p:spPr>
          <a:xfrm>
            <a:off x="230267" y="1007145"/>
            <a:ext cx="11731466" cy="5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3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457956-C21F-470B-B6B3-9AE7D0BB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7" y="336775"/>
            <a:ext cx="6896100" cy="63150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F193-2623-475E-8158-148040D1596F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69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FDF11A-2CF6-4C3F-9B54-0FE44B5C4286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63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BFDBB58-2300-4BF1-BA13-E94D41059DED}"/>
                  </a:ext>
                </a:extLst>
              </p:cNvPr>
              <p:cNvSpPr txBox="1"/>
              <p:nvPr/>
            </p:nvSpPr>
            <p:spPr>
              <a:xfrm>
                <a:off x="8672437" y="1693217"/>
                <a:ext cx="15472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BFDBB58-2300-4BF1-BA13-E94D41059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37" y="1693217"/>
                <a:ext cx="15472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311989D-038A-493F-861A-DA1B39E570BA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5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formas de exploração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3675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Estatística descritiva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posição e tendência central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variação</a:t>
            </a:r>
          </a:p>
        </p:txBody>
      </p:sp>
    </p:spTree>
    <p:extLst>
      <p:ext uri="{BB962C8B-B14F-4D97-AF65-F5344CB8AC3E}">
        <p14:creationId xmlns:p14="http://schemas.microsoft.com/office/powerpoint/2010/main" val="19116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BFDBB58-2300-4BF1-BA13-E94D41059DED}"/>
                  </a:ext>
                </a:extLst>
              </p:cNvPr>
              <p:cNvSpPr txBox="1"/>
              <p:nvPr/>
            </p:nvSpPr>
            <p:spPr>
              <a:xfrm>
                <a:off x="8672437" y="1693217"/>
                <a:ext cx="154728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BFDBB58-2300-4BF1-BA13-E94D41059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37" y="1693217"/>
                <a:ext cx="154728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401A4518-15CD-48A6-8F44-4AFEAFF8CA22}"/>
              </a:ext>
            </a:extLst>
          </p:cNvPr>
          <p:cNvSpPr/>
          <p:nvPr/>
        </p:nvSpPr>
        <p:spPr>
          <a:xfrm>
            <a:off x="7158310" y="2634343"/>
            <a:ext cx="4522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latin typeface="Bahnschrift SemiLight SemiConde" panose="020B0502040204020203" pitchFamily="34" charset="0"/>
              </a:rPr>
              <a:t>Diferença</a:t>
            </a:r>
            <a:r>
              <a:rPr lang="es-419" sz="3000" dirty="0">
                <a:latin typeface="Bahnschrift SemiLight SemiConde" panose="020B0502040204020203" pitchFamily="34" charset="0"/>
              </a:rPr>
              <a:t> de cada dado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000" dirty="0">
                <a:latin typeface="Bahnschrift SemiLight SemiConde" panose="020B0502040204020203" pitchFamily="34" charset="0"/>
              </a:rPr>
              <a:t> a media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11989D-038A-493F-861A-DA1B39E570BA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1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783283" y="1548676"/>
                <a:ext cx="2312748" cy="16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4000" i="1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83" y="1548676"/>
                <a:ext cx="2312748" cy="1680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F3A82760-E015-44E6-A7EA-AF66AD12A1F0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4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783283" y="1548676"/>
                <a:ext cx="3159648" cy="16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4000" i="1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nary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~ 0</m:t>
                      </m:r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83" y="1548676"/>
                <a:ext cx="3159648" cy="1680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707B63FE-0E6A-4787-811C-50CB3B37CF06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53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783283" y="1548676"/>
                <a:ext cx="2891369" cy="16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4000" i="1" smtClean="0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83" y="1548676"/>
                <a:ext cx="2891369" cy="1680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FE36DC5-E045-4661-A7CA-803DE61206A2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5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173682" y="1729680"/>
                <a:ext cx="4495803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82" y="1729680"/>
                <a:ext cx="4495803" cy="123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E2AFAF3-2497-4DE1-B884-6FAB95AE0909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3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173682" y="1729680"/>
                <a:ext cx="4495803" cy="123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00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82" y="1729680"/>
                <a:ext cx="4495803" cy="123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7A11DA04-9266-41B6-A8F0-B7C9E4C038FB}"/>
              </a:ext>
            </a:extLst>
          </p:cNvPr>
          <p:cNvSpPr/>
          <p:nvPr/>
        </p:nvSpPr>
        <p:spPr>
          <a:xfrm>
            <a:off x="7441341" y="3570944"/>
            <a:ext cx="19485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500" dirty="0" err="1">
                <a:latin typeface="Bahnschrift SemiLight SemiConde" panose="020B0502040204020203" pitchFamily="34" charset="0"/>
              </a:rPr>
              <a:t>Variância</a:t>
            </a:r>
            <a:endParaRPr lang="es-419" sz="35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0859344-149B-43C8-9C42-B344A1D70239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02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DFCF1C-DC6B-45B4-A499-DB5F14A1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6705600" cy="60198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146EC0-06E2-45CB-BAAF-B0F59D0F7D50}"/>
              </a:ext>
            </a:extLst>
          </p:cNvPr>
          <p:cNvSpPr/>
          <p:nvPr/>
        </p:nvSpPr>
        <p:spPr>
          <a:xfrm>
            <a:off x="6096000" y="3028890"/>
            <a:ext cx="8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000" dirty="0">
                <a:latin typeface="Bahnschrift SemiLight SemiConde" panose="020B0502040204020203" pitchFamily="34" charset="0"/>
              </a:rPr>
              <a:t>45,7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81F555D-55A6-4DE1-99BD-E1A24EEFC297}"/>
              </a:ext>
            </a:extLst>
          </p:cNvPr>
          <p:cNvCxnSpPr>
            <a:cxnSpLocks/>
          </p:cNvCxnSpPr>
          <p:nvPr/>
        </p:nvCxnSpPr>
        <p:spPr>
          <a:xfrm>
            <a:off x="4386943" y="2634343"/>
            <a:ext cx="0" cy="6531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EE6CA5D-301A-421D-B8D3-065B30AB19FF}"/>
              </a:ext>
            </a:extLst>
          </p:cNvPr>
          <p:cNvCxnSpPr>
            <a:cxnSpLocks/>
          </p:cNvCxnSpPr>
          <p:nvPr/>
        </p:nvCxnSpPr>
        <p:spPr>
          <a:xfrm>
            <a:off x="2895600" y="3287486"/>
            <a:ext cx="0" cy="12627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DC3179-16EC-45D6-968D-082E6BD01B83}"/>
              </a:ext>
            </a:extLst>
          </p:cNvPr>
          <p:cNvCxnSpPr>
            <a:cxnSpLocks/>
          </p:cNvCxnSpPr>
          <p:nvPr/>
        </p:nvCxnSpPr>
        <p:spPr>
          <a:xfrm>
            <a:off x="2198914" y="3287486"/>
            <a:ext cx="0" cy="15675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24B65F7-5B3E-4667-B75F-71E29A285FDE}"/>
              </a:ext>
            </a:extLst>
          </p:cNvPr>
          <p:cNvCxnSpPr>
            <a:cxnSpLocks/>
          </p:cNvCxnSpPr>
          <p:nvPr/>
        </p:nvCxnSpPr>
        <p:spPr>
          <a:xfrm>
            <a:off x="5279571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B5B683E-7259-4724-8C35-18B217AE3F49}"/>
              </a:ext>
            </a:extLst>
          </p:cNvPr>
          <p:cNvCxnSpPr>
            <a:cxnSpLocks/>
          </p:cNvCxnSpPr>
          <p:nvPr/>
        </p:nvCxnSpPr>
        <p:spPr>
          <a:xfrm>
            <a:off x="2590800" y="3287486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6B53D63-E81A-4123-830C-F1E78CCD91FC}"/>
              </a:ext>
            </a:extLst>
          </p:cNvPr>
          <p:cNvCxnSpPr>
            <a:cxnSpLocks/>
          </p:cNvCxnSpPr>
          <p:nvPr/>
        </p:nvCxnSpPr>
        <p:spPr>
          <a:xfrm>
            <a:off x="3331029" y="3178629"/>
            <a:ext cx="0" cy="10885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85A9B75-09E3-4173-86B9-6E2B51561BD0}"/>
              </a:ext>
            </a:extLst>
          </p:cNvPr>
          <p:cNvCxnSpPr>
            <a:cxnSpLocks/>
          </p:cNvCxnSpPr>
          <p:nvPr/>
        </p:nvCxnSpPr>
        <p:spPr>
          <a:xfrm>
            <a:off x="4125687" y="2939143"/>
            <a:ext cx="0" cy="3483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F6DA1B2-4599-4BF3-A535-182700E5BF74}"/>
              </a:ext>
            </a:extLst>
          </p:cNvPr>
          <p:cNvCxnSpPr>
            <a:cxnSpLocks/>
          </p:cNvCxnSpPr>
          <p:nvPr/>
        </p:nvCxnSpPr>
        <p:spPr>
          <a:xfrm>
            <a:off x="2623459" y="3287486"/>
            <a:ext cx="0" cy="89747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68BEAAA-3C03-49BA-A721-CCEBD15554FB}"/>
              </a:ext>
            </a:extLst>
          </p:cNvPr>
          <p:cNvCxnSpPr>
            <a:cxnSpLocks/>
          </p:cNvCxnSpPr>
          <p:nvPr/>
        </p:nvCxnSpPr>
        <p:spPr>
          <a:xfrm>
            <a:off x="3276603" y="2307771"/>
            <a:ext cx="0" cy="97971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93EF49C-9BCD-4EE4-8342-5083808C196F}"/>
              </a:ext>
            </a:extLst>
          </p:cNvPr>
          <p:cNvCxnSpPr>
            <a:cxnSpLocks/>
          </p:cNvCxnSpPr>
          <p:nvPr/>
        </p:nvCxnSpPr>
        <p:spPr>
          <a:xfrm>
            <a:off x="2797630" y="2604348"/>
            <a:ext cx="0" cy="68313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7D9C788-420A-4C51-AA04-657880B5FE50}"/>
              </a:ext>
            </a:extLst>
          </p:cNvPr>
          <p:cNvCxnSpPr>
            <a:cxnSpLocks/>
          </p:cNvCxnSpPr>
          <p:nvPr/>
        </p:nvCxnSpPr>
        <p:spPr>
          <a:xfrm>
            <a:off x="2329546" y="2318657"/>
            <a:ext cx="0" cy="968829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35CB7BC-7A62-4C52-B85D-5FCF8A59A8CF}"/>
              </a:ext>
            </a:extLst>
          </p:cNvPr>
          <p:cNvCxnSpPr>
            <a:cxnSpLocks/>
          </p:cNvCxnSpPr>
          <p:nvPr/>
        </p:nvCxnSpPr>
        <p:spPr>
          <a:xfrm>
            <a:off x="2307774" y="1741715"/>
            <a:ext cx="0" cy="154577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53857A4-AEAD-4331-9C36-4716FE19B449}"/>
              </a:ext>
            </a:extLst>
          </p:cNvPr>
          <p:cNvCxnSpPr>
            <a:cxnSpLocks/>
          </p:cNvCxnSpPr>
          <p:nvPr/>
        </p:nvCxnSpPr>
        <p:spPr>
          <a:xfrm>
            <a:off x="2460175" y="1458685"/>
            <a:ext cx="0" cy="182880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/>
              <p:nvPr/>
            </p:nvSpPr>
            <p:spPr>
              <a:xfrm>
                <a:off x="7173682" y="1729680"/>
                <a:ext cx="4495803" cy="1818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4000" b="0" i="1" smtClean="0">
                          <a:solidFill>
                            <a:srgbClr val="400D4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4000" b="0" i="1" smtClean="0">
                              <a:solidFill>
                                <a:srgbClr val="400D4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4000" i="1">
                                      <a:solidFill>
                                        <a:srgbClr val="400D4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t-BR" sz="4000" i="1">
                                              <a:solidFill>
                                                <a:srgbClr val="400D4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4000" i="1">
                                              <a:solidFill>
                                                <a:srgbClr val="400D4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4000" i="1">
                                              <a:solidFill>
                                                <a:srgbClr val="400D4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4000" i="1">
                                              <a:solidFill>
                                                <a:srgbClr val="400D4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4000" i="1">
                                              <a:solidFill>
                                                <a:srgbClr val="400D4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4000" i="1">
                                          <a:solidFill>
                                            <a:srgbClr val="400D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4000" i="1">
                                  <a:solidFill>
                                    <a:srgbClr val="400D47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4000" i="1" dirty="0">
                  <a:solidFill>
                    <a:srgbClr val="400D47"/>
                  </a:solidFill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45FA064-055A-45EB-A20D-22A523CE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82" y="1729680"/>
                <a:ext cx="4495803" cy="1818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7A11DA04-9266-41B6-A8F0-B7C9E4C038FB}"/>
              </a:ext>
            </a:extLst>
          </p:cNvPr>
          <p:cNvSpPr/>
          <p:nvPr/>
        </p:nvSpPr>
        <p:spPr>
          <a:xfrm>
            <a:off x="7441341" y="3996231"/>
            <a:ext cx="332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Desvio padrão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3624ED1-2CBD-4006-A516-3C1E1EB328AB}"/>
              </a:ext>
            </a:extLst>
          </p:cNvPr>
          <p:cNvSpPr/>
          <p:nvPr/>
        </p:nvSpPr>
        <p:spPr>
          <a:xfrm>
            <a:off x="7441341" y="419100"/>
            <a:ext cx="44157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419" sz="35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Medidas de </a:t>
            </a:r>
            <a:r>
              <a:rPr lang="es-419" sz="3500" dirty="0" err="1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dispersão</a:t>
            </a:r>
            <a:endParaRPr lang="es-419" sz="3500" dirty="0">
              <a:solidFill>
                <a:srgbClr val="C00000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4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65AEAE-9F01-4735-8F14-2FB64F37F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7" r="52727" b="10573"/>
          <a:stretch/>
        </p:blipFill>
        <p:spPr>
          <a:xfrm>
            <a:off x="332509" y="1009505"/>
            <a:ext cx="4165600" cy="33378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C2E9CE-79D2-4341-895D-803F618F0AE2}"/>
              </a:ext>
            </a:extLst>
          </p:cNvPr>
          <p:cNvSpPr/>
          <p:nvPr/>
        </p:nvSpPr>
        <p:spPr>
          <a:xfrm>
            <a:off x="332509" y="481078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</p:spTree>
    <p:extLst>
      <p:ext uri="{BB962C8B-B14F-4D97-AF65-F5344CB8AC3E}">
        <p14:creationId xmlns:p14="http://schemas.microsoft.com/office/powerpoint/2010/main" val="337692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A0D1B68-0458-4782-88C2-2CF0DBE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70" y="1042257"/>
            <a:ext cx="4932936" cy="33050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C1F1F3-7C57-4FFA-9C9B-1E72883DE296}"/>
              </a:ext>
            </a:extLst>
          </p:cNvPr>
          <p:cNvSpPr/>
          <p:nvPr/>
        </p:nvSpPr>
        <p:spPr>
          <a:xfrm>
            <a:off x="4951206" y="404134"/>
            <a:ext cx="3570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000" i="1" dirty="0" err="1">
                <a:latin typeface="Bahnschrift SemiLight SemiConde" panose="020B0502040204020203" pitchFamily="34" charset="0"/>
              </a:rPr>
              <a:t>Artibeus</a:t>
            </a:r>
            <a:r>
              <a:rPr lang="es-419" sz="3000" i="1" dirty="0">
                <a:latin typeface="Bahnschrift SemiLight SemiConde" panose="020B0502040204020203" pitchFamily="34" charset="0"/>
              </a:rPr>
              <a:t> </a:t>
            </a:r>
            <a:r>
              <a:rPr lang="es-419" sz="3000" i="1" dirty="0" err="1">
                <a:latin typeface="Bahnschrift SemiLight SemiConde" panose="020B0502040204020203" pitchFamily="34" charset="0"/>
              </a:rPr>
              <a:t>lituratus</a:t>
            </a:r>
            <a:endParaRPr lang="es-419" sz="30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65AEAE-9F01-4735-8F14-2FB64F37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87" r="52727" b="10573"/>
          <a:stretch/>
        </p:blipFill>
        <p:spPr>
          <a:xfrm>
            <a:off x="332509" y="1009505"/>
            <a:ext cx="4165600" cy="33378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C2E9CE-79D2-4341-895D-803F618F0AE2}"/>
              </a:ext>
            </a:extLst>
          </p:cNvPr>
          <p:cNvSpPr/>
          <p:nvPr/>
        </p:nvSpPr>
        <p:spPr>
          <a:xfrm>
            <a:off x="332509" y="481078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</p:spTree>
    <p:extLst>
      <p:ext uri="{BB962C8B-B14F-4D97-AF65-F5344CB8AC3E}">
        <p14:creationId xmlns:p14="http://schemas.microsoft.com/office/powerpoint/2010/main" val="4056486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A0D1B68-0458-4782-88C2-2CF0DBE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70" y="1042257"/>
            <a:ext cx="4932936" cy="330506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9C1F1F3-7C57-4FFA-9C9B-1E72883DE296}"/>
              </a:ext>
            </a:extLst>
          </p:cNvPr>
          <p:cNvSpPr/>
          <p:nvPr/>
        </p:nvSpPr>
        <p:spPr>
          <a:xfrm>
            <a:off x="4951206" y="404134"/>
            <a:ext cx="3570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3000" i="1" dirty="0" err="1">
                <a:latin typeface="Bahnschrift SemiLight SemiConde" panose="020B0502040204020203" pitchFamily="34" charset="0"/>
              </a:rPr>
              <a:t>Artibeus</a:t>
            </a:r>
            <a:r>
              <a:rPr lang="es-419" sz="3000" i="1" dirty="0">
                <a:latin typeface="Bahnschrift SemiLight SemiConde" panose="020B0502040204020203" pitchFamily="34" charset="0"/>
              </a:rPr>
              <a:t> </a:t>
            </a:r>
            <a:r>
              <a:rPr lang="es-419" sz="3000" i="1" dirty="0" err="1">
                <a:latin typeface="Bahnschrift SemiLight SemiConde" panose="020B0502040204020203" pitchFamily="34" charset="0"/>
              </a:rPr>
              <a:t>lituratus</a:t>
            </a:r>
            <a:endParaRPr lang="es-419" sz="3000" i="1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65AEAE-9F01-4735-8F14-2FB64F37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87" r="52727" b="10573"/>
          <a:stretch/>
        </p:blipFill>
        <p:spPr>
          <a:xfrm>
            <a:off x="332509" y="1009505"/>
            <a:ext cx="4165600" cy="333782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8C2E9CE-79D2-4341-895D-803F618F0AE2}"/>
              </a:ext>
            </a:extLst>
          </p:cNvPr>
          <p:cNvSpPr/>
          <p:nvPr/>
        </p:nvSpPr>
        <p:spPr>
          <a:xfrm>
            <a:off x="332509" y="481078"/>
            <a:ext cx="33377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sz="2500" dirty="0" err="1">
                <a:latin typeface="Bahnschrift SemiLight SemiConde" panose="020B0502040204020203" pitchFamily="34" charset="0"/>
              </a:rPr>
              <a:t>Arquivo</a:t>
            </a:r>
            <a:r>
              <a:rPr lang="es-419" sz="2500" dirty="0">
                <a:latin typeface="Bahnschrift SemiLight SemiConde" panose="020B0502040204020203" pitchFamily="34" charset="0"/>
              </a:rPr>
              <a:t>: “a_lituratus.csv”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724E06E-40B9-457F-B03B-3633D28D4D40}"/>
              </a:ext>
            </a:extLst>
          </p:cNvPr>
          <p:cNvSpPr/>
          <p:nvPr/>
        </p:nvSpPr>
        <p:spPr>
          <a:xfrm>
            <a:off x="332509" y="5000134"/>
            <a:ext cx="66641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</p:spTree>
    <p:extLst>
      <p:ext uri="{BB962C8B-B14F-4D97-AF65-F5344CB8AC3E}">
        <p14:creationId xmlns:p14="http://schemas.microsoft.com/office/powerpoint/2010/main" val="92604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formas de exploração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3675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Estatística descritiva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posição e tendência central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variação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Gráficos exploratórios</a:t>
            </a:r>
          </a:p>
        </p:txBody>
      </p:sp>
    </p:spTree>
    <p:extLst>
      <p:ext uri="{BB962C8B-B14F-4D97-AF65-F5344CB8AC3E}">
        <p14:creationId xmlns:p14="http://schemas.microsoft.com/office/powerpoint/2010/main" val="3942213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5F5731-8C26-4BD1-B95A-7CD081985EEB}"/>
              </a:ext>
            </a:extLst>
          </p:cNvPr>
          <p:cNvSpPr/>
          <p:nvPr/>
        </p:nvSpPr>
        <p:spPr>
          <a:xfrm>
            <a:off x="244641" y="534078"/>
            <a:ext cx="66641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</p:spTree>
    <p:extLst>
      <p:ext uri="{BB962C8B-B14F-4D97-AF65-F5344CB8AC3E}">
        <p14:creationId xmlns:p14="http://schemas.microsoft.com/office/powerpoint/2010/main" val="2943642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68987C64-AD46-4A04-AC5A-0B17CEE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A291A7F-6996-4A9A-BBF4-654734ECD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A5B68F9-AE07-4371-A33F-D64D3BC5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447" y="147816"/>
            <a:ext cx="3215309" cy="27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880A1F-B5A2-4DCB-B1E7-55B9064B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A291A7F-6996-4A9A-BBF4-654734ECD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A5B68F9-AE07-4371-A33F-D64D3BC5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447" y="147816"/>
            <a:ext cx="3215309" cy="27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4135CFF-94CC-4087-B6F7-7D5EA66F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C31DF5-7D8D-49B1-9A5A-DD94F146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447" y="147816"/>
            <a:ext cx="3215309" cy="27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5B1798-8FFB-4812-8DFF-1691567D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396365A-4491-416F-A9BB-253D7833E347}"/>
              </a:ext>
            </a:extLst>
          </p:cNvPr>
          <p:cNvSpPr/>
          <p:nvPr/>
        </p:nvSpPr>
        <p:spPr>
          <a:xfrm>
            <a:off x="8585077" y="1092255"/>
            <a:ext cx="351692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</p:spTree>
    <p:extLst>
      <p:ext uri="{BB962C8B-B14F-4D97-AF65-F5344CB8AC3E}">
        <p14:creationId xmlns:p14="http://schemas.microsoft.com/office/powerpoint/2010/main" val="142543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0CC36D-2E8E-492B-A95A-227026795F3B}"/>
              </a:ext>
            </a:extLst>
          </p:cNvPr>
          <p:cNvSpPr/>
          <p:nvPr/>
        </p:nvSpPr>
        <p:spPr>
          <a:xfrm>
            <a:off x="8585077" y="1092255"/>
            <a:ext cx="351692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A3E7F3-15EE-4DF6-9BB0-FA97DAF4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16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70CC36D-2E8E-492B-A95A-227026795F3B}"/>
              </a:ext>
            </a:extLst>
          </p:cNvPr>
          <p:cNvSpPr/>
          <p:nvPr/>
        </p:nvSpPr>
        <p:spPr>
          <a:xfrm>
            <a:off x="8585077" y="1092255"/>
            <a:ext cx="351692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82D6C0-CE19-4A37-A571-A3EF052DB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" y="468000"/>
            <a:ext cx="8568500" cy="63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7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1329C78-4609-4A30-9938-E144773A964E}"/>
              </a:ext>
            </a:extLst>
          </p:cNvPr>
          <p:cNvSpPr/>
          <p:nvPr/>
        </p:nvSpPr>
        <p:spPr>
          <a:xfrm>
            <a:off x="3614022" y="6229752"/>
            <a:ext cx="794478" cy="1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EAAA5B2-11FE-492B-A315-80208459C017}"/>
              </a:ext>
            </a:extLst>
          </p:cNvPr>
          <p:cNvSpPr/>
          <p:nvPr/>
        </p:nvSpPr>
        <p:spPr>
          <a:xfrm>
            <a:off x="7606603" y="1206434"/>
            <a:ext cx="200967" cy="200967"/>
          </a:xfrm>
          <a:prstGeom prst="ellipse">
            <a:avLst/>
          </a:prstGeom>
          <a:solidFill>
            <a:srgbClr val="00008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4697A3-1E91-4DF2-ADA0-2585D2521D43}"/>
              </a:ext>
            </a:extLst>
          </p:cNvPr>
          <p:cNvSpPr/>
          <p:nvPr/>
        </p:nvSpPr>
        <p:spPr>
          <a:xfrm>
            <a:off x="7606603" y="1661122"/>
            <a:ext cx="200967" cy="200967"/>
          </a:xfrm>
          <a:prstGeom prst="ellipse">
            <a:avLst/>
          </a:prstGeom>
          <a:solidFill>
            <a:srgbClr val="B03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019633A-BCDB-40E7-8CE4-3DCBA9453A37}"/>
              </a:ext>
            </a:extLst>
          </p:cNvPr>
          <p:cNvSpPr/>
          <p:nvPr/>
        </p:nvSpPr>
        <p:spPr>
          <a:xfrm>
            <a:off x="7606603" y="2115809"/>
            <a:ext cx="200967" cy="200967"/>
          </a:xfrm>
          <a:prstGeom prst="ellipse">
            <a:avLst/>
          </a:prstGeom>
          <a:solidFill>
            <a:srgbClr val="008B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F6250E-D966-4623-9A1F-276CCAA539A0}"/>
              </a:ext>
            </a:extLst>
          </p:cNvPr>
          <p:cNvSpPr/>
          <p:nvPr/>
        </p:nvSpPr>
        <p:spPr>
          <a:xfrm>
            <a:off x="7939948" y="1091474"/>
            <a:ext cx="9733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Urbano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05D4375-3D43-4F67-B413-D28747037223}"/>
              </a:ext>
            </a:extLst>
          </p:cNvPr>
          <p:cNvSpPr/>
          <p:nvPr/>
        </p:nvSpPr>
        <p:spPr>
          <a:xfrm>
            <a:off x="7939948" y="1546162"/>
            <a:ext cx="14077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 err="1">
                <a:latin typeface="Bahnschrift SemiLight SemiConde" panose="020B0502040204020203" pitchFamily="34" charset="0"/>
              </a:rPr>
              <a:t>Periurbano</a:t>
            </a:r>
            <a:endParaRPr lang="pt-BR" sz="2200" dirty="0">
              <a:latin typeface="Bahnschrift SemiLight SemiConde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7296A4-5367-48F1-A1AE-04B37E3202BB}"/>
              </a:ext>
            </a:extLst>
          </p:cNvPr>
          <p:cNvSpPr/>
          <p:nvPr/>
        </p:nvSpPr>
        <p:spPr>
          <a:xfrm>
            <a:off x="7939948" y="2000849"/>
            <a:ext cx="11689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Florestal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94C880-1E0B-41C7-8C78-24D4CA90331C}"/>
              </a:ext>
            </a:extLst>
          </p:cNvPr>
          <p:cNvSpPr/>
          <p:nvPr/>
        </p:nvSpPr>
        <p:spPr>
          <a:xfrm>
            <a:off x="7551060" y="622309"/>
            <a:ext cx="1792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Bahnschrift SemiLight SemiConde" panose="020B0502040204020203" pitchFamily="34" charset="0"/>
              </a:rPr>
              <a:t>Tipo de habitat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260B22B-3A27-414B-BC3C-C7F5870AF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36"/>
          <a:stretch/>
        </p:blipFill>
        <p:spPr>
          <a:xfrm>
            <a:off x="90000" y="0"/>
            <a:ext cx="681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6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EF0813-3D8D-49E0-8EBA-710B5D4A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1" y="0"/>
            <a:ext cx="636052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5B17064-C2D3-4299-98C3-7EEDD91D0419}"/>
              </a:ext>
            </a:extLst>
          </p:cNvPr>
          <p:cNvSpPr/>
          <p:nvPr/>
        </p:nvSpPr>
        <p:spPr>
          <a:xfrm>
            <a:off x="6874709" y="509450"/>
            <a:ext cx="518331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</p:txBody>
      </p:sp>
    </p:spTree>
    <p:extLst>
      <p:ext uri="{BB962C8B-B14F-4D97-AF65-F5344CB8AC3E}">
        <p14:creationId xmlns:p14="http://schemas.microsoft.com/office/powerpoint/2010/main" val="290158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EF0813-3D8D-49E0-8EBA-710B5D4A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81" y="0"/>
            <a:ext cx="6360528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5B17064-C2D3-4299-98C3-7EEDD91D0419}"/>
              </a:ext>
            </a:extLst>
          </p:cNvPr>
          <p:cNvSpPr/>
          <p:nvPr/>
        </p:nvSpPr>
        <p:spPr>
          <a:xfrm>
            <a:off x="6874709" y="509450"/>
            <a:ext cx="518331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latin typeface="Bahnschrift SemiLight SemiConde" panose="020B0502040204020203" pitchFamily="34" charset="0"/>
              </a:rPr>
              <a:t>Hipótese:</a:t>
            </a:r>
          </a:p>
          <a:p>
            <a:endParaRPr lang="pt-BR" sz="3500" b="1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Bichos de habitats Urbanos são maiores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pPr algn="ctr"/>
            <a:r>
              <a:rPr lang="pt-BR" sz="3500" b="1" dirty="0">
                <a:latin typeface="Bahnschrift SemiLight SemiConde" panose="020B0502040204020203" pitchFamily="34" charset="0"/>
              </a:rPr>
              <a:t>PARECE QUE SIM!</a:t>
            </a:r>
          </a:p>
        </p:txBody>
      </p:sp>
    </p:spTree>
    <p:extLst>
      <p:ext uri="{BB962C8B-B14F-4D97-AF65-F5344CB8AC3E}">
        <p14:creationId xmlns:p14="http://schemas.microsoft.com/office/powerpoint/2010/main" val="105931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Duas formas de exploração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3675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Estatística descritiva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posição e tendência central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Medidas de variação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Gráficos exploratórios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Histogramas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</a:t>
            </a:r>
            <a:r>
              <a:rPr lang="pt-BR" sz="3500" dirty="0" err="1">
                <a:latin typeface="Bahnschrift SemiLight SemiConde" panose="020B0502040204020203" pitchFamily="34" charset="0"/>
              </a:rPr>
              <a:t>Boxplot</a:t>
            </a:r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</a:t>
            </a:r>
            <a:r>
              <a:rPr lang="pt-BR" sz="3500" dirty="0" err="1">
                <a:latin typeface="Bahnschrift SemiLight SemiConde" panose="020B0502040204020203" pitchFamily="34" charset="0"/>
              </a:rPr>
              <a:t>Violin</a:t>
            </a:r>
            <a:r>
              <a:rPr lang="pt-BR" sz="3500" dirty="0">
                <a:latin typeface="Bahnschrift SemiLight SemiConde" panose="020B0502040204020203" pitchFamily="34" charset="0"/>
              </a:rPr>
              <a:t> </a:t>
            </a:r>
            <a:r>
              <a:rPr lang="pt-BR" sz="3500" dirty="0" err="1">
                <a:latin typeface="Bahnschrift SemiLight SemiConde" panose="020B0502040204020203" pitchFamily="34" charset="0"/>
              </a:rPr>
              <a:t>plot</a:t>
            </a:r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	- XY </a:t>
            </a:r>
            <a:r>
              <a:rPr lang="pt-BR" sz="3500" dirty="0" err="1">
                <a:latin typeface="Bahnschrift SemiLight SemiConde" panose="020B0502040204020203" pitchFamily="34" charset="0"/>
              </a:rPr>
              <a:t>plot</a:t>
            </a:r>
            <a:endParaRPr lang="pt-BR" sz="35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?</a:t>
            </a:r>
          </a:p>
        </p:txBody>
      </p:sp>
    </p:spTree>
    <p:extLst>
      <p:ext uri="{BB962C8B-B14F-4D97-AF65-F5344CB8AC3E}">
        <p14:creationId xmlns:p14="http://schemas.microsoft.com/office/powerpoint/2010/main" val="3920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?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0AFB9AD-B9D0-4465-8D87-6E532BE4F236}"/>
              </a:ext>
            </a:extLst>
          </p:cNvPr>
          <p:cNvSpPr/>
          <p:nvPr/>
        </p:nvSpPr>
        <p:spPr>
          <a:xfrm>
            <a:off x="0" y="0"/>
            <a:ext cx="6091603" cy="67240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01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5C2A9CDB-6415-41C7-A76D-E292140693F5}"/>
              </a:ext>
            </a:extLst>
          </p:cNvPr>
          <p:cNvSpPr/>
          <p:nvPr/>
        </p:nvSpPr>
        <p:spPr>
          <a:xfrm>
            <a:off x="6091604" y="858982"/>
            <a:ext cx="36549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?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0AFB9AD-B9D0-4465-8D87-6E532BE4F236}"/>
              </a:ext>
            </a:extLst>
          </p:cNvPr>
          <p:cNvSpPr/>
          <p:nvPr/>
        </p:nvSpPr>
        <p:spPr>
          <a:xfrm>
            <a:off x="0" y="0"/>
            <a:ext cx="6091603" cy="67240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5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ABE962F-9C0C-45A5-917C-8ADD76638A3D}"/>
              </a:ext>
            </a:extLst>
          </p:cNvPr>
          <p:cNvSpPr/>
          <p:nvPr/>
        </p:nvSpPr>
        <p:spPr>
          <a:xfrm>
            <a:off x="2387177" y="210346"/>
            <a:ext cx="3539231" cy="36552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ersona dibujo palitos">
            <a:extLst>
              <a:ext uri="{FF2B5EF4-FFF2-40B4-BE49-F238E27FC236}">
                <a16:creationId xmlns:a16="http://schemas.microsoft.com/office/drawing/2014/main" id="{B0411EDF-9C10-46C9-9332-96A7B401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950796" y="85898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ersona dibujo palitos">
            <a:extLst>
              <a:ext uri="{FF2B5EF4-FFF2-40B4-BE49-F238E27FC236}">
                <a16:creationId xmlns:a16="http://schemas.microsoft.com/office/drawing/2014/main" id="{8B8AF19E-13A3-4212-8FF7-36A11E8B8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86917" y="114069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ersona dibujo palitos">
            <a:extLst>
              <a:ext uri="{FF2B5EF4-FFF2-40B4-BE49-F238E27FC236}">
                <a16:creationId xmlns:a16="http://schemas.microsoft.com/office/drawing/2014/main" id="{5A800D5B-8A9E-442C-93DC-18B18A67C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757701" y="215986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persona dibujo palitos">
            <a:extLst>
              <a:ext uri="{FF2B5EF4-FFF2-40B4-BE49-F238E27FC236}">
                <a16:creationId xmlns:a16="http://schemas.microsoft.com/office/drawing/2014/main" id="{2C29C934-2E97-4604-95D6-EA46B9425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654073" y="248349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persona dibujo palitos">
            <a:extLst>
              <a:ext uri="{FF2B5EF4-FFF2-40B4-BE49-F238E27FC236}">
                <a16:creationId xmlns:a16="http://schemas.microsoft.com/office/drawing/2014/main" id="{9D183710-3391-408D-8430-DDAE2595E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445419" y="11282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persona dibujo palitos">
            <a:extLst>
              <a:ext uri="{FF2B5EF4-FFF2-40B4-BE49-F238E27FC236}">
                <a16:creationId xmlns:a16="http://schemas.microsoft.com/office/drawing/2014/main" id="{0AAEF332-9DD8-40F8-83C5-F6661ADF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17754" y="24707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persona dibujo palitos">
            <a:extLst>
              <a:ext uri="{FF2B5EF4-FFF2-40B4-BE49-F238E27FC236}">
                <a16:creationId xmlns:a16="http://schemas.microsoft.com/office/drawing/2014/main" id="{A29CE6B9-68FB-4790-97DD-B11007F64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367707" y="845128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persona dibujo palitos">
            <a:extLst>
              <a:ext uri="{FF2B5EF4-FFF2-40B4-BE49-F238E27FC236}">
                <a16:creationId xmlns:a16="http://schemas.microsoft.com/office/drawing/2014/main" id="{97A3FC2A-25F7-4B2A-BCF7-2044EEB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72309" y="302000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persona dibujo palitos">
            <a:extLst>
              <a:ext uri="{FF2B5EF4-FFF2-40B4-BE49-F238E27FC236}">
                <a16:creationId xmlns:a16="http://schemas.microsoft.com/office/drawing/2014/main" id="{24FB2E84-28E1-4E59-9F33-FAA5886C7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27385" y="249216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m para persona dibujo palitos">
            <a:extLst>
              <a:ext uri="{FF2B5EF4-FFF2-40B4-BE49-F238E27FC236}">
                <a16:creationId xmlns:a16="http://schemas.microsoft.com/office/drawing/2014/main" id="{3F104004-E5D3-4D85-B32B-17E25351F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879238" y="2217232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m para persona dibujo palitos">
            <a:extLst>
              <a:ext uri="{FF2B5EF4-FFF2-40B4-BE49-F238E27FC236}">
                <a16:creationId xmlns:a16="http://schemas.microsoft.com/office/drawing/2014/main" id="{FEB2B077-3223-42A9-8E4F-B4CD652E6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183597" y="465541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persona dibujo palitos">
            <a:extLst>
              <a:ext uri="{FF2B5EF4-FFF2-40B4-BE49-F238E27FC236}">
                <a16:creationId xmlns:a16="http://schemas.microsoft.com/office/drawing/2014/main" id="{60E88983-9A5C-4F16-B98E-2BEFDC45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592599" y="369122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m para persona dibujo palitos">
            <a:extLst>
              <a:ext uri="{FF2B5EF4-FFF2-40B4-BE49-F238E27FC236}">
                <a16:creationId xmlns:a16="http://schemas.microsoft.com/office/drawing/2014/main" id="{712B0E30-FD27-4B1B-9A5C-621B761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482821" y="4032686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persona dibujo palitos">
            <a:extLst>
              <a:ext uri="{FF2B5EF4-FFF2-40B4-BE49-F238E27FC236}">
                <a16:creationId xmlns:a16="http://schemas.microsoft.com/office/drawing/2014/main" id="{8D74C53E-59C3-45D9-8083-D8AEBC5F7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2387177" y="358111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persona dibujo palitos">
            <a:extLst>
              <a:ext uri="{FF2B5EF4-FFF2-40B4-BE49-F238E27FC236}">
                <a16:creationId xmlns:a16="http://schemas.microsoft.com/office/drawing/2014/main" id="{C3DE4A59-A1AE-44FA-BF4A-8DA80477C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984275" y="549057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persona dibujo palitos">
            <a:extLst>
              <a:ext uri="{FF2B5EF4-FFF2-40B4-BE49-F238E27FC236}">
                <a16:creationId xmlns:a16="http://schemas.microsoft.com/office/drawing/2014/main" id="{A5B3DD58-4049-4329-AEF7-C8C25FBFF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38892" y="422837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persona dibujo palitos">
            <a:extLst>
              <a:ext uri="{FF2B5EF4-FFF2-40B4-BE49-F238E27FC236}">
                <a16:creationId xmlns:a16="http://schemas.microsoft.com/office/drawing/2014/main" id="{AA76B0BE-2CEC-4D18-9313-F5ED23AFA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3070725" y="524106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persona dibujo palitos">
            <a:extLst>
              <a:ext uri="{FF2B5EF4-FFF2-40B4-BE49-F238E27FC236}">
                <a16:creationId xmlns:a16="http://schemas.microsoft.com/office/drawing/2014/main" id="{C02C93A1-F629-4478-967A-4C466292F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1144926" y="5236374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persona dibujo palitos">
            <a:extLst>
              <a:ext uri="{FF2B5EF4-FFF2-40B4-BE49-F238E27FC236}">
                <a16:creationId xmlns:a16="http://schemas.microsoft.com/office/drawing/2014/main" id="{8EAF1AFA-B4AF-42E6-8DFB-672C67171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938145" y="1804051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m para persona dibujo palitos">
            <a:extLst>
              <a:ext uri="{FF2B5EF4-FFF2-40B4-BE49-F238E27FC236}">
                <a16:creationId xmlns:a16="http://schemas.microsoft.com/office/drawing/2014/main" id="{53C52DA7-9BF2-4E48-9E68-D68D2BC8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5023846" y="4069773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m para persona dibujo palitos">
            <a:extLst>
              <a:ext uri="{FF2B5EF4-FFF2-40B4-BE49-F238E27FC236}">
                <a16:creationId xmlns:a16="http://schemas.microsoft.com/office/drawing/2014/main" id="{B67CD031-E360-4434-8387-7E80E7F2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451572" y="597189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m para persona dibujo palitos">
            <a:extLst>
              <a:ext uri="{FF2B5EF4-FFF2-40B4-BE49-F238E27FC236}">
                <a16:creationId xmlns:a16="http://schemas.microsoft.com/office/drawing/2014/main" id="{04E5B41D-3B30-47BD-97A9-81E49244E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28637" r="33903" b="-2103"/>
          <a:stretch/>
        </p:blipFill>
        <p:spPr bwMode="auto">
          <a:xfrm>
            <a:off x="4004323" y="4788260"/>
            <a:ext cx="572335" cy="10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AF567B4-7084-4E26-8ADC-04E1B5809148}"/>
              </a:ext>
            </a:extLst>
          </p:cNvPr>
          <p:cNvSpPr/>
          <p:nvPr/>
        </p:nvSpPr>
        <p:spPr>
          <a:xfrm>
            <a:off x="8777594" y="1140691"/>
            <a:ext cx="34144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CARACTERIZAR</a:t>
            </a:r>
          </a:p>
          <a:p>
            <a:r>
              <a:rPr lang="pt-BR" sz="35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A PARTIR DAS VARIÁVEIS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5F460C2-3928-4950-979B-740A9F2E438F}"/>
              </a:ext>
            </a:extLst>
          </p:cNvPr>
          <p:cNvSpPr/>
          <p:nvPr/>
        </p:nvSpPr>
        <p:spPr>
          <a:xfrm>
            <a:off x="0" y="0"/>
            <a:ext cx="6091603" cy="672407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29F231-2D35-4F4C-BD80-AEA393261F5F}"/>
              </a:ext>
            </a:extLst>
          </p:cNvPr>
          <p:cNvSpPr/>
          <p:nvPr/>
        </p:nvSpPr>
        <p:spPr>
          <a:xfrm>
            <a:off x="6091604" y="858982"/>
            <a:ext cx="36549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dirty="0">
                <a:latin typeface="Bahnschrift SemiLight SemiConde" panose="020B0502040204020203" pitchFamily="34" charset="0"/>
              </a:rPr>
              <a:t>População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?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22</a:t>
            </a:r>
          </a:p>
          <a:p>
            <a:endParaRPr lang="pt-BR" sz="3500" dirty="0">
              <a:latin typeface="Bahnschrift SemiLight SemiConde" panose="020B0502040204020203" pitchFamily="34" charset="0"/>
            </a:endParaRP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Amostra</a:t>
            </a:r>
          </a:p>
          <a:p>
            <a:r>
              <a:rPr lang="pt-BR" sz="3500" dirty="0">
                <a:latin typeface="Bahnschrift SemiLight SemiConde" panose="020B0502040204020203" pitchFamily="34" charset="0"/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115185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1745</Words>
  <Application>Microsoft Office PowerPoint</Application>
  <PresentationFormat>Widescreen</PresentationFormat>
  <Paragraphs>207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8" baseType="lpstr">
      <vt:lpstr>Arial</vt:lpstr>
      <vt:lpstr>Arial Narrow</vt:lpstr>
      <vt:lpstr>Bahnschrift Condensed</vt:lpstr>
      <vt:lpstr>Bahnschrift SemiCondensed</vt:lpstr>
      <vt:lpstr>Bahnschrift SemiLight SemiConde</vt:lpstr>
      <vt:lpstr>Calibri</vt:lpstr>
      <vt:lpstr>Calibri Light</vt:lpstr>
      <vt:lpstr>Cambria Math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66</cp:revision>
  <dcterms:created xsi:type="dcterms:W3CDTF">2020-03-13T19:12:55Z</dcterms:created>
  <dcterms:modified xsi:type="dcterms:W3CDTF">2020-07-21T21:36:54Z</dcterms:modified>
</cp:coreProperties>
</file>