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2"/>
  </p:notesMasterIdLst>
  <p:sldIdLst>
    <p:sldId id="256" r:id="rId2"/>
    <p:sldId id="272" r:id="rId3"/>
    <p:sldId id="601" r:id="rId4"/>
    <p:sldId id="602" r:id="rId5"/>
    <p:sldId id="488" r:id="rId6"/>
    <p:sldId id="603" r:id="rId7"/>
    <p:sldId id="604" r:id="rId8"/>
    <p:sldId id="489" r:id="rId9"/>
    <p:sldId id="490" r:id="rId10"/>
    <p:sldId id="484" r:id="rId11"/>
    <p:sldId id="606" r:id="rId12"/>
    <p:sldId id="605" r:id="rId13"/>
    <p:sldId id="607" r:id="rId14"/>
    <p:sldId id="495" r:id="rId15"/>
    <p:sldId id="573" r:id="rId16"/>
    <p:sldId id="574" r:id="rId17"/>
    <p:sldId id="575" r:id="rId18"/>
    <p:sldId id="576" r:id="rId19"/>
    <p:sldId id="577" r:id="rId20"/>
    <p:sldId id="572" r:id="rId21"/>
    <p:sldId id="578" r:id="rId22"/>
    <p:sldId id="579" r:id="rId23"/>
    <p:sldId id="581" r:id="rId24"/>
    <p:sldId id="580" r:id="rId25"/>
    <p:sldId id="583" r:id="rId26"/>
    <p:sldId id="584" r:id="rId27"/>
    <p:sldId id="585" r:id="rId28"/>
    <p:sldId id="586" r:id="rId29"/>
    <p:sldId id="587" r:id="rId30"/>
    <p:sldId id="588" r:id="rId31"/>
    <p:sldId id="582" r:id="rId32"/>
    <p:sldId id="589" r:id="rId33"/>
    <p:sldId id="590" r:id="rId34"/>
    <p:sldId id="524" r:id="rId35"/>
    <p:sldId id="525" r:id="rId36"/>
    <p:sldId id="527" r:id="rId37"/>
    <p:sldId id="528" r:id="rId38"/>
    <p:sldId id="591" r:id="rId39"/>
    <p:sldId id="530" r:id="rId40"/>
    <p:sldId id="593" r:id="rId41"/>
    <p:sldId id="592" r:id="rId42"/>
    <p:sldId id="594" r:id="rId43"/>
    <p:sldId id="595" r:id="rId44"/>
    <p:sldId id="535" r:id="rId45"/>
    <p:sldId id="599" r:id="rId46"/>
    <p:sldId id="598" r:id="rId47"/>
    <p:sldId id="539" r:id="rId48"/>
    <p:sldId id="540" r:id="rId49"/>
    <p:sldId id="541" r:id="rId50"/>
    <p:sldId id="600" r:id="rId51"/>
    <p:sldId id="385" r:id="rId52"/>
    <p:sldId id="597" r:id="rId53"/>
    <p:sldId id="545" r:id="rId54"/>
    <p:sldId id="608" r:id="rId55"/>
    <p:sldId id="609" r:id="rId56"/>
    <p:sldId id="548" r:id="rId57"/>
    <p:sldId id="552" r:id="rId58"/>
    <p:sldId id="553" r:id="rId59"/>
    <p:sldId id="554" r:id="rId60"/>
    <p:sldId id="596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E5C42"/>
    <a:srgbClr val="00C0C8"/>
    <a:srgbClr val="2F2F2F"/>
    <a:srgbClr val="98F5FF"/>
    <a:srgbClr val="A6A6A6"/>
    <a:srgbClr val="800000"/>
    <a:srgbClr val="FFFF00"/>
    <a:srgbClr val="FFFFFF"/>
    <a:srgbClr val="400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2" autoAdjust="0"/>
    <p:restoredTop sz="95250" autoAdjust="0"/>
  </p:normalViewPr>
  <p:slideViewPr>
    <p:cSldViewPr snapToGrid="0" showGuides="1">
      <p:cViewPr varScale="1">
        <p:scale>
          <a:sx n="79" d="100"/>
          <a:sy n="79" d="100"/>
        </p:scale>
        <p:origin x="63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BC50F-6446-4B9B-8615-0B15DE1D5203}" type="datetimeFigureOut">
              <a:rPr lang="pt-BR" smtClean="0"/>
              <a:t>07/08/2020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37F83-1A5F-4844-9592-345A492B1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10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99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09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09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09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09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09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620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620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620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69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772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99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381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381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8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491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8130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221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9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99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267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47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060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820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82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1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8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0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2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4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1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5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0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2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364A0-59E4-40AC-B1FD-ED46FEF3F71D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6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759199" y="1219128"/>
            <a:ext cx="7389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0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ANÁLISE DA VARIANCIA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345921" y="4389160"/>
            <a:ext cx="5123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000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Guillermo Flórez Montero, </a:t>
            </a:r>
            <a:r>
              <a:rPr lang="pt-BR" sz="3000" dirty="0" err="1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MSc</a:t>
            </a:r>
            <a:r>
              <a:rPr lang="pt-BR" sz="3000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.</a:t>
            </a:r>
            <a:endParaRPr lang="en-US" sz="3000" dirty="0">
              <a:solidFill>
                <a:schemeClr val="bg2">
                  <a:lumMod val="2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2C4ED54-F6AA-4E0C-934C-3FF71146C4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42"/>
          <a:stretch/>
        </p:blipFill>
        <p:spPr>
          <a:xfrm rot="5400000">
            <a:off x="-1890256" y="1885661"/>
            <a:ext cx="6859609" cy="3088287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78D10A4B-9587-4C31-9970-5AE10D498A66}"/>
              </a:ext>
            </a:extLst>
          </p:cNvPr>
          <p:cNvGrpSpPr>
            <a:grpSpLocks noChangeAspect="1"/>
          </p:cNvGrpSpPr>
          <p:nvPr/>
        </p:nvGrpSpPr>
        <p:grpSpPr>
          <a:xfrm>
            <a:off x="3195781" y="5804866"/>
            <a:ext cx="3351698" cy="924567"/>
            <a:chOff x="4129593" y="5364556"/>
            <a:chExt cx="4604820" cy="1270241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BE8322EA-6CAF-4C5A-8318-12B6FEF1A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9593" y="5807015"/>
              <a:ext cx="3160303" cy="827782"/>
            </a:xfrm>
            <a:prstGeom prst="rect">
              <a:avLst/>
            </a:prstGeom>
          </p:spPr>
        </p:pic>
        <p:pic>
          <p:nvPicPr>
            <p:cNvPr id="9" name="Picture 2" descr="UFABC Logo – Universidade Federal do ABC - PNG e Vetor - Download ...">
              <a:extLst>
                <a:ext uri="{FF2B5EF4-FFF2-40B4-BE49-F238E27FC236}">
                  <a16:creationId xmlns:a16="http://schemas.microsoft.com/office/drawing/2014/main" id="{FDBA0C5D-C351-4327-A556-C401206734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3892" y="5364556"/>
              <a:ext cx="1290521" cy="1270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2A4B1458-E8EC-4F3F-AA52-B4CB13401A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936" y="87447"/>
            <a:ext cx="937778" cy="19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3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23B55632-C3EF-4BBC-B517-4DB2D8F1DA3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Premissas estatísticas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7CDD4B6-35A1-4987-8FEB-CBF87EB238C1}"/>
              </a:ext>
            </a:extLst>
          </p:cNvPr>
          <p:cNvSpPr/>
          <p:nvPr/>
        </p:nvSpPr>
        <p:spPr>
          <a:xfrm>
            <a:off x="361761" y="1640681"/>
            <a:ext cx="76092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Amostras aleatórias</a:t>
            </a:r>
          </a:p>
        </p:txBody>
      </p:sp>
    </p:spTree>
    <p:extLst>
      <p:ext uri="{BB962C8B-B14F-4D97-AF65-F5344CB8AC3E}">
        <p14:creationId xmlns:p14="http://schemas.microsoft.com/office/powerpoint/2010/main" val="38255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23B55632-C3EF-4BBC-B517-4DB2D8F1DA3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Premissas estatísticas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7CDD4B6-35A1-4987-8FEB-CBF87EB238C1}"/>
              </a:ext>
            </a:extLst>
          </p:cNvPr>
          <p:cNvSpPr/>
          <p:nvPr/>
        </p:nvSpPr>
        <p:spPr>
          <a:xfrm>
            <a:off x="361761" y="1640681"/>
            <a:ext cx="76092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Amostras aleatórias</a:t>
            </a:r>
          </a:p>
          <a:p>
            <a:endParaRPr lang="pt-BR" sz="3000" dirty="0">
              <a:latin typeface="Bahnschrift SemiLight SemiConde" panose="020B0502040204020203" pitchFamily="34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Independência das observações</a:t>
            </a:r>
          </a:p>
        </p:txBody>
      </p:sp>
    </p:spTree>
    <p:extLst>
      <p:ext uri="{BB962C8B-B14F-4D97-AF65-F5344CB8AC3E}">
        <p14:creationId xmlns:p14="http://schemas.microsoft.com/office/powerpoint/2010/main" val="20814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23B55632-C3EF-4BBC-B517-4DB2D8F1DA3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Premissas estatísticas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7CDD4B6-35A1-4987-8FEB-CBF87EB238C1}"/>
              </a:ext>
            </a:extLst>
          </p:cNvPr>
          <p:cNvSpPr/>
          <p:nvPr/>
        </p:nvSpPr>
        <p:spPr>
          <a:xfrm>
            <a:off x="361761" y="1640681"/>
            <a:ext cx="760922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Amostras aleatórias</a:t>
            </a:r>
          </a:p>
          <a:p>
            <a:endParaRPr lang="pt-BR" sz="3000" dirty="0">
              <a:latin typeface="Bahnschrift SemiLight SemiConde" panose="020B0502040204020203" pitchFamily="34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Independência das observações</a:t>
            </a:r>
          </a:p>
          <a:p>
            <a:endParaRPr lang="pt-BR" sz="3000" dirty="0">
              <a:latin typeface="Bahnschrift SemiLight SemiConde" panose="020B0502040204020203" pitchFamily="34" charset="0"/>
              <a:cs typeface="Times New Roman" panose="02020603050405020304" pitchFamily="18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Distribuição amostral Normal</a:t>
            </a:r>
          </a:p>
        </p:txBody>
      </p:sp>
    </p:spTree>
    <p:extLst>
      <p:ext uri="{BB962C8B-B14F-4D97-AF65-F5344CB8AC3E}">
        <p14:creationId xmlns:p14="http://schemas.microsoft.com/office/powerpoint/2010/main" val="103561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23B55632-C3EF-4BBC-B517-4DB2D8F1DA3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Premissas estatísticas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7CDD4B6-35A1-4987-8FEB-CBF87EB238C1}"/>
              </a:ext>
            </a:extLst>
          </p:cNvPr>
          <p:cNvSpPr/>
          <p:nvPr/>
        </p:nvSpPr>
        <p:spPr>
          <a:xfrm>
            <a:off x="361761" y="1640681"/>
            <a:ext cx="760922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Amostras aleatórias</a:t>
            </a:r>
          </a:p>
          <a:p>
            <a:endParaRPr lang="pt-BR" sz="3000" dirty="0">
              <a:latin typeface="Bahnschrift SemiLight SemiConde" panose="020B0502040204020203" pitchFamily="34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Independência das observações</a:t>
            </a:r>
          </a:p>
          <a:p>
            <a:endParaRPr lang="pt-BR" sz="3000" dirty="0">
              <a:latin typeface="Bahnschrift SemiLight SemiConde" panose="020B0502040204020203" pitchFamily="34" charset="0"/>
              <a:cs typeface="Times New Roman" panose="02020603050405020304" pitchFamily="18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Distribuição amostral Normal</a:t>
            </a:r>
          </a:p>
          <a:p>
            <a:endParaRPr lang="pt-BR" sz="3000" dirty="0">
              <a:latin typeface="Bahnschrift SemiLight SemiConde" panose="020B0502040204020203" pitchFamily="34" charset="0"/>
              <a:cs typeface="Times New Roman" panose="02020603050405020304" pitchFamily="18" charset="0"/>
            </a:endParaRPr>
          </a:p>
          <a:p>
            <a:r>
              <a:rPr lang="pt-BR" sz="3000" dirty="0" err="1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Homocedasticidade</a:t>
            </a:r>
            <a:endParaRPr lang="pt-BR" sz="3000" dirty="0">
              <a:latin typeface="Bahnschrift SemiLight SemiConde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300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>
            <a:extLst>
              <a:ext uri="{FF2B5EF4-FFF2-40B4-BE49-F238E27FC236}">
                <a16:creationId xmlns:a16="http://schemas.microsoft.com/office/drawing/2014/main" id="{AA7D6BD6-87B4-4C33-9E39-A9B08C2D25FA}"/>
              </a:ext>
            </a:extLst>
          </p:cNvPr>
          <p:cNvSpPr/>
          <p:nvPr/>
        </p:nvSpPr>
        <p:spPr>
          <a:xfrm>
            <a:off x="522074" y="536832"/>
            <a:ext cx="10499364" cy="2770695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just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pt-BR" sz="3000" dirty="0">
                <a:latin typeface="Bahnschrift SemiLight SemiConde" panose="020B0502040204020203" pitchFamily="34" charset="0"/>
              </a:rPr>
              <a:t>Quer se testar </a:t>
            </a:r>
            <a:r>
              <a:rPr lang="pt-BR" sz="3000" b="1" dirty="0">
                <a:latin typeface="Bahnschrift SemiLight SemiConde" panose="020B0502040204020203" pitchFamily="34" charset="0"/>
              </a:rPr>
              <a:t>o efeito de dois fármacos </a:t>
            </a:r>
            <a:r>
              <a:rPr lang="pt-BR" sz="3000" dirty="0">
                <a:latin typeface="Bahnschrift SemiLight SemiConde" panose="020B0502040204020203" pitchFamily="34" charset="0"/>
              </a:rPr>
              <a:t>sobre a </a:t>
            </a:r>
            <a:r>
              <a:rPr lang="pt-BR" sz="3000" b="1" dirty="0">
                <a:latin typeface="Bahnschrift SemiLight SemiConde" panose="020B0502040204020203" pitchFamily="34" charset="0"/>
              </a:rPr>
              <a:t>liberação de proteína W no sangue</a:t>
            </a:r>
            <a:r>
              <a:rPr lang="pt-BR" sz="3000" dirty="0">
                <a:latin typeface="Bahnschrift SemiLight SemiConde" panose="020B0502040204020203" pitchFamily="34" charset="0"/>
              </a:rPr>
              <a:t>. selecionou-se uma amostra de 60 pacientes saudáveis. Dividiram-se em </a:t>
            </a:r>
            <a:r>
              <a:rPr lang="pt-BR" sz="3000" b="1" dirty="0">
                <a:latin typeface="Bahnschrift SemiLight SemiConde" panose="020B0502040204020203" pitchFamily="34" charset="0"/>
              </a:rPr>
              <a:t>3 grupos de 20 </a:t>
            </a:r>
            <a:r>
              <a:rPr lang="pt-BR" sz="3000" dirty="0">
                <a:latin typeface="Bahnschrift SemiLight SemiConde" panose="020B0502040204020203" pitchFamily="34" charset="0"/>
              </a:rPr>
              <a:t>pacientes tratados assim:</a:t>
            </a:r>
            <a:endParaRPr lang="es-419" sz="1000" b="1" dirty="0">
              <a:latin typeface="Bahnschrift SemiLight SemiConde" panose="020B0502040204020203" pitchFamily="34" charset="0"/>
            </a:endParaRP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endParaRPr lang="es-419" sz="2700" b="1" dirty="0">
              <a:latin typeface="Bahnschrift SemiLight SemiConde" panose="020B0502040204020203" pitchFamily="34" charset="0"/>
            </a:endParaRP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dirty="0">
                <a:latin typeface="Bahnschrift SemiLight SemiConde" panose="020B0502040204020203" pitchFamily="34" charset="0"/>
              </a:rPr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2627055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>
            <a:extLst>
              <a:ext uri="{FF2B5EF4-FFF2-40B4-BE49-F238E27FC236}">
                <a16:creationId xmlns:a16="http://schemas.microsoft.com/office/drawing/2014/main" id="{AA7D6BD6-87B4-4C33-9E39-A9B08C2D25FA}"/>
              </a:ext>
            </a:extLst>
          </p:cNvPr>
          <p:cNvSpPr/>
          <p:nvPr/>
        </p:nvSpPr>
        <p:spPr>
          <a:xfrm>
            <a:off x="522074" y="536832"/>
            <a:ext cx="10499364" cy="4569584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just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pt-BR" sz="3000" dirty="0">
                <a:latin typeface="Bahnschrift SemiLight SemiConde" panose="020B0502040204020203" pitchFamily="34" charset="0"/>
              </a:rPr>
              <a:t>Quer se testar </a:t>
            </a:r>
            <a:r>
              <a:rPr lang="pt-BR" sz="3000" b="1" dirty="0">
                <a:latin typeface="Bahnschrift SemiLight SemiConde" panose="020B0502040204020203" pitchFamily="34" charset="0"/>
              </a:rPr>
              <a:t>o efeito de dois fármacos </a:t>
            </a:r>
            <a:r>
              <a:rPr lang="pt-BR" sz="3000" dirty="0">
                <a:latin typeface="Bahnschrift SemiLight SemiConde" panose="020B0502040204020203" pitchFamily="34" charset="0"/>
              </a:rPr>
              <a:t>sobre a </a:t>
            </a:r>
            <a:r>
              <a:rPr lang="pt-BR" sz="3000" b="1" dirty="0">
                <a:latin typeface="Bahnschrift SemiLight SemiConde" panose="020B0502040204020203" pitchFamily="34" charset="0"/>
              </a:rPr>
              <a:t>liberação de proteína W no sangue</a:t>
            </a:r>
            <a:r>
              <a:rPr lang="pt-BR" sz="3000" dirty="0">
                <a:latin typeface="Bahnschrift SemiLight SemiConde" panose="020B0502040204020203" pitchFamily="34" charset="0"/>
              </a:rPr>
              <a:t>. selecionou-se uma amostra de 60 pacientes saudáveis. Dividiram-se em </a:t>
            </a:r>
            <a:r>
              <a:rPr lang="pt-BR" sz="3000" b="1" dirty="0">
                <a:latin typeface="Bahnschrift SemiLight SemiConde" panose="020B0502040204020203" pitchFamily="34" charset="0"/>
              </a:rPr>
              <a:t>3 grupos de 20 </a:t>
            </a:r>
            <a:r>
              <a:rPr lang="pt-BR" sz="3000" dirty="0">
                <a:latin typeface="Bahnschrift SemiLight SemiConde" panose="020B0502040204020203" pitchFamily="34" charset="0"/>
              </a:rPr>
              <a:t>pacientes tratados assim:</a:t>
            </a:r>
            <a:endParaRPr lang="es-419" sz="1000" b="1" dirty="0">
              <a:latin typeface="Bahnschrift SemiLight SemiConde" panose="020B0502040204020203" pitchFamily="34" charset="0"/>
            </a:endParaRP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endParaRPr lang="es-419" sz="2700" b="1" dirty="0">
              <a:latin typeface="Bahnschrift SemiLight SemiConde" panose="020B0502040204020203" pitchFamily="34" charset="0"/>
            </a:endParaRP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700" b="1" dirty="0" err="1">
                <a:latin typeface="Bahnschrift SemiLight SemiConde" panose="020B0502040204020203" pitchFamily="34" charset="0"/>
              </a:rPr>
              <a:t>Tratamento</a:t>
            </a:r>
            <a:r>
              <a:rPr lang="es-419" sz="2700" b="1" dirty="0">
                <a:latin typeface="Bahnschrift SemiLight SemiConde" panose="020B0502040204020203" pitchFamily="34" charset="0"/>
              </a:rPr>
              <a:t> (X)			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700" dirty="0">
                <a:latin typeface="Bahnschrift SemiLight SemiConde" panose="020B0502040204020203" pitchFamily="34" charset="0"/>
              </a:rPr>
              <a:t>	Fármaco A				 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700" dirty="0">
                <a:latin typeface="Bahnschrift SemiLight SemiConde" panose="020B0502040204020203" pitchFamily="34" charset="0"/>
              </a:rPr>
              <a:t>	Fármaco B				 	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700" dirty="0">
                <a:latin typeface="Bahnschrift SemiLight SemiConde" panose="020B0502040204020203" pitchFamily="34" charset="0"/>
              </a:rPr>
              <a:t>	Placebo</a:t>
            </a:r>
            <a:r>
              <a:rPr lang="es-419" sz="2500" dirty="0">
                <a:latin typeface="Bahnschrift SemiLight SemiConde" panose="020B0502040204020203" pitchFamily="34" charset="0"/>
              </a:rPr>
              <a:t>					</a:t>
            </a:r>
            <a:r>
              <a:rPr lang="es-419" sz="2400" dirty="0">
                <a:latin typeface="Bahnschrift SemiLight SemiConde" panose="020B0502040204020203" pitchFamily="34" charset="0"/>
              </a:rPr>
              <a:t> </a:t>
            </a:r>
            <a:r>
              <a:rPr lang="es-419" sz="2500" dirty="0">
                <a:latin typeface="Bahnschrift SemiLight SemiConde" panose="020B0502040204020203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98444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>
            <a:extLst>
              <a:ext uri="{FF2B5EF4-FFF2-40B4-BE49-F238E27FC236}">
                <a16:creationId xmlns:a16="http://schemas.microsoft.com/office/drawing/2014/main" id="{AA7D6BD6-87B4-4C33-9E39-A9B08C2D25FA}"/>
              </a:ext>
            </a:extLst>
          </p:cNvPr>
          <p:cNvSpPr/>
          <p:nvPr/>
        </p:nvSpPr>
        <p:spPr>
          <a:xfrm>
            <a:off x="522074" y="536832"/>
            <a:ext cx="10499364" cy="4569584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just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pt-BR" sz="3000" dirty="0">
                <a:latin typeface="Bahnschrift SemiLight SemiConde" panose="020B0502040204020203" pitchFamily="34" charset="0"/>
              </a:rPr>
              <a:t>Quer se testar </a:t>
            </a:r>
            <a:r>
              <a:rPr lang="pt-BR" sz="3000" b="1" dirty="0">
                <a:latin typeface="Bahnschrift SemiLight SemiConde" panose="020B0502040204020203" pitchFamily="34" charset="0"/>
              </a:rPr>
              <a:t>o efeito de dois fármacos </a:t>
            </a:r>
            <a:r>
              <a:rPr lang="pt-BR" sz="3000" dirty="0">
                <a:latin typeface="Bahnschrift SemiLight SemiConde" panose="020B0502040204020203" pitchFamily="34" charset="0"/>
              </a:rPr>
              <a:t>sobre a </a:t>
            </a:r>
            <a:r>
              <a:rPr lang="pt-BR" sz="3000" b="1" dirty="0">
                <a:latin typeface="Bahnschrift SemiLight SemiConde" panose="020B0502040204020203" pitchFamily="34" charset="0"/>
              </a:rPr>
              <a:t>liberação de proteína W no sangue</a:t>
            </a:r>
            <a:r>
              <a:rPr lang="pt-BR" sz="3000" dirty="0">
                <a:latin typeface="Bahnschrift SemiLight SemiConde" panose="020B0502040204020203" pitchFamily="34" charset="0"/>
              </a:rPr>
              <a:t>. selecionou-se uma amostra de 60 pacientes saudáveis. Dividiram-se em </a:t>
            </a:r>
            <a:r>
              <a:rPr lang="pt-BR" sz="3000" b="1" dirty="0">
                <a:latin typeface="Bahnschrift SemiLight SemiConde" panose="020B0502040204020203" pitchFamily="34" charset="0"/>
              </a:rPr>
              <a:t>3 grupos de 20 </a:t>
            </a:r>
            <a:r>
              <a:rPr lang="pt-BR" sz="3000" dirty="0">
                <a:latin typeface="Bahnschrift SemiLight SemiConde" panose="020B0502040204020203" pitchFamily="34" charset="0"/>
              </a:rPr>
              <a:t>pacientes tratados assim:</a:t>
            </a:r>
            <a:endParaRPr lang="es-419" sz="1000" b="1" dirty="0">
              <a:latin typeface="Bahnschrift SemiLight SemiConde" panose="020B0502040204020203" pitchFamily="34" charset="0"/>
            </a:endParaRP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endParaRPr lang="es-419" sz="2700" b="1" dirty="0">
              <a:latin typeface="Bahnschrift SemiLight SemiConde" panose="020B0502040204020203" pitchFamily="34" charset="0"/>
            </a:endParaRP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700" b="1" dirty="0" err="1">
                <a:latin typeface="Bahnschrift SemiLight SemiConde" panose="020B0502040204020203" pitchFamily="34" charset="0"/>
              </a:rPr>
              <a:t>Tratamento</a:t>
            </a:r>
            <a:r>
              <a:rPr lang="es-419" sz="2700" b="1" dirty="0">
                <a:latin typeface="Bahnschrift SemiLight SemiConde" panose="020B0502040204020203" pitchFamily="34" charset="0"/>
              </a:rPr>
              <a:t> (X)			Proteína W no </a:t>
            </a:r>
            <a:r>
              <a:rPr lang="es-419" sz="2700" b="1" dirty="0" err="1">
                <a:latin typeface="Bahnschrift SemiLight SemiConde" panose="020B0502040204020203" pitchFamily="34" charset="0"/>
              </a:rPr>
              <a:t>sangue</a:t>
            </a:r>
            <a:r>
              <a:rPr lang="es-419" sz="2700" b="1" dirty="0">
                <a:latin typeface="Bahnschrift SemiLight SemiConde" panose="020B0502040204020203" pitchFamily="34" charset="0"/>
              </a:rPr>
              <a:t> (Y)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700" dirty="0">
                <a:latin typeface="Bahnschrift SemiLight SemiConde" panose="020B0502040204020203" pitchFamily="34" charset="0"/>
              </a:rPr>
              <a:t>	Fármaco A				 </a:t>
            </a:r>
            <a:r>
              <a:rPr lang="es-419" sz="2700" dirty="0" err="1">
                <a:latin typeface="Bahnschrift SemiLight SemiConde" panose="020B0502040204020203" pitchFamily="34" charset="0"/>
              </a:rPr>
              <a:t>Y</a:t>
            </a:r>
            <a:r>
              <a:rPr lang="es-419" sz="2700" baseline="-25000" dirty="0" err="1">
                <a:latin typeface="Bahnschrift SemiLight SemiConde" panose="020B0502040204020203" pitchFamily="34" charset="0"/>
              </a:rPr>
              <a:t>iA</a:t>
            </a:r>
            <a:endParaRPr lang="es-419" sz="2700" dirty="0">
              <a:latin typeface="Bahnschrift SemiLight SemiConde" panose="020B0502040204020203" pitchFamily="34" charset="0"/>
            </a:endParaRP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700" dirty="0">
                <a:latin typeface="Bahnschrift SemiLight SemiConde" panose="020B0502040204020203" pitchFamily="34" charset="0"/>
              </a:rPr>
              <a:t>	Fármaco B				 </a:t>
            </a:r>
            <a:r>
              <a:rPr lang="es-419" sz="2700" dirty="0" err="1">
                <a:latin typeface="Bahnschrift SemiLight SemiConde" panose="020B0502040204020203" pitchFamily="34" charset="0"/>
              </a:rPr>
              <a:t>Y</a:t>
            </a:r>
            <a:r>
              <a:rPr lang="es-419" sz="2700" baseline="-25000" dirty="0" err="1">
                <a:latin typeface="Bahnschrift SemiLight SemiConde" panose="020B0502040204020203" pitchFamily="34" charset="0"/>
              </a:rPr>
              <a:t>iB</a:t>
            </a:r>
            <a:r>
              <a:rPr lang="es-419" sz="2700" baseline="-25000" dirty="0">
                <a:latin typeface="Bahnschrift SemiLight SemiConde" panose="020B0502040204020203" pitchFamily="34" charset="0"/>
              </a:rPr>
              <a:t> </a:t>
            </a:r>
            <a:r>
              <a:rPr lang="es-419" sz="2700" dirty="0">
                <a:latin typeface="Bahnschrift SemiLight SemiConde" panose="020B0502040204020203" pitchFamily="34" charset="0"/>
              </a:rPr>
              <a:t>	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700" dirty="0">
                <a:latin typeface="Bahnschrift SemiLight SemiConde" panose="020B0502040204020203" pitchFamily="34" charset="0"/>
              </a:rPr>
              <a:t>	Placebo</a:t>
            </a:r>
            <a:r>
              <a:rPr lang="es-419" sz="2500" dirty="0">
                <a:latin typeface="Bahnschrift SemiLight SemiConde" panose="020B0502040204020203" pitchFamily="34" charset="0"/>
              </a:rPr>
              <a:t>					</a:t>
            </a:r>
            <a:r>
              <a:rPr lang="es-419" sz="2400" dirty="0">
                <a:latin typeface="Bahnschrift SemiLight SemiConde" panose="020B0502040204020203" pitchFamily="34" charset="0"/>
              </a:rPr>
              <a:t> </a:t>
            </a:r>
            <a:r>
              <a:rPr lang="es-419" sz="2400" dirty="0" err="1">
                <a:latin typeface="Bahnschrift SemiLight SemiConde" panose="020B0502040204020203" pitchFamily="34" charset="0"/>
              </a:rPr>
              <a:t>Y</a:t>
            </a:r>
            <a:r>
              <a:rPr lang="es-419" sz="2400" baseline="-25000" dirty="0" err="1">
                <a:latin typeface="Bahnschrift SemiLight SemiConde" panose="020B0502040204020203" pitchFamily="34" charset="0"/>
              </a:rPr>
              <a:t>iC</a:t>
            </a:r>
            <a:r>
              <a:rPr lang="es-419" sz="2400" baseline="-25000" dirty="0">
                <a:latin typeface="Bahnschrift SemiLight SemiConde" panose="020B0502040204020203" pitchFamily="34" charset="0"/>
              </a:rPr>
              <a:t> </a:t>
            </a:r>
            <a:r>
              <a:rPr lang="es-419" sz="2500" dirty="0">
                <a:latin typeface="Bahnschrift SemiLight SemiConde" panose="020B0502040204020203" pitchFamily="34" charset="0"/>
              </a:rPr>
              <a:t>	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3686CC0D-9774-4165-9EDE-B4CA48ADC214}"/>
              </a:ext>
            </a:extLst>
          </p:cNvPr>
          <p:cNvCxnSpPr>
            <a:cxnSpLocks/>
          </p:cNvCxnSpPr>
          <p:nvPr/>
        </p:nvCxnSpPr>
        <p:spPr>
          <a:xfrm>
            <a:off x="2632849" y="3668268"/>
            <a:ext cx="15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72A3DC2E-715E-4EB0-95EA-FD8BAA8B1693}"/>
              </a:ext>
            </a:extLst>
          </p:cNvPr>
          <p:cNvCxnSpPr>
            <a:cxnSpLocks/>
          </p:cNvCxnSpPr>
          <p:nvPr/>
        </p:nvCxnSpPr>
        <p:spPr>
          <a:xfrm>
            <a:off x="2632849" y="4272298"/>
            <a:ext cx="15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97FE7AF-945A-483F-AFFA-08E2CE0443B8}"/>
              </a:ext>
            </a:extLst>
          </p:cNvPr>
          <p:cNvCxnSpPr>
            <a:cxnSpLocks/>
          </p:cNvCxnSpPr>
          <p:nvPr/>
        </p:nvCxnSpPr>
        <p:spPr>
          <a:xfrm>
            <a:off x="2632849" y="4876328"/>
            <a:ext cx="15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356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>
            <a:extLst>
              <a:ext uri="{FF2B5EF4-FFF2-40B4-BE49-F238E27FC236}">
                <a16:creationId xmlns:a16="http://schemas.microsoft.com/office/drawing/2014/main" id="{AA7D6BD6-87B4-4C33-9E39-A9B08C2D25FA}"/>
              </a:ext>
            </a:extLst>
          </p:cNvPr>
          <p:cNvSpPr/>
          <p:nvPr/>
        </p:nvSpPr>
        <p:spPr>
          <a:xfrm>
            <a:off x="522074" y="147725"/>
            <a:ext cx="10499364" cy="2286203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700" b="1" dirty="0" err="1">
                <a:latin typeface="Bahnschrift SemiLight SemiConde" panose="020B0502040204020203" pitchFamily="34" charset="0"/>
              </a:rPr>
              <a:t>Tratamento</a:t>
            </a:r>
            <a:r>
              <a:rPr lang="es-419" sz="2700" b="1" dirty="0">
                <a:latin typeface="Bahnschrift SemiLight SemiConde" panose="020B0502040204020203" pitchFamily="34" charset="0"/>
              </a:rPr>
              <a:t> (X)			Proteína W no </a:t>
            </a:r>
            <a:r>
              <a:rPr lang="es-419" sz="2700" b="1" dirty="0" err="1">
                <a:latin typeface="Bahnschrift SemiLight SemiConde" panose="020B0502040204020203" pitchFamily="34" charset="0"/>
              </a:rPr>
              <a:t>sangue</a:t>
            </a:r>
            <a:r>
              <a:rPr lang="es-419" sz="2700" b="1" dirty="0">
                <a:latin typeface="Bahnschrift SemiLight SemiConde" panose="020B0502040204020203" pitchFamily="34" charset="0"/>
              </a:rPr>
              <a:t> (Y)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700" dirty="0">
                <a:latin typeface="Bahnschrift SemiLight SemiConde" panose="020B0502040204020203" pitchFamily="34" charset="0"/>
              </a:rPr>
              <a:t>	Fármaco A				 </a:t>
            </a:r>
            <a:r>
              <a:rPr lang="es-419" sz="2700" dirty="0" err="1">
                <a:latin typeface="Bahnschrift SemiLight SemiConde" panose="020B0502040204020203" pitchFamily="34" charset="0"/>
              </a:rPr>
              <a:t>Y</a:t>
            </a:r>
            <a:r>
              <a:rPr lang="es-419" sz="2700" baseline="-25000" dirty="0" err="1">
                <a:latin typeface="Bahnschrift SemiLight SemiConde" panose="020B0502040204020203" pitchFamily="34" charset="0"/>
              </a:rPr>
              <a:t>iA</a:t>
            </a:r>
            <a:endParaRPr lang="es-419" sz="2700" dirty="0">
              <a:latin typeface="Bahnschrift SemiLight SemiConde" panose="020B0502040204020203" pitchFamily="34" charset="0"/>
            </a:endParaRP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700" dirty="0">
                <a:latin typeface="Bahnschrift SemiLight SemiConde" panose="020B0502040204020203" pitchFamily="34" charset="0"/>
              </a:rPr>
              <a:t>	Fármaco B				 </a:t>
            </a:r>
            <a:r>
              <a:rPr lang="es-419" sz="2700" dirty="0" err="1">
                <a:latin typeface="Bahnschrift SemiLight SemiConde" panose="020B0502040204020203" pitchFamily="34" charset="0"/>
              </a:rPr>
              <a:t>Y</a:t>
            </a:r>
            <a:r>
              <a:rPr lang="es-419" sz="2700" baseline="-25000" dirty="0" err="1">
                <a:latin typeface="Bahnschrift SemiLight SemiConde" panose="020B0502040204020203" pitchFamily="34" charset="0"/>
              </a:rPr>
              <a:t>iB</a:t>
            </a:r>
            <a:r>
              <a:rPr lang="es-419" sz="2700" baseline="-25000" dirty="0">
                <a:latin typeface="Bahnschrift SemiLight SemiConde" panose="020B0502040204020203" pitchFamily="34" charset="0"/>
              </a:rPr>
              <a:t> </a:t>
            </a:r>
            <a:r>
              <a:rPr lang="es-419" sz="2700" dirty="0">
                <a:latin typeface="Bahnschrift SemiLight SemiConde" panose="020B0502040204020203" pitchFamily="34" charset="0"/>
              </a:rPr>
              <a:t>	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700" dirty="0">
                <a:latin typeface="Bahnschrift SemiLight SemiConde" panose="020B0502040204020203" pitchFamily="34" charset="0"/>
              </a:rPr>
              <a:t>	Placebo</a:t>
            </a:r>
            <a:r>
              <a:rPr lang="es-419" sz="2500" dirty="0">
                <a:latin typeface="Bahnschrift SemiLight SemiConde" panose="020B0502040204020203" pitchFamily="34" charset="0"/>
              </a:rPr>
              <a:t>					</a:t>
            </a:r>
            <a:r>
              <a:rPr lang="es-419" sz="2400" dirty="0">
                <a:latin typeface="Bahnschrift SemiLight SemiConde" panose="020B0502040204020203" pitchFamily="34" charset="0"/>
              </a:rPr>
              <a:t> </a:t>
            </a:r>
            <a:r>
              <a:rPr lang="es-419" sz="2400" dirty="0" err="1">
                <a:latin typeface="Bahnschrift SemiLight SemiConde" panose="020B0502040204020203" pitchFamily="34" charset="0"/>
              </a:rPr>
              <a:t>Y</a:t>
            </a:r>
            <a:r>
              <a:rPr lang="es-419" sz="2400" baseline="-25000" dirty="0" err="1">
                <a:latin typeface="Bahnschrift SemiLight SemiConde" panose="020B0502040204020203" pitchFamily="34" charset="0"/>
              </a:rPr>
              <a:t>iC</a:t>
            </a:r>
            <a:r>
              <a:rPr lang="es-419" sz="2400" baseline="-25000" dirty="0">
                <a:latin typeface="Bahnschrift SemiLight SemiConde" panose="020B0502040204020203" pitchFamily="34" charset="0"/>
              </a:rPr>
              <a:t> </a:t>
            </a:r>
            <a:r>
              <a:rPr lang="es-419" sz="2500" dirty="0">
                <a:latin typeface="Bahnschrift SemiLight SemiConde" panose="020B0502040204020203" pitchFamily="34" charset="0"/>
              </a:rPr>
              <a:t>	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3686CC0D-9774-4165-9EDE-B4CA48ADC214}"/>
              </a:ext>
            </a:extLst>
          </p:cNvPr>
          <p:cNvCxnSpPr>
            <a:cxnSpLocks/>
          </p:cNvCxnSpPr>
          <p:nvPr/>
        </p:nvCxnSpPr>
        <p:spPr>
          <a:xfrm>
            <a:off x="2632849" y="1032065"/>
            <a:ext cx="15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72A3DC2E-715E-4EB0-95EA-FD8BAA8B1693}"/>
              </a:ext>
            </a:extLst>
          </p:cNvPr>
          <p:cNvCxnSpPr>
            <a:cxnSpLocks/>
          </p:cNvCxnSpPr>
          <p:nvPr/>
        </p:nvCxnSpPr>
        <p:spPr>
          <a:xfrm>
            <a:off x="2632849" y="1636095"/>
            <a:ext cx="15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97FE7AF-945A-483F-AFFA-08E2CE0443B8}"/>
              </a:ext>
            </a:extLst>
          </p:cNvPr>
          <p:cNvCxnSpPr>
            <a:cxnSpLocks/>
          </p:cNvCxnSpPr>
          <p:nvPr/>
        </p:nvCxnSpPr>
        <p:spPr>
          <a:xfrm>
            <a:off x="2632849" y="2240125"/>
            <a:ext cx="15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853073A1-6426-4CEB-B203-AC5EEA9FF956}"/>
              </a:ext>
            </a:extLst>
          </p:cNvPr>
          <p:cNvSpPr/>
          <p:nvPr/>
        </p:nvSpPr>
        <p:spPr>
          <a:xfrm>
            <a:off x="522074" y="3534748"/>
            <a:ext cx="7912744" cy="1141403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800" dirty="0">
                <a:latin typeface="Bahnschrift SemiLight SemiConde" panose="020B0502040204020203" pitchFamily="34" charset="0"/>
              </a:rPr>
              <a:t>H</a:t>
            </a:r>
            <a:r>
              <a:rPr lang="es-419" sz="2800" baseline="-25000" dirty="0">
                <a:latin typeface="Bahnschrift SemiLight SemiConde" panose="020B0502040204020203" pitchFamily="34" charset="0"/>
              </a:rPr>
              <a:t>0 </a:t>
            </a:r>
            <a:r>
              <a:rPr lang="es-419" sz="2800" dirty="0">
                <a:latin typeface="Bahnschrift SemiLight SemiConde" panose="020B0502040204020203" pitchFamily="34" charset="0"/>
              </a:rPr>
              <a:t>= As </a:t>
            </a:r>
            <a:r>
              <a:rPr lang="es-419" sz="2800" dirty="0" err="1">
                <a:latin typeface="Bahnschrift SemiLight SemiConde" panose="020B0502040204020203" pitchFamily="34" charset="0"/>
              </a:rPr>
              <a:t>médias</a:t>
            </a:r>
            <a:r>
              <a:rPr lang="es-419" sz="2800" dirty="0">
                <a:latin typeface="Bahnschrift SemiLight SemiConde" panose="020B0502040204020203" pitchFamily="34" charset="0"/>
              </a:rPr>
              <a:t> de todos os </a:t>
            </a:r>
            <a:r>
              <a:rPr lang="es-419" sz="2800" dirty="0" err="1">
                <a:latin typeface="Bahnschrift SemiLight SemiConde" panose="020B0502040204020203" pitchFamily="34" charset="0"/>
              </a:rPr>
              <a:t>tratamentos</a:t>
            </a:r>
            <a:r>
              <a:rPr lang="es-419" sz="2800" dirty="0">
                <a:latin typeface="Bahnschrift SemiLight SemiConde" panose="020B0502040204020203" pitchFamily="34" charset="0"/>
              </a:rPr>
              <a:t> </a:t>
            </a:r>
            <a:r>
              <a:rPr lang="es-419" sz="2800" dirty="0" err="1">
                <a:latin typeface="Bahnschrift SemiLight SemiConde" panose="020B0502040204020203" pitchFamily="34" charset="0"/>
              </a:rPr>
              <a:t>são</a:t>
            </a:r>
            <a:r>
              <a:rPr lang="es-419" sz="2800" dirty="0">
                <a:latin typeface="Bahnschrift SemiLight SemiConde" panose="020B0502040204020203" pitchFamily="34" charset="0"/>
              </a:rPr>
              <a:t> </a:t>
            </a:r>
            <a:r>
              <a:rPr lang="es-419" sz="2800" dirty="0" err="1">
                <a:latin typeface="Bahnschrift SemiLight SemiConde" panose="020B0502040204020203" pitchFamily="34" charset="0"/>
              </a:rPr>
              <a:t>iguais</a:t>
            </a:r>
            <a:endParaRPr lang="es-419" sz="2800" dirty="0">
              <a:latin typeface="Bahnschrift SemiLight SemiConde" panose="020B0502040204020203" pitchFamily="34" charset="0"/>
            </a:endParaRP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800" dirty="0">
                <a:latin typeface="Bahnschrift SemiLight SemiConde" panose="020B0502040204020203" pitchFamily="34" charset="0"/>
              </a:rPr>
              <a:t>H</a:t>
            </a:r>
            <a:r>
              <a:rPr lang="es-419" sz="2800" baseline="-25000" dirty="0">
                <a:latin typeface="Bahnschrift SemiLight SemiConde" panose="020B0502040204020203" pitchFamily="34" charset="0"/>
              </a:rPr>
              <a:t>a</a:t>
            </a:r>
            <a:r>
              <a:rPr lang="es-419" sz="2800" dirty="0">
                <a:latin typeface="Bahnschrift SemiLight SemiConde" panose="020B0502040204020203" pitchFamily="34" charset="0"/>
              </a:rPr>
              <a:t> = pelo menos </a:t>
            </a:r>
            <a:r>
              <a:rPr lang="es-419" sz="2800" dirty="0" err="1">
                <a:latin typeface="Bahnschrift SemiLight SemiConde" panose="020B0502040204020203" pitchFamily="34" charset="0"/>
              </a:rPr>
              <a:t>uma</a:t>
            </a:r>
            <a:r>
              <a:rPr lang="es-419" sz="2800" dirty="0">
                <a:latin typeface="Bahnschrift SemiLight SemiConde" panose="020B0502040204020203" pitchFamily="34" charset="0"/>
              </a:rPr>
              <a:t> delas é diferente</a:t>
            </a:r>
            <a:endParaRPr lang="es-419" sz="2800" baseline="-250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884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56E343D-0430-4C4D-BD33-C1CDD5033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720000"/>
            <a:ext cx="8245555" cy="604318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91542E9-CC9B-4710-A3BE-349E7A1C6FD8}"/>
              </a:ext>
            </a:extLst>
          </p:cNvPr>
          <p:cNvSpPr/>
          <p:nvPr/>
        </p:nvSpPr>
        <p:spPr>
          <a:xfrm>
            <a:off x="1036502" y="557623"/>
            <a:ext cx="6436377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dirty="0">
                <a:latin typeface="Bahnschrift SemiLight SemiConde" panose="020B0502040204020203" pitchFamily="34" charset="0"/>
              </a:rPr>
              <a:t>H</a:t>
            </a:r>
            <a:r>
              <a:rPr lang="es-419" sz="2500" baseline="-25000" dirty="0">
                <a:latin typeface="Bahnschrift SemiLight SemiConde" panose="020B0502040204020203" pitchFamily="34" charset="0"/>
              </a:rPr>
              <a:t>0 </a:t>
            </a:r>
            <a:r>
              <a:rPr lang="es-419" sz="2500" dirty="0">
                <a:latin typeface="Bahnschrift SemiLight SemiConde" panose="020B0502040204020203" pitchFamily="34" charset="0"/>
              </a:rPr>
              <a:t>= As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médias</a:t>
            </a:r>
            <a:r>
              <a:rPr lang="es-419" sz="2500" dirty="0">
                <a:latin typeface="Bahnschrift SemiLight SemiConde" panose="020B0502040204020203" pitchFamily="34" charset="0"/>
              </a:rPr>
              <a:t> de todos os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tratamentos</a:t>
            </a:r>
            <a:r>
              <a:rPr lang="es-419" sz="2500" dirty="0"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são</a:t>
            </a:r>
            <a:r>
              <a:rPr lang="es-419" sz="2500" dirty="0"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iguais</a:t>
            </a:r>
            <a:endParaRPr lang="es-419" sz="25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798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1D0366A-4D51-482A-97E7-DAC348AD9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720000"/>
            <a:ext cx="8245555" cy="604318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91542E9-CC9B-4710-A3BE-349E7A1C6FD8}"/>
              </a:ext>
            </a:extLst>
          </p:cNvPr>
          <p:cNvSpPr/>
          <p:nvPr/>
        </p:nvSpPr>
        <p:spPr>
          <a:xfrm>
            <a:off x="1867659" y="606150"/>
            <a:ext cx="4969630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dirty="0">
                <a:latin typeface="Bahnschrift SemiLight SemiConde" panose="020B0502040204020203" pitchFamily="34" charset="0"/>
              </a:rPr>
              <a:t>H</a:t>
            </a:r>
            <a:r>
              <a:rPr lang="es-419" sz="2500" baseline="-25000" dirty="0">
                <a:latin typeface="Bahnschrift SemiLight SemiConde" panose="020B0502040204020203" pitchFamily="34" charset="0"/>
              </a:rPr>
              <a:t>a</a:t>
            </a:r>
            <a:r>
              <a:rPr lang="es-419" sz="2500" dirty="0">
                <a:latin typeface="Bahnschrift SemiLight SemiConde" panose="020B0502040204020203" pitchFamily="34" charset="0"/>
              </a:rPr>
              <a:t> = pelo menos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uma</a:t>
            </a:r>
            <a:r>
              <a:rPr lang="es-419" sz="2500" dirty="0">
                <a:latin typeface="Bahnschrift SemiLight SemiConde" panose="020B0502040204020203" pitchFamily="34" charset="0"/>
              </a:rPr>
              <a:t> delas é diferente</a:t>
            </a:r>
            <a:endParaRPr lang="es-419" sz="2500" baseline="-25000" dirty="0">
              <a:latin typeface="Bahnschrift SemiLight SemiConde" panose="020B0502040204020203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171886F-3C02-4468-8792-6CCBBD35002C}"/>
              </a:ext>
            </a:extLst>
          </p:cNvPr>
          <p:cNvGrpSpPr/>
          <p:nvPr/>
        </p:nvGrpSpPr>
        <p:grpSpPr>
          <a:xfrm>
            <a:off x="8335555" y="1374216"/>
            <a:ext cx="1353721" cy="1336250"/>
            <a:chOff x="4884268" y="5158275"/>
            <a:chExt cx="1353721" cy="133625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5F03D574-0971-4F80-950F-4606E8E43A42}"/>
                </a:ext>
              </a:extLst>
            </p:cNvPr>
            <p:cNvGrpSpPr/>
            <p:nvPr/>
          </p:nvGrpSpPr>
          <p:grpSpPr>
            <a:xfrm>
              <a:off x="4884268" y="6125193"/>
              <a:ext cx="1100446" cy="369332"/>
              <a:chOff x="4884268" y="6125193"/>
              <a:chExt cx="1100446" cy="369332"/>
            </a:xfrm>
          </p:grpSpPr>
          <p:sp>
            <p:nvSpPr>
              <p:cNvPr id="14" name="Estrela: 5 Pontas 38">
                <a:extLst>
                  <a:ext uri="{FF2B5EF4-FFF2-40B4-BE49-F238E27FC236}">
                    <a16:creationId xmlns:a16="http://schemas.microsoft.com/office/drawing/2014/main" id="{E5CCC364-2D14-4523-9CD0-52B4A9A69BF9}"/>
                  </a:ext>
                </a:extLst>
              </p:cNvPr>
              <p:cNvSpPr/>
              <p:nvPr/>
            </p:nvSpPr>
            <p:spPr>
              <a:xfrm>
                <a:off x="4884268" y="6219859"/>
                <a:ext cx="180000" cy="180000"/>
              </a:xfrm>
              <a:prstGeom prst="rect">
                <a:avLst/>
              </a:prstGeom>
              <a:solidFill>
                <a:srgbClr val="2F2F2F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 Narrow" panose="020B0606020202030204" pitchFamily="34" charset="0"/>
                </a:endParaRPr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BA689CD2-B0B5-46A1-8CBE-7EB63CE9D881}"/>
                  </a:ext>
                </a:extLst>
              </p:cNvPr>
              <p:cNvSpPr/>
              <p:nvPr/>
            </p:nvSpPr>
            <p:spPr>
              <a:xfrm>
                <a:off x="5085109" y="6125193"/>
                <a:ext cx="899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>
                    <a:latin typeface="Arial Narrow" panose="020B0606020202030204" pitchFamily="34" charset="0"/>
                  </a:rPr>
                  <a:t>Placebo</a:t>
                </a:r>
              </a:p>
            </p:txBody>
          </p:sp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DA080117-CB1E-46AC-9110-6B2DA6C52B88}"/>
                </a:ext>
              </a:extLst>
            </p:cNvPr>
            <p:cNvGrpSpPr/>
            <p:nvPr/>
          </p:nvGrpSpPr>
          <p:grpSpPr>
            <a:xfrm>
              <a:off x="4884268" y="5641734"/>
              <a:ext cx="1353721" cy="369332"/>
              <a:chOff x="4884268" y="5573638"/>
              <a:chExt cx="1353721" cy="369332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1941CC4D-6C11-496F-834E-59329E34CAB1}"/>
                  </a:ext>
                </a:extLst>
              </p:cNvPr>
              <p:cNvSpPr/>
              <p:nvPr/>
            </p:nvSpPr>
            <p:spPr>
              <a:xfrm>
                <a:off x="4884268" y="5668304"/>
                <a:ext cx="180000" cy="180000"/>
              </a:xfrm>
              <a:prstGeom prst="rect">
                <a:avLst/>
              </a:prstGeom>
              <a:solidFill>
                <a:srgbClr val="00C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 Narrow" panose="020B0606020202030204" pitchFamily="34" charset="0"/>
                </a:endParaRP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5A1CD37B-27DE-4F88-A8DB-DB56F8C96965}"/>
                  </a:ext>
                </a:extLst>
              </p:cNvPr>
              <p:cNvSpPr/>
              <p:nvPr/>
            </p:nvSpPr>
            <p:spPr>
              <a:xfrm>
                <a:off x="5085109" y="5573638"/>
                <a:ext cx="1152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>
                    <a:latin typeface="Arial Narrow" panose="020B0606020202030204" pitchFamily="34" charset="0"/>
                  </a:rPr>
                  <a:t>Fármaco B</a:t>
                </a:r>
              </a:p>
            </p:txBody>
          </p:sp>
        </p:grp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1627846E-4A39-43FA-9C76-460D2C7CD2AC}"/>
                </a:ext>
              </a:extLst>
            </p:cNvPr>
            <p:cNvGrpSpPr/>
            <p:nvPr/>
          </p:nvGrpSpPr>
          <p:grpSpPr>
            <a:xfrm>
              <a:off x="4884268" y="5158275"/>
              <a:ext cx="1301655" cy="369332"/>
              <a:chOff x="4884268" y="5022083"/>
              <a:chExt cx="1301655" cy="369332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B72972E6-F3E8-4FE4-A1F8-DCA251B82A56}"/>
                  </a:ext>
                </a:extLst>
              </p:cNvPr>
              <p:cNvSpPr/>
              <p:nvPr/>
            </p:nvSpPr>
            <p:spPr>
              <a:xfrm>
                <a:off x="4884268" y="5116749"/>
                <a:ext cx="180000" cy="180000"/>
              </a:xfrm>
              <a:prstGeom prst="rect">
                <a:avLst/>
              </a:prstGeom>
              <a:solidFill>
                <a:srgbClr val="EE5C4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 Narrow" panose="020B0606020202030204" pitchFamily="34" charset="0"/>
                </a:endParaRPr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500C1903-EA9E-4FF0-B8FD-633736344899}"/>
                  </a:ext>
                </a:extLst>
              </p:cNvPr>
              <p:cNvSpPr/>
              <p:nvPr/>
            </p:nvSpPr>
            <p:spPr>
              <a:xfrm>
                <a:off x="5085109" y="5022083"/>
                <a:ext cx="11008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>
                    <a:latin typeface="Arial Narrow" panose="020B0606020202030204" pitchFamily="34" charset="0"/>
                  </a:rPr>
                  <a:t>Fármaco 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001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23B55632-C3EF-4BBC-B517-4DB2D8F1DA3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O quê é uma ANOVA?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546F61D-F0A5-49C5-B8EE-C373245BF44B}"/>
              </a:ext>
            </a:extLst>
          </p:cNvPr>
          <p:cNvSpPr/>
          <p:nvPr/>
        </p:nvSpPr>
        <p:spPr>
          <a:xfrm>
            <a:off x="361761" y="1640681"/>
            <a:ext cx="76092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Teste de hipóteses</a:t>
            </a:r>
          </a:p>
        </p:txBody>
      </p:sp>
    </p:spTree>
    <p:extLst>
      <p:ext uri="{BB962C8B-B14F-4D97-AF65-F5344CB8AC3E}">
        <p14:creationId xmlns:p14="http://schemas.microsoft.com/office/powerpoint/2010/main" val="2437584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BDF32D8-37F3-44FD-AE33-6259C5A00B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31"/>
          <a:stretch/>
        </p:blipFill>
        <p:spPr>
          <a:xfrm>
            <a:off x="71120" y="1"/>
            <a:ext cx="5660627" cy="6858000"/>
          </a:xfrm>
          <a:prstGeom prst="rect">
            <a:avLst/>
          </a:prstGeom>
        </p:spPr>
      </p:pic>
      <p:grpSp>
        <p:nvGrpSpPr>
          <p:cNvPr id="29" name="Agrupar 28">
            <a:extLst>
              <a:ext uri="{FF2B5EF4-FFF2-40B4-BE49-F238E27FC236}">
                <a16:creationId xmlns:a16="http://schemas.microsoft.com/office/drawing/2014/main" id="{671693C8-4187-40E8-BD94-D36DAC088C79}"/>
              </a:ext>
            </a:extLst>
          </p:cNvPr>
          <p:cNvGrpSpPr/>
          <p:nvPr/>
        </p:nvGrpSpPr>
        <p:grpSpPr>
          <a:xfrm>
            <a:off x="5751759" y="845896"/>
            <a:ext cx="1353721" cy="1336250"/>
            <a:chOff x="4884268" y="5158275"/>
            <a:chExt cx="1353721" cy="1336250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49370FB5-1174-4DE5-91FB-7E5F6AB49BCB}"/>
                </a:ext>
              </a:extLst>
            </p:cNvPr>
            <p:cNvGrpSpPr/>
            <p:nvPr/>
          </p:nvGrpSpPr>
          <p:grpSpPr>
            <a:xfrm>
              <a:off x="4884268" y="6125193"/>
              <a:ext cx="1100446" cy="369332"/>
              <a:chOff x="4884268" y="6125193"/>
              <a:chExt cx="1100446" cy="369332"/>
            </a:xfrm>
          </p:grpSpPr>
          <p:sp>
            <p:nvSpPr>
              <p:cNvPr id="11" name="Estrela: 5 Pontas 38">
                <a:extLst>
                  <a:ext uri="{FF2B5EF4-FFF2-40B4-BE49-F238E27FC236}">
                    <a16:creationId xmlns:a16="http://schemas.microsoft.com/office/drawing/2014/main" id="{05E3FEFC-C458-46BA-9562-EB57155800C3}"/>
                  </a:ext>
                </a:extLst>
              </p:cNvPr>
              <p:cNvSpPr/>
              <p:nvPr/>
            </p:nvSpPr>
            <p:spPr>
              <a:xfrm>
                <a:off x="4884268" y="6219859"/>
                <a:ext cx="180000" cy="180000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 Narrow" panose="020B0606020202030204" pitchFamily="34" charset="0"/>
                </a:endParaRPr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F03E3C06-08D1-48FA-B2C2-21143E5CC80E}"/>
                  </a:ext>
                </a:extLst>
              </p:cNvPr>
              <p:cNvSpPr/>
              <p:nvPr/>
            </p:nvSpPr>
            <p:spPr>
              <a:xfrm>
                <a:off x="5085109" y="6125193"/>
                <a:ext cx="899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>
                    <a:latin typeface="Arial Narrow" panose="020B0606020202030204" pitchFamily="34" charset="0"/>
                  </a:rPr>
                  <a:t>Placebo</a:t>
                </a:r>
              </a:p>
            </p:txBody>
          </p:sp>
        </p:grp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B4E51B04-3194-4329-9E02-2D1B8A36401C}"/>
                </a:ext>
              </a:extLst>
            </p:cNvPr>
            <p:cNvGrpSpPr/>
            <p:nvPr/>
          </p:nvGrpSpPr>
          <p:grpSpPr>
            <a:xfrm>
              <a:off x="4884268" y="5641734"/>
              <a:ext cx="1353721" cy="369332"/>
              <a:chOff x="4884268" y="5573638"/>
              <a:chExt cx="1353721" cy="369332"/>
            </a:xfrm>
          </p:grpSpPr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2C8056A0-E150-49EC-9AD0-F8E6974E832A}"/>
                  </a:ext>
                </a:extLst>
              </p:cNvPr>
              <p:cNvSpPr/>
              <p:nvPr/>
            </p:nvSpPr>
            <p:spPr>
              <a:xfrm>
                <a:off x="4884268" y="5668304"/>
                <a:ext cx="180000" cy="180000"/>
              </a:xfrm>
              <a:prstGeom prst="rect">
                <a:avLst/>
              </a:prstGeom>
              <a:solidFill>
                <a:srgbClr val="00C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 Narrow" panose="020B0606020202030204" pitchFamily="34" charset="0"/>
                </a:endParaRPr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FED90719-0A83-42D6-9E97-8C4350B4985A}"/>
                  </a:ext>
                </a:extLst>
              </p:cNvPr>
              <p:cNvSpPr/>
              <p:nvPr/>
            </p:nvSpPr>
            <p:spPr>
              <a:xfrm>
                <a:off x="5085109" y="5573638"/>
                <a:ext cx="1152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>
                    <a:latin typeface="Arial Narrow" panose="020B0606020202030204" pitchFamily="34" charset="0"/>
                  </a:rPr>
                  <a:t>Fármaco B</a:t>
                </a:r>
              </a:p>
            </p:txBody>
          </p:sp>
        </p:grp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A86AAE7A-1012-4466-AF4B-1AB7DB339EF4}"/>
                </a:ext>
              </a:extLst>
            </p:cNvPr>
            <p:cNvGrpSpPr/>
            <p:nvPr/>
          </p:nvGrpSpPr>
          <p:grpSpPr>
            <a:xfrm>
              <a:off x="4884268" y="5158275"/>
              <a:ext cx="1301655" cy="369332"/>
              <a:chOff x="4884268" y="5022083"/>
              <a:chExt cx="1301655" cy="369332"/>
            </a:xfrm>
          </p:grpSpPr>
          <p:sp>
            <p:nvSpPr>
              <p:cNvPr id="20" name="Triângulo isósceles 19">
                <a:extLst>
                  <a:ext uri="{FF2B5EF4-FFF2-40B4-BE49-F238E27FC236}">
                    <a16:creationId xmlns:a16="http://schemas.microsoft.com/office/drawing/2014/main" id="{80DD7ED8-FEC4-457C-A080-A390586A625E}"/>
                  </a:ext>
                </a:extLst>
              </p:cNvPr>
              <p:cNvSpPr/>
              <p:nvPr/>
            </p:nvSpPr>
            <p:spPr>
              <a:xfrm>
                <a:off x="4884268" y="5116749"/>
                <a:ext cx="180000" cy="180000"/>
              </a:xfrm>
              <a:prstGeom prst="triangle">
                <a:avLst/>
              </a:prstGeom>
              <a:solidFill>
                <a:srgbClr val="EE5C4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 Narrow" panose="020B0606020202030204" pitchFamily="34" charset="0"/>
                </a:endParaRPr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5B4D8389-D53A-4CF1-8238-1D7DC6E34931}"/>
                  </a:ext>
                </a:extLst>
              </p:cNvPr>
              <p:cNvSpPr/>
              <p:nvPr/>
            </p:nvSpPr>
            <p:spPr>
              <a:xfrm>
                <a:off x="5085109" y="5022083"/>
                <a:ext cx="11008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>
                    <a:latin typeface="Arial Narrow" panose="020B0606020202030204" pitchFamily="34" charset="0"/>
                  </a:rPr>
                  <a:t>Fármaco 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903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232459E-7D8E-4E35-B5B5-F6F28DD77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2"/>
          <a:stretch/>
        </p:blipFill>
        <p:spPr>
          <a:xfrm>
            <a:off x="108917" y="224931"/>
            <a:ext cx="8394919" cy="663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17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768CD9-218B-4988-AC8B-4C30FF0C6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15" y="203704"/>
            <a:ext cx="8736362" cy="645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02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9A72013-4D77-4AB3-9E0F-7ABF21CF3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828000"/>
            <a:ext cx="8184589" cy="604318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FD59B6F-D01E-456E-A76E-1C94749E5A9F}"/>
              </a:ext>
            </a:extLst>
          </p:cNvPr>
          <p:cNvSpPr txBox="1"/>
          <p:nvPr/>
        </p:nvSpPr>
        <p:spPr>
          <a:xfrm>
            <a:off x="4937761" y="306984"/>
            <a:ext cx="704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000" dirty="0">
                <a:latin typeface="Bahnschrift SemiLight SemiConde" panose="020B0502040204020203" pitchFamily="34" charset="0"/>
                <a:ea typeface="Cambria" panose="02040503050406030204" pitchFamily="18" charset="0"/>
              </a:rPr>
              <a:t>Há diferença nas medias de proteína W em sangue devido aos tratamentos?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2CB744-3B32-4024-9489-9EFD45C17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69" y="1600199"/>
            <a:ext cx="682811" cy="73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70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1E44339-0EB0-4A6B-B4BD-B34DEA3DE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828000"/>
            <a:ext cx="8184589" cy="60431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2CB744-3B32-4024-9489-9EFD45C17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69" y="1600199"/>
            <a:ext cx="682811" cy="73158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823B704-A58E-4016-9E93-AA2EEBBC8EA8}"/>
              </a:ext>
            </a:extLst>
          </p:cNvPr>
          <p:cNvSpPr txBox="1"/>
          <p:nvPr/>
        </p:nvSpPr>
        <p:spPr>
          <a:xfrm>
            <a:off x="345440" y="306984"/>
            <a:ext cx="11633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  <a:ea typeface="Cambria" panose="02040503050406030204" pitchFamily="18" charset="0"/>
              </a:rPr>
              <a:t>Duas fontes de variação</a:t>
            </a:r>
          </a:p>
        </p:txBody>
      </p:sp>
    </p:spTree>
    <p:extLst>
      <p:ext uri="{BB962C8B-B14F-4D97-AF65-F5344CB8AC3E}">
        <p14:creationId xmlns:p14="http://schemas.microsoft.com/office/powerpoint/2010/main" val="4250750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1EDC5CB-B6FB-4793-8CBD-7B4EFEBDC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828000"/>
            <a:ext cx="8184589" cy="60431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2CB744-3B32-4024-9489-9EFD45C17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69" y="1600199"/>
            <a:ext cx="682811" cy="73158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C30F577-5AF1-4B93-A2CF-8A300F3CA84A}"/>
              </a:ext>
            </a:extLst>
          </p:cNvPr>
          <p:cNvSpPr txBox="1"/>
          <p:nvPr/>
        </p:nvSpPr>
        <p:spPr>
          <a:xfrm>
            <a:off x="345440" y="306984"/>
            <a:ext cx="11633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  <a:ea typeface="Cambria" panose="02040503050406030204" pitchFamily="18" charset="0"/>
              </a:rPr>
              <a:t>Duas fontes de variação: Variação </a:t>
            </a:r>
            <a:r>
              <a:rPr lang="pt-BR" sz="3000" dirty="0" err="1">
                <a:latin typeface="Bahnschrift SemiLight SemiConde" panose="020B0502040204020203" pitchFamily="34" charset="0"/>
                <a:ea typeface="Cambria" panose="02040503050406030204" pitchFamily="18" charset="0"/>
              </a:rPr>
              <a:t>Intra</a:t>
            </a:r>
            <a:r>
              <a:rPr lang="pt-BR" sz="3000" dirty="0">
                <a:latin typeface="Bahnschrift SemiLight SemiConde" panose="020B0502040204020203" pitchFamily="34" charset="0"/>
                <a:ea typeface="Cambria" panose="02040503050406030204" pitchFamily="18" charset="0"/>
              </a:rPr>
              <a:t> Grupos</a:t>
            </a:r>
          </a:p>
        </p:txBody>
      </p:sp>
    </p:spTree>
    <p:extLst>
      <p:ext uri="{BB962C8B-B14F-4D97-AF65-F5344CB8AC3E}">
        <p14:creationId xmlns:p14="http://schemas.microsoft.com/office/powerpoint/2010/main" val="680832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1EDC5CB-B6FB-4793-8CBD-7B4EFEBDC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828000"/>
            <a:ext cx="8184589" cy="60431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2CB744-3B32-4024-9489-9EFD45C17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69" y="1600199"/>
            <a:ext cx="682811" cy="731584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2CB6EBA-0A83-43F5-ADDB-4D0DCF1E4721}"/>
              </a:ext>
            </a:extLst>
          </p:cNvPr>
          <p:cNvCxnSpPr>
            <a:cxnSpLocks/>
          </p:cNvCxnSpPr>
          <p:nvPr/>
        </p:nvCxnSpPr>
        <p:spPr>
          <a:xfrm>
            <a:off x="7639270" y="3266451"/>
            <a:ext cx="89545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7930C21F-74FA-4EB2-89DA-8BB05B70154E}"/>
                  </a:ext>
                </a:extLst>
              </p:cNvPr>
              <p:cNvSpPr/>
              <p:nvPr/>
            </p:nvSpPr>
            <p:spPr>
              <a:xfrm>
                <a:off x="8534727" y="2920976"/>
                <a:ext cx="1303434" cy="508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5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sz="25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5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25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5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25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5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7930C21F-74FA-4EB2-89DA-8BB05B701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727" y="2920976"/>
                <a:ext cx="1303434" cy="508024"/>
              </a:xfrm>
              <a:prstGeom prst="rect">
                <a:avLst/>
              </a:prstGeom>
              <a:blipFill>
                <a:blip r:embed="rId4"/>
                <a:stretch>
                  <a:fillRect r="-17290" b="-10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90E046BC-6832-4DAE-9DCF-C39CCFC2E227}"/>
              </a:ext>
            </a:extLst>
          </p:cNvPr>
          <p:cNvSpPr txBox="1"/>
          <p:nvPr/>
        </p:nvSpPr>
        <p:spPr>
          <a:xfrm>
            <a:off x="345440" y="306984"/>
            <a:ext cx="11633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  <a:ea typeface="Cambria" panose="02040503050406030204" pitchFamily="18" charset="0"/>
              </a:rPr>
              <a:t>Duas fontes de variação: Variação </a:t>
            </a:r>
            <a:r>
              <a:rPr lang="pt-BR" sz="3000" dirty="0" err="1">
                <a:latin typeface="Bahnschrift SemiLight SemiConde" panose="020B0502040204020203" pitchFamily="34" charset="0"/>
                <a:ea typeface="Cambria" panose="02040503050406030204" pitchFamily="18" charset="0"/>
              </a:rPr>
              <a:t>Intra</a:t>
            </a:r>
            <a:r>
              <a:rPr lang="pt-BR" sz="3000" dirty="0">
                <a:latin typeface="Bahnschrift SemiLight SemiConde" panose="020B0502040204020203" pitchFamily="34" charset="0"/>
                <a:ea typeface="Cambria" panose="02040503050406030204" pitchFamily="18" charset="0"/>
              </a:rPr>
              <a:t> Grupos</a:t>
            </a:r>
          </a:p>
        </p:txBody>
      </p:sp>
    </p:spTree>
    <p:extLst>
      <p:ext uri="{BB962C8B-B14F-4D97-AF65-F5344CB8AC3E}">
        <p14:creationId xmlns:p14="http://schemas.microsoft.com/office/powerpoint/2010/main" val="2220098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1EDC5CB-B6FB-4793-8CBD-7B4EFEBDC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828000"/>
            <a:ext cx="8184589" cy="60431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2CB744-3B32-4024-9489-9EFD45C17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69" y="1600199"/>
            <a:ext cx="682811" cy="731584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2CB6EBA-0A83-43F5-ADDB-4D0DCF1E4721}"/>
              </a:ext>
            </a:extLst>
          </p:cNvPr>
          <p:cNvCxnSpPr>
            <a:cxnSpLocks/>
          </p:cNvCxnSpPr>
          <p:nvPr/>
        </p:nvCxnSpPr>
        <p:spPr>
          <a:xfrm>
            <a:off x="7639270" y="3266451"/>
            <a:ext cx="89545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1E49038A-CE50-4F86-8A9B-3AFD36733C13}"/>
                  </a:ext>
                </a:extLst>
              </p:cNvPr>
              <p:cNvSpPr/>
              <p:nvPr/>
            </p:nvSpPr>
            <p:spPr>
              <a:xfrm>
                <a:off x="8463607" y="2754483"/>
                <a:ext cx="2262927" cy="1023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5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25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5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5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5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25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5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pt-BR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25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1E49038A-CE50-4F86-8A9B-3AFD36733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607" y="2754483"/>
                <a:ext cx="2262927" cy="1023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60489628-5938-439A-9ADE-509B6115E3C7}"/>
              </a:ext>
            </a:extLst>
          </p:cNvPr>
          <p:cNvSpPr txBox="1"/>
          <p:nvPr/>
        </p:nvSpPr>
        <p:spPr>
          <a:xfrm>
            <a:off x="345440" y="306984"/>
            <a:ext cx="11633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  <a:ea typeface="Cambria" panose="02040503050406030204" pitchFamily="18" charset="0"/>
              </a:rPr>
              <a:t>Duas fontes de variação: Variação </a:t>
            </a:r>
            <a:r>
              <a:rPr lang="pt-BR" sz="3000" dirty="0" err="1">
                <a:latin typeface="Bahnschrift SemiLight SemiConde" panose="020B0502040204020203" pitchFamily="34" charset="0"/>
                <a:ea typeface="Cambria" panose="02040503050406030204" pitchFamily="18" charset="0"/>
              </a:rPr>
              <a:t>Intra</a:t>
            </a:r>
            <a:r>
              <a:rPr lang="pt-BR" sz="3000" dirty="0">
                <a:latin typeface="Bahnschrift SemiLight SemiConde" panose="020B0502040204020203" pitchFamily="34" charset="0"/>
                <a:ea typeface="Cambria" panose="02040503050406030204" pitchFamily="18" charset="0"/>
              </a:rPr>
              <a:t> Grupos</a:t>
            </a:r>
          </a:p>
        </p:txBody>
      </p:sp>
    </p:spTree>
    <p:extLst>
      <p:ext uri="{BB962C8B-B14F-4D97-AF65-F5344CB8AC3E}">
        <p14:creationId xmlns:p14="http://schemas.microsoft.com/office/powerpoint/2010/main" val="2837784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1EDC5CB-B6FB-4793-8CBD-7B4EFEBDC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828000"/>
            <a:ext cx="8184589" cy="60431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2CB744-3B32-4024-9489-9EFD45C17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69" y="1600199"/>
            <a:ext cx="682811" cy="731584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2CB6EBA-0A83-43F5-ADDB-4D0DCF1E4721}"/>
              </a:ext>
            </a:extLst>
          </p:cNvPr>
          <p:cNvCxnSpPr>
            <a:cxnSpLocks/>
          </p:cNvCxnSpPr>
          <p:nvPr/>
        </p:nvCxnSpPr>
        <p:spPr>
          <a:xfrm>
            <a:off x="7639270" y="3266451"/>
            <a:ext cx="89545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1E49038A-CE50-4F86-8A9B-3AFD36733C13}"/>
                  </a:ext>
                </a:extLst>
              </p:cNvPr>
              <p:cNvSpPr/>
              <p:nvPr/>
            </p:nvSpPr>
            <p:spPr>
              <a:xfrm>
                <a:off x="8463607" y="2754483"/>
                <a:ext cx="2262927" cy="1023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5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25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5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5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5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25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5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pt-BR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25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1E49038A-CE50-4F86-8A9B-3AFD36733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607" y="2754483"/>
                <a:ext cx="2262927" cy="1023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60489628-5938-439A-9ADE-509B6115E3C7}"/>
              </a:ext>
            </a:extLst>
          </p:cNvPr>
          <p:cNvSpPr txBox="1"/>
          <p:nvPr/>
        </p:nvSpPr>
        <p:spPr>
          <a:xfrm>
            <a:off x="345440" y="306984"/>
            <a:ext cx="11633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  <a:ea typeface="Cambria" panose="02040503050406030204" pitchFamily="18" charset="0"/>
              </a:rPr>
              <a:t>Duas fontes de variação: Variação </a:t>
            </a:r>
            <a:r>
              <a:rPr lang="pt-BR" sz="3000" dirty="0" err="1">
                <a:latin typeface="Bahnschrift SemiLight SemiConde" panose="020B0502040204020203" pitchFamily="34" charset="0"/>
                <a:ea typeface="Cambria" panose="02040503050406030204" pitchFamily="18" charset="0"/>
              </a:rPr>
              <a:t>Intra</a:t>
            </a:r>
            <a:r>
              <a:rPr lang="pt-BR" sz="3000" dirty="0">
                <a:latin typeface="Bahnschrift SemiLight SemiConde" panose="020B0502040204020203" pitchFamily="34" charset="0"/>
                <a:ea typeface="Cambria" panose="02040503050406030204" pitchFamily="18" charset="0"/>
              </a:rPr>
              <a:t> Grupos</a:t>
            </a:r>
          </a:p>
        </p:txBody>
      </p:sp>
      <p:sp>
        <p:nvSpPr>
          <p:cNvPr id="3" name="Símbolo de &quot;Não Permitido&quot; 2">
            <a:extLst>
              <a:ext uri="{FF2B5EF4-FFF2-40B4-BE49-F238E27FC236}">
                <a16:creationId xmlns:a16="http://schemas.microsoft.com/office/drawing/2014/main" id="{EB6B3042-B57E-473D-8EE6-D673F49600CD}"/>
              </a:ext>
            </a:extLst>
          </p:cNvPr>
          <p:cNvSpPr/>
          <p:nvPr/>
        </p:nvSpPr>
        <p:spPr>
          <a:xfrm>
            <a:off x="9056262" y="2462988"/>
            <a:ext cx="1681809" cy="1606923"/>
          </a:xfrm>
          <a:prstGeom prst="noSmoking">
            <a:avLst>
              <a:gd name="adj" fmla="val 1191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21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1EDC5CB-B6FB-4793-8CBD-7B4EFEBDC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828000"/>
            <a:ext cx="8184589" cy="60431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2CB744-3B32-4024-9489-9EFD45C17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69" y="1600199"/>
            <a:ext cx="682811" cy="731584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2CB6EBA-0A83-43F5-ADDB-4D0DCF1E4721}"/>
              </a:ext>
            </a:extLst>
          </p:cNvPr>
          <p:cNvCxnSpPr>
            <a:cxnSpLocks/>
          </p:cNvCxnSpPr>
          <p:nvPr/>
        </p:nvCxnSpPr>
        <p:spPr>
          <a:xfrm>
            <a:off x="7639270" y="3266451"/>
            <a:ext cx="89545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1E49038A-CE50-4F86-8A9B-3AFD36733C13}"/>
                  </a:ext>
                </a:extLst>
              </p:cNvPr>
              <p:cNvSpPr/>
              <p:nvPr/>
            </p:nvSpPr>
            <p:spPr>
              <a:xfrm>
                <a:off x="8463607" y="2754483"/>
                <a:ext cx="2112053" cy="1023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5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50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5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25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5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5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5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5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sz="25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5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25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5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1E49038A-CE50-4F86-8A9B-3AFD36733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607" y="2754483"/>
                <a:ext cx="2112053" cy="1023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60489628-5938-439A-9ADE-509B6115E3C7}"/>
              </a:ext>
            </a:extLst>
          </p:cNvPr>
          <p:cNvSpPr txBox="1"/>
          <p:nvPr/>
        </p:nvSpPr>
        <p:spPr>
          <a:xfrm>
            <a:off x="345440" y="306984"/>
            <a:ext cx="11633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  <a:ea typeface="Cambria" panose="02040503050406030204" pitchFamily="18" charset="0"/>
              </a:rPr>
              <a:t>Duas fontes de variação: Variação </a:t>
            </a:r>
            <a:r>
              <a:rPr lang="pt-BR" sz="3000" dirty="0" err="1">
                <a:latin typeface="Bahnschrift SemiLight SemiConde" panose="020B0502040204020203" pitchFamily="34" charset="0"/>
                <a:ea typeface="Cambria" panose="02040503050406030204" pitchFamily="18" charset="0"/>
              </a:rPr>
              <a:t>Intra</a:t>
            </a:r>
            <a:r>
              <a:rPr lang="pt-BR" sz="3000" dirty="0">
                <a:latin typeface="Bahnschrift SemiLight SemiConde" panose="020B0502040204020203" pitchFamily="34" charset="0"/>
                <a:ea typeface="Cambria" panose="02040503050406030204" pitchFamily="18" charset="0"/>
              </a:rPr>
              <a:t> Grupos</a:t>
            </a:r>
          </a:p>
        </p:txBody>
      </p:sp>
    </p:spTree>
    <p:extLst>
      <p:ext uri="{BB962C8B-B14F-4D97-AF65-F5344CB8AC3E}">
        <p14:creationId xmlns:p14="http://schemas.microsoft.com/office/powerpoint/2010/main" val="253451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23B55632-C3EF-4BBC-B517-4DB2D8F1DA3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O quê é uma ANOVA?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546F61D-F0A5-49C5-B8EE-C373245BF44B}"/>
              </a:ext>
            </a:extLst>
          </p:cNvPr>
          <p:cNvSpPr/>
          <p:nvPr/>
        </p:nvSpPr>
        <p:spPr>
          <a:xfrm>
            <a:off x="361761" y="1640681"/>
            <a:ext cx="76092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Teste de hipóteses</a:t>
            </a:r>
          </a:p>
          <a:p>
            <a:endParaRPr lang="pt-BR" sz="3000" dirty="0">
              <a:latin typeface="Bahnschrift SemiLight SemiConde" panose="020B0502040204020203" pitchFamily="34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Compara medias de varias amostras ( k </a:t>
            </a:r>
            <a:r>
              <a:rPr lang="pt-BR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≥ 2)</a:t>
            </a:r>
          </a:p>
        </p:txBody>
      </p:sp>
    </p:spTree>
    <p:extLst>
      <p:ext uri="{BB962C8B-B14F-4D97-AF65-F5344CB8AC3E}">
        <p14:creationId xmlns:p14="http://schemas.microsoft.com/office/powerpoint/2010/main" val="23297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1EDC5CB-B6FB-4793-8CBD-7B4EFEBDC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828000"/>
            <a:ext cx="8184589" cy="60431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2CB744-3B32-4024-9489-9EFD45C17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69" y="1600199"/>
            <a:ext cx="682811" cy="73158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0489628-5938-439A-9ADE-509B6115E3C7}"/>
              </a:ext>
            </a:extLst>
          </p:cNvPr>
          <p:cNvSpPr txBox="1"/>
          <p:nvPr/>
        </p:nvSpPr>
        <p:spPr>
          <a:xfrm>
            <a:off x="345440" y="306984"/>
            <a:ext cx="11633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  <a:ea typeface="Cambria" panose="02040503050406030204" pitchFamily="18" charset="0"/>
              </a:rPr>
              <a:t>Duas fontes de variação: Variação </a:t>
            </a:r>
            <a:r>
              <a:rPr lang="pt-BR" sz="3000" dirty="0" err="1">
                <a:latin typeface="Bahnschrift SemiLight SemiConde" panose="020B0502040204020203" pitchFamily="34" charset="0"/>
                <a:ea typeface="Cambria" panose="02040503050406030204" pitchFamily="18" charset="0"/>
              </a:rPr>
              <a:t>Intra</a:t>
            </a:r>
            <a:r>
              <a:rPr lang="pt-BR" sz="3000" dirty="0">
                <a:latin typeface="Bahnschrift SemiLight SemiConde" panose="020B0502040204020203" pitchFamily="34" charset="0"/>
                <a:ea typeface="Cambria" panose="02040503050406030204" pitchFamily="18" charset="0"/>
              </a:rPr>
              <a:t> Grupos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E4E33F5-F5CE-41AF-A79A-4F75C5DF6EF0}"/>
              </a:ext>
            </a:extLst>
          </p:cNvPr>
          <p:cNvSpPr txBox="1"/>
          <p:nvPr/>
        </p:nvSpPr>
        <p:spPr>
          <a:xfrm>
            <a:off x="8166929" y="2721356"/>
            <a:ext cx="2216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hnschrift SemiLight SemiConde" panose="020B0502040204020203" pitchFamily="34" charset="0"/>
                <a:ea typeface="Cambria" panose="02040503050406030204" pitchFamily="18" charset="0"/>
              </a:rPr>
              <a:t>k = n° de grupos</a:t>
            </a:r>
          </a:p>
          <a:p>
            <a:r>
              <a:rPr lang="pt-BR" dirty="0">
                <a:latin typeface="Bahnschrift SemiLight SemiConde" panose="020B0502040204020203" pitchFamily="34" charset="0"/>
                <a:ea typeface="Cambria" panose="02040503050406030204" pitchFamily="18" charset="0"/>
              </a:rPr>
              <a:t>n = n° de observações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5B963EA6-26CC-4B1B-81D8-16F590F6BC77}"/>
                  </a:ext>
                </a:extLst>
              </p:cNvPr>
              <p:cNvSpPr/>
              <p:nvPr/>
            </p:nvSpPr>
            <p:spPr>
              <a:xfrm>
                <a:off x="7995287" y="1281637"/>
                <a:ext cx="4196714" cy="13687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𝑆𝑄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𝑎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𝑗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nary>
                                <m:naryPr>
                                  <m:chr m:val="∑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sz="28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800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800" i="1">
                                                  <a:latin typeface="Cambria Math" panose="02040503050406030204" pitchFamily="18" charset="0"/>
                                                  <a:ea typeface="Cambria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800" i="1">
                                                  <a:latin typeface="Cambria Math" panose="02040503050406030204" pitchFamily="18" charset="0"/>
                                                  <a:ea typeface="Cambria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800" i="1">
                                                  <a:latin typeface="Cambria Math" panose="02040503050406030204" pitchFamily="18" charset="0"/>
                                                  <a:ea typeface="Cambria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800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800" i="1">
                                                  <a:latin typeface="Cambria Math" panose="02040503050406030204" pitchFamily="18" charset="0"/>
                                                  <a:ea typeface="Cambria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pt-BR" sz="2800" i="1">
                                                      <a:latin typeface="Cambria Math" panose="02040503050406030204" pitchFamily="18" charset="0"/>
                                                      <a:ea typeface="Cambria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800" i="1">
                                                      <a:latin typeface="Cambria Math" panose="02040503050406030204" pitchFamily="18" charset="0"/>
                                                      <a:ea typeface="Cambria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800" i="1">
                                                  <a:latin typeface="Cambria Math" panose="02040503050406030204" pitchFamily="18" charset="0"/>
                                                  <a:ea typeface="Cambria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  <m:sub/>
                          </m:sSub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5B963EA6-26CC-4B1B-81D8-16F590F6BC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287" y="1281637"/>
                <a:ext cx="4196714" cy="13687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405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C83EF5D-0F88-4169-8854-97E9FBC46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828000"/>
            <a:ext cx="8184589" cy="60431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2CB744-3B32-4024-9489-9EFD45C17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69" y="1600199"/>
            <a:ext cx="682811" cy="73158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A1CC627-1526-4872-BB82-09AE23173ECC}"/>
              </a:ext>
            </a:extLst>
          </p:cNvPr>
          <p:cNvSpPr txBox="1"/>
          <p:nvPr/>
        </p:nvSpPr>
        <p:spPr>
          <a:xfrm>
            <a:off x="345440" y="306984"/>
            <a:ext cx="11633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  <a:ea typeface="Cambria" panose="02040503050406030204" pitchFamily="18" charset="0"/>
              </a:rPr>
              <a:t>Duas fontes de variação: Variação Entre Grupos</a:t>
            </a:r>
          </a:p>
        </p:txBody>
      </p:sp>
    </p:spTree>
    <p:extLst>
      <p:ext uri="{BB962C8B-B14F-4D97-AF65-F5344CB8AC3E}">
        <p14:creationId xmlns:p14="http://schemas.microsoft.com/office/powerpoint/2010/main" val="3570474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C83EF5D-0F88-4169-8854-97E9FBC46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828000"/>
            <a:ext cx="8184589" cy="60431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2CB744-3B32-4024-9489-9EFD45C17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69" y="1600199"/>
            <a:ext cx="682811" cy="73158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A1CC627-1526-4872-BB82-09AE23173ECC}"/>
              </a:ext>
            </a:extLst>
          </p:cNvPr>
          <p:cNvSpPr txBox="1"/>
          <p:nvPr/>
        </p:nvSpPr>
        <p:spPr>
          <a:xfrm>
            <a:off x="345440" y="306984"/>
            <a:ext cx="11633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  <a:ea typeface="Cambria" panose="02040503050406030204" pitchFamily="18" charset="0"/>
              </a:rPr>
              <a:t>Duas fontes de variação: Variação Entre Grupos</a:t>
            </a:r>
          </a:p>
        </p:txBody>
      </p:sp>
      <p:sp>
        <p:nvSpPr>
          <p:cNvPr id="9" name="Chave Direita 8">
            <a:extLst>
              <a:ext uri="{FF2B5EF4-FFF2-40B4-BE49-F238E27FC236}">
                <a16:creationId xmlns:a16="http://schemas.microsoft.com/office/drawing/2014/main" id="{1CA30756-4F0A-469A-88F0-33E44E3B4980}"/>
              </a:ext>
            </a:extLst>
          </p:cNvPr>
          <p:cNvSpPr/>
          <p:nvPr/>
        </p:nvSpPr>
        <p:spPr>
          <a:xfrm>
            <a:off x="7741920" y="2611120"/>
            <a:ext cx="233680" cy="944880"/>
          </a:xfrm>
          <a:prstGeom prst="rightBrace">
            <a:avLst>
              <a:gd name="adj1" fmla="val 29166"/>
              <a:gd name="adj2" fmla="val 50000"/>
            </a:avLst>
          </a:prstGeom>
          <a:ln w="19050">
            <a:solidFill>
              <a:srgbClr val="EE5C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9E850018-37A7-4250-9DA1-8FD414A0E8C1}"/>
                  </a:ext>
                </a:extLst>
              </p:cNvPr>
              <p:cNvSpPr/>
              <p:nvPr/>
            </p:nvSpPr>
            <p:spPr>
              <a:xfrm>
                <a:off x="8119294" y="2777803"/>
                <a:ext cx="1542474" cy="611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5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5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sz="25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25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2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5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5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9E850018-37A7-4250-9DA1-8FD414A0E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294" y="2777803"/>
                <a:ext cx="1542474" cy="611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586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C83EF5D-0F88-4169-8854-97E9FBC46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828000"/>
            <a:ext cx="8184589" cy="60431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2CB744-3B32-4024-9489-9EFD45C17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69" y="1600199"/>
            <a:ext cx="682811" cy="73158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A1CC627-1526-4872-BB82-09AE23173ECC}"/>
              </a:ext>
            </a:extLst>
          </p:cNvPr>
          <p:cNvSpPr txBox="1"/>
          <p:nvPr/>
        </p:nvSpPr>
        <p:spPr>
          <a:xfrm>
            <a:off x="345440" y="306984"/>
            <a:ext cx="11633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  <a:ea typeface="Cambria" panose="02040503050406030204" pitchFamily="18" charset="0"/>
              </a:rPr>
              <a:t>Duas fontes de variação: Variação Entre Grupos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C3AE5F61-B191-4AB9-ACCF-A4E524530391}"/>
                  </a:ext>
                </a:extLst>
              </p:cNvPr>
              <p:cNvSpPr/>
              <p:nvPr/>
            </p:nvSpPr>
            <p:spPr>
              <a:xfrm>
                <a:off x="8187249" y="1055352"/>
                <a:ext cx="3689792" cy="1361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𝑆𝑄𝑔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𝑗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2800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800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C3AE5F61-B191-4AB9-ACCF-A4E524530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249" y="1055352"/>
                <a:ext cx="3689792" cy="13613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have Direita 8">
            <a:extLst>
              <a:ext uri="{FF2B5EF4-FFF2-40B4-BE49-F238E27FC236}">
                <a16:creationId xmlns:a16="http://schemas.microsoft.com/office/drawing/2014/main" id="{1CA30756-4F0A-469A-88F0-33E44E3B4980}"/>
              </a:ext>
            </a:extLst>
          </p:cNvPr>
          <p:cNvSpPr/>
          <p:nvPr/>
        </p:nvSpPr>
        <p:spPr>
          <a:xfrm>
            <a:off x="7741920" y="2611120"/>
            <a:ext cx="233680" cy="944880"/>
          </a:xfrm>
          <a:prstGeom prst="rightBrace">
            <a:avLst>
              <a:gd name="adj1" fmla="val 29166"/>
              <a:gd name="adj2" fmla="val 50000"/>
            </a:avLst>
          </a:prstGeom>
          <a:ln w="19050">
            <a:solidFill>
              <a:srgbClr val="EE5C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487E727-1A12-48FF-8ADA-9C8FC3B159FF}"/>
              </a:ext>
            </a:extLst>
          </p:cNvPr>
          <p:cNvSpPr txBox="1"/>
          <p:nvPr/>
        </p:nvSpPr>
        <p:spPr>
          <a:xfrm>
            <a:off x="8288849" y="2611120"/>
            <a:ext cx="2216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hnschrift SemiLight SemiConde" panose="020B0502040204020203" pitchFamily="34" charset="0"/>
                <a:ea typeface="Cambria" panose="02040503050406030204" pitchFamily="18" charset="0"/>
              </a:rPr>
              <a:t>k = n° de grupos</a:t>
            </a:r>
          </a:p>
          <a:p>
            <a:r>
              <a:rPr lang="pt-BR" dirty="0">
                <a:latin typeface="Bahnschrift SemiLight SemiConde" panose="020B0502040204020203" pitchFamily="34" charset="0"/>
                <a:ea typeface="Cambria" panose="02040503050406030204" pitchFamily="18" charset="0"/>
              </a:rPr>
              <a:t>n = n° de observações</a:t>
            </a:r>
          </a:p>
        </p:txBody>
      </p:sp>
    </p:spTree>
    <p:extLst>
      <p:ext uri="{BB962C8B-B14F-4D97-AF65-F5344CB8AC3E}">
        <p14:creationId xmlns:p14="http://schemas.microsoft.com/office/powerpoint/2010/main" val="46397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303DE5A-3307-42B2-9690-C2F39418ABB5}"/>
              </a:ext>
            </a:extLst>
          </p:cNvPr>
          <p:cNvSpPr txBox="1"/>
          <p:nvPr/>
        </p:nvSpPr>
        <p:spPr>
          <a:xfrm>
            <a:off x="265816" y="276445"/>
            <a:ext cx="6400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Fontes de variação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2CFB75BE-AAD4-4A99-B926-A483A4DD9B03}"/>
                  </a:ext>
                </a:extLst>
              </p:cNvPr>
              <p:cNvSpPr/>
              <p:nvPr/>
            </p:nvSpPr>
            <p:spPr>
              <a:xfrm>
                <a:off x="4930940" y="1504180"/>
                <a:ext cx="3333990" cy="15427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32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3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𝑗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32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32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pt-BR" sz="3200" i="1">
                                                  <a:latin typeface="Cambria Math" panose="02040503050406030204" pitchFamily="18" charset="0"/>
                                                  <a:ea typeface="Cambria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sz="3200" i="1">
                                                  <a:latin typeface="Cambria Math" panose="02040503050406030204" pitchFamily="18" charset="0"/>
                                                  <a:ea typeface="Cambria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2CFB75BE-AAD4-4A99-B926-A483A4DD9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940" y="1504180"/>
                <a:ext cx="3333990" cy="15427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A30FA827-1C6C-4F4F-9346-3E4A877BA053}"/>
                  </a:ext>
                </a:extLst>
              </p:cNvPr>
              <p:cNvSpPr/>
              <p:nvPr/>
            </p:nvSpPr>
            <p:spPr>
              <a:xfrm>
                <a:off x="1630870" y="1504180"/>
                <a:ext cx="3300070" cy="15427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3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3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𝑗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32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sz="32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sz="32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32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32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A30FA827-1C6C-4F4F-9346-3E4A877BA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870" y="1504180"/>
                <a:ext cx="3300070" cy="15427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C115544-6F75-476F-9B69-0A3216C29280}"/>
                  </a:ext>
                </a:extLst>
              </p:cNvPr>
              <p:cNvSpPr/>
              <p:nvPr/>
            </p:nvSpPr>
            <p:spPr>
              <a:xfrm>
                <a:off x="265816" y="1982804"/>
                <a:ext cx="136505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𝑆𝑄𝑡</m:t>
                      </m:r>
                      <m:r>
                        <a:rPr lang="pt-B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C115544-6F75-476F-9B69-0A3216C29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16" y="1982804"/>
                <a:ext cx="136505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8095FBA7-530D-4154-B5BC-4365FD9A4C25}"/>
              </a:ext>
            </a:extLst>
          </p:cNvPr>
          <p:cNvSpPr txBox="1"/>
          <p:nvPr/>
        </p:nvSpPr>
        <p:spPr>
          <a:xfrm>
            <a:off x="8557702" y="1921248"/>
            <a:ext cx="2937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Bahnschrift SemiLight SemiConde" panose="020B0502040204020203" pitchFamily="34" charset="0"/>
                <a:ea typeface="Cambria" panose="02040503050406030204" pitchFamily="18" charset="0"/>
              </a:rPr>
              <a:t>k = n° de grupos</a:t>
            </a:r>
          </a:p>
          <a:p>
            <a:r>
              <a:rPr lang="pt-BR" sz="2000" dirty="0">
                <a:latin typeface="Bahnschrift SemiLight SemiConde" panose="020B0502040204020203" pitchFamily="34" charset="0"/>
                <a:ea typeface="Cambria" panose="02040503050406030204" pitchFamily="18" charset="0"/>
              </a:rPr>
              <a:t>n = n° de observações</a:t>
            </a:r>
          </a:p>
        </p:txBody>
      </p:sp>
    </p:spTree>
    <p:extLst>
      <p:ext uri="{BB962C8B-B14F-4D97-AF65-F5344CB8AC3E}">
        <p14:creationId xmlns:p14="http://schemas.microsoft.com/office/powerpoint/2010/main" val="4047864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2CFB75BE-AAD4-4A99-B926-A483A4DD9B03}"/>
                  </a:ext>
                </a:extLst>
              </p:cNvPr>
              <p:cNvSpPr/>
              <p:nvPr/>
            </p:nvSpPr>
            <p:spPr>
              <a:xfrm>
                <a:off x="4930940" y="1504180"/>
                <a:ext cx="3333990" cy="15427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32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3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𝑗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32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32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pt-BR" sz="3200" i="1">
                                                  <a:latin typeface="Cambria Math" panose="02040503050406030204" pitchFamily="18" charset="0"/>
                                                  <a:ea typeface="Cambria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sz="3200" i="1">
                                                  <a:latin typeface="Cambria Math" panose="02040503050406030204" pitchFamily="18" charset="0"/>
                                                  <a:ea typeface="Cambria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2CFB75BE-AAD4-4A99-B926-A483A4DD9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940" y="1504180"/>
                <a:ext cx="3333990" cy="15427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A30FA827-1C6C-4F4F-9346-3E4A877BA053}"/>
                  </a:ext>
                </a:extLst>
              </p:cNvPr>
              <p:cNvSpPr/>
              <p:nvPr/>
            </p:nvSpPr>
            <p:spPr>
              <a:xfrm>
                <a:off x="1630870" y="1504180"/>
                <a:ext cx="3300070" cy="15427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3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3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𝑗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32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sz="32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sz="32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32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32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A30FA827-1C6C-4F4F-9346-3E4A877BA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870" y="1504180"/>
                <a:ext cx="3300070" cy="15427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C115544-6F75-476F-9B69-0A3216C29280}"/>
                  </a:ext>
                </a:extLst>
              </p:cNvPr>
              <p:cNvSpPr/>
              <p:nvPr/>
            </p:nvSpPr>
            <p:spPr>
              <a:xfrm>
                <a:off x="265816" y="1982804"/>
                <a:ext cx="136505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𝑆𝑄𝑡</m:t>
                      </m:r>
                      <m:r>
                        <a:rPr lang="pt-B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C115544-6F75-476F-9B69-0A3216C29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16" y="1982804"/>
                <a:ext cx="136505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001BAA87-17B5-4877-B00E-BF24D16D03EC}"/>
                  </a:ext>
                </a:extLst>
              </p:cNvPr>
              <p:cNvSpPr/>
              <p:nvPr/>
            </p:nvSpPr>
            <p:spPr>
              <a:xfrm>
                <a:off x="381812" y="4137716"/>
                <a:ext cx="345613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𝑆𝑄𝑡</m:t>
                    </m:r>
                    <m:r>
                      <a:rPr lang="pt-BR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𝑆𝑄𝑔</m:t>
                    </m:r>
                    <m: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+</m:t>
                    </m:r>
                    <m: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𝑆𝑄𝑎</m:t>
                    </m:r>
                  </m:oMath>
                </a14:m>
                <a:r>
                  <a:rPr lang="pt-BR" sz="32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001BAA87-17B5-4877-B00E-BF24D16D03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12" y="4137716"/>
                <a:ext cx="345613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95F97BC2-1375-48C7-BB9E-051CAAEE9B31}"/>
              </a:ext>
            </a:extLst>
          </p:cNvPr>
          <p:cNvSpPr txBox="1"/>
          <p:nvPr/>
        </p:nvSpPr>
        <p:spPr>
          <a:xfrm>
            <a:off x="265816" y="276445"/>
            <a:ext cx="6400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Fontes de variação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5F05E7C-D407-40C3-B322-4E6D60266856}"/>
              </a:ext>
            </a:extLst>
          </p:cNvPr>
          <p:cNvSpPr/>
          <p:nvPr/>
        </p:nvSpPr>
        <p:spPr>
          <a:xfrm>
            <a:off x="381812" y="1243211"/>
            <a:ext cx="10789943" cy="2437847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342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303DE5A-3307-42B2-9690-C2F39418ABB5}"/>
              </a:ext>
            </a:extLst>
          </p:cNvPr>
          <p:cNvSpPr txBox="1"/>
          <p:nvPr/>
        </p:nvSpPr>
        <p:spPr>
          <a:xfrm>
            <a:off x="265816" y="276445"/>
            <a:ext cx="6400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Fuentes de </a:t>
            </a:r>
            <a:r>
              <a:rPr lang="pt-BR" sz="34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variación</a:t>
            </a:r>
            <a:endParaRPr lang="pt-BR" sz="3400" dirty="0">
              <a:solidFill>
                <a:schemeClr val="accent6">
                  <a:lumMod val="50000"/>
                </a:schemeClr>
              </a:solidFill>
              <a:latin typeface="Bahnschrift SemiLight SemiConde" panose="020B0502040204020203" pitchFamily="34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2CFB75BE-AAD4-4A99-B926-A483A4DD9B03}"/>
                  </a:ext>
                </a:extLst>
              </p:cNvPr>
              <p:cNvSpPr/>
              <p:nvPr/>
            </p:nvSpPr>
            <p:spPr>
              <a:xfrm>
                <a:off x="4930940" y="1504180"/>
                <a:ext cx="3333990" cy="15427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32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3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𝑗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32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32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pt-BR" sz="3200" i="1">
                                                  <a:latin typeface="Cambria Math" panose="02040503050406030204" pitchFamily="18" charset="0"/>
                                                  <a:ea typeface="Cambria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sz="3200" i="1">
                                                  <a:latin typeface="Cambria Math" panose="02040503050406030204" pitchFamily="18" charset="0"/>
                                                  <a:ea typeface="Cambria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2CFB75BE-AAD4-4A99-B926-A483A4DD9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940" y="1504180"/>
                <a:ext cx="3333990" cy="15427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A30FA827-1C6C-4F4F-9346-3E4A877BA053}"/>
                  </a:ext>
                </a:extLst>
              </p:cNvPr>
              <p:cNvSpPr/>
              <p:nvPr/>
            </p:nvSpPr>
            <p:spPr>
              <a:xfrm>
                <a:off x="1630870" y="1504180"/>
                <a:ext cx="3300070" cy="15427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3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3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𝑗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32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sz="32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sz="32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32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32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A30FA827-1C6C-4F4F-9346-3E4A877BA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870" y="1504180"/>
                <a:ext cx="3300070" cy="15427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C115544-6F75-476F-9B69-0A3216C29280}"/>
                  </a:ext>
                </a:extLst>
              </p:cNvPr>
              <p:cNvSpPr/>
              <p:nvPr/>
            </p:nvSpPr>
            <p:spPr>
              <a:xfrm>
                <a:off x="265816" y="1982804"/>
                <a:ext cx="136505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𝑆𝑄𝑡</m:t>
                      </m:r>
                      <m:r>
                        <a:rPr lang="pt-B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C115544-6F75-476F-9B69-0A3216C29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16" y="1982804"/>
                <a:ext cx="136505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C3D934ED-8CDD-4E7D-AED7-638821AC7FB0}"/>
                  </a:ext>
                </a:extLst>
              </p:cNvPr>
              <p:cNvSpPr/>
              <p:nvPr/>
            </p:nvSpPr>
            <p:spPr>
              <a:xfrm>
                <a:off x="381812" y="4137716"/>
                <a:ext cx="345613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𝑆𝑄𝑡</m:t>
                    </m:r>
                    <m:r>
                      <a:rPr lang="pt-BR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𝑆𝑄𝑔</m:t>
                    </m:r>
                    <m: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+</m:t>
                    </m:r>
                    <m: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𝑆𝑄𝑎</m:t>
                    </m:r>
                  </m:oMath>
                </a14:m>
                <a:r>
                  <a:rPr lang="pt-BR" sz="32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C3D934ED-8CDD-4E7D-AED7-638821AC7F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12" y="4137716"/>
                <a:ext cx="345613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6AC58ED5-2C64-4095-8F68-8515D7A2D4BA}"/>
              </a:ext>
            </a:extLst>
          </p:cNvPr>
          <p:cNvSpPr txBox="1"/>
          <p:nvPr/>
        </p:nvSpPr>
        <p:spPr>
          <a:xfrm>
            <a:off x="5192105" y="490903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A233B14-CD1A-438E-94A5-2FC8CDA4116C}"/>
              </a:ext>
            </a:extLst>
          </p:cNvPr>
          <p:cNvSpPr/>
          <p:nvPr/>
        </p:nvSpPr>
        <p:spPr>
          <a:xfrm>
            <a:off x="3072035" y="5178970"/>
            <a:ext cx="3267805" cy="1041311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ctr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pt-BR" sz="2500" b="1" dirty="0">
                <a:latin typeface="Bahnschrift SemiLight SemiConde" panose="020B0502040204020203" pitchFamily="34" charset="0"/>
              </a:rPr>
              <a:t>Variação Explicada</a:t>
            </a:r>
          </a:p>
          <a:p>
            <a:pPr algn="ctr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pt-BR" sz="2500" dirty="0">
                <a:latin typeface="Bahnschrift SemiLight SemiConde" panose="020B0502040204020203" pitchFamily="34" charset="0"/>
              </a:rPr>
              <a:t>(devido ao fator)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AFED3F5-B9BE-4839-B880-20F26336B283}"/>
              </a:ext>
            </a:extLst>
          </p:cNvPr>
          <p:cNvSpPr/>
          <p:nvPr/>
        </p:nvSpPr>
        <p:spPr>
          <a:xfrm>
            <a:off x="6339839" y="5188114"/>
            <a:ext cx="3267805" cy="1041311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ctr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pt-BR" sz="2500" b="1" dirty="0">
                <a:latin typeface="Bahnschrift SemiLight SemiConde" panose="020B0502040204020203" pitchFamily="34" charset="0"/>
              </a:rPr>
              <a:t>Variação Inexplicada</a:t>
            </a:r>
          </a:p>
          <a:p>
            <a:pPr algn="ctr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pt-BR" sz="2500" dirty="0">
                <a:latin typeface="Bahnschrift SemiLight SemiConde" panose="020B0502040204020203" pitchFamily="34" charset="0"/>
              </a:rPr>
              <a:t>(erro aleatório)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AE7F5001-7400-411B-89EC-815AE0F26182}"/>
                  </a:ext>
                </a:extLst>
              </p:cNvPr>
              <p:cNvSpPr/>
              <p:nvPr/>
            </p:nvSpPr>
            <p:spPr>
              <a:xfrm>
                <a:off x="2730436" y="5047532"/>
                <a:ext cx="6832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AE7F5001-7400-411B-89EC-815AE0F26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436" y="5047532"/>
                <a:ext cx="683200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33329F2E-29F3-4F6D-AA1A-2A69890D527F}"/>
                  </a:ext>
                </a:extLst>
              </p:cNvPr>
              <p:cNvSpPr/>
              <p:nvPr/>
            </p:nvSpPr>
            <p:spPr>
              <a:xfrm>
                <a:off x="5998239" y="5068314"/>
                <a:ext cx="6832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33329F2E-29F3-4F6D-AA1A-2A69890D5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239" y="5068314"/>
                <a:ext cx="683200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4FAA9C44-2AF2-48DE-B744-9D0F7CFA0BCF}"/>
              </a:ext>
            </a:extLst>
          </p:cNvPr>
          <p:cNvSpPr/>
          <p:nvPr/>
        </p:nvSpPr>
        <p:spPr>
          <a:xfrm>
            <a:off x="-3033" y="5150935"/>
            <a:ext cx="3267805" cy="1041311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ctr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pt-BR" sz="2500" b="1">
                <a:latin typeface="Bahnschrift SemiLight SemiConde" panose="020B0502040204020203" pitchFamily="34" charset="0"/>
              </a:rPr>
              <a:t>Variação em Y</a:t>
            </a:r>
          </a:p>
          <a:p>
            <a:pPr algn="ctr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pt-BR" sz="2500">
                <a:latin typeface="Bahnschrift SemiLight SemiConde" panose="020B0502040204020203" pitchFamily="34" charset="0"/>
              </a:rPr>
              <a:t>(ao redor da media)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5814617-2397-4843-8F7C-B041E343204A}"/>
              </a:ext>
            </a:extLst>
          </p:cNvPr>
          <p:cNvSpPr/>
          <p:nvPr/>
        </p:nvSpPr>
        <p:spPr>
          <a:xfrm>
            <a:off x="381812" y="1243211"/>
            <a:ext cx="10789943" cy="2437847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1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303DE5A-3307-42B2-9690-C2F39418ABB5}"/>
              </a:ext>
            </a:extLst>
          </p:cNvPr>
          <p:cNvSpPr txBox="1"/>
          <p:nvPr/>
        </p:nvSpPr>
        <p:spPr>
          <a:xfrm>
            <a:off x="347096" y="592657"/>
            <a:ext cx="6400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Teste de hipótese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82115F1-E063-44DF-94E2-2A01DE8F97C7}"/>
              </a:ext>
            </a:extLst>
          </p:cNvPr>
          <p:cNvGrpSpPr/>
          <p:nvPr/>
        </p:nvGrpSpPr>
        <p:grpSpPr>
          <a:xfrm>
            <a:off x="958553" y="2004219"/>
            <a:ext cx="7402925" cy="2217858"/>
            <a:chOff x="1832313" y="1994059"/>
            <a:chExt cx="7402925" cy="22178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tângulo 18">
                  <a:extLst>
                    <a:ext uri="{FF2B5EF4-FFF2-40B4-BE49-F238E27FC236}">
                      <a16:creationId xmlns:a16="http://schemas.microsoft.com/office/drawing/2014/main" id="{34A005F0-5CA7-4C27-BCDB-D6F9AE997BB3}"/>
                    </a:ext>
                  </a:extLst>
                </p:cNvPr>
                <p:cNvSpPr/>
                <p:nvPr/>
              </p:nvSpPr>
              <p:spPr>
                <a:xfrm>
                  <a:off x="3113648" y="1994059"/>
                  <a:ext cx="345613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𝑆𝑄𝑡</m:t>
                      </m:r>
                      <m:r>
                        <a:rPr lang="pt-BR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𝑆𝑄𝑔</m:t>
                      </m:r>
                      <m:r>
                        <a:rPr lang="pt-B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𝑆𝑄𝑎</m:t>
                      </m:r>
                    </m:oMath>
                  </a14:m>
                  <a:r>
                    <a:rPr lang="pt-BR" sz="3200" dirty="0">
                      <a:solidFill>
                        <a:srgbClr val="C0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9" name="Retângulo 18">
                  <a:extLst>
                    <a:ext uri="{FF2B5EF4-FFF2-40B4-BE49-F238E27FC236}">
                      <a16:creationId xmlns:a16="http://schemas.microsoft.com/office/drawing/2014/main" id="{34A005F0-5CA7-4C27-BCDB-D6F9AE997B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648" y="1994059"/>
                  <a:ext cx="3456139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E7C19FFD-B213-4D7D-93CC-0274F3D38E0C}"/>
                </a:ext>
              </a:extLst>
            </p:cNvPr>
            <p:cNvSpPr/>
            <p:nvPr/>
          </p:nvSpPr>
          <p:spPr>
            <a:xfrm>
              <a:off x="1832313" y="3286023"/>
              <a:ext cx="3267805" cy="925894"/>
            </a:xfrm>
            <a:prstGeom prst="rect">
              <a:avLst/>
            </a:prstGeom>
          </p:spPr>
          <p:txBody>
            <a:bodyPr wrap="square" spcCol="108000">
              <a:spAutoFit/>
            </a:bodyPr>
            <a:lstStyle/>
            <a:p>
              <a:pPr algn="ctr">
                <a:lnSpc>
                  <a:spcPct val="114000"/>
                </a:lnSpc>
                <a:spcBef>
                  <a:spcPts val="300"/>
                </a:spcBef>
                <a:spcAft>
                  <a:spcPts val="600"/>
                </a:spcAft>
              </a:pPr>
              <a:r>
                <a:rPr lang="es-419" sz="2500" b="1" dirty="0">
                  <a:latin typeface="Bahnschrift SemiLight SemiConde" panose="020B0502040204020203" pitchFamily="34" charset="0"/>
                </a:rPr>
                <a:t>Soma de </a:t>
              </a:r>
              <a:r>
                <a:rPr lang="es-419" sz="2500" b="1" dirty="0" err="1">
                  <a:latin typeface="Bahnschrift SemiLight SemiConde" panose="020B0502040204020203" pitchFamily="34" charset="0"/>
                </a:rPr>
                <a:t>quadrados</a:t>
              </a:r>
              <a:r>
                <a:rPr lang="es-419" sz="2500" b="1" dirty="0">
                  <a:latin typeface="Bahnschrift SemiLight SemiConde" panose="020B0502040204020203" pitchFamily="34" charset="0"/>
                </a:rPr>
                <a:t> dos grupos</a:t>
              </a:r>
              <a:endParaRPr lang="es-419" sz="2500" dirty="0">
                <a:latin typeface="Bahnschrift SemiLight SemiConde" panose="020B0502040204020203" pitchFamily="34" charset="0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04FDD833-6998-4C9A-9595-B10E09B20B44}"/>
                </a:ext>
              </a:extLst>
            </p:cNvPr>
            <p:cNvSpPr/>
            <p:nvPr/>
          </p:nvSpPr>
          <p:spPr>
            <a:xfrm>
              <a:off x="5967433" y="3252923"/>
              <a:ext cx="3267805" cy="925894"/>
            </a:xfrm>
            <a:prstGeom prst="rect">
              <a:avLst/>
            </a:prstGeom>
          </p:spPr>
          <p:txBody>
            <a:bodyPr wrap="square" spcCol="108000">
              <a:spAutoFit/>
            </a:bodyPr>
            <a:lstStyle/>
            <a:p>
              <a:pPr algn="ctr">
                <a:lnSpc>
                  <a:spcPct val="114000"/>
                </a:lnSpc>
                <a:spcBef>
                  <a:spcPts val="300"/>
                </a:spcBef>
                <a:spcAft>
                  <a:spcPts val="600"/>
                </a:spcAft>
              </a:pPr>
              <a:r>
                <a:rPr lang="es-419" sz="2500" b="1" dirty="0">
                  <a:latin typeface="Bahnschrift SemiLight SemiConde" panose="020B0502040204020203" pitchFamily="34" charset="0"/>
                </a:rPr>
                <a:t>Soma de </a:t>
              </a:r>
              <a:r>
                <a:rPr lang="es-419" sz="2500" b="1" dirty="0" err="1">
                  <a:latin typeface="Bahnschrift SemiLight SemiConde" panose="020B0502040204020203" pitchFamily="34" charset="0"/>
                </a:rPr>
                <a:t>quadrados</a:t>
              </a:r>
              <a:r>
                <a:rPr lang="es-419" sz="2500" b="1" dirty="0">
                  <a:latin typeface="Bahnschrift SemiLight SemiConde" panose="020B0502040204020203" pitchFamily="34" charset="0"/>
                </a:rPr>
                <a:t> dos residuos</a:t>
              </a:r>
              <a:endParaRPr lang="es-419" sz="2500" dirty="0">
                <a:latin typeface="Bahnschrift SemiLight SemiConde" panose="020B0502040204020203" pitchFamily="34" charset="0"/>
              </a:endParaRPr>
            </a:p>
          </p:txBody>
        </p: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CD0D5A9A-1AE6-417B-AFC5-768585A4609D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6096000" y="2578834"/>
              <a:ext cx="1505336" cy="6740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5C52BB4B-CCCC-4C40-B527-1CA35A62A572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3466216" y="2561054"/>
              <a:ext cx="1237864" cy="7249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CDB75F9E-51BC-41F9-81C4-9198886B8714}"/>
              </a:ext>
            </a:extLst>
          </p:cNvPr>
          <p:cNvSpPr/>
          <p:nvPr/>
        </p:nvSpPr>
        <p:spPr>
          <a:xfrm>
            <a:off x="958553" y="4458262"/>
            <a:ext cx="3267805" cy="925894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ctr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pt-BR" sz="2500" b="1" dirty="0">
                <a:latin typeface="Bahnschrift SemiLight SemiConde" panose="020B0502040204020203" pitchFamily="34" charset="0"/>
              </a:rPr>
              <a:t>Variação explicada pelos grupos</a:t>
            </a:r>
            <a:endParaRPr lang="pt-BR" sz="2500" dirty="0">
              <a:latin typeface="Bahnschrift SemiLight SemiConde" panose="020B0502040204020203" pitchFamily="34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7C130D0-A941-493B-9AF1-9A91E9509D12}"/>
              </a:ext>
            </a:extLst>
          </p:cNvPr>
          <p:cNvSpPr/>
          <p:nvPr/>
        </p:nvSpPr>
        <p:spPr>
          <a:xfrm>
            <a:off x="5499972" y="4400119"/>
            <a:ext cx="2495847" cy="487313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ctr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b="1" dirty="0" err="1">
                <a:latin typeface="Bahnschrift SemiLight SemiConde" panose="020B0502040204020203" pitchFamily="34" charset="0"/>
              </a:rPr>
              <a:t>Variação</a:t>
            </a:r>
            <a:r>
              <a:rPr lang="es-419" sz="2500" b="1" dirty="0">
                <a:latin typeface="Bahnschrift SemiLight SemiConde" panose="020B0502040204020203" pitchFamily="34" charset="0"/>
              </a:rPr>
              <a:t> nula</a:t>
            </a:r>
            <a:endParaRPr lang="es-419" sz="25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320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303DE5A-3307-42B2-9690-C2F39418ABB5}"/>
              </a:ext>
            </a:extLst>
          </p:cNvPr>
          <p:cNvSpPr txBox="1"/>
          <p:nvPr/>
        </p:nvSpPr>
        <p:spPr>
          <a:xfrm>
            <a:off x="347096" y="592657"/>
            <a:ext cx="6400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Teste de hipótese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82115F1-E063-44DF-94E2-2A01DE8F97C7}"/>
              </a:ext>
            </a:extLst>
          </p:cNvPr>
          <p:cNvGrpSpPr/>
          <p:nvPr/>
        </p:nvGrpSpPr>
        <p:grpSpPr>
          <a:xfrm>
            <a:off x="958553" y="2004219"/>
            <a:ext cx="7402925" cy="2217858"/>
            <a:chOff x="1832313" y="1994059"/>
            <a:chExt cx="7402925" cy="22178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tângulo 18">
                  <a:extLst>
                    <a:ext uri="{FF2B5EF4-FFF2-40B4-BE49-F238E27FC236}">
                      <a16:creationId xmlns:a16="http://schemas.microsoft.com/office/drawing/2014/main" id="{34A005F0-5CA7-4C27-BCDB-D6F9AE997BB3}"/>
                    </a:ext>
                  </a:extLst>
                </p:cNvPr>
                <p:cNvSpPr/>
                <p:nvPr/>
              </p:nvSpPr>
              <p:spPr>
                <a:xfrm>
                  <a:off x="3113648" y="1994059"/>
                  <a:ext cx="345613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𝑆𝑄𝑡</m:t>
                      </m:r>
                      <m:r>
                        <a:rPr lang="pt-BR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𝑆𝑄𝑔</m:t>
                      </m:r>
                      <m:r>
                        <a:rPr lang="pt-B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𝑆𝑄𝑎</m:t>
                      </m:r>
                    </m:oMath>
                  </a14:m>
                  <a:r>
                    <a:rPr lang="pt-BR" sz="3200" dirty="0">
                      <a:solidFill>
                        <a:srgbClr val="C0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9" name="Retângulo 18">
                  <a:extLst>
                    <a:ext uri="{FF2B5EF4-FFF2-40B4-BE49-F238E27FC236}">
                      <a16:creationId xmlns:a16="http://schemas.microsoft.com/office/drawing/2014/main" id="{34A005F0-5CA7-4C27-BCDB-D6F9AE997B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648" y="1994059"/>
                  <a:ext cx="3456139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E7C19FFD-B213-4D7D-93CC-0274F3D38E0C}"/>
                </a:ext>
              </a:extLst>
            </p:cNvPr>
            <p:cNvSpPr/>
            <p:nvPr/>
          </p:nvSpPr>
          <p:spPr>
            <a:xfrm>
              <a:off x="1832313" y="3286023"/>
              <a:ext cx="3267805" cy="925894"/>
            </a:xfrm>
            <a:prstGeom prst="rect">
              <a:avLst/>
            </a:prstGeom>
          </p:spPr>
          <p:txBody>
            <a:bodyPr wrap="square" spcCol="108000">
              <a:spAutoFit/>
            </a:bodyPr>
            <a:lstStyle/>
            <a:p>
              <a:pPr algn="ctr">
                <a:lnSpc>
                  <a:spcPct val="114000"/>
                </a:lnSpc>
                <a:spcBef>
                  <a:spcPts val="300"/>
                </a:spcBef>
                <a:spcAft>
                  <a:spcPts val="600"/>
                </a:spcAft>
              </a:pPr>
              <a:r>
                <a:rPr lang="es-419" sz="2500" b="1" dirty="0">
                  <a:latin typeface="Bahnschrift SemiLight SemiConde" panose="020B0502040204020203" pitchFamily="34" charset="0"/>
                </a:rPr>
                <a:t>Soma de </a:t>
              </a:r>
              <a:r>
                <a:rPr lang="es-419" sz="2500" b="1" dirty="0" err="1">
                  <a:latin typeface="Bahnschrift SemiLight SemiConde" panose="020B0502040204020203" pitchFamily="34" charset="0"/>
                </a:rPr>
                <a:t>quadrados</a:t>
              </a:r>
              <a:r>
                <a:rPr lang="es-419" sz="2500" b="1" dirty="0">
                  <a:latin typeface="Bahnschrift SemiLight SemiConde" panose="020B0502040204020203" pitchFamily="34" charset="0"/>
                </a:rPr>
                <a:t> dos grupos</a:t>
              </a:r>
              <a:endParaRPr lang="es-419" sz="2500" dirty="0">
                <a:latin typeface="Bahnschrift SemiLight SemiConde" panose="020B0502040204020203" pitchFamily="34" charset="0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04FDD833-6998-4C9A-9595-B10E09B20B44}"/>
                </a:ext>
              </a:extLst>
            </p:cNvPr>
            <p:cNvSpPr/>
            <p:nvPr/>
          </p:nvSpPr>
          <p:spPr>
            <a:xfrm>
              <a:off x="5967433" y="3252923"/>
              <a:ext cx="3267805" cy="925894"/>
            </a:xfrm>
            <a:prstGeom prst="rect">
              <a:avLst/>
            </a:prstGeom>
          </p:spPr>
          <p:txBody>
            <a:bodyPr wrap="square" spcCol="108000">
              <a:spAutoFit/>
            </a:bodyPr>
            <a:lstStyle/>
            <a:p>
              <a:pPr algn="ctr">
                <a:lnSpc>
                  <a:spcPct val="114000"/>
                </a:lnSpc>
                <a:spcBef>
                  <a:spcPts val="300"/>
                </a:spcBef>
                <a:spcAft>
                  <a:spcPts val="600"/>
                </a:spcAft>
              </a:pPr>
              <a:r>
                <a:rPr lang="es-419" sz="2500" b="1" dirty="0">
                  <a:latin typeface="Bahnschrift SemiLight SemiConde" panose="020B0502040204020203" pitchFamily="34" charset="0"/>
                </a:rPr>
                <a:t>Soma de </a:t>
              </a:r>
              <a:r>
                <a:rPr lang="es-419" sz="2500" b="1" dirty="0" err="1">
                  <a:latin typeface="Bahnschrift SemiLight SemiConde" panose="020B0502040204020203" pitchFamily="34" charset="0"/>
                </a:rPr>
                <a:t>quadrados</a:t>
              </a:r>
              <a:r>
                <a:rPr lang="es-419" sz="2500" b="1" dirty="0">
                  <a:latin typeface="Bahnschrift SemiLight SemiConde" panose="020B0502040204020203" pitchFamily="34" charset="0"/>
                </a:rPr>
                <a:t> dos residuos</a:t>
              </a:r>
              <a:endParaRPr lang="es-419" sz="2500" dirty="0">
                <a:latin typeface="Bahnschrift SemiLight SemiConde" panose="020B0502040204020203" pitchFamily="34" charset="0"/>
              </a:endParaRPr>
            </a:p>
          </p:txBody>
        </p: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CD0D5A9A-1AE6-417B-AFC5-768585A4609D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6096000" y="2578834"/>
              <a:ext cx="1505336" cy="6740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5C52BB4B-CCCC-4C40-B527-1CA35A62A572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3466216" y="2561054"/>
              <a:ext cx="1237864" cy="7249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99A741-8E05-4C88-9552-652B432C0347}"/>
              </a:ext>
            </a:extLst>
          </p:cNvPr>
          <p:cNvSpPr txBox="1"/>
          <p:nvPr/>
        </p:nvSpPr>
        <p:spPr>
          <a:xfrm>
            <a:off x="347096" y="5009408"/>
            <a:ext cx="7666446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Bahnschrift SemiLight SemiConde" panose="020B0502040204020203" pitchFamily="34" charset="0"/>
                <a:ea typeface="Cambria" panose="02040503050406030204" pitchFamily="18" charset="0"/>
              </a:rPr>
              <a:t>A hipótese alternativa (H</a:t>
            </a:r>
            <a:r>
              <a:rPr lang="pt-BR" sz="3000" baseline="-25000" dirty="0">
                <a:latin typeface="Bahnschrift SemiLight SemiConde" panose="020B0502040204020203" pitchFamily="34" charset="0"/>
                <a:ea typeface="Cambria" panose="02040503050406030204" pitchFamily="18" charset="0"/>
              </a:rPr>
              <a:t>a</a:t>
            </a:r>
            <a:r>
              <a:rPr lang="pt-BR" sz="3000" dirty="0">
                <a:latin typeface="Bahnschrift SemiLight SemiConde" panose="020B0502040204020203" pitchFamily="34" charset="0"/>
                <a:ea typeface="Cambria" panose="02040503050406030204" pitchFamily="18" charset="0"/>
              </a:rPr>
              <a:t>) faz sentido só se a variação explicada pelos grupos é maior à variação nula (ao acaso)</a:t>
            </a:r>
          </a:p>
        </p:txBody>
      </p:sp>
    </p:spTree>
    <p:extLst>
      <p:ext uri="{BB962C8B-B14F-4D97-AF65-F5344CB8AC3E}">
        <p14:creationId xmlns:p14="http://schemas.microsoft.com/office/powerpoint/2010/main" val="232783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B239A18D-F9D8-4DEC-B2DD-70E11CED6BB2}"/>
              </a:ext>
            </a:extLst>
          </p:cNvPr>
          <p:cNvSpPr txBox="1"/>
          <p:nvPr/>
        </p:nvSpPr>
        <p:spPr>
          <a:xfrm>
            <a:off x="347096" y="592657"/>
            <a:ext cx="6400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Teste de hipóteses: ANOVA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7BE66E3-B6D6-4950-9BCD-9CD44A5A575D}"/>
                  </a:ext>
                </a:extLst>
              </p:cNvPr>
              <p:cNvSpPr txBox="1"/>
              <p:nvPr/>
            </p:nvSpPr>
            <p:spPr>
              <a:xfrm>
                <a:off x="930841" y="1970253"/>
                <a:ext cx="1205178" cy="1184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 </m:t>
                          </m:r>
                          <m:r>
                            <a:rPr lang="pt-BR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𝑆</m:t>
                          </m:r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𝑄𝑔</m:t>
                          </m:r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a:rPr lang="pt-BR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𝑆</m:t>
                          </m:r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𝑄𝑎</m:t>
                          </m:r>
                          <m:r>
                            <m:rPr>
                              <m:nor/>
                            </m:rPr>
                            <a:rPr lang="pt-BR" sz="35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sz="35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7BE66E3-B6D6-4950-9BCD-9CD44A5A5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41" y="1970253"/>
                <a:ext cx="1205178" cy="1184427"/>
              </a:xfrm>
              <a:prstGeom prst="rect">
                <a:avLst/>
              </a:prstGeom>
              <a:blipFill>
                <a:blip r:embed="rId3"/>
                <a:stretch>
                  <a:fillRect r="-81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57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23B55632-C3EF-4BBC-B517-4DB2D8F1DA3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O quê é uma ANOVA?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546F61D-F0A5-49C5-B8EE-C373245BF44B}"/>
              </a:ext>
            </a:extLst>
          </p:cNvPr>
          <p:cNvSpPr/>
          <p:nvPr/>
        </p:nvSpPr>
        <p:spPr>
          <a:xfrm>
            <a:off x="361761" y="1640681"/>
            <a:ext cx="76092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Teste de hipóteses</a:t>
            </a:r>
          </a:p>
          <a:p>
            <a:endParaRPr lang="pt-BR" sz="3000" dirty="0">
              <a:latin typeface="Bahnschrift SemiLight SemiConde" panose="020B0502040204020203" pitchFamily="34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Compara medias de varias amostras ( k </a:t>
            </a:r>
            <a:r>
              <a:rPr lang="pt-BR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≥ 2)</a:t>
            </a:r>
          </a:p>
          <a:p>
            <a:endParaRPr lang="pt-BR" sz="3000" dirty="0">
              <a:latin typeface="Bahnschrift SemiLight SemiConde" panose="020B0502040204020203" pitchFamily="34" charset="0"/>
              <a:cs typeface="Times New Roman" panose="02020603050405020304" pitchFamily="18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Baseada na análise das fontes de variação dos dados (Variação explicada)</a:t>
            </a:r>
            <a:endParaRPr lang="pt-BR" sz="30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011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B239A18D-F9D8-4DEC-B2DD-70E11CED6BB2}"/>
              </a:ext>
            </a:extLst>
          </p:cNvPr>
          <p:cNvSpPr txBox="1"/>
          <p:nvPr/>
        </p:nvSpPr>
        <p:spPr>
          <a:xfrm>
            <a:off x="347096" y="592657"/>
            <a:ext cx="6400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Teste de hipóteses: ANOVA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7BE66E3-B6D6-4950-9BCD-9CD44A5A575D}"/>
                  </a:ext>
                </a:extLst>
              </p:cNvPr>
              <p:cNvSpPr txBox="1"/>
              <p:nvPr/>
            </p:nvSpPr>
            <p:spPr>
              <a:xfrm>
                <a:off x="930841" y="1970253"/>
                <a:ext cx="1205178" cy="1184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 </m:t>
                          </m:r>
                          <m:r>
                            <a:rPr lang="pt-BR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𝑆</m:t>
                          </m:r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𝑄𝑔</m:t>
                          </m:r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a:rPr lang="pt-BR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𝑆</m:t>
                          </m:r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𝑄𝑎</m:t>
                          </m:r>
                          <m:r>
                            <m:rPr>
                              <m:nor/>
                            </m:rPr>
                            <a:rPr lang="pt-BR" sz="35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sz="35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7BE66E3-B6D6-4950-9BCD-9CD44A5A5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41" y="1970253"/>
                <a:ext cx="1205178" cy="1184427"/>
              </a:xfrm>
              <a:prstGeom prst="rect">
                <a:avLst/>
              </a:prstGeom>
              <a:blipFill>
                <a:blip r:embed="rId3"/>
                <a:stretch>
                  <a:fillRect r="-81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tângulo 19">
            <a:extLst>
              <a:ext uri="{FF2B5EF4-FFF2-40B4-BE49-F238E27FC236}">
                <a16:creationId xmlns:a16="http://schemas.microsoft.com/office/drawing/2014/main" id="{AA807A3B-37E5-462B-A512-552BE70C5C04}"/>
              </a:ext>
            </a:extLst>
          </p:cNvPr>
          <p:cNvSpPr/>
          <p:nvPr/>
        </p:nvSpPr>
        <p:spPr>
          <a:xfrm>
            <a:off x="3094136" y="1880228"/>
            <a:ext cx="4317161" cy="1364476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just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pt-BR" sz="2500" dirty="0">
                <a:latin typeface="Bahnschrift SemiLight SemiConde" panose="020B0502040204020203" pitchFamily="34" charset="0"/>
              </a:rPr>
              <a:t>Razão entre a soma de quadrados dos grupos e a soma de quadrados dos resíduos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9254FBAA-138B-46AB-94B5-847144E956C9}"/>
              </a:ext>
            </a:extLst>
          </p:cNvPr>
          <p:cNvCxnSpPr>
            <a:cxnSpLocks/>
          </p:cNvCxnSpPr>
          <p:nvPr/>
        </p:nvCxnSpPr>
        <p:spPr>
          <a:xfrm>
            <a:off x="2398971" y="2582786"/>
            <a:ext cx="6783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067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B239A18D-F9D8-4DEC-B2DD-70E11CED6BB2}"/>
              </a:ext>
            </a:extLst>
          </p:cNvPr>
          <p:cNvSpPr txBox="1"/>
          <p:nvPr/>
        </p:nvSpPr>
        <p:spPr>
          <a:xfrm>
            <a:off x="347096" y="592657"/>
            <a:ext cx="6400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Teste de hipóteses: ANOVA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7BE66E3-B6D6-4950-9BCD-9CD44A5A575D}"/>
                  </a:ext>
                </a:extLst>
              </p:cNvPr>
              <p:cNvSpPr txBox="1"/>
              <p:nvPr/>
            </p:nvSpPr>
            <p:spPr>
              <a:xfrm>
                <a:off x="930841" y="1970253"/>
                <a:ext cx="1205178" cy="1184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 </m:t>
                          </m:r>
                          <m:r>
                            <a:rPr lang="pt-BR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𝑆</m:t>
                          </m:r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𝑄𝑔</m:t>
                          </m:r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a:rPr lang="pt-BR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𝑆</m:t>
                          </m:r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𝑄𝑎</m:t>
                          </m:r>
                          <m:r>
                            <m:rPr>
                              <m:nor/>
                            </m:rPr>
                            <a:rPr lang="pt-BR" sz="35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sz="35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7BE66E3-B6D6-4950-9BCD-9CD44A5A5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41" y="1970253"/>
                <a:ext cx="1205178" cy="1184427"/>
              </a:xfrm>
              <a:prstGeom prst="rect">
                <a:avLst/>
              </a:prstGeom>
              <a:blipFill>
                <a:blip r:embed="rId3"/>
                <a:stretch>
                  <a:fillRect r="-81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tângulo 19">
            <a:extLst>
              <a:ext uri="{FF2B5EF4-FFF2-40B4-BE49-F238E27FC236}">
                <a16:creationId xmlns:a16="http://schemas.microsoft.com/office/drawing/2014/main" id="{AA807A3B-37E5-462B-A512-552BE70C5C04}"/>
              </a:ext>
            </a:extLst>
          </p:cNvPr>
          <p:cNvSpPr/>
          <p:nvPr/>
        </p:nvSpPr>
        <p:spPr>
          <a:xfrm>
            <a:off x="3094136" y="1880228"/>
            <a:ext cx="4317161" cy="1364476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just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pt-BR" sz="2500" dirty="0">
                <a:latin typeface="Bahnschrift SemiLight SemiConde" panose="020B0502040204020203" pitchFamily="34" charset="0"/>
              </a:rPr>
              <a:t>Razão entre a soma de quadrados dos grupos e a soma de quadrados dos resíduos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9254FBAA-138B-46AB-94B5-847144E956C9}"/>
              </a:ext>
            </a:extLst>
          </p:cNvPr>
          <p:cNvCxnSpPr>
            <a:cxnSpLocks/>
          </p:cNvCxnSpPr>
          <p:nvPr/>
        </p:nvCxnSpPr>
        <p:spPr>
          <a:xfrm>
            <a:off x="2398971" y="2582786"/>
            <a:ext cx="6783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4FF4966-9197-402E-AFF3-4046A9CCC6D3}"/>
              </a:ext>
            </a:extLst>
          </p:cNvPr>
          <p:cNvCxnSpPr>
            <a:cxnSpLocks/>
          </p:cNvCxnSpPr>
          <p:nvPr/>
        </p:nvCxnSpPr>
        <p:spPr>
          <a:xfrm>
            <a:off x="5252720" y="3244704"/>
            <a:ext cx="0" cy="5652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825757E2-AAB1-4218-9F9E-1E2888F2109C}"/>
              </a:ext>
            </a:extLst>
          </p:cNvPr>
          <p:cNvSpPr/>
          <p:nvPr/>
        </p:nvSpPr>
        <p:spPr>
          <a:xfrm>
            <a:off x="3017520" y="3810000"/>
            <a:ext cx="4470395" cy="925894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just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dirty="0">
                <a:latin typeface="Bahnschrift SemiLight SemiConde" panose="020B0502040204020203" pitchFamily="34" charset="0"/>
              </a:rPr>
              <a:t>n e k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são</a:t>
            </a:r>
            <a:r>
              <a:rPr lang="es-419" sz="2500" dirty="0">
                <a:latin typeface="Bahnschrift SemiLight SemiConde" panose="020B0502040204020203" pitchFamily="34" charset="0"/>
              </a:rPr>
              <a:t> diferentes por tanto a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não</a:t>
            </a:r>
            <a:r>
              <a:rPr lang="es-419" sz="2500" dirty="0">
                <a:latin typeface="Bahnschrift SemiLight SemiConde" panose="020B0502040204020203" pitchFamily="34" charset="0"/>
              </a:rPr>
              <a:t> é proporcional</a:t>
            </a:r>
          </a:p>
        </p:txBody>
      </p:sp>
    </p:spTree>
    <p:extLst>
      <p:ext uri="{BB962C8B-B14F-4D97-AF65-F5344CB8AC3E}">
        <p14:creationId xmlns:p14="http://schemas.microsoft.com/office/powerpoint/2010/main" val="26462962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B239A18D-F9D8-4DEC-B2DD-70E11CED6BB2}"/>
              </a:ext>
            </a:extLst>
          </p:cNvPr>
          <p:cNvSpPr txBox="1"/>
          <p:nvPr/>
        </p:nvSpPr>
        <p:spPr>
          <a:xfrm>
            <a:off x="347096" y="592657"/>
            <a:ext cx="6400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Teste de hipóteses: ANOVA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7BE66E3-B6D6-4950-9BCD-9CD44A5A575D}"/>
                  </a:ext>
                </a:extLst>
              </p:cNvPr>
              <p:cNvSpPr txBox="1"/>
              <p:nvPr/>
            </p:nvSpPr>
            <p:spPr>
              <a:xfrm>
                <a:off x="930841" y="1970253"/>
                <a:ext cx="1205178" cy="1184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 </m:t>
                          </m:r>
                          <m:r>
                            <a:rPr lang="pt-BR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𝑆</m:t>
                          </m:r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𝑄𝑔</m:t>
                          </m:r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a:rPr lang="pt-BR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𝑆</m:t>
                          </m:r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𝑄𝑎</m:t>
                          </m:r>
                          <m:r>
                            <m:rPr>
                              <m:nor/>
                            </m:rPr>
                            <a:rPr lang="pt-BR" sz="35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sz="35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7BE66E3-B6D6-4950-9BCD-9CD44A5A5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41" y="1970253"/>
                <a:ext cx="1205178" cy="1184427"/>
              </a:xfrm>
              <a:prstGeom prst="rect">
                <a:avLst/>
              </a:prstGeom>
              <a:blipFill>
                <a:blip r:embed="rId3"/>
                <a:stretch>
                  <a:fillRect r="-81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tângulo 19">
            <a:extLst>
              <a:ext uri="{FF2B5EF4-FFF2-40B4-BE49-F238E27FC236}">
                <a16:creationId xmlns:a16="http://schemas.microsoft.com/office/drawing/2014/main" id="{AA807A3B-37E5-462B-A512-552BE70C5C04}"/>
              </a:ext>
            </a:extLst>
          </p:cNvPr>
          <p:cNvSpPr/>
          <p:nvPr/>
        </p:nvSpPr>
        <p:spPr>
          <a:xfrm>
            <a:off x="3094136" y="1880228"/>
            <a:ext cx="4317161" cy="1364476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just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pt-BR" sz="2500" dirty="0">
                <a:latin typeface="Bahnschrift SemiLight SemiConde" panose="020B0502040204020203" pitchFamily="34" charset="0"/>
              </a:rPr>
              <a:t>Razão entre a soma de quadrados dos grupos e a soma de quadrados dos resíduos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9254FBAA-138B-46AB-94B5-847144E956C9}"/>
              </a:ext>
            </a:extLst>
          </p:cNvPr>
          <p:cNvCxnSpPr>
            <a:cxnSpLocks/>
          </p:cNvCxnSpPr>
          <p:nvPr/>
        </p:nvCxnSpPr>
        <p:spPr>
          <a:xfrm>
            <a:off x="2398971" y="2582786"/>
            <a:ext cx="6783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4FF4966-9197-402E-AFF3-4046A9CCC6D3}"/>
              </a:ext>
            </a:extLst>
          </p:cNvPr>
          <p:cNvCxnSpPr>
            <a:cxnSpLocks/>
          </p:cNvCxnSpPr>
          <p:nvPr/>
        </p:nvCxnSpPr>
        <p:spPr>
          <a:xfrm>
            <a:off x="5252720" y="3244704"/>
            <a:ext cx="0" cy="5652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825757E2-AAB1-4218-9F9E-1E2888F2109C}"/>
              </a:ext>
            </a:extLst>
          </p:cNvPr>
          <p:cNvSpPr/>
          <p:nvPr/>
        </p:nvSpPr>
        <p:spPr>
          <a:xfrm>
            <a:off x="3017520" y="3810000"/>
            <a:ext cx="4470395" cy="925894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just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dirty="0">
                <a:latin typeface="Bahnschrift SemiLight SemiConde" panose="020B0502040204020203" pitchFamily="34" charset="0"/>
              </a:rPr>
              <a:t>n e k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são</a:t>
            </a:r>
            <a:r>
              <a:rPr lang="es-419" sz="2500" dirty="0">
                <a:latin typeface="Bahnschrift SemiLight SemiConde" panose="020B0502040204020203" pitchFamily="34" charset="0"/>
              </a:rPr>
              <a:t> diferentes por tanto a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não</a:t>
            </a:r>
            <a:r>
              <a:rPr lang="es-419" sz="2500" dirty="0">
                <a:latin typeface="Bahnschrift SemiLight SemiConde" panose="020B0502040204020203" pitchFamily="34" charset="0"/>
              </a:rPr>
              <a:t> é proporcional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1A90DC-46FC-4CCA-A0C9-7ACB6D06BB76}"/>
              </a:ext>
            </a:extLst>
          </p:cNvPr>
          <p:cNvSpPr/>
          <p:nvPr/>
        </p:nvSpPr>
        <p:spPr>
          <a:xfrm>
            <a:off x="2646682" y="5359181"/>
            <a:ext cx="5212073" cy="487313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ctr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b="1" dirty="0" err="1">
                <a:solidFill>
                  <a:srgbClr val="C00000"/>
                </a:solidFill>
                <a:latin typeface="Bahnschrift SemiLight SemiConde" panose="020B0502040204020203" pitchFamily="34" charset="0"/>
              </a:rPr>
              <a:t>Correção</a:t>
            </a:r>
            <a:r>
              <a:rPr lang="es-419" sz="25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 pelos </a:t>
            </a:r>
            <a:r>
              <a:rPr lang="es-419" sz="2500" b="1" dirty="0" err="1">
                <a:solidFill>
                  <a:srgbClr val="C00000"/>
                </a:solidFill>
                <a:latin typeface="Bahnschrift SemiLight SemiConde" panose="020B0502040204020203" pitchFamily="34" charset="0"/>
              </a:rPr>
              <a:t>graus</a:t>
            </a:r>
            <a:r>
              <a:rPr lang="es-419" sz="25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 de </a:t>
            </a:r>
            <a:r>
              <a:rPr lang="es-419" sz="2500" b="1" dirty="0" err="1">
                <a:solidFill>
                  <a:srgbClr val="C00000"/>
                </a:solidFill>
                <a:latin typeface="Bahnschrift SemiLight SemiConde" panose="020B0502040204020203" pitchFamily="34" charset="0"/>
              </a:rPr>
              <a:t>liberdade</a:t>
            </a:r>
            <a:endParaRPr lang="es-419" sz="2500" b="1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7FC451F-75FD-458C-BBDC-8B94F3F15F5F}"/>
              </a:ext>
            </a:extLst>
          </p:cNvPr>
          <p:cNvCxnSpPr>
            <a:cxnSpLocks/>
          </p:cNvCxnSpPr>
          <p:nvPr/>
        </p:nvCxnSpPr>
        <p:spPr>
          <a:xfrm>
            <a:off x="5252718" y="4735894"/>
            <a:ext cx="0" cy="5652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087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B239A18D-F9D8-4DEC-B2DD-70E11CED6BB2}"/>
              </a:ext>
            </a:extLst>
          </p:cNvPr>
          <p:cNvSpPr txBox="1"/>
          <p:nvPr/>
        </p:nvSpPr>
        <p:spPr>
          <a:xfrm>
            <a:off x="347096" y="592657"/>
            <a:ext cx="6400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Teste de hipóteses: ANOVA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7BE66E3-B6D6-4950-9BCD-9CD44A5A575D}"/>
                  </a:ext>
                </a:extLst>
              </p:cNvPr>
              <p:cNvSpPr txBox="1"/>
              <p:nvPr/>
            </p:nvSpPr>
            <p:spPr>
              <a:xfrm>
                <a:off x="930841" y="1970253"/>
                <a:ext cx="1205178" cy="1184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 </m:t>
                          </m:r>
                          <m:r>
                            <a:rPr lang="pt-BR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𝑆</m:t>
                          </m:r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𝑄𝑔</m:t>
                          </m:r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a:rPr lang="pt-BR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𝑆</m:t>
                          </m:r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𝑄𝑎</m:t>
                          </m:r>
                          <m:r>
                            <m:rPr>
                              <m:nor/>
                            </m:rPr>
                            <a:rPr lang="pt-BR" sz="35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sz="35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7BE66E3-B6D6-4950-9BCD-9CD44A5A5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41" y="1970253"/>
                <a:ext cx="1205178" cy="1184427"/>
              </a:xfrm>
              <a:prstGeom prst="rect">
                <a:avLst/>
              </a:prstGeom>
              <a:blipFill>
                <a:blip r:embed="rId3"/>
                <a:stretch>
                  <a:fillRect r="-81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tângulo 19">
            <a:extLst>
              <a:ext uri="{FF2B5EF4-FFF2-40B4-BE49-F238E27FC236}">
                <a16:creationId xmlns:a16="http://schemas.microsoft.com/office/drawing/2014/main" id="{AA807A3B-37E5-462B-A512-552BE70C5C04}"/>
              </a:ext>
            </a:extLst>
          </p:cNvPr>
          <p:cNvSpPr/>
          <p:nvPr/>
        </p:nvSpPr>
        <p:spPr>
          <a:xfrm>
            <a:off x="3094136" y="1880228"/>
            <a:ext cx="4317161" cy="1364476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just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pt-BR" sz="2500" dirty="0">
                <a:latin typeface="Bahnschrift SemiLight SemiConde" panose="020B0502040204020203" pitchFamily="34" charset="0"/>
              </a:rPr>
              <a:t>Razão entre a soma de quadrados dos grupos e a soma de quadrados dos resíduos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9254FBAA-138B-46AB-94B5-847144E956C9}"/>
              </a:ext>
            </a:extLst>
          </p:cNvPr>
          <p:cNvCxnSpPr>
            <a:cxnSpLocks/>
          </p:cNvCxnSpPr>
          <p:nvPr/>
        </p:nvCxnSpPr>
        <p:spPr>
          <a:xfrm>
            <a:off x="2398971" y="2582786"/>
            <a:ext cx="6783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4FF4966-9197-402E-AFF3-4046A9CCC6D3}"/>
              </a:ext>
            </a:extLst>
          </p:cNvPr>
          <p:cNvCxnSpPr>
            <a:cxnSpLocks/>
          </p:cNvCxnSpPr>
          <p:nvPr/>
        </p:nvCxnSpPr>
        <p:spPr>
          <a:xfrm>
            <a:off x="5252720" y="3244704"/>
            <a:ext cx="0" cy="5652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825757E2-AAB1-4218-9F9E-1E2888F2109C}"/>
              </a:ext>
            </a:extLst>
          </p:cNvPr>
          <p:cNvSpPr/>
          <p:nvPr/>
        </p:nvSpPr>
        <p:spPr>
          <a:xfrm>
            <a:off x="3017520" y="3810000"/>
            <a:ext cx="4470395" cy="925894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just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dirty="0">
                <a:latin typeface="Bahnschrift SemiLight SemiConde" panose="020B0502040204020203" pitchFamily="34" charset="0"/>
              </a:rPr>
              <a:t>n e k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são</a:t>
            </a:r>
            <a:r>
              <a:rPr lang="es-419" sz="2500" dirty="0">
                <a:latin typeface="Bahnschrift SemiLight SemiConde" panose="020B0502040204020203" pitchFamily="34" charset="0"/>
              </a:rPr>
              <a:t> diferentes por tanto a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não</a:t>
            </a:r>
            <a:r>
              <a:rPr lang="es-419" sz="2500" dirty="0">
                <a:latin typeface="Bahnschrift SemiLight SemiConde" panose="020B0502040204020203" pitchFamily="34" charset="0"/>
              </a:rPr>
              <a:t> é proporcional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1A90DC-46FC-4CCA-A0C9-7ACB6D06BB76}"/>
              </a:ext>
            </a:extLst>
          </p:cNvPr>
          <p:cNvSpPr/>
          <p:nvPr/>
        </p:nvSpPr>
        <p:spPr>
          <a:xfrm>
            <a:off x="2646682" y="5359181"/>
            <a:ext cx="5212073" cy="487313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ctr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b="1" dirty="0" err="1">
                <a:solidFill>
                  <a:srgbClr val="C00000"/>
                </a:solidFill>
                <a:latin typeface="Bahnschrift SemiLight SemiConde" panose="020B0502040204020203" pitchFamily="34" charset="0"/>
              </a:rPr>
              <a:t>Correção</a:t>
            </a:r>
            <a:r>
              <a:rPr lang="es-419" sz="25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 pelos </a:t>
            </a:r>
            <a:r>
              <a:rPr lang="es-419" sz="2500" b="1" dirty="0" err="1">
                <a:solidFill>
                  <a:srgbClr val="C00000"/>
                </a:solidFill>
                <a:latin typeface="Bahnschrift SemiLight SemiConde" panose="020B0502040204020203" pitchFamily="34" charset="0"/>
              </a:rPr>
              <a:t>graus</a:t>
            </a:r>
            <a:r>
              <a:rPr lang="es-419" sz="25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 de </a:t>
            </a:r>
            <a:r>
              <a:rPr lang="es-419" sz="2500" b="1" dirty="0" err="1">
                <a:solidFill>
                  <a:srgbClr val="C00000"/>
                </a:solidFill>
                <a:latin typeface="Bahnschrift SemiLight SemiConde" panose="020B0502040204020203" pitchFamily="34" charset="0"/>
              </a:rPr>
              <a:t>liberdade</a:t>
            </a:r>
            <a:endParaRPr lang="es-419" sz="2500" b="1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7FC451F-75FD-458C-BBDC-8B94F3F15F5F}"/>
              </a:ext>
            </a:extLst>
          </p:cNvPr>
          <p:cNvCxnSpPr>
            <a:cxnSpLocks/>
          </p:cNvCxnSpPr>
          <p:nvPr/>
        </p:nvCxnSpPr>
        <p:spPr>
          <a:xfrm>
            <a:off x="5252718" y="4735894"/>
            <a:ext cx="0" cy="5652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17A760F7-DC08-4888-952F-7EA3FF8A14DF}"/>
              </a:ext>
            </a:extLst>
          </p:cNvPr>
          <p:cNvSpPr/>
          <p:nvPr/>
        </p:nvSpPr>
        <p:spPr>
          <a:xfrm>
            <a:off x="759426" y="1161765"/>
            <a:ext cx="7573468" cy="514742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21EA6E5-C9D0-4CEE-97C1-F04AA7492680}"/>
              </a:ext>
            </a:extLst>
          </p:cNvPr>
          <p:cNvSpPr/>
          <p:nvPr/>
        </p:nvSpPr>
        <p:spPr>
          <a:xfrm>
            <a:off x="8524241" y="510011"/>
            <a:ext cx="3320664" cy="3929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C0A4534-9AD3-468B-B3DA-80F32AC7C761}"/>
                  </a:ext>
                </a:extLst>
              </p:cNvPr>
              <p:cNvSpPr txBox="1"/>
              <p:nvPr/>
            </p:nvSpPr>
            <p:spPr>
              <a:xfrm>
                <a:off x="8723013" y="1457231"/>
                <a:ext cx="2923120" cy="1104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𝑄𝑀𝑔</m:t>
                      </m:r>
                      <m:r>
                        <a:rPr lang="pt-BR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𝑆</m:t>
                          </m:r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𝑄𝑔</m:t>
                          </m:r>
                        </m:num>
                        <m:den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𝑘</m:t>
                          </m:r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−1</m:t>
                          </m:r>
                          <m:r>
                            <m:rPr>
                              <m:nor/>
                            </m:rPr>
                            <a:rPr lang="pt-BR" sz="35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sz="35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C0A4534-9AD3-468B-B3DA-80F32AC7C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013" y="1457231"/>
                <a:ext cx="2923120" cy="11044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1674F9A-DA0C-446B-B0FD-EF16F4C84E7C}"/>
                  </a:ext>
                </a:extLst>
              </p:cNvPr>
              <p:cNvSpPr txBox="1"/>
              <p:nvPr/>
            </p:nvSpPr>
            <p:spPr>
              <a:xfrm>
                <a:off x="8675043" y="2835689"/>
                <a:ext cx="2923120" cy="1104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𝑄𝑀𝑎</m:t>
                      </m:r>
                      <m:r>
                        <a:rPr lang="pt-BR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𝑆</m:t>
                          </m:r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𝑄𝑎</m:t>
                          </m:r>
                        </m:num>
                        <m:den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𝑛</m:t>
                          </m:r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</m:t>
                          </m:r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𝑘</m:t>
                          </m:r>
                          <m:r>
                            <m:rPr>
                              <m:nor/>
                            </m:rPr>
                            <a:rPr lang="pt-BR" sz="350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sz="35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1674F9A-DA0C-446B-B0FD-EF16F4C84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043" y="2835689"/>
                <a:ext cx="2923120" cy="11041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>
            <a:extLst>
              <a:ext uri="{FF2B5EF4-FFF2-40B4-BE49-F238E27FC236}">
                <a16:creationId xmlns:a16="http://schemas.microsoft.com/office/drawing/2014/main" id="{AE490F3D-A63A-42D8-88A1-50F95818CD71}"/>
              </a:ext>
            </a:extLst>
          </p:cNvPr>
          <p:cNvSpPr/>
          <p:nvPr/>
        </p:nvSpPr>
        <p:spPr>
          <a:xfrm>
            <a:off x="8524240" y="695865"/>
            <a:ext cx="3320664" cy="487313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ctr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b="1" dirty="0" err="1">
                <a:solidFill>
                  <a:srgbClr val="C00000"/>
                </a:solidFill>
                <a:latin typeface="Bahnschrift SemiLight SemiConde" panose="020B0502040204020203" pitchFamily="34" charset="0"/>
              </a:rPr>
              <a:t>Quadrados</a:t>
            </a:r>
            <a:r>
              <a:rPr lang="es-419" sz="25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 medios</a:t>
            </a:r>
          </a:p>
        </p:txBody>
      </p:sp>
    </p:spTree>
    <p:extLst>
      <p:ext uri="{BB962C8B-B14F-4D97-AF65-F5344CB8AC3E}">
        <p14:creationId xmlns:p14="http://schemas.microsoft.com/office/powerpoint/2010/main" val="35451362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30B3E56E-4061-4146-9D80-C26378990C9B}"/>
                  </a:ext>
                </a:extLst>
              </p:cNvPr>
              <p:cNvSpPr txBox="1"/>
              <p:nvPr/>
            </p:nvSpPr>
            <p:spPr>
              <a:xfrm>
                <a:off x="3168117" y="2967566"/>
                <a:ext cx="4006134" cy="1184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𝑅𝑎𝑧</m:t>
                      </m:r>
                      <m:r>
                        <a:rPr lang="pt-BR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ã</m:t>
                      </m:r>
                      <m:r>
                        <a:rPr lang="pt-BR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𝑜</m:t>
                      </m:r>
                      <m:r>
                        <a:rPr lang="pt-BR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</m:t>
                      </m:r>
                      <m:r>
                        <a:rPr lang="pt-BR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𝐹</m:t>
                      </m:r>
                      <m:r>
                        <a:rPr lang="pt-BR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𝑄𝑀𝑔</m:t>
                          </m:r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𝑄𝑀𝑎</m:t>
                          </m:r>
                        </m:den>
                      </m:f>
                    </m:oMath>
                  </m:oMathPara>
                </a14:m>
                <a:endParaRPr lang="pt-BR" sz="35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30B3E56E-4061-4146-9D80-C26378990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117" y="2967566"/>
                <a:ext cx="4006134" cy="11844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agem 21">
            <a:extLst>
              <a:ext uri="{FF2B5EF4-FFF2-40B4-BE49-F238E27FC236}">
                <a16:creationId xmlns:a16="http://schemas.microsoft.com/office/drawing/2014/main" id="{A8F68BEA-FE63-4083-97F1-391D00BE1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01" y="1527349"/>
            <a:ext cx="2621836" cy="4064862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88167938-0E15-4F5F-9B77-A86D0B5C4A7C}"/>
              </a:ext>
            </a:extLst>
          </p:cNvPr>
          <p:cNvSpPr txBox="1"/>
          <p:nvPr/>
        </p:nvSpPr>
        <p:spPr>
          <a:xfrm>
            <a:off x="416300" y="5592211"/>
            <a:ext cx="2621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Bahnschrift SemiLight SemiConde" panose="020B0502040204020203" pitchFamily="34" charset="0"/>
                <a:ea typeface="Cambria" panose="02040503050406030204" pitchFamily="18" charset="0"/>
              </a:rPr>
              <a:t>Sir. Ronald A. Fisher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92E395D-0BE6-4C7A-A104-E9DDAC48A0C5}"/>
              </a:ext>
            </a:extLst>
          </p:cNvPr>
          <p:cNvSpPr txBox="1"/>
          <p:nvPr/>
        </p:nvSpPr>
        <p:spPr>
          <a:xfrm>
            <a:off x="347096" y="592657"/>
            <a:ext cx="6400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Teste de hipóteses: ANOVA</a:t>
            </a:r>
          </a:p>
        </p:txBody>
      </p:sp>
    </p:spTree>
    <p:extLst>
      <p:ext uri="{BB962C8B-B14F-4D97-AF65-F5344CB8AC3E}">
        <p14:creationId xmlns:p14="http://schemas.microsoft.com/office/powerpoint/2010/main" val="18911074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30B3E56E-4061-4146-9D80-C26378990C9B}"/>
                  </a:ext>
                </a:extLst>
              </p:cNvPr>
              <p:cNvSpPr txBox="1"/>
              <p:nvPr/>
            </p:nvSpPr>
            <p:spPr>
              <a:xfrm>
                <a:off x="3168117" y="2967566"/>
                <a:ext cx="4006134" cy="1184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𝑅𝑎𝑧</m:t>
                      </m:r>
                      <m:r>
                        <a:rPr lang="pt-BR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ã</m:t>
                      </m:r>
                      <m:r>
                        <a:rPr lang="pt-BR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𝑜</m:t>
                      </m:r>
                      <m:r>
                        <a:rPr lang="pt-BR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</m:t>
                      </m:r>
                      <m:r>
                        <a:rPr lang="pt-BR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𝐹</m:t>
                      </m:r>
                      <m:r>
                        <a:rPr lang="pt-BR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𝑄𝑀𝑔</m:t>
                          </m:r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𝑄𝑀𝑎</m:t>
                          </m:r>
                        </m:den>
                      </m:f>
                    </m:oMath>
                  </m:oMathPara>
                </a14:m>
                <a:endParaRPr lang="pt-BR" sz="35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30B3E56E-4061-4146-9D80-C26378990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117" y="2967566"/>
                <a:ext cx="4006134" cy="11844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agem 21">
            <a:extLst>
              <a:ext uri="{FF2B5EF4-FFF2-40B4-BE49-F238E27FC236}">
                <a16:creationId xmlns:a16="http://schemas.microsoft.com/office/drawing/2014/main" id="{A8F68BEA-FE63-4083-97F1-391D00BE1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01" y="1527349"/>
            <a:ext cx="2621836" cy="4064862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88167938-0E15-4F5F-9B77-A86D0B5C4A7C}"/>
              </a:ext>
            </a:extLst>
          </p:cNvPr>
          <p:cNvSpPr txBox="1"/>
          <p:nvPr/>
        </p:nvSpPr>
        <p:spPr>
          <a:xfrm>
            <a:off x="416300" y="5592211"/>
            <a:ext cx="2621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Bahnschrift SemiLight SemiConde" panose="020B0502040204020203" pitchFamily="34" charset="0"/>
                <a:ea typeface="Cambria" panose="02040503050406030204" pitchFamily="18" charset="0"/>
              </a:rPr>
              <a:t>Sir. Ronald A. Fisher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92E395D-0BE6-4C7A-A104-E9DDAC48A0C5}"/>
              </a:ext>
            </a:extLst>
          </p:cNvPr>
          <p:cNvSpPr txBox="1"/>
          <p:nvPr/>
        </p:nvSpPr>
        <p:spPr>
          <a:xfrm>
            <a:off x="347096" y="592657"/>
            <a:ext cx="6400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Teste de hipóteses: ANOVA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8148663-7031-4AFE-B4FA-F1D6C1558630}"/>
              </a:ext>
            </a:extLst>
          </p:cNvPr>
          <p:cNvSpPr/>
          <p:nvPr/>
        </p:nvSpPr>
        <p:spPr>
          <a:xfrm>
            <a:off x="7906827" y="1208210"/>
            <a:ext cx="3859144" cy="1364476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just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pt-BR" sz="2500" dirty="0">
                <a:latin typeface="Bahnschrift SemiLight SemiConde" panose="020B0502040204020203" pitchFamily="34" charset="0"/>
              </a:rPr>
              <a:t>Se F descreve a razão entre a variação explicada pelos grupos e a variação nula</a:t>
            </a:r>
          </a:p>
        </p:txBody>
      </p:sp>
    </p:spTree>
    <p:extLst>
      <p:ext uri="{BB962C8B-B14F-4D97-AF65-F5344CB8AC3E}">
        <p14:creationId xmlns:p14="http://schemas.microsoft.com/office/powerpoint/2010/main" val="1655125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30B3E56E-4061-4146-9D80-C26378990C9B}"/>
                  </a:ext>
                </a:extLst>
              </p:cNvPr>
              <p:cNvSpPr txBox="1"/>
              <p:nvPr/>
            </p:nvSpPr>
            <p:spPr>
              <a:xfrm>
                <a:off x="3168117" y="2967566"/>
                <a:ext cx="4006134" cy="1184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𝑅𝑎𝑧</m:t>
                      </m:r>
                      <m:r>
                        <a:rPr lang="pt-BR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ã</m:t>
                      </m:r>
                      <m:r>
                        <a:rPr lang="pt-BR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𝑜</m:t>
                      </m:r>
                      <m:r>
                        <a:rPr lang="pt-BR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</m:t>
                      </m:r>
                      <m:r>
                        <a:rPr lang="pt-BR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𝐹</m:t>
                      </m:r>
                      <m:r>
                        <a:rPr lang="pt-BR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𝑄𝑀𝑔</m:t>
                          </m:r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pt-BR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𝑄𝑀𝑎</m:t>
                          </m:r>
                        </m:den>
                      </m:f>
                    </m:oMath>
                  </m:oMathPara>
                </a14:m>
                <a:endParaRPr lang="pt-BR" sz="35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30B3E56E-4061-4146-9D80-C26378990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117" y="2967566"/>
                <a:ext cx="4006134" cy="11844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agem 21">
            <a:extLst>
              <a:ext uri="{FF2B5EF4-FFF2-40B4-BE49-F238E27FC236}">
                <a16:creationId xmlns:a16="http://schemas.microsoft.com/office/drawing/2014/main" id="{A8F68BEA-FE63-4083-97F1-391D00BE1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01" y="1527349"/>
            <a:ext cx="2621836" cy="4064862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88167938-0E15-4F5F-9B77-A86D0B5C4A7C}"/>
              </a:ext>
            </a:extLst>
          </p:cNvPr>
          <p:cNvSpPr txBox="1"/>
          <p:nvPr/>
        </p:nvSpPr>
        <p:spPr>
          <a:xfrm>
            <a:off x="416300" y="5592211"/>
            <a:ext cx="2621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Bahnschrift SemiLight SemiConde" panose="020B0502040204020203" pitchFamily="34" charset="0"/>
                <a:ea typeface="Cambria" panose="02040503050406030204" pitchFamily="18" charset="0"/>
              </a:rPr>
              <a:t>Sir. Ronald A. Fisher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92E395D-0BE6-4C7A-A104-E9DDAC48A0C5}"/>
              </a:ext>
            </a:extLst>
          </p:cNvPr>
          <p:cNvSpPr txBox="1"/>
          <p:nvPr/>
        </p:nvSpPr>
        <p:spPr>
          <a:xfrm>
            <a:off x="347096" y="592657"/>
            <a:ext cx="6400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Teste de hipóteses: ANOVA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8148663-7031-4AFE-B4FA-F1D6C1558630}"/>
              </a:ext>
            </a:extLst>
          </p:cNvPr>
          <p:cNvSpPr/>
          <p:nvPr/>
        </p:nvSpPr>
        <p:spPr>
          <a:xfrm>
            <a:off x="7906827" y="1208210"/>
            <a:ext cx="3859144" cy="1364476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just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pt-BR" sz="2500" dirty="0">
                <a:latin typeface="Bahnschrift SemiLight SemiConde" panose="020B0502040204020203" pitchFamily="34" charset="0"/>
              </a:rPr>
              <a:t>Se F descreve a razão entre a variação explicada pelos grupos e a variação nula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5CCA232-4DE2-4EC3-8CC5-60890B264B31}"/>
              </a:ext>
            </a:extLst>
          </p:cNvPr>
          <p:cNvSpPr/>
          <p:nvPr/>
        </p:nvSpPr>
        <p:spPr>
          <a:xfrm>
            <a:off x="7357138" y="3137982"/>
            <a:ext cx="4701696" cy="1517210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ctr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pt-BR" sz="28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Quantas vezes maior deve ser a variação explicada pelos grupos para rejeitar Ho?</a:t>
            </a:r>
            <a:endParaRPr lang="pt-BR" sz="2800" baseline="-25000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4390F3C-4929-458D-BAC8-86C1B06A6B9A}"/>
              </a:ext>
            </a:extLst>
          </p:cNvPr>
          <p:cNvCxnSpPr>
            <a:cxnSpLocks/>
          </p:cNvCxnSpPr>
          <p:nvPr/>
        </p:nvCxnSpPr>
        <p:spPr>
          <a:xfrm>
            <a:off x="9707986" y="2572686"/>
            <a:ext cx="0" cy="5652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3455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B239A18D-F9D8-4DEC-B2DD-70E11CED6BB2}"/>
              </a:ext>
            </a:extLst>
          </p:cNvPr>
          <p:cNvSpPr txBox="1"/>
          <p:nvPr/>
        </p:nvSpPr>
        <p:spPr>
          <a:xfrm>
            <a:off x="347096" y="592657"/>
            <a:ext cx="6400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Distribuicão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 de Fisher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AB04CA8-D6B9-4909-A35C-6DFB62A9E4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3" t="9062" b="11593"/>
          <a:stretch/>
        </p:blipFill>
        <p:spPr>
          <a:xfrm>
            <a:off x="720172" y="1342694"/>
            <a:ext cx="6092718" cy="498989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4A11CF-4B35-41B4-A6C8-9B10A788A10A}"/>
              </a:ext>
            </a:extLst>
          </p:cNvPr>
          <p:cNvSpPr txBox="1"/>
          <p:nvPr/>
        </p:nvSpPr>
        <p:spPr>
          <a:xfrm rot="16200000">
            <a:off x="-841867" y="3582452"/>
            <a:ext cx="27871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Bahnschrift SemiLight SemiConde" panose="020B0502040204020203" pitchFamily="34" charset="0"/>
              </a:rPr>
              <a:t>Densidade de probabilidades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B709E0-21A3-4E6A-B9C1-538F648F509F}"/>
              </a:ext>
            </a:extLst>
          </p:cNvPr>
          <p:cNvSpPr txBox="1"/>
          <p:nvPr/>
        </p:nvSpPr>
        <p:spPr>
          <a:xfrm>
            <a:off x="2960285" y="6332586"/>
            <a:ext cx="16124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Bahnschrift SemiLight SemiConde" panose="020B0502040204020203" pitchFamily="34" charset="0"/>
              </a:rPr>
              <a:t>Valor de F</a:t>
            </a:r>
          </a:p>
        </p:txBody>
      </p:sp>
    </p:spTree>
    <p:extLst>
      <p:ext uri="{BB962C8B-B14F-4D97-AF65-F5344CB8AC3E}">
        <p14:creationId xmlns:p14="http://schemas.microsoft.com/office/powerpoint/2010/main" val="19769077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AB04CA8-D6B9-4909-A35C-6DFB62A9E4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3" t="9062" b="11593"/>
          <a:stretch/>
        </p:blipFill>
        <p:spPr>
          <a:xfrm>
            <a:off x="720172" y="1342694"/>
            <a:ext cx="6092718" cy="498989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B709E0-21A3-4E6A-B9C1-538F648F509F}"/>
              </a:ext>
            </a:extLst>
          </p:cNvPr>
          <p:cNvSpPr txBox="1"/>
          <p:nvPr/>
        </p:nvSpPr>
        <p:spPr>
          <a:xfrm>
            <a:off x="2960285" y="6332586"/>
            <a:ext cx="16124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Bahnschrift SemiLight SemiConde" panose="020B0502040204020203" pitchFamily="34" charset="0"/>
              </a:rPr>
              <a:t>Valor de F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3A07294-FD5F-44E1-ADEC-979906C839D0}"/>
              </a:ext>
            </a:extLst>
          </p:cNvPr>
          <p:cNvSpPr/>
          <p:nvPr/>
        </p:nvSpPr>
        <p:spPr>
          <a:xfrm>
            <a:off x="4281349" y="5103665"/>
            <a:ext cx="838339" cy="413896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just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s-419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5649B1F-5A4F-4204-883B-F572B7307D58}"/>
              </a:ext>
            </a:extLst>
          </p:cNvPr>
          <p:cNvCxnSpPr>
            <a:cxnSpLocks/>
          </p:cNvCxnSpPr>
          <p:nvPr/>
        </p:nvCxnSpPr>
        <p:spPr>
          <a:xfrm flipV="1">
            <a:off x="3715302" y="5418858"/>
            <a:ext cx="632080" cy="5293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7A5A788-0B41-45E3-B46B-5B893B2311D6}"/>
              </a:ext>
            </a:extLst>
          </p:cNvPr>
          <p:cNvCxnSpPr>
            <a:cxnSpLocks/>
          </p:cNvCxnSpPr>
          <p:nvPr/>
        </p:nvCxnSpPr>
        <p:spPr>
          <a:xfrm>
            <a:off x="3715302" y="6050422"/>
            <a:ext cx="832816" cy="416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1063F7E5-5F9F-4B4D-96ED-DC099A33DF14}"/>
              </a:ext>
            </a:extLst>
          </p:cNvPr>
          <p:cNvSpPr/>
          <p:nvPr/>
        </p:nvSpPr>
        <p:spPr>
          <a:xfrm>
            <a:off x="4548118" y="6276184"/>
            <a:ext cx="838339" cy="381771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just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pt-BR" dirty="0" err="1">
                <a:latin typeface="Bahnschrift SemiLight SemiConde" panose="020B0502040204020203" pitchFamily="34" charset="0"/>
                <a:cs typeface="Arial" panose="020B0604020202020204" pitchFamily="34" charset="0"/>
              </a:rPr>
              <a:t>Fcrit</a:t>
            </a:r>
            <a:endParaRPr lang="es-419" dirty="0">
              <a:latin typeface="Bahnschrift SemiLight SemiConde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9EDDEDB-31E2-4552-9E0C-16EA1038B391}"/>
              </a:ext>
            </a:extLst>
          </p:cNvPr>
          <p:cNvSpPr txBox="1"/>
          <p:nvPr/>
        </p:nvSpPr>
        <p:spPr>
          <a:xfrm>
            <a:off x="347096" y="592657"/>
            <a:ext cx="6400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Distribuicão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 de Fisher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C8A9B6-6D4A-4438-9311-C6F7F3EBD441}"/>
              </a:ext>
            </a:extLst>
          </p:cNvPr>
          <p:cNvSpPr txBox="1"/>
          <p:nvPr/>
        </p:nvSpPr>
        <p:spPr>
          <a:xfrm rot="16200000">
            <a:off x="-841867" y="3582452"/>
            <a:ext cx="27871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Bahnschrift SemiLight SemiConde" panose="020B0502040204020203" pitchFamily="34" charset="0"/>
              </a:rPr>
              <a:t>Densidade de probabilidades</a:t>
            </a:r>
          </a:p>
        </p:txBody>
      </p:sp>
    </p:spTree>
    <p:extLst>
      <p:ext uri="{BB962C8B-B14F-4D97-AF65-F5344CB8AC3E}">
        <p14:creationId xmlns:p14="http://schemas.microsoft.com/office/powerpoint/2010/main" val="32032647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AB04CA8-D6B9-4909-A35C-6DFB62A9E4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3" t="9062" b="11593"/>
          <a:stretch/>
        </p:blipFill>
        <p:spPr>
          <a:xfrm>
            <a:off x="720172" y="1342694"/>
            <a:ext cx="6092718" cy="498989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B709E0-21A3-4E6A-B9C1-538F648F509F}"/>
              </a:ext>
            </a:extLst>
          </p:cNvPr>
          <p:cNvSpPr txBox="1"/>
          <p:nvPr/>
        </p:nvSpPr>
        <p:spPr>
          <a:xfrm>
            <a:off x="2960285" y="6332586"/>
            <a:ext cx="16124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Bahnschrift SemiLight SemiConde" panose="020B0502040204020203" pitchFamily="34" charset="0"/>
              </a:rPr>
              <a:t>Valor de F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3A07294-FD5F-44E1-ADEC-979906C839D0}"/>
              </a:ext>
            </a:extLst>
          </p:cNvPr>
          <p:cNvSpPr/>
          <p:nvPr/>
        </p:nvSpPr>
        <p:spPr>
          <a:xfrm>
            <a:off x="4281349" y="5103665"/>
            <a:ext cx="838339" cy="413896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just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s-419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5649B1F-5A4F-4204-883B-F572B7307D58}"/>
              </a:ext>
            </a:extLst>
          </p:cNvPr>
          <p:cNvCxnSpPr>
            <a:cxnSpLocks/>
          </p:cNvCxnSpPr>
          <p:nvPr/>
        </p:nvCxnSpPr>
        <p:spPr>
          <a:xfrm flipV="1">
            <a:off x="3715302" y="5418858"/>
            <a:ext cx="632080" cy="5293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7A5A788-0B41-45E3-B46B-5B893B2311D6}"/>
              </a:ext>
            </a:extLst>
          </p:cNvPr>
          <p:cNvCxnSpPr>
            <a:cxnSpLocks/>
          </p:cNvCxnSpPr>
          <p:nvPr/>
        </p:nvCxnSpPr>
        <p:spPr>
          <a:xfrm>
            <a:off x="3715302" y="6050422"/>
            <a:ext cx="832816" cy="416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1063F7E5-5F9F-4B4D-96ED-DC099A33DF14}"/>
              </a:ext>
            </a:extLst>
          </p:cNvPr>
          <p:cNvSpPr/>
          <p:nvPr/>
        </p:nvSpPr>
        <p:spPr>
          <a:xfrm>
            <a:off x="4548118" y="6276184"/>
            <a:ext cx="838339" cy="381771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just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pt-BR" dirty="0" err="1">
                <a:latin typeface="Bahnschrift SemiLight SemiConde" panose="020B0502040204020203" pitchFamily="34" charset="0"/>
                <a:cs typeface="Arial" panose="020B0604020202020204" pitchFamily="34" charset="0"/>
              </a:rPr>
              <a:t>Fcrit</a:t>
            </a:r>
            <a:endParaRPr lang="es-419" dirty="0">
              <a:latin typeface="Bahnschrift SemiLight SemiConde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DAE0C0A-E84E-4958-A9D6-9C4F1CE94A5A}"/>
              </a:ext>
            </a:extLst>
          </p:cNvPr>
          <p:cNvSpPr/>
          <p:nvPr/>
        </p:nvSpPr>
        <p:spPr>
          <a:xfrm>
            <a:off x="6582526" y="1342694"/>
            <a:ext cx="5444104" cy="1417119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just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dirty="0" err="1">
                <a:latin typeface="Bahnschrift SemiLight SemiConde" panose="020B0502040204020203" pitchFamily="34" charset="0"/>
              </a:rPr>
              <a:t>Com</a:t>
            </a:r>
            <a:r>
              <a:rPr lang="es-419" sz="2500" dirty="0">
                <a:latin typeface="Bahnschrift SemiLight SemiConde" panose="020B0502040204020203" pitchFamily="34" charset="0"/>
              </a:rPr>
              <a:t> n-k, k-1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g.l</a:t>
            </a:r>
            <a:r>
              <a:rPr lang="es-419" sz="2500" dirty="0">
                <a:latin typeface="Bahnschrift SemiLight SemiConde" panose="020B0502040204020203" pitchFamily="34" charset="0"/>
              </a:rPr>
              <a:t>. </a:t>
            </a:r>
            <a:r>
              <a:rPr lang="pt-BR" sz="2500" dirty="0">
                <a:latin typeface="Bahnschrift SemiLight SemiConde" panose="020B0502040204020203" pitchFamily="34" charset="0"/>
                <a:cs typeface="Arial" panose="020B0604020202020204" pitchFamily="34" charset="0"/>
              </a:rPr>
              <a:t>buscamos o valor de F teórico que corta a distribuição em 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500" dirty="0">
                <a:latin typeface="Bahnschrift SemiLight SemiConde" panose="020B0502040204020203" pitchFamily="34" charset="0"/>
                <a:cs typeface="Arial" panose="020B0604020202020204" pitchFamily="34" charset="0"/>
              </a:rPr>
              <a:t>e comparamos com F empírico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D22A7A6-11E4-4759-B0AF-893A40B086E4}"/>
              </a:ext>
            </a:extLst>
          </p:cNvPr>
          <p:cNvSpPr txBox="1"/>
          <p:nvPr/>
        </p:nvSpPr>
        <p:spPr>
          <a:xfrm>
            <a:off x="347096" y="592657"/>
            <a:ext cx="6400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Distribuicão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 de Fisher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368CA3C-9AF2-4448-A2F4-17DAC766C786}"/>
              </a:ext>
            </a:extLst>
          </p:cNvPr>
          <p:cNvSpPr txBox="1"/>
          <p:nvPr/>
        </p:nvSpPr>
        <p:spPr>
          <a:xfrm rot="16200000">
            <a:off x="-841867" y="3582452"/>
            <a:ext cx="27871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Bahnschrift SemiLight SemiConde" panose="020B0502040204020203" pitchFamily="34" charset="0"/>
              </a:rPr>
              <a:t>Densidade de probabilidades</a:t>
            </a:r>
          </a:p>
        </p:txBody>
      </p:sp>
    </p:spTree>
    <p:extLst>
      <p:ext uri="{BB962C8B-B14F-4D97-AF65-F5344CB8AC3E}">
        <p14:creationId xmlns:p14="http://schemas.microsoft.com/office/powerpoint/2010/main" val="34065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7CDD4B6-35A1-4987-8FEB-CBF87EB238C1}"/>
              </a:ext>
            </a:extLst>
          </p:cNvPr>
          <p:cNvSpPr/>
          <p:nvPr/>
        </p:nvSpPr>
        <p:spPr>
          <a:xfrm>
            <a:off x="361761" y="1640681"/>
            <a:ext cx="8140213" cy="566309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3000" dirty="0">
                <a:latin typeface="Bahnschrift SemiLight SemiConde" panose="020B0502040204020203" pitchFamily="34" charset="0"/>
              </a:rPr>
              <a:t>As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amostras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devem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vir</a:t>
            </a:r>
            <a:r>
              <a:rPr lang="es-419" sz="3000" dirty="0">
                <a:latin typeface="Bahnschrift SemiLight SemiConde" panose="020B0502040204020203" pitchFamily="34" charset="0"/>
              </a:rPr>
              <a:t> de </a:t>
            </a:r>
            <a:r>
              <a:rPr lang="pt-BR" sz="3000" dirty="0">
                <a:latin typeface="Bahnschrift SemiLight SemiConde" panose="020B0502040204020203" pitchFamily="34" charset="0"/>
              </a:rPr>
              <a:t>vários</a:t>
            </a:r>
            <a:r>
              <a:rPr lang="es-419" sz="3000" dirty="0">
                <a:latin typeface="Bahnschrift SemiLight SemiConde" panose="020B0502040204020203" pitchFamily="34" charset="0"/>
              </a:rPr>
              <a:t> grupos (k)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F55C9C5-9DB0-4681-B35C-A30D88328253}"/>
              </a:ext>
            </a:extLst>
          </p:cNvPr>
          <p:cNvSpPr txBox="1"/>
          <p:nvPr/>
        </p:nvSpPr>
        <p:spPr>
          <a:xfrm>
            <a:off x="5638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F5C26497-10E3-4A08-A20C-83D35A6EBF21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O quê é uma ANOVA?</a:t>
            </a:r>
          </a:p>
        </p:txBody>
      </p:sp>
    </p:spTree>
    <p:extLst>
      <p:ext uri="{BB962C8B-B14F-4D97-AF65-F5344CB8AC3E}">
        <p14:creationId xmlns:p14="http://schemas.microsoft.com/office/powerpoint/2010/main" val="2972420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AB04CA8-D6B9-4909-A35C-6DFB62A9E4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3" t="9062" b="11593"/>
          <a:stretch/>
        </p:blipFill>
        <p:spPr>
          <a:xfrm>
            <a:off x="720172" y="1342694"/>
            <a:ext cx="6092718" cy="498989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B709E0-21A3-4E6A-B9C1-538F648F509F}"/>
              </a:ext>
            </a:extLst>
          </p:cNvPr>
          <p:cNvSpPr txBox="1"/>
          <p:nvPr/>
        </p:nvSpPr>
        <p:spPr>
          <a:xfrm>
            <a:off x="2960285" y="6332586"/>
            <a:ext cx="16124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Bahnschrift SemiLight SemiConde" panose="020B0502040204020203" pitchFamily="34" charset="0"/>
              </a:rPr>
              <a:t>Valor de F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3A07294-FD5F-44E1-ADEC-979906C839D0}"/>
              </a:ext>
            </a:extLst>
          </p:cNvPr>
          <p:cNvSpPr/>
          <p:nvPr/>
        </p:nvSpPr>
        <p:spPr>
          <a:xfrm>
            <a:off x="4281349" y="5103665"/>
            <a:ext cx="838339" cy="413896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just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s-419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5649B1F-5A4F-4204-883B-F572B7307D58}"/>
              </a:ext>
            </a:extLst>
          </p:cNvPr>
          <p:cNvCxnSpPr>
            <a:cxnSpLocks/>
          </p:cNvCxnSpPr>
          <p:nvPr/>
        </p:nvCxnSpPr>
        <p:spPr>
          <a:xfrm flipV="1">
            <a:off x="3715302" y="5418858"/>
            <a:ext cx="632080" cy="5293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7A5A788-0B41-45E3-B46B-5B893B2311D6}"/>
              </a:ext>
            </a:extLst>
          </p:cNvPr>
          <p:cNvCxnSpPr>
            <a:cxnSpLocks/>
          </p:cNvCxnSpPr>
          <p:nvPr/>
        </p:nvCxnSpPr>
        <p:spPr>
          <a:xfrm>
            <a:off x="3715302" y="6050422"/>
            <a:ext cx="832816" cy="416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1063F7E5-5F9F-4B4D-96ED-DC099A33DF14}"/>
              </a:ext>
            </a:extLst>
          </p:cNvPr>
          <p:cNvSpPr/>
          <p:nvPr/>
        </p:nvSpPr>
        <p:spPr>
          <a:xfrm>
            <a:off x="4548118" y="6276184"/>
            <a:ext cx="838339" cy="381771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just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pt-BR" dirty="0" err="1">
                <a:latin typeface="Bahnschrift SemiLight SemiConde" panose="020B0502040204020203" pitchFamily="34" charset="0"/>
                <a:cs typeface="Arial" panose="020B0604020202020204" pitchFamily="34" charset="0"/>
              </a:rPr>
              <a:t>Fcrit</a:t>
            </a:r>
            <a:endParaRPr lang="es-419" dirty="0">
              <a:latin typeface="Bahnschrift SemiLight SemiConde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DAE0C0A-E84E-4958-A9D6-9C4F1CE94A5A}"/>
              </a:ext>
            </a:extLst>
          </p:cNvPr>
          <p:cNvSpPr/>
          <p:nvPr/>
        </p:nvSpPr>
        <p:spPr>
          <a:xfrm>
            <a:off x="6582526" y="1342694"/>
            <a:ext cx="5444104" cy="3256084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just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dirty="0" err="1">
                <a:latin typeface="Bahnschrift SemiLight SemiConde" panose="020B0502040204020203" pitchFamily="34" charset="0"/>
              </a:rPr>
              <a:t>Com</a:t>
            </a:r>
            <a:r>
              <a:rPr lang="es-419" sz="2500" dirty="0">
                <a:latin typeface="Bahnschrift SemiLight SemiConde" panose="020B0502040204020203" pitchFamily="34" charset="0"/>
              </a:rPr>
              <a:t> n-k, k-1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g.l</a:t>
            </a:r>
            <a:r>
              <a:rPr lang="es-419" sz="2500" dirty="0">
                <a:latin typeface="Bahnschrift SemiLight SemiConde" panose="020B0502040204020203" pitchFamily="34" charset="0"/>
              </a:rPr>
              <a:t>. </a:t>
            </a:r>
            <a:r>
              <a:rPr lang="pt-BR" sz="2500" dirty="0">
                <a:latin typeface="Bahnschrift SemiLight SemiConde" panose="020B0502040204020203" pitchFamily="34" charset="0"/>
                <a:cs typeface="Arial" panose="020B0604020202020204" pitchFamily="34" charset="0"/>
              </a:rPr>
              <a:t>buscamos o valor de F teórico que corta a distribuição em 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500" dirty="0">
                <a:latin typeface="Bahnschrift SemiLight SemiConde" panose="020B0502040204020203" pitchFamily="34" charset="0"/>
                <a:cs typeface="Arial" panose="020B0604020202020204" pitchFamily="34" charset="0"/>
              </a:rPr>
              <a:t>e comparamos com F empírico</a:t>
            </a:r>
          </a:p>
          <a:p>
            <a:pPr algn="just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endParaRPr lang="pt-BR" sz="2500" baseline="-25000" dirty="0">
              <a:latin typeface="Bahnschrift SemiLight SemiConde" panose="020B05020402040202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pt-BR" sz="2500" dirty="0">
                <a:latin typeface="Bahnschrift SemiLight SemiConde" panose="020B0502040204020203" pitchFamily="34" charset="0"/>
                <a:cs typeface="Arial" panose="020B0604020202020204" pitchFamily="34" charset="0"/>
              </a:rPr>
              <a:t>O p-valor associado ao F empírico é: probabilidade de encontrar um valor de F igual ou maior (considerando H</a:t>
            </a:r>
            <a:r>
              <a:rPr lang="pt-BR" sz="2500" baseline="-25000" dirty="0">
                <a:latin typeface="Bahnschrift SemiLight SemiConde" panose="020B0502040204020203" pitchFamily="34" charset="0"/>
                <a:cs typeface="Arial" panose="020B0604020202020204" pitchFamily="34" charset="0"/>
              </a:rPr>
              <a:t>0</a:t>
            </a:r>
            <a:r>
              <a:rPr lang="pt-BR" sz="2500" dirty="0">
                <a:latin typeface="Bahnschrift SemiLight SemiConde" panose="020B0502040204020203" pitchFamily="34" charset="0"/>
                <a:cs typeface="Arial" panose="020B0604020202020204" pitchFamily="34" charset="0"/>
              </a:rPr>
              <a:t> certa)</a:t>
            </a:r>
            <a:endParaRPr lang="es-419" sz="2500" dirty="0">
              <a:latin typeface="Bahnschrift SemiLight SemiConde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D22A7A6-11E4-4759-B0AF-893A40B086E4}"/>
              </a:ext>
            </a:extLst>
          </p:cNvPr>
          <p:cNvSpPr txBox="1"/>
          <p:nvPr/>
        </p:nvSpPr>
        <p:spPr>
          <a:xfrm>
            <a:off x="347096" y="592657"/>
            <a:ext cx="6400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Distribuicão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 de Fisher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368CA3C-9AF2-4448-A2F4-17DAC766C786}"/>
              </a:ext>
            </a:extLst>
          </p:cNvPr>
          <p:cNvSpPr txBox="1"/>
          <p:nvPr/>
        </p:nvSpPr>
        <p:spPr>
          <a:xfrm rot="16200000">
            <a:off x="-841867" y="3582452"/>
            <a:ext cx="27871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Bahnschrift SemiLight SemiConde" panose="020B0502040204020203" pitchFamily="34" charset="0"/>
              </a:rPr>
              <a:t>Densidade de probabilidades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8B55DD9-9B70-46C6-8B30-C9F7B58A1664}"/>
              </a:ext>
            </a:extLst>
          </p:cNvPr>
          <p:cNvSpPr/>
          <p:nvPr/>
        </p:nvSpPr>
        <p:spPr>
          <a:xfrm>
            <a:off x="6614914" y="1017325"/>
            <a:ext cx="5444104" cy="2056501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7251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8DA7433-1BB6-4C50-A1E7-33B6E58A4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486891"/>
              </p:ext>
            </p:extLst>
          </p:nvPr>
        </p:nvGraphicFramePr>
        <p:xfrm>
          <a:off x="347094" y="2754555"/>
          <a:ext cx="7697679" cy="2397867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890268">
                  <a:extLst>
                    <a:ext uri="{9D8B030D-6E8A-4147-A177-3AD203B41FA5}">
                      <a16:colId xmlns:a16="http://schemas.microsoft.com/office/drawing/2014/main" val="929336717"/>
                    </a:ext>
                  </a:extLst>
                </a:gridCol>
                <a:gridCol w="1459149">
                  <a:extLst>
                    <a:ext uri="{9D8B030D-6E8A-4147-A177-3AD203B41FA5}">
                      <a16:colId xmlns:a16="http://schemas.microsoft.com/office/drawing/2014/main" val="1203891065"/>
                    </a:ext>
                  </a:extLst>
                </a:gridCol>
                <a:gridCol w="778212">
                  <a:extLst>
                    <a:ext uri="{9D8B030D-6E8A-4147-A177-3AD203B41FA5}">
                      <a16:colId xmlns:a16="http://schemas.microsoft.com/office/drawing/2014/main" val="4111618259"/>
                    </a:ext>
                  </a:extLst>
                </a:gridCol>
                <a:gridCol w="1138137">
                  <a:extLst>
                    <a:ext uri="{9D8B030D-6E8A-4147-A177-3AD203B41FA5}">
                      <a16:colId xmlns:a16="http://schemas.microsoft.com/office/drawing/2014/main" val="41356936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03604009"/>
                    </a:ext>
                  </a:extLst>
                </a:gridCol>
                <a:gridCol w="1517513">
                  <a:extLst>
                    <a:ext uri="{9D8B030D-6E8A-4147-A177-3AD203B41FA5}">
                      <a16:colId xmlns:a16="http://schemas.microsoft.com/office/drawing/2014/main" val="3176700159"/>
                    </a:ext>
                  </a:extLst>
                </a:gridCol>
              </a:tblGrid>
              <a:tr h="581354"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   SQ</a:t>
                      </a:r>
                      <a:endParaRPr lang="pt-BR" sz="2400" b="1" i="1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g.l</a:t>
                      </a:r>
                      <a:endParaRPr lang="pt-BR" sz="2400" b="1" i="1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QM</a:t>
                      </a:r>
                      <a:endParaRPr lang="pt-BR" sz="2400" b="1" i="1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F</a:t>
                      </a:r>
                      <a:endParaRPr lang="pt-BR" sz="2400" b="1" i="1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811384"/>
                  </a:ext>
                </a:extLst>
              </a:tr>
              <a:tr h="706578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1" u="none" strike="noStrike" dirty="0"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Grupos     </a:t>
                      </a:r>
                      <a:endParaRPr lang="pt-BR" sz="2400" b="1" i="1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144000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   491,73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245,86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31,33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6,6 x 10</a:t>
                      </a:r>
                      <a:r>
                        <a:rPr lang="pt-BR" sz="2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-10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46737996"/>
                  </a:ext>
                </a:extLst>
              </a:tr>
              <a:tr h="576056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1" u="none" strike="noStrike" dirty="0"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Resíduos     </a:t>
                      </a:r>
                      <a:endParaRPr lang="pt-BR" sz="2400" b="1" i="1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   447,35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7,85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1638453"/>
                  </a:ext>
                </a:extLst>
              </a:tr>
              <a:tr h="533879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1" u="none" strike="noStrike" dirty="0"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Total     </a:t>
                      </a:r>
                      <a:endParaRPr lang="pt-BR" sz="2400" b="1" i="1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   939,07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0252413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1C394D7E-F01A-4BBB-AC43-D56AB113C06C}"/>
              </a:ext>
            </a:extLst>
          </p:cNvPr>
          <p:cNvSpPr txBox="1"/>
          <p:nvPr/>
        </p:nvSpPr>
        <p:spPr>
          <a:xfrm>
            <a:off x="347096" y="1555189"/>
            <a:ext cx="5979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C00000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Podemos fazer as contas na mão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550A0B5-C156-425A-9C65-8AED538A44A8}"/>
              </a:ext>
            </a:extLst>
          </p:cNvPr>
          <p:cNvSpPr txBox="1"/>
          <p:nvPr/>
        </p:nvSpPr>
        <p:spPr>
          <a:xfrm>
            <a:off x="347096" y="592657"/>
            <a:ext cx="6400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Voltando aos Fármacos...</a:t>
            </a:r>
          </a:p>
        </p:txBody>
      </p:sp>
    </p:spTree>
    <p:extLst>
      <p:ext uri="{BB962C8B-B14F-4D97-AF65-F5344CB8AC3E}">
        <p14:creationId xmlns:p14="http://schemas.microsoft.com/office/powerpoint/2010/main" val="17571496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1C394D7E-F01A-4BBB-AC43-D56AB113C06C}"/>
              </a:ext>
            </a:extLst>
          </p:cNvPr>
          <p:cNvSpPr txBox="1"/>
          <p:nvPr/>
        </p:nvSpPr>
        <p:spPr>
          <a:xfrm>
            <a:off x="347096" y="1555189"/>
            <a:ext cx="5979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C00000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Podemos fazer as contas na mão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550A0B5-C156-425A-9C65-8AED538A44A8}"/>
              </a:ext>
            </a:extLst>
          </p:cNvPr>
          <p:cNvSpPr txBox="1"/>
          <p:nvPr/>
        </p:nvSpPr>
        <p:spPr>
          <a:xfrm>
            <a:off x="347096" y="592657"/>
            <a:ext cx="6400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Voltando aos Fármacos...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3516C7E-423E-4D77-ACF1-958E05B61C6A}"/>
              </a:ext>
            </a:extLst>
          </p:cNvPr>
          <p:cNvSpPr/>
          <p:nvPr/>
        </p:nvSpPr>
        <p:spPr>
          <a:xfrm>
            <a:off x="7655776" y="186730"/>
            <a:ext cx="4367612" cy="20429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742C38-4A0F-4800-B5F5-C075925E46B7}"/>
              </a:ext>
            </a:extLst>
          </p:cNvPr>
          <p:cNvSpPr txBox="1"/>
          <p:nvPr/>
        </p:nvSpPr>
        <p:spPr>
          <a:xfrm>
            <a:off x="7729498" y="554915"/>
            <a:ext cx="42938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Com</a:t>
            </a:r>
            <a:r>
              <a:rPr lang="pt-BR" sz="2500" dirty="0">
                <a:solidFill>
                  <a:schemeClr val="tx1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= 0,05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chemeClr val="tx1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posso rejeitar a hi</a:t>
            </a:r>
            <a:r>
              <a:rPr lang="pt-BR" sz="2400" dirty="0">
                <a:latin typeface="Bahnschrift SemiLight SemiConde" panose="020B0502040204020203" pitchFamily="34" charset="0"/>
                <a:ea typeface="Cambria" panose="02040503050406030204" pitchFamily="18" charset="0"/>
              </a:rPr>
              <a:t>pótese nula</a:t>
            </a:r>
            <a:r>
              <a:rPr lang="pt-BR" sz="2500" dirty="0">
                <a:solidFill>
                  <a:schemeClr val="tx1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?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AC4B397-6C0F-4DDD-B467-E8AB54D6A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81132"/>
              </p:ext>
            </p:extLst>
          </p:nvPr>
        </p:nvGraphicFramePr>
        <p:xfrm>
          <a:off x="347094" y="2754555"/>
          <a:ext cx="7697679" cy="2397867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890268">
                  <a:extLst>
                    <a:ext uri="{9D8B030D-6E8A-4147-A177-3AD203B41FA5}">
                      <a16:colId xmlns:a16="http://schemas.microsoft.com/office/drawing/2014/main" val="929336717"/>
                    </a:ext>
                  </a:extLst>
                </a:gridCol>
                <a:gridCol w="1459149">
                  <a:extLst>
                    <a:ext uri="{9D8B030D-6E8A-4147-A177-3AD203B41FA5}">
                      <a16:colId xmlns:a16="http://schemas.microsoft.com/office/drawing/2014/main" val="1203891065"/>
                    </a:ext>
                  </a:extLst>
                </a:gridCol>
                <a:gridCol w="778212">
                  <a:extLst>
                    <a:ext uri="{9D8B030D-6E8A-4147-A177-3AD203B41FA5}">
                      <a16:colId xmlns:a16="http://schemas.microsoft.com/office/drawing/2014/main" val="4111618259"/>
                    </a:ext>
                  </a:extLst>
                </a:gridCol>
                <a:gridCol w="1138137">
                  <a:extLst>
                    <a:ext uri="{9D8B030D-6E8A-4147-A177-3AD203B41FA5}">
                      <a16:colId xmlns:a16="http://schemas.microsoft.com/office/drawing/2014/main" val="41356936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03604009"/>
                    </a:ext>
                  </a:extLst>
                </a:gridCol>
                <a:gridCol w="1517513">
                  <a:extLst>
                    <a:ext uri="{9D8B030D-6E8A-4147-A177-3AD203B41FA5}">
                      <a16:colId xmlns:a16="http://schemas.microsoft.com/office/drawing/2014/main" val="3176700159"/>
                    </a:ext>
                  </a:extLst>
                </a:gridCol>
              </a:tblGrid>
              <a:tr h="581354"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   SQ</a:t>
                      </a:r>
                      <a:endParaRPr lang="pt-BR" sz="2400" b="1" i="1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g.l</a:t>
                      </a:r>
                      <a:endParaRPr lang="pt-BR" sz="2400" b="1" i="1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QM</a:t>
                      </a:r>
                      <a:endParaRPr lang="pt-BR" sz="2400" b="1" i="1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F</a:t>
                      </a:r>
                      <a:endParaRPr lang="pt-BR" sz="2400" b="1" i="1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811384"/>
                  </a:ext>
                </a:extLst>
              </a:tr>
              <a:tr h="706578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1" u="none" strike="noStrike" dirty="0"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Grupos     </a:t>
                      </a:r>
                      <a:endParaRPr lang="pt-BR" sz="2400" b="1" i="1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144000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   491,73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245,86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31,33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6,6 x 10</a:t>
                      </a:r>
                      <a:r>
                        <a:rPr lang="pt-BR" sz="2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-10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46737996"/>
                  </a:ext>
                </a:extLst>
              </a:tr>
              <a:tr h="576056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1" u="none" strike="noStrike" dirty="0"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Resíduos     </a:t>
                      </a:r>
                      <a:endParaRPr lang="pt-BR" sz="2400" b="1" i="1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   447,35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7,85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1638453"/>
                  </a:ext>
                </a:extLst>
              </a:tr>
              <a:tr h="533879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1" u="none" strike="noStrike" dirty="0"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Total     </a:t>
                      </a:r>
                      <a:endParaRPr lang="pt-BR" sz="2400" b="1" i="1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   939,07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0252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0939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E41A9EC-3E9C-43E6-B7F0-99AEB045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540001"/>
            <a:ext cx="7353556" cy="597726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D66C680-563E-4E1C-9879-3A5C2D2B47AF}"/>
              </a:ext>
            </a:extLst>
          </p:cNvPr>
          <p:cNvSpPr txBox="1"/>
          <p:nvPr/>
        </p:nvSpPr>
        <p:spPr>
          <a:xfrm>
            <a:off x="1520077" y="3994525"/>
            <a:ext cx="24829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>
                <a:latin typeface="Arial Narrow" panose="020B0606020202030204" pitchFamily="34" charset="0"/>
                <a:ea typeface="Cambria" panose="02040503050406030204" pitchFamily="18" charset="0"/>
              </a:rPr>
              <a:t>F crítico (</a:t>
            </a:r>
            <a:r>
              <a:rPr lang="el-GR" sz="1700" dirty="0">
                <a:latin typeface="Arial Narrow" panose="020B0606020202030204" pitchFamily="34" charset="0"/>
                <a:ea typeface="Cambria" panose="02040503050406030204" pitchFamily="18" charset="0"/>
              </a:rPr>
              <a:t>α</a:t>
            </a:r>
            <a:r>
              <a:rPr lang="pt-BR" sz="1700" dirty="0">
                <a:latin typeface="Arial Narrow" panose="020B0606020202030204" pitchFamily="34" charset="0"/>
                <a:ea typeface="Cambria" panose="02040503050406030204" pitchFamily="18" charset="0"/>
              </a:rPr>
              <a:t> = 0,05)</a:t>
            </a:r>
          </a:p>
          <a:p>
            <a:r>
              <a:rPr lang="pt-BR" sz="1700" dirty="0">
                <a:solidFill>
                  <a:srgbClr val="C00000"/>
                </a:solidFill>
                <a:latin typeface="Arial Narrow" panose="020B0606020202030204" pitchFamily="34" charset="0"/>
                <a:ea typeface="Cambria" panose="02040503050406030204" pitchFamily="18" charset="0"/>
              </a:rPr>
              <a:t>3,16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7A02CC6-4368-4482-9E0A-F74B9002920F}"/>
              </a:ext>
            </a:extLst>
          </p:cNvPr>
          <p:cNvSpPr/>
          <p:nvPr/>
        </p:nvSpPr>
        <p:spPr>
          <a:xfrm>
            <a:off x="7321690" y="473000"/>
            <a:ext cx="4708257" cy="191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dirty="0">
                <a:latin typeface="Bahnschrift SemiLight SemiConde" panose="020B0502040204020203" pitchFamily="34" charset="0"/>
              </a:rPr>
              <a:t>H</a:t>
            </a:r>
            <a:r>
              <a:rPr lang="es-419" sz="2500" baseline="-25000" dirty="0">
                <a:latin typeface="Bahnschrift SemiLight SemiConde" panose="020B0502040204020203" pitchFamily="34" charset="0"/>
              </a:rPr>
              <a:t>0 </a:t>
            </a:r>
            <a:r>
              <a:rPr lang="es-419" sz="2500" dirty="0">
                <a:latin typeface="Bahnschrift SemiLight SemiConde" panose="020B0502040204020203" pitchFamily="34" charset="0"/>
              </a:rPr>
              <a:t>= As medias dos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tratamentos</a:t>
            </a:r>
            <a:r>
              <a:rPr lang="es-419" sz="2500" dirty="0"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são</a:t>
            </a:r>
            <a:r>
              <a:rPr lang="es-419" sz="2500" dirty="0"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iguais</a:t>
            </a:r>
            <a:endParaRPr lang="es-419" sz="2500" dirty="0">
              <a:latin typeface="Bahnschrift SemiLight SemiConde" panose="020B0502040204020203" pitchFamily="34" charset="0"/>
            </a:endParaRP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dirty="0">
                <a:latin typeface="Bahnschrift SemiLight SemiConde" panose="020B0502040204020203" pitchFamily="34" charset="0"/>
              </a:rPr>
              <a:t>H</a:t>
            </a:r>
            <a:r>
              <a:rPr lang="es-419" sz="2500" baseline="-25000" dirty="0">
                <a:latin typeface="Bahnschrift SemiLight SemiConde" panose="020B0502040204020203" pitchFamily="34" charset="0"/>
              </a:rPr>
              <a:t>a</a:t>
            </a:r>
            <a:r>
              <a:rPr lang="es-419" sz="2500" dirty="0">
                <a:latin typeface="Bahnschrift SemiLight SemiConde" panose="020B0502040204020203" pitchFamily="34" charset="0"/>
              </a:rPr>
              <a:t> = Pelo menos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uma</a:t>
            </a:r>
            <a:r>
              <a:rPr lang="es-419" sz="2500" dirty="0">
                <a:latin typeface="Bahnschrift SemiLight SemiConde" panose="020B0502040204020203" pitchFamily="34" charset="0"/>
              </a:rPr>
              <a:t> das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médias</a:t>
            </a:r>
            <a:r>
              <a:rPr lang="es-419" sz="2500" dirty="0">
                <a:latin typeface="Bahnschrift SemiLight SemiConde" panose="020B0502040204020203" pitchFamily="34" charset="0"/>
              </a:rPr>
              <a:t> é diferente</a:t>
            </a:r>
            <a:endParaRPr lang="es-419" sz="2500" baseline="-250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6005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E41A9EC-3E9C-43E6-B7F0-99AEB045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540001"/>
            <a:ext cx="7353556" cy="597726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D66C680-563E-4E1C-9879-3A5C2D2B47AF}"/>
              </a:ext>
            </a:extLst>
          </p:cNvPr>
          <p:cNvSpPr txBox="1"/>
          <p:nvPr/>
        </p:nvSpPr>
        <p:spPr>
          <a:xfrm>
            <a:off x="1520077" y="3994525"/>
            <a:ext cx="24829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>
                <a:latin typeface="Arial Narrow" panose="020B0606020202030204" pitchFamily="34" charset="0"/>
                <a:ea typeface="Cambria" panose="02040503050406030204" pitchFamily="18" charset="0"/>
              </a:rPr>
              <a:t>F crítico (</a:t>
            </a:r>
            <a:r>
              <a:rPr lang="el-GR" sz="1700" dirty="0">
                <a:latin typeface="Arial Narrow" panose="020B0606020202030204" pitchFamily="34" charset="0"/>
                <a:ea typeface="Cambria" panose="02040503050406030204" pitchFamily="18" charset="0"/>
              </a:rPr>
              <a:t>α</a:t>
            </a:r>
            <a:r>
              <a:rPr lang="pt-BR" sz="1700" dirty="0">
                <a:latin typeface="Arial Narrow" panose="020B0606020202030204" pitchFamily="34" charset="0"/>
                <a:ea typeface="Cambria" panose="02040503050406030204" pitchFamily="18" charset="0"/>
              </a:rPr>
              <a:t> = 0,05)</a:t>
            </a:r>
          </a:p>
          <a:p>
            <a:r>
              <a:rPr lang="pt-BR" sz="1700" dirty="0">
                <a:solidFill>
                  <a:srgbClr val="C00000"/>
                </a:solidFill>
                <a:latin typeface="Arial Narrow" panose="020B0606020202030204" pitchFamily="34" charset="0"/>
                <a:ea typeface="Cambria" panose="02040503050406030204" pitchFamily="18" charset="0"/>
              </a:rPr>
              <a:t>3,16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7A02CC6-4368-4482-9E0A-F74B9002920F}"/>
              </a:ext>
            </a:extLst>
          </p:cNvPr>
          <p:cNvSpPr/>
          <p:nvPr/>
        </p:nvSpPr>
        <p:spPr>
          <a:xfrm>
            <a:off x="7321690" y="473000"/>
            <a:ext cx="4708257" cy="191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dirty="0">
                <a:latin typeface="Bahnschrift SemiLight SemiConde" panose="020B0502040204020203" pitchFamily="34" charset="0"/>
              </a:rPr>
              <a:t>H</a:t>
            </a:r>
            <a:r>
              <a:rPr lang="es-419" sz="2500" baseline="-25000" dirty="0">
                <a:latin typeface="Bahnschrift SemiLight SemiConde" panose="020B0502040204020203" pitchFamily="34" charset="0"/>
              </a:rPr>
              <a:t>0 </a:t>
            </a:r>
            <a:r>
              <a:rPr lang="es-419" sz="2500" dirty="0">
                <a:latin typeface="Bahnschrift SemiLight SemiConde" panose="020B0502040204020203" pitchFamily="34" charset="0"/>
              </a:rPr>
              <a:t>= As medias dos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tratamentos</a:t>
            </a:r>
            <a:r>
              <a:rPr lang="es-419" sz="2500" dirty="0"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são</a:t>
            </a:r>
            <a:r>
              <a:rPr lang="es-419" sz="2500" dirty="0"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iguais</a:t>
            </a:r>
            <a:endParaRPr lang="es-419" sz="2500" dirty="0">
              <a:latin typeface="Bahnschrift SemiLight SemiConde" panose="020B0502040204020203" pitchFamily="34" charset="0"/>
            </a:endParaRP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dirty="0">
                <a:latin typeface="Bahnschrift SemiLight SemiConde" panose="020B0502040204020203" pitchFamily="34" charset="0"/>
              </a:rPr>
              <a:t>H</a:t>
            </a:r>
            <a:r>
              <a:rPr lang="es-419" sz="2500" baseline="-25000" dirty="0">
                <a:latin typeface="Bahnschrift SemiLight SemiConde" panose="020B0502040204020203" pitchFamily="34" charset="0"/>
              </a:rPr>
              <a:t>a</a:t>
            </a:r>
            <a:r>
              <a:rPr lang="es-419" sz="2500" dirty="0">
                <a:latin typeface="Bahnschrift SemiLight SemiConde" panose="020B0502040204020203" pitchFamily="34" charset="0"/>
              </a:rPr>
              <a:t> = Pelo menos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uma</a:t>
            </a:r>
            <a:r>
              <a:rPr lang="es-419" sz="2500" dirty="0">
                <a:latin typeface="Bahnschrift SemiLight SemiConde" panose="020B0502040204020203" pitchFamily="34" charset="0"/>
              </a:rPr>
              <a:t> das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médias</a:t>
            </a:r>
            <a:r>
              <a:rPr lang="es-419" sz="2500" dirty="0">
                <a:latin typeface="Bahnschrift SemiLight SemiConde" panose="020B0502040204020203" pitchFamily="34" charset="0"/>
              </a:rPr>
              <a:t> é diferente</a:t>
            </a:r>
            <a:endParaRPr lang="es-419" sz="2500" baseline="-25000" dirty="0">
              <a:latin typeface="Bahnschrift SemiLight SemiConde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25C61FC-6D45-455A-92D9-32C3F3A1E96B}"/>
              </a:ext>
            </a:extLst>
          </p:cNvPr>
          <p:cNvSpPr txBox="1"/>
          <p:nvPr/>
        </p:nvSpPr>
        <p:spPr>
          <a:xfrm>
            <a:off x="5360557" y="4837805"/>
            <a:ext cx="17311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700" dirty="0">
                <a:latin typeface="Arial Narrow" panose="020B0606020202030204" pitchFamily="34" charset="0"/>
                <a:ea typeface="Cambria" panose="02040503050406030204" pitchFamily="18" charset="0"/>
              </a:rPr>
              <a:t>F empírico</a:t>
            </a:r>
          </a:p>
          <a:p>
            <a:pPr algn="r"/>
            <a:r>
              <a:rPr lang="pt-BR" sz="1700" dirty="0">
                <a:solidFill>
                  <a:srgbClr val="0000FF"/>
                </a:solidFill>
                <a:latin typeface="Arial Narrow" panose="020B0606020202030204" pitchFamily="34" charset="0"/>
                <a:ea typeface="Cambria" panose="02040503050406030204" pitchFamily="18" charset="0"/>
              </a:rPr>
              <a:t>31,33</a:t>
            </a:r>
          </a:p>
        </p:txBody>
      </p:sp>
    </p:spTree>
    <p:extLst>
      <p:ext uri="{BB962C8B-B14F-4D97-AF65-F5344CB8AC3E}">
        <p14:creationId xmlns:p14="http://schemas.microsoft.com/office/powerpoint/2010/main" val="12628453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E41A9EC-3E9C-43E6-B7F0-99AEB045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540001"/>
            <a:ext cx="7353556" cy="597726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D66C680-563E-4E1C-9879-3A5C2D2B47AF}"/>
              </a:ext>
            </a:extLst>
          </p:cNvPr>
          <p:cNvSpPr txBox="1"/>
          <p:nvPr/>
        </p:nvSpPr>
        <p:spPr>
          <a:xfrm>
            <a:off x="1520077" y="3994525"/>
            <a:ext cx="24829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>
                <a:latin typeface="Arial Narrow" panose="020B0606020202030204" pitchFamily="34" charset="0"/>
                <a:ea typeface="Cambria" panose="02040503050406030204" pitchFamily="18" charset="0"/>
              </a:rPr>
              <a:t>F crítico (</a:t>
            </a:r>
            <a:r>
              <a:rPr lang="el-GR" sz="1700" dirty="0">
                <a:latin typeface="Arial Narrow" panose="020B0606020202030204" pitchFamily="34" charset="0"/>
                <a:ea typeface="Cambria" panose="02040503050406030204" pitchFamily="18" charset="0"/>
              </a:rPr>
              <a:t>α</a:t>
            </a:r>
            <a:r>
              <a:rPr lang="pt-BR" sz="1700" dirty="0">
                <a:latin typeface="Arial Narrow" panose="020B0606020202030204" pitchFamily="34" charset="0"/>
                <a:ea typeface="Cambria" panose="02040503050406030204" pitchFamily="18" charset="0"/>
              </a:rPr>
              <a:t> = 0,05)</a:t>
            </a:r>
          </a:p>
          <a:p>
            <a:r>
              <a:rPr lang="pt-BR" sz="1700" dirty="0">
                <a:solidFill>
                  <a:srgbClr val="C00000"/>
                </a:solidFill>
                <a:latin typeface="Arial Narrow" panose="020B0606020202030204" pitchFamily="34" charset="0"/>
                <a:ea typeface="Cambria" panose="02040503050406030204" pitchFamily="18" charset="0"/>
              </a:rPr>
              <a:t>3,16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7A02CC6-4368-4482-9E0A-F74B9002920F}"/>
              </a:ext>
            </a:extLst>
          </p:cNvPr>
          <p:cNvSpPr/>
          <p:nvPr/>
        </p:nvSpPr>
        <p:spPr>
          <a:xfrm>
            <a:off x="7321690" y="473000"/>
            <a:ext cx="4708257" cy="191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dirty="0">
                <a:latin typeface="Bahnschrift SemiLight SemiConde" panose="020B0502040204020203" pitchFamily="34" charset="0"/>
              </a:rPr>
              <a:t>H</a:t>
            </a:r>
            <a:r>
              <a:rPr lang="es-419" sz="2500" baseline="-25000" dirty="0">
                <a:latin typeface="Bahnschrift SemiLight SemiConde" panose="020B0502040204020203" pitchFamily="34" charset="0"/>
              </a:rPr>
              <a:t>0 </a:t>
            </a:r>
            <a:r>
              <a:rPr lang="es-419" sz="2500" dirty="0">
                <a:latin typeface="Bahnschrift SemiLight SemiConde" panose="020B0502040204020203" pitchFamily="34" charset="0"/>
              </a:rPr>
              <a:t>= As medias dos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tratamentos</a:t>
            </a:r>
            <a:r>
              <a:rPr lang="es-419" sz="2500" dirty="0"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são</a:t>
            </a:r>
            <a:r>
              <a:rPr lang="es-419" sz="2500" dirty="0"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iguais</a:t>
            </a:r>
            <a:endParaRPr lang="es-419" sz="2500" dirty="0">
              <a:latin typeface="Bahnschrift SemiLight SemiConde" panose="020B0502040204020203" pitchFamily="34" charset="0"/>
            </a:endParaRP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dirty="0">
                <a:latin typeface="Bahnschrift SemiLight SemiConde" panose="020B0502040204020203" pitchFamily="34" charset="0"/>
              </a:rPr>
              <a:t>H</a:t>
            </a:r>
            <a:r>
              <a:rPr lang="es-419" sz="2500" baseline="-25000" dirty="0">
                <a:latin typeface="Bahnschrift SemiLight SemiConde" panose="020B0502040204020203" pitchFamily="34" charset="0"/>
              </a:rPr>
              <a:t>a</a:t>
            </a:r>
            <a:r>
              <a:rPr lang="es-419" sz="2500" dirty="0">
                <a:latin typeface="Bahnschrift SemiLight SemiConde" panose="020B0502040204020203" pitchFamily="34" charset="0"/>
              </a:rPr>
              <a:t> = Pelo menos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uma</a:t>
            </a:r>
            <a:r>
              <a:rPr lang="es-419" sz="2500" dirty="0">
                <a:latin typeface="Bahnschrift SemiLight SemiConde" panose="020B0502040204020203" pitchFamily="34" charset="0"/>
              </a:rPr>
              <a:t> das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médias</a:t>
            </a:r>
            <a:r>
              <a:rPr lang="es-419" sz="2500" dirty="0">
                <a:latin typeface="Bahnschrift SemiLight SemiConde" panose="020B0502040204020203" pitchFamily="34" charset="0"/>
              </a:rPr>
              <a:t> é diferente</a:t>
            </a:r>
            <a:endParaRPr lang="es-419" sz="2500" baseline="-25000" dirty="0">
              <a:latin typeface="Bahnschrift SemiLight SemiConde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25C61FC-6D45-455A-92D9-32C3F3A1E96B}"/>
              </a:ext>
            </a:extLst>
          </p:cNvPr>
          <p:cNvSpPr txBox="1"/>
          <p:nvPr/>
        </p:nvSpPr>
        <p:spPr>
          <a:xfrm>
            <a:off x="5360557" y="4837805"/>
            <a:ext cx="17311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700" dirty="0">
                <a:latin typeface="Arial Narrow" panose="020B0606020202030204" pitchFamily="34" charset="0"/>
                <a:ea typeface="Cambria" panose="02040503050406030204" pitchFamily="18" charset="0"/>
              </a:rPr>
              <a:t>F empírico</a:t>
            </a:r>
          </a:p>
          <a:p>
            <a:pPr algn="r"/>
            <a:r>
              <a:rPr lang="pt-BR" sz="1700" dirty="0">
                <a:solidFill>
                  <a:srgbClr val="0000FF"/>
                </a:solidFill>
                <a:latin typeface="Arial Narrow" panose="020B0606020202030204" pitchFamily="34" charset="0"/>
                <a:ea typeface="Cambria" panose="02040503050406030204" pitchFamily="18" charset="0"/>
              </a:rPr>
              <a:t>31,33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3C2402A-0288-4A35-804A-220A6B4F3AA1}"/>
              </a:ext>
            </a:extLst>
          </p:cNvPr>
          <p:cNvSpPr/>
          <p:nvPr/>
        </p:nvSpPr>
        <p:spPr>
          <a:xfrm>
            <a:off x="8521360" y="3066849"/>
            <a:ext cx="2746300" cy="724301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just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pt-BR" sz="4000" dirty="0">
                <a:latin typeface="Bahnschrift SemiLight SemiConde" panose="020B0502040204020203" pitchFamily="34" charset="0"/>
              </a:rPr>
              <a:t>REJEITO H</a:t>
            </a:r>
            <a:r>
              <a:rPr lang="pt-BR" sz="4000" baseline="-25000" dirty="0">
                <a:latin typeface="Bahnschrift SemiLight SemiConde" panose="020B0502040204020203" pitchFamily="34" charset="0"/>
              </a:rPr>
              <a:t>0</a:t>
            </a:r>
            <a:endParaRPr lang="es-419" sz="4000" baseline="-250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8668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D2369F3-E417-4A8A-B4DB-D9E136959F7D}"/>
              </a:ext>
            </a:extLst>
          </p:cNvPr>
          <p:cNvSpPr txBox="1"/>
          <p:nvPr/>
        </p:nvSpPr>
        <p:spPr>
          <a:xfrm>
            <a:off x="347096" y="592657"/>
            <a:ext cx="6400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ANOVA: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 teste </a:t>
            </a:r>
            <a:r>
              <a:rPr lang="pt-BR" sz="3400" i="1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a posteriori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1DA5E1B-60C6-4C2F-96D4-E158B563D015}"/>
              </a:ext>
            </a:extLst>
          </p:cNvPr>
          <p:cNvSpPr/>
          <p:nvPr/>
        </p:nvSpPr>
        <p:spPr>
          <a:xfrm>
            <a:off x="291899" y="1441674"/>
            <a:ext cx="6945480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dirty="0" err="1">
                <a:latin typeface="Bahnschrift SemiLight SemiConde" panose="020B0502040204020203" pitchFamily="34" charset="0"/>
              </a:rPr>
              <a:t>Qual</a:t>
            </a:r>
            <a:r>
              <a:rPr lang="es-419" sz="2500" dirty="0">
                <a:latin typeface="Bahnschrift SemiLight SemiConde" panose="020B0502040204020203" pitchFamily="34" charset="0"/>
              </a:rPr>
              <a:t> das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médias</a:t>
            </a:r>
            <a:r>
              <a:rPr lang="es-419" sz="2500" dirty="0">
                <a:latin typeface="Bahnschrift SemiLight SemiConde" panose="020B0502040204020203" pitchFamily="34" charset="0"/>
              </a:rPr>
              <a:t> é diferente de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qual</a:t>
            </a:r>
            <a:r>
              <a:rPr lang="es-419" sz="2500" dirty="0">
                <a:latin typeface="Bahnschrift SemiLight SemiConde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06275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C880EAD-0819-4969-AC8C-AFD3D6E258B3}"/>
              </a:ext>
            </a:extLst>
          </p:cNvPr>
          <p:cNvSpPr txBox="1"/>
          <p:nvPr/>
        </p:nvSpPr>
        <p:spPr>
          <a:xfrm>
            <a:off x="347096" y="592657"/>
            <a:ext cx="6400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ANOVA: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 teste </a:t>
            </a:r>
            <a:r>
              <a:rPr lang="pt-BR" sz="3400" i="1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a posteriori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9AD820C-0F5F-4A4A-A248-B5175064FAB2}"/>
              </a:ext>
            </a:extLst>
          </p:cNvPr>
          <p:cNvSpPr/>
          <p:nvPr/>
        </p:nvSpPr>
        <p:spPr>
          <a:xfrm>
            <a:off x="291899" y="1441674"/>
            <a:ext cx="6945480" cy="2003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dirty="0" err="1">
                <a:latin typeface="Bahnschrift SemiLight SemiConde" panose="020B0502040204020203" pitchFamily="34" charset="0"/>
              </a:rPr>
              <a:t>Qual</a:t>
            </a:r>
            <a:r>
              <a:rPr lang="es-419" sz="2500" dirty="0">
                <a:latin typeface="Bahnschrift SemiLight SemiConde" panose="020B0502040204020203" pitchFamily="34" charset="0"/>
              </a:rPr>
              <a:t> das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médias</a:t>
            </a:r>
            <a:r>
              <a:rPr lang="es-419" sz="2500" dirty="0">
                <a:latin typeface="Bahnschrift SemiLight SemiConde" panose="020B0502040204020203" pitchFamily="34" charset="0"/>
              </a:rPr>
              <a:t> é diferente de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qual</a:t>
            </a:r>
            <a:r>
              <a:rPr lang="es-419" sz="2500" dirty="0">
                <a:latin typeface="Bahnschrift SemiLight SemiConde" panose="020B0502040204020203" pitchFamily="34" charset="0"/>
              </a:rPr>
              <a:t>?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endParaRPr lang="es-419" sz="2500" baseline="-25000" dirty="0">
              <a:latin typeface="Bahnschrift SemiLight SemiConde" panose="020B0502040204020203" pitchFamily="34" charset="0"/>
            </a:endParaRP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dirty="0">
                <a:latin typeface="Bahnschrift SemiLight SemiConde" panose="020B0502040204020203" pitchFamily="34" charset="0"/>
              </a:rPr>
              <a:t>Teste de Tukey para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comparações</a:t>
            </a:r>
            <a:r>
              <a:rPr lang="es-419" sz="2500" dirty="0">
                <a:latin typeface="Bahnschrift SemiLight SemiConde" panose="020B0502040204020203" pitchFamily="34" charset="0"/>
              </a:rPr>
              <a:t> entre pares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dirty="0">
                <a:latin typeface="Bahnschrift SemiLight SemiConde" panose="020B0502040204020203" pitchFamily="34" charset="0"/>
              </a:rPr>
              <a:t>	Tukey – HDS (</a:t>
            </a:r>
            <a:r>
              <a:rPr lang="es-419" sz="2500" dirty="0" err="1">
                <a:latin typeface="Bahnschrift SemiLight SemiConde" panose="020B0502040204020203" pitchFamily="34" charset="0"/>
              </a:rPr>
              <a:t>Honestly</a:t>
            </a:r>
            <a:r>
              <a:rPr lang="es-419" sz="2500" dirty="0"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Significant</a:t>
            </a:r>
            <a:r>
              <a:rPr lang="es-419" sz="2500" dirty="0"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Difference</a:t>
            </a:r>
            <a:r>
              <a:rPr lang="es-419" sz="2500" dirty="0">
                <a:latin typeface="Bahnschrift SemiLight SemiConde" panose="020B0502040204020203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5462281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322ED4A3-C4A2-4291-A795-4BA10EE0FD45}"/>
              </a:ext>
            </a:extLst>
          </p:cNvPr>
          <p:cNvGrpSpPr/>
          <p:nvPr/>
        </p:nvGrpSpPr>
        <p:grpSpPr>
          <a:xfrm>
            <a:off x="889047" y="4310030"/>
            <a:ext cx="3566813" cy="1955313"/>
            <a:chOff x="291899" y="4414770"/>
            <a:chExt cx="3566813" cy="19553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0A1EB2FE-15DC-401A-B3B1-67344CF09494}"/>
                    </a:ext>
                  </a:extLst>
                </p:cNvPr>
                <p:cNvSpPr/>
                <p:nvPr/>
              </p:nvSpPr>
              <p:spPr>
                <a:xfrm>
                  <a:off x="291899" y="4414770"/>
                  <a:ext cx="3511616" cy="12080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14000"/>
                    </a:lnSpc>
                    <a:spcBef>
                      <a:spcPts val="300"/>
                    </a:spcBef>
                    <a:spcAft>
                      <a:spcPts val="600"/>
                    </a:spcAft>
                  </a:pPr>
                  <a:r>
                    <a:rPr lang="es-419" sz="3000" dirty="0">
                      <a:latin typeface="Bahnschrift SemiLight SemiConde" panose="020B0502040204020203" pitchFamily="34" charset="0"/>
                    </a:rPr>
                    <a:t>H</a:t>
                  </a:r>
                  <a:r>
                    <a:rPr lang="es-419" sz="3000" baseline="-25000" dirty="0">
                      <a:latin typeface="Bahnschrift SemiLight SemiConde" panose="020B0502040204020203" pitchFamily="34" charset="0"/>
                    </a:rPr>
                    <a:t>0</a:t>
                  </a:r>
                  <a:r>
                    <a:rPr lang="es-419" sz="3000" dirty="0">
                      <a:latin typeface="Bahnschrift SemiLight SemiConde" panose="020B0502040204020203" pitchFamily="34" charset="0"/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endParaRPr lang="es-419" sz="3000" dirty="0">
                    <a:latin typeface="Bahnschrift SemiLight SemiConde" panose="020B0502040204020203" pitchFamily="34" charset="0"/>
                  </a:endParaRPr>
                </a:p>
                <a:p>
                  <a:pPr>
                    <a:lnSpc>
                      <a:spcPct val="114000"/>
                    </a:lnSpc>
                    <a:spcBef>
                      <a:spcPts val="300"/>
                    </a:spcBef>
                    <a:spcAft>
                      <a:spcPts val="600"/>
                    </a:spcAft>
                  </a:pPr>
                  <a:endParaRPr lang="es-419" sz="3000" dirty="0">
                    <a:latin typeface="Bahnschrift SemiLight SemiConde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0A1EB2FE-15DC-401A-B3B1-67344CF094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899" y="4414770"/>
                  <a:ext cx="3511616" cy="1208023"/>
                </a:xfrm>
                <a:prstGeom prst="rect">
                  <a:avLst/>
                </a:prstGeom>
                <a:blipFill>
                  <a:blip r:embed="rId3"/>
                  <a:stretch>
                    <a:fillRect l="-4167" t="-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580FEB99-BBD3-4EB0-8112-D6C4DCFC6A86}"/>
                    </a:ext>
                  </a:extLst>
                </p:cNvPr>
                <p:cNvSpPr/>
                <p:nvPr/>
              </p:nvSpPr>
              <p:spPr>
                <a:xfrm>
                  <a:off x="347096" y="5162060"/>
                  <a:ext cx="3511616" cy="12080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14000"/>
                    </a:lnSpc>
                    <a:spcBef>
                      <a:spcPts val="300"/>
                    </a:spcBef>
                    <a:spcAft>
                      <a:spcPts val="600"/>
                    </a:spcAft>
                  </a:pPr>
                  <a:r>
                    <a:rPr lang="es-419" sz="3000" dirty="0">
                      <a:latin typeface="Bahnschrift SemiLight SemiConde" panose="020B0502040204020203" pitchFamily="34" charset="0"/>
                    </a:rPr>
                    <a:t>H</a:t>
                  </a:r>
                  <a:r>
                    <a:rPr lang="es-419" sz="3000" baseline="-25000" dirty="0">
                      <a:latin typeface="Bahnschrift SemiLight SemiConde" panose="020B0502040204020203" pitchFamily="34" charset="0"/>
                    </a:rPr>
                    <a:t>A</a:t>
                  </a:r>
                  <a:r>
                    <a:rPr lang="es-419" sz="3000" dirty="0">
                      <a:latin typeface="Bahnschrift SemiLight SemiConde" panose="020B0502040204020203" pitchFamily="34" charset="0"/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endParaRPr lang="es-419" sz="3000" dirty="0">
                    <a:latin typeface="Bahnschrift SemiLight SemiConde" panose="020B0502040204020203" pitchFamily="34" charset="0"/>
                  </a:endParaRPr>
                </a:p>
                <a:p>
                  <a:pPr>
                    <a:lnSpc>
                      <a:spcPct val="114000"/>
                    </a:lnSpc>
                    <a:spcBef>
                      <a:spcPts val="300"/>
                    </a:spcBef>
                    <a:spcAft>
                      <a:spcPts val="600"/>
                    </a:spcAft>
                  </a:pPr>
                  <a:endParaRPr lang="es-419" sz="3000" dirty="0">
                    <a:latin typeface="Bahnschrift SemiLight SemiConde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580FEB99-BBD3-4EB0-8112-D6C4DCFC6A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096" y="5162060"/>
                  <a:ext cx="3511616" cy="1208023"/>
                </a:xfrm>
                <a:prstGeom prst="rect">
                  <a:avLst/>
                </a:prstGeom>
                <a:blipFill>
                  <a:blip r:embed="rId4"/>
                  <a:stretch>
                    <a:fillRect l="-4167" t="-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8B03868-AAD3-4340-825D-1A8AB1FB0365}"/>
              </a:ext>
            </a:extLst>
          </p:cNvPr>
          <p:cNvSpPr txBox="1"/>
          <p:nvPr/>
        </p:nvSpPr>
        <p:spPr>
          <a:xfrm>
            <a:off x="347096" y="592657"/>
            <a:ext cx="6400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ANOVA: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 teste </a:t>
            </a:r>
            <a:r>
              <a:rPr lang="pt-BR" sz="3400" i="1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a posteriori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8D56234-624A-465C-8476-7737DA8DFA9A}"/>
              </a:ext>
            </a:extLst>
          </p:cNvPr>
          <p:cNvSpPr/>
          <p:nvPr/>
        </p:nvSpPr>
        <p:spPr>
          <a:xfrm>
            <a:off x="291899" y="1441674"/>
            <a:ext cx="6945480" cy="2003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dirty="0" err="1">
                <a:latin typeface="Bahnschrift SemiLight SemiConde" panose="020B0502040204020203" pitchFamily="34" charset="0"/>
              </a:rPr>
              <a:t>Qual</a:t>
            </a:r>
            <a:r>
              <a:rPr lang="es-419" sz="2500" dirty="0">
                <a:latin typeface="Bahnschrift SemiLight SemiConde" panose="020B0502040204020203" pitchFamily="34" charset="0"/>
              </a:rPr>
              <a:t> das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médias</a:t>
            </a:r>
            <a:r>
              <a:rPr lang="es-419" sz="2500" dirty="0">
                <a:latin typeface="Bahnschrift SemiLight SemiConde" panose="020B0502040204020203" pitchFamily="34" charset="0"/>
              </a:rPr>
              <a:t> é diferente de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qual</a:t>
            </a:r>
            <a:r>
              <a:rPr lang="es-419" sz="2500" dirty="0">
                <a:latin typeface="Bahnschrift SemiLight SemiConde" panose="020B0502040204020203" pitchFamily="34" charset="0"/>
              </a:rPr>
              <a:t>?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endParaRPr lang="es-419" sz="2500" baseline="-25000" dirty="0">
              <a:latin typeface="Bahnschrift SemiLight SemiConde" panose="020B0502040204020203" pitchFamily="34" charset="0"/>
            </a:endParaRP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dirty="0">
                <a:latin typeface="Bahnschrift SemiLight SemiConde" panose="020B0502040204020203" pitchFamily="34" charset="0"/>
              </a:rPr>
              <a:t>Teste de Tukey para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comparações</a:t>
            </a:r>
            <a:r>
              <a:rPr lang="es-419" sz="2500" dirty="0">
                <a:latin typeface="Bahnschrift SemiLight SemiConde" panose="020B0502040204020203" pitchFamily="34" charset="0"/>
              </a:rPr>
              <a:t> entre pares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dirty="0">
                <a:latin typeface="Bahnschrift SemiLight SemiConde" panose="020B0502040204020203" pitchFamily="34" charset="0"/>
              </a:rPr>
              <a:t>	Tukey – HDS (</a:t>
            </a:r>
            <a:r>
              <a:rPr lang="es-419" sz="2500" dirty="0" err="1">
                <a:latin typeface="Bahnschrift SemiLight SemiConde" panose="020B0502040204020203" pitchFamily="34" charset="0"/>
              </a:rPr>
              <a:t>Honestly</a:t>
            </a:r>
            <a:r>
              <a:rPr lang="es-419" sz="2500" dirty="0"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Significant</a:t>
            </a:r>
            <a:r>
              <a:rPr lang="es-419" sz="2500" dirty="0"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Difference</a:t>
            </a:r>
            <a:r>
              <a:rPr lang="es-419" sz="2500" dirty="0">
                <a:latin typeface="Bahnschrift SemiLight SemiConde" panose="020B0502040204020203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645463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B239A18D-F9D8-4DEC-B2DD-70E11CED6BB2}"/>
              </a:ext>
            </a:extLst>
          </p:cNvPr>
          <p:cNvSpPr txBox="1"/>
          <p:nvPr/>
        </p:nvSpPr>
        <p:spPr>
          <a:xfrm>
            <a:off x="347096" y="592657"/>
            <a:ext cx="6400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ANOVA: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 teste </a:t>
            </a:r>
            <a:r>
              <a:rPr lang="pt-BR" sz="3400" i="1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a posteriori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B368F42-275C-4954-84CC-575EC447940E}"/>
              </a:ext>
            </a:extLst>
          </p:cNvPr>
          <p:cNvSpPr/>
          <p:nvPr/>
        </p:nvSpPr>
        <p:spPr>
          <a:xfrm>
            <a:off x="291899" y="1441674"/>
            <a:ext cx="6945480" cy="2003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dirty="0" err="1">
                <a:latin typeface="Bahnschrift SemiLight SemiConde" panose="020B0502040204020203" pitchFamily="34" charset="0"/>
              </a:rPr>
              <a:t>Qual</a:t>
            </a:r>
            <a:r>
              <a:rPr lang="es-419" sz="2500" dirty="0">
                <a:latin typeface="Bahnschrift SemiLight SemiConde" panose="020B0502040204020203" pitchFamily="34" charset="0"/>
              </a:rPr>
              <a:t> das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médias</a:t>
            </a:r>
            <a:r>
              <a:rPr lang="es-419" sz="2500" dirty="0">
                <a:latin typeface="Bahnschrift SemiLight SemiConde" panose="020B0502040204020203" pitchFamily="34" charset="0"/>
              </a:rPr>
              <a:t> é diferente de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qual</a:t>
            </a:r>
            <a:r>
              <a:rPr lang="es-419" sz="2500" dirty="0">
                <a:latin typeface="Bahnschrift SemiLight SemiConde" panose="020B0502040204020203" pitchFamily="34" charset="0"/>
              </a:rPr>
              <a:t>?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endParaRPr lang="es-419" sz="2500" baseline="-25000" dirty="0">
              <a:latin typeface="Bahnschrift SemiLight SemiConde" panose="020B0502040204020203" pitchFamily="34" charset="0"/>
            </a:endParaRP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dirty="0">
                <a:latin typeface="Bahnschrift SemiLight SemiConde" panose="020B0502040204020203" pitchFamily="34" charset="0"/>
              </a:rPr>
              <a:t>Teste de Tukey para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comparações</a:t>
            </a:r>
            <a:r>
              <a:rPr lang="es-419" sz="2500" dirty="0">
                <a:latin typeface="Bahnschrift SemiLight SemiConde" panose="020B0502040204020203" pitchFamily="34" charset="0"/>
              </a:rPr>
              <a:t> entre pares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dirty="0">
                <a:latin typeface="Bahnschrift SemiLight SemiConde" panose="020B0502040204020203" pitchFamily="34" charset="0"/>
              </a:rPr>
              <a:t>	Tukey – HDS (</a:t>
            </a:r>
            <a:r>
              <a:rPr lang="es-419" sz="2500" dirty="0" err="1">
                <a:latin typeface="Bahnschrift SemiLight SemiConde" panose="020B0502040204020203" pitchFamily="34" charset="0"/>
              </a:rPr>
              <a:t>Honestly</a:t>
            </a:r>
            <a:r>
              <a:rPr lang="es-419" sz="2500" dirty="0"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Significant</a:t>
            </a:r>
            <a:r>
              <a:rPr lang="es-419" sz="2500" dirty="0"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Difference</a:t>
            </a:r>
            <a:r>
              <a:rPr lang="es-419" sz="2500" dirty="0">
                <a:latin typeface="Bahnschrift SemiLight SemiConde" panose="020B0502040204020203" pitchFamily="34" charset="0"/>
              </a:rPr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00A9BA0-391F-46F3-B30C-49BAE0FC6771}"/>
                  </a:ext>
                </a:extLst>
              </p:cNvPr>
              <p:cNvSpPr txBox="1"/>
              <p:nvPr/>
            </p:nvSpPr>
            <p:spPr>
              <a:xfrm>
                <a:off x="3284849" y="4058777"/>
                <a:ext cx="6234697" cy="22065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5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3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pt-BR" sz="3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sz="3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35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35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pt-BR" sz="35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pt-BR" sz="3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sz="3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35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35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35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pt-BR" sz="3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pt-BR" sz="3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3500" i="1">
                                          <a:latin typeface="Cambria Math" panose="02040503050406030204" pitchFamily="18" charset="0"/>
                                        </a:rPr>
                                        <m:t>𝑄𝑀</m:t>
                                      </m:r>
                                      <m:r>
                                        <a:rPr lang="pt-BR" sz="35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pt-BR" sz="3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pt-BR" sz="35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pt-BR" sz="3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BR" sz="3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35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pt-BR" sz="3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3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3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pt-BR" sz="35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pt-BR" sz="3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35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pt-BR" sz="35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35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3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b/>
                              </m:sSub>
                              <m:r>
                                <a:rPr lang="pt-BR" sz="35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35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00A9BA0-391F-46F3-B30C-49BAE0FC6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849" y="4058777"/>
                <a:ext cx="6234697" cy="2206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F126399F-2A8C-4366-AB6A-917913C5E7FB}"/>
              </a:ext>
            </a:extLst>
          </p:cNvPr>
          <p:cNvGrpSpPr/>
          <p:nvPr/>
        </p:nvGrpSpPr>
        <p:grpSpPr>
          <a:xfrm>
            <a:off x="889047" y="4310030"/>
            <a:ext cx="3566813" cy="1955313"/>
            <a:chOff x="291899" y="4414770"/>
            <a:chExt cx="3566813" cy="19553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tângulo 9">
                  <a:extLst>
                    <a:ext uri="{FF2B5EF4-FFF2-40B4-BE49-F238E27FC236}">
                      <a16:creationId xmlns:a16="http://schemas.microsoft.com/office/drawing/2014/main" id="{26171489-2006-47D4-B91F-CE5D9139D457}"/>
                    </a:ext>
                  </a:extLst>
                </p:cNvPr>
                <p:cNvSpPr/>
                <p:nvPr/>
              </p:nvSpPr>
              <p:spPr>
                <a:xfrm>
                  <a:off x="291899" y="4414770"/>
                  <a:ext cx="3511616" cy="12080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14000"/>
                    </a:lnSpc>
                    <a:spcBef>
                      <a:spcPts val="300"/>
                    </a:spcBef>
                    <a:spcAft>
                      <a:spcPts val="600"/>
                    </a:spcAft>
                  </a:pPr>
                  <a:r>
                    <a:rPr lang="es-419" sz="3000" dirty="0">
                      <a:latin typeface="Bahnschrift SemiLight SemiConde" panose="020B0502040204020203" pitchFamily="34" charset="0"/>
                    </a:rPr>
                    <a:t>H</a:t>
                  </a:r>
                  <a:r>
                    <a:rPr lang="es-419" sz="3000" baseline="-25000" dirty="0">
                      <a:latin typeface="Bahnschrift SemiLight SemiConde" panose="020B0502040204020203" pitchFamily="34" charset="0"/>
                    </a:rPr>
                    <a:t>0</a:t>
                  </a:r>
                  <a:r>
                    <a:rPr lang="es-419" sz="3000" dirty="0">
                      <a:latin typeface="Bahnschrift SemiLight SemiConde" panose="020B0502040204020203" pitchFamily="34" charset="0"/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endParaRPr lang="es-419" sz="3000" dirty="0">
                    <a:latin typeface="Bahnschrift SemiLight SemiConde" panose="020B0502040204020203" pitchFamily="34" charset="0"/>
                  </a:endParaRPr>
                </a:p>
                <a:p>
                  <a:pPr>
                    <a:lnSpc>
                      <a:spcPct val="114000"/>
                    </a:lnSpc>
                    <a:spcBef>
                      <a:spcPts val="300"/>
                    </a:spcBef>
                    <a:spcAft>
                      <a:spcPts val="600"/>
                    </a:spcAft>
                  </a:pPr>
                  <a:endParaRPr lang="es-419" sz="3000" dirty="0">
                    <a:latin typeface="Bahnschrift SemiLight SemiConde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0" name="Retângulo 9">
                  <a:extLst>
                    <a:ext uri="{FF2B5EF4-FFF2-40B4-BE49-F238E27FC236}">
                      <a16:creationId xmlns:a16="http://schemas.microsoft.com/office/drawing/2014/main" id="{26171489-2006-47D4-B91F-CE5D9139D4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899" y="4414770"/>
                  <a:ext cx="3511616" cy="1208023"/>
                </a:xfrm>
                <a:prstGeom prst="rect">
                  <a:avLst/>
                </a:prstGeom>
                <a:blipFill>
                  <a:blip r:embed="rId4"/>
                  <a:stretch>
                    <a:fillRect l="-4167" t="-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46B8027A-C724-496D-BFB2-9E2AC194F771}"/>
                    </a:ext>
                  </a:extLst>
                </p:cNvPr>
                <p:cNvSpPr/>
                <p:nvPr/>
              </p:nvSpPr>
              <p:spPr>
                <a:xfrm>
                  <a:off x="347096" y="5162060"/>
                  <a:ext cx="3511616" cy="12080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14000"/>
                    </a:lnSpc>
                    <a:spcBef>
                      <a:spcPts val="300"/>
                    </a:spcBef>
                    <a:spcAft>
                      <a:spcPts val="600"/>
                    </a:spcAft>
                  </a:pPr>
                  <a:r>
                    <a:rPr lang="es-419" sz="3000" dirty="0">
                      <a:latin typeface="Bahnschrift SemiLight SemiConde" panose="020B0502040204020203" pitchFamily="34" charset="0"/>
                    </a:rPr>
                    <a:t>H</a:t>
                  </a:r>
                  <a:r>
                    <a:rPr lang="es-419" sz="3000" baseline="-25000" dirty="0">
                      <a:latin typeface="Bahnschrift SemiLight SemiConde" panose="020B0502040204020203" pitchFamily="34" charset="0"/>
                    </a:rPr>
                    <a:t>A</a:t>
                  </a:r>
                  <a:r>
                    <a:rPr lang="es-419" sz="3000" dirty="0">
                      <a:latin typeface="Bahnschrift SemiLight SemiConde" panose="020B0502040204020203" pitchFamily="34" charset="0"/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endParaRPr lang="es-419" sz="3000" dirty="0">
                    <a:latin typeface="Bahnschrift SemiLight SemiConde" panose="020B0502040204020203" pitchFamily="34" charset="0"/>
                  </a:endParaRPr>
                </a:p>
                <a:p>
                  <a:pPr>
                    <a:lnSpc>
                      <a:spcPct val="114000"/>
                    </a:lnSpc>
                    <a:spcBef>
                      <a:spcPts val="300"/>
                    </a:spcBef>
                    <a:spcAft>
                      <a:spcPts val="600"/>
                    </a:spcAft>
                  </a:pPr>
                  <a:endParaRPr lang="es-419" sz="3000" dirty="0">
                    <a:latin typeface="Bahnschrift SemiLight SemiConde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46B8027A-C724-496D-BFB2-9E2AC194F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096" y="5162060"/>
                  <a:ext cx="3511616" cy="1208023"/>
                </a:xfrm>
                <a:prstGeom prst="rect">
                  <a:avLst/>
                </a:prstGeom>
                <a:blipFill>
                  <a:blip r:embed="rId5"/>
                  <a:stretch>
                    <a:fillRect l="-4167" t="-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0117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7CDD4B6-35A1-4987-8FEB-CBF87EB238C1}"/>
              </a:ext>
            </a:extLst>
          </p:cNvPr>
          <p:cNvSpPr/>
          <p:nvPr/>
        </p:nvSpPr>
        <p:spPr>
          <a:xfrm>
            <a:off x="361761" y="1640681"/>
            <a:ext cx="8140213" cy="2902333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3000" dirty="0">
                <a:latin typeface="Bahnschrift SemiLight SemiConde" panose="020B0502040204020203" pitchFamily="34" charset="0"/>
              </a:rPr>
              <a:t>As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amostras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devem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vir</a:t>
            </a:r>
            <a:r>
              <a:rPr lang="es-419" sz="3000" dirty="0">
                <a:latin typeface="Bahnschrift SemiLight SemiConde" panose="020B0502040204020203" pitchFamily="34" charset="0"/>
              </a:rPr>
              <a:t> de </a:t>
            </a:r>
            <a:r>
              <a:rPr lang="pt-BR" sz="3000" dirty="0">
                <a:latin typeface="Bahnschrift SemiLight SemiConde" panose="020B0502040204020203" pitchFamily="34" charset="0"/>
              </a:rPr>
              <a:t>vários</a:t>
            </a:r>
            <a:r>
              <a:rPr lang="es-419" sz="3000" dirty="0">
                <a:latin typeface="Bahnschrift SemiLight SemiConde" panose="020B0502040204020203" pitchFamily="34" charset="0"/>
              </a:rPr>
              <a:t> grupos (k)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endParaRPr lang="es-419" sz="3000" dirty="0">
              <a:latin typeface="Bahnschrift SemiLight SemiConde" panose="020B0502040204020203" pitchFamily="34" charset="0"/>
            </a:endParaRP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3000" dirty="0">
                <a:latin typeface="Bahnschrift SemiLight SemiConde" panose="020B0502040204020203" pitchFamily="34" charset="0"/>
              </a:rPr>
              <a:t>A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variável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resposta</a:t>
            </a:r>
            <a:r>
              <a:rPr lang="es-419" sz="3000" dirty="0">
                <a:latin typeface="Bahnschrift SemiLight SemiConde" panose="020B0502040204020203" pitchFamily="34" charset="0"/>
              </a:rPr>
              <a:t> (Y) depende dos grupos que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podem</a:t>
            </a:r>
            <a:r>
              <a:rPr lang="es-419" sz="3000" dirty="0">
                <a:latin typeface="Bahnschrift SemiLight SemiConde" panose="020B0502040204020203" pitchFamily="34" charset="0"/>
              </a:rPr>
              <a:t> ser considerados como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níveis</a:t>
            </a:r>
            <a:r>
              <a:rPr lang="es-419" sz="3000" dirty="0">
                <a:latin typeface="Bahnschrift SemiLight SemiConde" panose="020B0502040204020203" pitchFamily="34" charset="0"/>
              </a:rPr>
              <a:t>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uma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variável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Tratamento</a:t>
            </a:r>
            <a:r>
              <a:rPr lang="es-419" sz="3000" dirty="0">
                <a:latin typeface="Bahnschrift SemiLight SemiConde" panose="020B0502040204020203" pitchFamily="34" charset="0"/>
              </a:rPr>
              <a:t> (X).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F55C9C5-9DB0-4681-B35C-A30D88328253}"/>
              </a:ext>
            </a:extLst>
          </p:cNvPr>
          <p:cNvSpPr txBox="1"/>
          <p:nvPr/>
        </p:nvSpPr>
        <p:spPr>
          <a:xfrm>
            <a:off x="5638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F5C26497-10E3-4A08-A20C-83D35A6EBF21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O quê é uma ANOVA?</a:t>
            </a:r>
          </a:p>
        </p:txBody>
      </p:sp>
    </p:spTree>
    <p:extLst>
      <p:ext uri="{BB962C8B-B14F-4D97-AF65-F5344CB8AC3E}">
        <p14:creationId xmlns:p14="http://schemas.microsoft.com/office/powerpoint/2010/main" val="5614743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4F5FB75-761D-4EB7-9B65-24F60FB3D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665031"/>
              </p:ext>
            </p:extLst>
          </p:nvPr>
        </p:nvGraphicFramePr>
        <p:xfrm>
          <a:off x="457201" y="1733142"/>
          <a:ext cx="8861904" cy="339171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735420">
                  <a:extLst>
                    <a:ext uri="{9D8B030D-6E8A-4147-A177-3AD203B41FA5}">
                      <a16:colId xmlns:a16="http://schemas.microsoft.com/office/drawing/2014/main" val="929336717"/>
                    </a:ext>
                  </a:extLst>
                </a:gridCol>
                <a:gridCol w="1281621">
                  <a:extLst>
                    <a:ext uri="{9D8B030D-6E8A-4147-A177-3AD203B41FA5}">
                      <a16:colId xmlns:a16="http://schemas.microsoft.com/office/drawing/2014/main" val="1203891065"/>
                    </a:ext>
                  </a:extLst>
                </a:gridCol>
                <a:gridCol w="1281621">
                  <a:extLst>
                    <a:ext uri="{9D8B030D-6E8A-4147-A177-3AD203B41FA5}">
                      <a16:colId xmlns:a16="http://schemas.microsoft.com/office/drawing/2014/main" val="4111618259"/>
                    </a:ext>
                  </a:extLst>
                </a:gridCol>
                <a:gridCol w="1281621">
                  <a:extLst>
                    <a:ext uri="{9D8B030D-6E8A-4147-A177-3AD203B41FA5}">
                      <a16:colId xmlns:a16="http://schemas.microsoft.com/office/drawing/2014/main" val="4135693649"/>
                    </a:ext>
                  </a:extLst>
                </a:gridCol>
                <a:gridCol w="1281621">
                  <a:extLst>
                    <a:ext uri="{9D8B030D-6E8A-4147-A177-3AD203B41FA5}">
                      <a16:colId xmlns:a16="http://schemas.microsoft.com/office/drawing/2014/main" val="4203604009"/>
                    </a:ext>
                  </a:extLst>
                </a:gridCol>
              </a:tblGrid>
              <a:tr h="822309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      PARES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 err="1"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Dif</a:t>
                      </a:r>
                      <a:endParaRPr lang="pt-BR" sz="2400" b="1" i="1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IC </a:t>
                      </a:r>
                      <a:r>
                        <a:rPr lang="pt-BR" sz="24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inf</a:t>
                      </a:r>
                      <a:endParaRPr lang="pt-BR" sz="2400" b="1" i="1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IC </a:t>
                      </a:r>
                      <a:r>
                        <a:rPr lang="pt-BR" sz="24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sup</a:t>
                      </a:r>
                      <a:endParaRPr lang="pt-BR" sz="2400" b="1" i="1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p-</a:t>
                      </a:r>
                      <a:r>
                        <a:rPr lang="pt-BR" sz="24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adj</a:t>
                      </a:r>
                      <a:endParaRPr lang="pt-BR" sz="2400" b="1" i="1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811384"/>
                  </a:ext>
                </a:extLst>
              </a:tr>
              <a:tr h="99943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     Fármaco B – Placebo</a:t>
                      </a:r>
                      <a:endParaRPr lang="pt-BR" sz="2400" b="1" i="1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144000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0,52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-1,89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2,92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0.8628768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46737996"/>
                  </a:ext>
                </a:extLst>
              </a:tr>
              <a:tr h="81481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     Fármaco A – Placebo</a:t>
                      </a:r>
                      <a:endParaRPr lang="pt-BR" sz="2400" b="1" i="1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6,83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4,43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9,23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0.0000000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1638453"/>
                  </a:ext>
                </a:extLst>
              </a:tr>
              <a:tr h="755157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     Fármaco A – Fármaco B</a:t>
                      </a:r>
                      <a:endParaRPr lang="pt-BR" sz="2400" b="1" i="1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  <a:ea typeface="Cambria" panose="02040503050406030204" pitchFamily="18" charset="0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6,31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3,91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8,71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Light SemiConde" panose="020B0502040204020203" pitchFamily="34" charset="0"/>
                          <a:ea typeface="Cambria" panose="02040503050406030204" pitchFamily="18" charset="0"/>
                        </a:rPr>
                        <a:t>0.0000001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0252413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057EF52B-C974-4701-8E49-079F98D32D8D}"/>
              </a:ext>
            </a:extLst>
          </p:cNvPr>
          <p:cNvSpPr txBox="1"/>
          <p:nvPr/>
        </p:nvSpPr>
        <p:spPr>
          <a:xfrm>
            <a:off x="347096" y="592657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Tabela de </a:t>
            </a:r>
            <a:r>
              <a:rPr lang="pt-BR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Tukey</a:t>
            </a:r>
            <a:endParaRPr lang="pt-BR" sz="3000" i="1" dirty="0">
              <a:solidFill>
                <a:schemeClr val="tx1">
                  <a:lumMod val="85000"/>
                  <a:lumOff val="15000"/>
                </a:schemeClr>
              </a:solidFill>
              <a:latin typeface="Bahnschrift SemiLight SemiConde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2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7CDD4B6-35A1-4987-8FEB-CBF87EB238C1}"/>
              </a:ext>
            </a:extLst>
          </p:cNvPr>
          <p:cNvSpPr/>
          <p:nvPr/>
        </p:nvSpPr>
        <p:spPr>
          <a:xfrm>
            <a:off x="361761" y="1640681"/>
            <a:ext cx="8140213" cy="4827475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3000" dirty="0">
                <a:latin typeface="Bahnschrift SemiLight SemiConde" panose="020B0502040204020203" pitchFamily="34" charset="0"/>
              </a:rPr>
              <a:t>As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amostras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devem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vir</a:t>
            </a:r>
            <a:r>
              <a:rPr lang="es-419" sz="3000" dirty="0">
                <a:latin typeface="Bahnschrift SemiLight SemiConde" panose="020B0502040204020203" pitchFamily="34" charset="0"/>
              </a:rPr>
              <a:t> de </a:t>
            </a:r>
            <a:r>
              <a:rPr lang="pt-BR" sz="3000" dirty="0">
                <a:latin typeface="Bahnschrift SemiLight SemiConde" panose="020B0502040204020203" pitchFamily="34" charset="0"/>
              </a:rPr>
              <a:t>vários</a:t>
            </a:r>
            <a:r>
              <a:rPr lang="es-419" sz="3000" dirty="0">
                <a:latin typeface="Bahnschrift SemiLight SemiConde" panose="020B0502040204020203" pitchFamily="34" charset="0"/>
              </a:rPr>
              <a:t> grupos (k)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endParaRPr lang="es-419" sz="3000" dirty="0">
              <a:latin typeface="Bahnschrift SemiLight SemiConde" panose="020B0502040204020203" pitchFamily="34" charset="0"/>
            </a:endParaRP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3000" dirty="0">
                <a:latin typeface="Bahnschrift SemiLight SemiConde" panose="020B0502040204020203" pitchFamily="34" charset="0"/>
              </a:rPr>
              <a:t>A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variável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resposta</a:t>
            </a:r>
            <a:r>
              <a:rPr lang="es-419" sz="3000" dirty="0">
                <a:latin typeface="Bahnschrift SemiLight SemiConde" panose="020B0502040204020203" pitchFamily="34" charset="0"/>
              </a:rPr>
              <a:t> (Y) depende dos grupos que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podem</a:t>
            </a:r>
            <a:r>
              <a:rPr lang="es-419" sz="3000" dirty="0">
                <a:latin typeface="Bahnschrift SemiLight SemiConde" panose="020B0502040204020203" pitchFamily="34" charset="0"/>
              </a:rPr>
              <a:t> ser considerados como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níveis</a:t>
            </a:r>
            <a:r>
              <a:rPr lang="es-419" sz="3000" dirty="0">
                <a:latin typeface="Bahnschrift SemiLight SemiConde" panose="020B0502040204020203" pitchFamily="34" charset="0"/>
              </a:rPr>
              <a:t>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uma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variável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Tratamento</a:t>
            </a:r>
            <a:r>
              <a:rPr lang="es-419" sz="3000" dirty="0">
                <a:latin typeface="Bahnschrift SemiLight SemiConde" panose="020B0502040204020203" pitchFamily="34" charset="0"/>
              </a:rPr>
              <a:t> (X).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endParaRPr lang="es-419" sz="3000" dirty="0">
              <a:latin typeface="Bahnschrift SemiLight SemiConde" panose="020B0502040204020203" pitchFamily="34" charset="0"/>
            </a:endParaRP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3000" dirty="0">
                <a:latin typeface="Bahnschrift SemiLight SemiConde" panose="020B0502040204020203" pitchFamily="34" charset="0"/>
              </a:rPr>
              <a:t>H</a:t>
            </a:r>
            <a:r>
              <a:rPr lang="es-419" sz="3000" baseline="-25000" dirty="0">
                <a:latin typeface="Bahnschrift SemiLight SemiConde" panose="020B0502040204020203" pitchFamily="34" charset="0"/>
              </a:rPr>
              <a:t>0 </a:t>
            </a:r>
            <a:r>
              <a:rPr lang="es-419" sz="3000" dirty="0">
                <a:latin typeface="Bahnschrift SemiLight SemiConde" panose="020B0502040204020203" pitchFamily="34" charset="0"/>
              </a:rPr>
              <a:t>= As </a:t>
            </a:r>
            <a:r>
              <a:rPr lang="pt-BR" sz="3000" dirty="0">
                <a:latin typeface="Bahnschrift SemiLight SemiConde" panose="020B0502040204020203" pitchFamily="34" charset="0"/>
              </a:rPr>
              <a:t>medias</a:t>
            </a:r>
            <a:r>
              <a:rPr lang="es-419" sz="3000" dirty="0">
                <a:latin typeface="Bahnschrift SemiLight SemiConde" panose="020B0502040204020203" pitchFamily="34" charset="0"/>
              </a:rPr>
              <a:t> de todos os grupos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são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iguais</a:t>
            </a:r>
            <a:endParaRPr lang="es-419" sz="3000" dirty="0">
              <a:latin typeface="Bahnschrift SemiLight SemiConde" panose="020B0502040204020203" pitchFamily="34" charset="0"/>
            </a:endParaRP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3000" dirty="0">
                <a:latin typeface="Bahnschrift SemiLight SemiConde" panose="020B0502040204020203" pitchFamily="34" charset="0"/>
              </a:rPr>
              <a:t>H</a:t>
            </a:r>
            <a:r>
              <a:rPr lang="es-419" sz="3000" baseline="-25000" dirty="0">
                <a:latin typeface="Bahnschrift SemiLight SemiConde" panose="020B0502040204020203" pitchFamily="34" charset="0"/>
              </a:rPr>
              <a:t>a</a:t>
            </a:r>
            <a:r>
              <a:rPr lang="es-419" sz="3000" dirty="0">
                <a:latin typeface="Bahnschrift SemiLight SemiConde" panose="020B0502040204020203" pitchFamily="34" charset="0"/>
              </a:rPr>
              <a:t> = pelo menos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uma</a:t>
            </a:r>
            <a:r>
              <a:rPr lang="es-419" sz="3000" dirty="0">
                <a:latin typeface="Bahnschrift SemiLight SemiConde" panose="020B0502040204020203" pitchFamily="34" charset="0"/>
              </a:rPr>
              <a:t> das medias é diferente</a:t>
            </a:r>
            <a:endParaRPr lang="es-419" sz="3000" baseline="-25000" dirty="0">
              <a:latin typeface="Bahnschrift SemiLight SemiConde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F55C9C5-9DB0-4681-B35C-A30D88328253}"/>
              </a:ext>
            </a:extLst>
          </p:cNvPr>
          <p:cNvSpPr txBox="1"/>
          <p:nvPr/>
        </p:nvSpPr>
        <p:spPr>
          <a:xfrm>
            <a:off x="5638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F5C26497-10E3-4A08-A20C-83D35A6EBF21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O quê é uma ANOVA?</a:t>
            </a:r>
          </a:p>
        </p:txBody>
      </p:sp>
    </p:spTree>
    <p:extLst>
      <p:ext uri="{BB962C8B-B14F-4D97-AF65-F5344CB8AC3E}">
        <p14:creationId xmlns:p14="http://schemas.microsoft.com/office/powerpoint/2010/main" val="365934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0888478-E253-42C7-855D-5A072BE12CEB}"/>
                  </a:ext>
                </a:extLst>
              </p:cNvPr>
              <p:cNvSpPr txBox="1"/>
              <p:nvPr/>
            </p:nvSpPr>
            <p:spPr>
              <a:xfrm>
                <a:off x="361761" y="1690476"/>
                <a:ext cx="4947829" cy="798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4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4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0888478-E253-42C7-855D-5A072BE12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61" y="1690476"/>
                <a:ext cx="4947829" cy="798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7">
            <a:extLst>
              <a:ext uri="{FF2B5EF4-FFF2-40B4-BE49-F238E27FC236}">
                <a16:creationId xmlns:a16="http://schemas.microsoft.com/office/drawing/2014/main" id="{4E49C7F5-708A-4D89-8DDD-9EE8F2A5E39F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O quê é uma ANOVA?</a:t>
            </a:r>
          </a:p>
        </p:txBody>
      </p:sp>
    </p:spTree>
    <p:extLst>
      <p:ext uri="{BB962C8B-B14F-4D97-AF65-F5344CB8AC3E}">
        <p14:creationId xmlns:p14="http://schemas.microsoft.com/office/powerpoint/2010/main" val="417072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F55C9C5-9DB0-4681-B35C-A30D88328253}"/>
              </a:ext>
            </a:extLst>
          </p:cNvPr>
          <p:cNvSpPr txBox="1"/>
          <p:nvPr/>
        </p:nvSpPr>
        <p:spPr>
          <a:xfrm>
            <a:off x="5638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0888478-E253-42C7-855D-5A072BE12CEB}"/>
                  </a:ext>
                </a:extLst>
              </p:cNvPr>
              <p:cNvSpPr txBox="1"/>
              <p:nvPr/>
            </p:nvSpPr>
            <p:spPr>
              <a:xfrm>
                <a:off x="361761" y="1690476"/>
                <a:ext cx="4947829" cy="798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4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4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0888478-E253-42C7-855D-5A072BE12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61" y="1690476"/>
                <a:ext cx="4947829" cy="798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521372E7-3EE4-493B-AFE5-2CB8FD15DCD8}"/>
              </a:ext>
            </a:extLst>
          </p:cNvPr>
          <p:cNvSpPr/>
          <p:nvPr/>
        </p:nvSpPr>
        <p:spPr>
          <a:xfrm>
            <a:off x="250925" y="3251108"/>
            <a:ext cx="3267805" cy="1041311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ctr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b="1" dirty="0" err="1">
                <a:latin typeface="Bahnschrift SemiLight SemiConde" panose="020B0502040204020203" pitchFamily="34" charset="0"/>
              </a:rPr>
              <a:t>Variação</a:t>
            </a:r>
            <a:r>
              <a:rPr lang="es-419" sz="2500" b="1" dirty="0">
                <a:latin typeface="Bahnschrift SemiLight SemiConde" panose="020B0502040204020203" pitchFamily="34" charset="0"/>
              </a:rPr>
              <a:t> en Y</a:t>
            </a:r>
          </a:p>
          <a:p>
            <a:pPr algn="ctr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dirty="0">
                <a:latin typeface="Bahnschrift SemiLight SemiConde" panose="020B0502040204020203" pitchFamily="34" charset="0"/>
              </a:rPr>
              <a:t>(</a:t>
            </a:r>
            <a:r>
              <a:rPr lang="es-419" sz="2500" dirty="0" err="1">
                <a:latin typeface="Bahnschrift SemiLight SemiConde" panose="020B0502040204020203" pitchFamily="34" charset="0"/>
              </a:rPr>
              <a:t>ao</a:t>
            </a:r>
            <a:r>
              <a:rPr lang="es-419" sz="2500" dirty="0">
                <a:latin typeface="Bahnschrift SemiLight SemiConde" panose="020B0502040204020203" pitchFamily="34" charset="0"/>
              </a:rPr>
              <a:t> redor da media)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1A6154F-0FF3-4232-B7CA-269F3DE51D6C}"/>
              </a:ext>
            </a:extLst>
          </p:cNvPr>
          <p:cNvSpPr/>
          <p:nvPr/>
        </p:nvSpPr>
        <p:spPr>
          <a:xfrm>
            <a:off x="3518730" y="3244046"/>
            <a:ext cx="3267805" cy="1041311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ctr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b="1" dirty="0" err="1">
                <a:latin typeface="Bahnschrift SemiLight SemiConde" panose="020B0502040204020203" pitchFamily="34" charset="0"/>
              </a:rPr>
              <a:t>Variação</a:t>
            </a:r>
            <a:r>
              <a:rPr lang="es-419" sz="2500" b="1" dirty="0">
                <a:latin typeface="Bahnschrift SemiLight SemiConde" panose="020B0502040204020203" pitchFamily="34" charset="0"/>
              </a:rPr>
              <a:t> Explicada</a:t>
            </a:r>
          </a:p>
          <a:p>
            <a:pPr algn="ctr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dirty="0">
                <a:latin typeface="Bahnschrift SemiLight SemiConde" panose="020B0502040204020203" pitchFamily="34" charset="0"/>
              </a:rPr>
              <a:t>(</a:t>
            </a:r>
            <a:r>
              <a:rPr lang="es-419" sz="2500" dirty="0" err="1">
                <a:latin typeface="Bahnschrift SemiLight SemiConde" panose="020B0502040204020203" pitchFamily="34" charset="0"/>
              </a:rPr>
              <a:t>devido</a:t>
            </a:r>
            <a:r>
              <a:rPr lang="es-419" sz="2500" dirty="0">
                <a:latin typeface="Bahnschrift SemiLight SemiConde" panose="020B0502040204020203" pitchFamily="34" charset="0"/>
              </a:rPr>
              <a:t> os grupos)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6FC7095-A3AD-406C-8927-E02A955EAECA}"/>
              </a:ext>
            </a:extLst>
          </p:cNvPr>
          <p:cNvSpPr/>
          <p:nvPr/>
        </p:nvSpPr>
        <p:spPr>
          <a:xfrm>
            <a:off x="6786534" y="3253190"/>
            <a:ext cx="3267805" cy="1041311"/>
          </a:xfrm>
          <a:prstGeom prst="rect">
            <a:avLst/>
          </a:prstGeom>
        </p:spPr>
        <p:txBody>
          <a:bodyPr wrap="square" spcCol="108000">
            <a:spAutoFit/>
          </a:bodyPr>
          <a:lstStyle/>
          <a:p>
            <a:pPr algn="ctr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b="1" dirty="0" err="1">
                <a:latin typeface="Bahnschrift SemiLight SemiConde" panose="020B0502040204020203" pitchFamily="34" charset="0"/>
              </a:rPr>
              <a:t>Variação</a:t>
            </a:r>
            <a:r>
              <a:rPr lang="es-419" sz="2500" b="1" dirty="0">
                <a:latin typeface="Bahnschrift SemiLight SemiConde" panose="020B0502040204020203" pitchFamily="34" charset="0"/>
              </a:rPr>
              <a:t> Inexplicada</a:t>
            </a:r>
          </a:p>
          <a:p>
            <a:pPr algn="ctr"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</a:pPr>
            <a:r>
              <a:rPr lang="es-419" sz="2500" dirty="0">
                <a:latin typeface="Bahnschrift SemiLight SemiConde" panose="020B0502040204020203" pitchFamily="34" charset="0"/>
              </a:rPr>
              <a:t>(erro aleatorio)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5C960285-9274-4060-9D72-E8CECFAE338C}"/>
                  </a:ext>
                </a:extLst>
              </p:cNvPr>
              <p:cNvSpPr/>
              <p:nvPr/>
            </p:nvSpPr>
            <p:spPr>
              <a:xfrm>
                <a:off x="3177131" y="3112608"/>
                <a:ext cx="6832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5C960285-9274-4060-9D72-E8CECFAE33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131" y="3112608"/>
                <a:ext cx="68320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4227775B-6A36-4B15-8896-598AC05E240C}"/>
                  </a:ext>
                </a:extLst>
              </p:cNvPr>
              <p:cNvSpPr/>
              <p:nvPr/>
            </p:nvSpPr>
            <p:spPr>
              <a:xfrm>
                <a:off x="6444934" y="3133390"/>
                <a:ext cx="6832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4227775B-6A36-4B15-8896-598AC05E24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934" y="3133390"/>
                <a:ext cx="68320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7">
            <a:extLst>
              <a:ext uri="{FF2B5EF4-FFF2-40B4-BE49-F238E27FC236}">
                <a16:creationId xmlns:a16="http://schemas.microsoft.com/office/drawing/2014/main" id="{00C204DA-9ED9-48D4-8B72-0756A82CE8F6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O quê é uma ANOVA?</a:t>
            </a:r>
          </a:p>
        </p:txBody>
      </p:sp>
    </p:spTree>
    <p:extLst>
      <p:ext uri="{BB962C8B-B14F-4D97-AF65-F5344CB8AC3E}">
        <p14:creationId xmlns:p14="http://schemas.microsoft.com/office/powerpoint/2010/main" val="1675132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9245</TotalTime>
  <Words>1512</Words>
  <Application>Microsoft Office PowerPoint</Application>
  <PresentationFormat>Widescreen</PresentationFormat>
  <Paragraphs>329</Paragraphs>
  <Slides>60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9" baseType="lpstr">
      <vt:lpstr>Arial</vt:lpstr>
      <vt:lpstr>Arial Narrow</vt:lpstr>
      <vt:lpstr>Bahnschrift Condensed</vt:lpstr>
      <vt:lpstr>Bahnschrift SemiLight SemiConde</vt:lpstr>
      <vt:lpstr>Calibri</vt:lpstr>
      <vt:lpstr>Calibri Light</vt:lpstr>
      <vt:lpstr>Cambria</vt:lpstr>
      <vt:lpstr>Cambria Math</vt:lpstr>
      <vt:lpstr>Tema de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</dc:creator>
  <cp:lastModifiedBy>Guillermo Florez</cp:lastModifiedBy>
  <cp:revision>185</cp:revision>
  <dcterms:created xsi:type="dcterms:W3CDTF">2020-03-13T19:12:55Z</dcterms:created>
  <dcterms:modified xsi:type="dcterms:W3CDTF">2020-08-07T21:19:17Z</dcterms:modified>
</cp:coreProperties>
</file>