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sldIdLst>
    <p:sldId id="256" r:id="rId2"/>
    <p:sldId id="480" r:id="rId3"/>
    <p:sldId id="557" r:id="rId4"/>
    <p:sldId id="562" r:id="rId5"/>
    <p:sldId id="633" r:id="rId6"/>
    <p:sldId id="563" r:id="rId7"/>
    <p:sldId id="564" r:id="rId8"/>
    <p:sldId id="565" r:id="rId9"/>
    <p:sldId id="566" r:id="rId10"/>
    <p:sldId id="645" r:id="rId11"/>
    <p:sldId id="567" r:id="rId12"/>
    <p:sldId id="568" r:id="rId13"/>
    <p:sldId id="570" r:id="rId14"/>
    <p:sldId id="571" r:id="rId15"/>
    <p:sldId id="572" r:id="rId16"/>
    <p:sldId id="573" r:id="rId17"/>
    <p:sldId id="481" r:id="rId18"/>
    <p:sldId id="574" r:id="rId19"/>
    <p:sldId id="634" r:id="rId20"/>
    <p:sldId id="639" r:id="rId21"/>
    <p:sldId id="580" r:id="rId22"/>
    <p:sldId id="581" r:id="rId23"/>
    <p:sldId id="582" r:id="rId24"/>
    <p:sldId id="583" r:id="rId25"/>
    <p:sldId id="640" r:id="rId26"/>
    <p:sldId id="641" r:id="rId27"/>
    <p:sldId id="642" r:id="rId28"/>
    <p:sldId id="588" r:id="rId29"/>
    <p:sldId id="643" r:id="rId30"/>
    <p:sldId id="644" r:id="rId31"/>
    <p:sldId id="591" r:id="rId32"/>
    <p:sldId id="592" r:id="rId33"/>
    <p:sldId id="646" r:id="rId34"/>
    <p:sldId id="647" r:id="rId35"/>
    <p:sldId id="648" r:id="rId36"/>
    <p:sldId id="603" r:id="rId37"/>
    <p:sldId id="604" r:id="rId38"/>
    <p:sldId id="606" r:id="rId39"/>
    <p:sldId id="607" r:id="rId40"/>
    <p:sldId id="609" r:id="rId41"/>
    <p:sldId id="610" r:id="rId42"/>
    <p:sldId id="611" r:id="rId43"/>
    <p:sldId id="612" r:id="rId44"/>
    <p:sldId id="649" r:id="rId45"/>
    <p:sldId id="614" r:id="rId46"/>
    <p:sldId id="650" r:id="rId47"/>
    <p:sldId id="651" r:id="rId48"/>
    <p:sldId id="617" r:id="rId49"/>
    <p:sldId id="652" r:id="rId50"/>
    <p:sldId id="619" r:id="rId51"/>
    <p:sldId id="653" r:id="rId52"/>
    <p:sldId id="654" r:id="rId53"/>
    <p:sldId id="622" r:id="rId54"/>
    <p:sldId id="623" r:id="rId55"/>
    <p:sldId id="624" r:id="rId56"/>
    <p:sldId id="625" r:id="rId57"/>
    <p:sldId id="626" r:id="rId58"/>
    <p:sldId id="590" r:id="rId59"/>
    <p:sldId id="595" r:id="rId60"/>
    <p:sldId id="597" r:id="rId61"/>
    <p:sldId id="598" r:id="rId62"/>
    <p:sldId id="600" r:id="rId63"/>
    <p:sldId id="601" r:id="rId64"/>
    <p:sldId id="627" r:id="rId65"/>
    <p:sldId id="628" r:id="rId66"/>
    <p:sldId id="629" r:id="rId67"/>
    <p:sldId id="630" r:id="rId68"/>
    <p:sldId id="631" r:id="rId69"/>
    <p:sldId id="655" r:id="rId70"/>
    <p:sldId id="484" r:id="rId71"/>
    <p:sldId id="636" r:id="rId72"/>
    <p:sldId id="637" r:id="rId73"/>
    <p:sldId id="63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48"/>
    <a:srgbClr val="FFFF00"/>
    <a:srgbClr val="66FF33"/>
    <a:srgbClr val="FFFFFF"/>
    <a:srgbClr val="FF1B1B"/>
    <a:srgbClr val="400D47"/>
    <a:srgbClr val="800000"/>
    <a:srgbClr val="434343"/>
    <a:srgbClr val="020202"/>
    <a:srgbClr val="051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80774" autoAdjust="0"/>
  </p:normalViewPr>
  <p:slideViewPr>
    <p:cSldViewPr snapToGrid="0" showGuides="1">
      <p:cViewPr varScale="1">
        <p:scale>
          <a:sx n="47" d="100"/>
          <a:sy n="47" d="100"/>
        </p:scale>
        <p:origin x="1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BC50F-6446-4B9B-8615-0B15DE1D5203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7F83-1A5F-4844-9592-345A492B1D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1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4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09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109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9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0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75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14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7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55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8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2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98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2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672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583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5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8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82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11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28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18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8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92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82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4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37F83-1A5F-4844-9592-345A492B1D8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64A0-59E4-40AC-B1FD-ED46FEF3F71D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4A9C-A03F-47D5-B4F5-C4B77D4812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09106" y="1230892"/>
            <a:ext cx="7389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b="1" dirty="0">
                <a:solidFill>
                  <a:srgbClr val="094048"/>
                </a:solidFill>
                <a:latin typeface="Arial Narrow" panose="020B0606020202030204" pitchFamily="34" charset="0"/>
              </a:rPr>
              <a:t>REGRESSÃO</a:t>
            </a:r>
          </a:p>
          <a:p>
            <a:pPr algn="ctr"/>
            <a:r>
              <a:rPr lang="pt-BR" sz="9000" dirty="0">
                <a:solidFill>
                  <a:srgbClr val="094048"/>
                </a:solidFill>
                <a:latin typeface="Arial Narrow" panose="020B0606020202030204" pitchFamily="34" charset="0"/>
              </a:rPr>
              <a:t>LINEAR</a:t>
            </a:r>
            <a:endParaRPr lang="pt-BR" sz="8000" dirty="0">
              <a:solidFill>
                <a:srgbClr val="094048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04736" y="4809415"/>
            <a:ext cx="512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Guillermo Flórez Montero, </a:t>
            </a:r>
            <a:r>
              <a:rPr lang="pt-BR" sz="3000" dirty="0" err="1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MSc</a:t>
            </a:r>
            <a:r>
              <a:rPr lang="pt-BR" sz="30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US" sz="3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ABC24F9-FD29-464E-90DB-7DF6A91D94D9}"/>
              </a:ext>
            </a:extLst>
          </p:cNvPr>
          <p:cNvGrpSpPr>
            <a:grpSpLocks noChangeAspect="1"/>
          </p:cNvGrpSpPr>
          <p:nvPr/>
        </p:nvGrpSpPr>
        <p:grpSpPr>
          <a:xfrm>
            <a:off x="3195781" y="5804866"/>
            <a:ext cx="3351698" cy="924567"/>
            <a:chOff x="4129593" y="5364556"/>
            <a:chExt cx="4604820" cy="127024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2138BE1-815F-45D6-ABBB-0CB55311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9593" y="5807015"/>
              <a:ext cx="3160303" cy="827782"/>
            </a:xfrm>
            <a:prstGeom prst="rect">
              <a:avLst/>
            </a:prstGeom>
          </p:spPr>
        </p:pic>
        <p:pic>
          <p:nvPicPr>
            <p:cNvPr id="9" name="Picture 2" descr="UFABC Logo – Universidade Federal do ABC - PNG e Vetor - Download ...">
              <a:extLst>
                <a:ext uri="{FF2B5EF4-FFF2-40B4-BE49-F238E27FC236}">
                  <a16:creationId xmlns:a16="http://schemas.microsoft.com/office/drawing/2014/main" id="{C5DEF0E2-3330-4C51-A387-0920233A2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92" y="5364556"/>
              <a:ext cx="1290521" cy="1270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A8A56C24-9D92-4D06-94F7-D917381747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36" y="87447"/>
            <a:ext cx="937778" cy="194917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0D1CEF5-2FC1-4808-B371-65BF6263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3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DDBD4D9-B647-4877-9FEC-C81C956431AE}"/>
              </a:ext>
            </a:extLst>
          </p:cNvPr>
          <p:cNvCxnSpPr>
            <a:cxnSpLocks/>
          </p:cNvCxnSpPr>
          <p:nvPr/>
        </p:nvCxnSpPr>
        <p:spPr>
          <a:xfrm flipH="1">
            <a:off x="2840476" y="4330396"/>
            <a:ext cx="372892" cy="457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90EA2C-3FB8-4521-B068-40EC7D627B42}"/>
              </a:ext>
            </a:extLst>
          </p:cNvPr>
          <p:cNvSpPr/>
          <p:nvPr/>
        </p:nvSpPr>
        <p:spPr>
          <a:xfrm>
            <a:off x="3993265" y="3361745"/>
            <a:ext cx="474563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98F49D1-B06F-48FC-B316-110CC78C99A1}"/>
              </a:ext>
            </a:extLst>
          </p:cNvPr>
          <p:cNvCxnSpPr>
            <a:cxnSpLocks/>
          </p:cNvCxnSpPr>
          <p:nvPr/>
        </p:nvCxnSpPr>
        <p:spPr>
          <a:xfrm>
            <a:off x="4241258" y="4295600"/>
            <a:ext cx="330741" cy="492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C4F971-2D95-4423-9622-966BA89C3C6C}"/>
              </a:ext>
            </a:extLst>
          </p:cNvPr>
          <p:cNvSpPr/>
          <p:nvPr/>
        </p:nvSpPr>
        <p:spPr>
          <a:xfrm>
            <a:off x="6328653" y="2185245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Erro </a:t>
            </a:r>
            <a:r>
              <a:rPr lang="es-419" sz="25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aleatório</a:t>
            </a:r>
            <a:r>
              <a:rPr lang="es-419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RESÍDUOS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CC4C7D5-69F1-4590-9859-578E27C67CF5}"/>
              </a:ext>
            </a:extLst>
          </p:cNvPr>
          <p:cNvSpPr/>
          <p:nvPr/>
        </p:nvSpPr>
        <p:spPr>
          <a:xfrm>
            <a:off x="2882628" y="3396541"/>
            <a:ext cx="661481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36009AD-03F6-4484-8978-6907565BF9AF}"/>
              </a:ext>
            </a:extLst>
          </p:cNvPr>
          <p:cNvSpPr/>
          <p:nvPr/>
        </p:nvSpPr>
        <p:spPr>
          <a:xfrm>
            <a:off x="1548323" y="4756811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</a:t>
            </a:r>
          </a:p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Intercepto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365CE4-2EDA-4714-9E26-A30E4233B8B4}"/>
              </a:ext>
            </a:extLst>
          </p:cNvPr>
          <p:cNvSpPr/>
          <p:nvPr/>
        </p:nvSpPr>
        <p:spPr>
          <a:xfrm>
            <a:off x="3702993" y="4750238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</a:t>
            </a:r>
          </a:p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Inclinação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872AB6D-EE84-4230-B9D4-3399CE5E7DF2}"/>
              </a:ext>
            </a:extLst>
          </p:cNvPr>
          <p:cNvSpPr/>
          <p:nvPr/>
        </p:nvSpPr>
        <p:spPr>
          <a:xfrm>
            <a:off x="5841460" y="3396540"/>
            <a:ext cx="661481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AEE6B2D-5A57-45F7-9E5C-D4BF5132F1EC}"/>
              </a:ext>
            </a:extLst>
          </p:cNvPr>
          <p:cNvCxnSpPr>
            <a:cxnSpLocks/>
          </p:cNvCxnSpPr>
          <p:nvPr/>
        </p:nvCxnSpPr>
        <p:spPr>
          <a:xfrm flipV="1">
            <a:off x="6172200" y="2846426"/>
            <a:ext cx="312907" cy="5501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7">
            <a:extLst>
              <a:ext uri="{FF2B5EF4-FFF2-40B4-BE49-F238E27FC236}">
                <a16:creationId xmlns:a16="http://schemas.microsoft.com/office/drawing/2014/main" id="{C9B93D51-15D8-4E3F-933E-9A4C415C59C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BBA8A11-9AB0-4275-B8F7-2BB7AFE95411}"/>
                  </a:ext>
                </a:extLst>
              </p:cNvPr>
              <p:cNvSpPr txBox="1"/>
              <p:nvPr/>
            </p:nvSpPr>
            <p:spPr>
              <a:xfrm>
                <a:off x="8615460" y="2307817"/>
                <a:ext cx="1500988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BBA8A11-9AB0-4275-B8F7-2BB7AFE9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460" y="2307817"/>
                <a:ext cx="150098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17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C1A26AA-5050-4E2E-8D9D-2C585864675C}"/>
                  </a:ext>
                </a:extLst>
              </p:cNvPr>
              <p:cNvSpPr txBox="1"/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C1A26AA-5050-4E2E-8D9D-2C5858646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ABD42FE-0E7B-41E0-9B7C-E5CBE3114FE3}"/>
              </a:ext>
            </a:extLst>
          </p:cNvPr>
          <p:cNvGrpSpPr/>
          <p:nvPr/>
        </p:nvGrpSpPr>
        <p:grpSpPr>
          <a:xfrm>
            <a:off x="7335484" y="652007"/>
            <a:ext cx="4185956" cy="3518048"/>
            <a:chOff x="7335484" y="652007"/>
            <a:chExt cx="4185956" cy="351804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33F20184-8996-436E-B637-05EC8967F0E6}"/>
                </a:ext>
              </a:extLst>
            </p:cNvPr>
            <p:cNvSpPr/>
            <p:nvPr/>
          </p:nvSpPr>
          <p:spPr>
            <a:xfrm rot="16200000">
              <a:off x="6639139" y="2041699"/>
              <a:ext cx="1762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resposta</a:t>
              </a:r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5DB0A6CC-4E87-4B71-B678-043FF6A5C52E}"/>
                </a:ext>
              </a:extLst>
            </p:cNvPr>
            <p:cNvSpPr/>
            <p:nvPr/>
          </p:nvSpPr>
          <p:spPr>
            <a:xfrm>
              <a:off x="8664726" y="3800723"/>
              <a:ext cx="18053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preditora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1BC9B5-525B-49FA-81C4-49DFFD336EB0}"/>
                </a:ext>
              </a:extLst>
            </p:cNvPr>
            <p:cNvSpPr/>
            <p:nvPr/>
          </p:nvSpPr>
          <p:spPr>
            <a:xfrm>
              <a:off x="7720717" y="652007"/>
              <a:ext cx="3800723" cy="3148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322650D-1E30-44B2-9888-6B2F3A338CEB}"/>
                </a:ext>
              </a:extLst>
            </p:cNvPr>
            <p:cNvCxnSpPr/>
            <p:nvPr/>
          </p:nvCxnSpPr>
          <p:spPr>
            <a:xfrm flipV="1">
              <a:off x="8056085" y="1110589"/>
              <a:ext cx="2838615" cy="21627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6D43FAB-8646-477B-B70B-FB19DBFA0614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2C01775-DE71-4FC2-9C8C-04FE923687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54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12C2582-30DD-44BE-9D1E-DA76071D1812}"/>
                </a:ext>
              </a:extLst>
            </p:cNvPr>
            <p:cNvCxnSpPr>
              <a:cxnSpLocks/>
            </p:cNvCxnSpPr>
            <p:nvPr/>
          </p:nvCxnSpPr>
          <p:spPr>
            <a:xfrm>
              <a:off x="997128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B4B57B2-9E7C-4636-AE49-443BCEC37D1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220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48BFC544-956C-4074-B02D-BE82299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352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6B7AE29-1EFE-4FAE-9599-37F280A36AA5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41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5BD0DC1-4235-45A7-9E73-09D9D66984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84455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4798E6E-45BB-4B50-9B0B-ABA0999F20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3488611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364FABE-5B29-42E5-B3A0-2E3FEB6DDB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20050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C82D9DD8-CAA2-461D-8C72-B0FB7CB2A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155644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8E099F7B-9737-462C-AFED-DE637A9358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91239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7">
            <a:extLst>
              <a:ext uri="{FF2B5EF4-FFF2-40B4-BE49-F238E27FC236}">
                <a16:creationId xmlns:a16="http://schemas.microsoft.com/office/drawing/2014/main" id="{9CD15295-5626-4571-B5B5-50AAD605A5C5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53176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826E8E17-5351-49D7-9D7A-F3FC31E47FE3}"/>
              </a:ext>
            </a:extLst>
          </p:cNvPr>
          <p:cNvSpPr/>
          <p:nvPr/>
        </p:nvSpPr>
        <p:spPr>
          <a:xfrm>
            <a:off x="4250988" y="2071993"/>
            <a:ext cx="1614792" cy="132296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822A8B-3423-43BA-95AD-2ABC9495CEEC}"/>
              </a:ext>
            </a:extLst>
          </p:cNvPr>
          <p:cNvSpPr/>
          <p:nvPr/>
        </p:nvSpPr>
        <p:spPr>
          <a:xfrm>
            <a:off x="1995090" y="2071993"/>
            <a:ext cx="1088578" cy="132296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53C2CAD-0774-410C-9E23-4F3011729C79}"/>
              </a:ext>
            </a:extLst>
          </p:cNvPr>
          <p:cNvCxnSpPr/>
          <p:nvPr/>
        </p:nvCxnSpPr>
        <p:spPr>
          <a:xfrm>
            <a:off x="8664726" y="2808514"/>
            <a:ext cx="729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E8B2A2-E9A3-4FDA-9FAD-0829F85E6C22}"/>
              </a:ext>
            </a:extLst>
          </p:cNvPr>
          <p:cNvCxnSpPr>
            <a:cxnSpLocks/>
          </p:cNvCxnSpPr>
          <p:nvPr/>
        </p:nvCxnSpPr>
        <p:spPr>
          <a:xfrm flipV="1">
            <a:off x="9394371" y="2257541"/>
            <a:ext cx="0" cy="55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13B1F27-8257-471B-93C5-0BABF96E6460}"/>
                  </a:ext>
                </a:extLst>
              </p:cNvPr>
              <p:cNvSpPr/>
              <p:nvPr/>
            </p:nvSpPr>
            <p:spPr>
              <a:xfrm>
                <a:off x="9394371" y="2588960"/>
                <a:ext cx="4604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13B1F27-8257-471B-93C5-0BABF96E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371" y="2588960"/>
                <a:ext cx="460447" cy="477054"/>
              </a:xfrm>
              <a:prstGeom prst="rect">
                <a:avLst/>
              </a:prstGeom>
              <a:blipFill>
                <a:blip r:embed="rId3"/>
                <a:stretch>
                  <a:fillRect l="-3947" r="-1316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2B4B73D-BAFB-4BF8-90FA-3A8262E20916}"/>
              </a:ext>
            </a:extLst>
          </p:cNvPr>
          <p:cNvGrpSpPr/>
          <p:nvPr/>
        </p:nvGrpSpPr>
        <p:grpSpPr>
          <a:xfrm>
            <a:off x="7335484" y="652007"/>
            <a:ext cx="4185956" cy="3518048"/>
            <a:chOff x="7335484" y="652007"/>
            <a:chExt cx="4185956" cy="3518048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53013B39-CF98-466D-97DC-4EDC38D4F482}"/>
                </a:ext>
              </a:extLst>
            </p:cNvPr>
            <p:cNvSpPr/>
            <p:nvPr/>
          </p:nvSpPr>
          <p:spPr>
            <a:xfrm rot="16200000">
              <a:off x="6639139" y="2041699"/>
              <a:ext cx="1762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resposta</a:t>
              </a:r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833041B6-6269-4231-BB6B-4E650EEEAB80}"/>
                </a:ext>
              </a:extLst>
            </p:cNvPr>
            <p:cNvSpPr/>
            <p:nvPr/>
          </p:nvSpPr>
          <p:spPr>
            <a:xfrm>
              <a:off x="8664726" y="3800723"/>
              <a:ext cx="18053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preditora</a:t>
              </a:r>
              <a:endParaRPr lang="pt-BR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BE969B4-163C-4FD7-87F9-354B897E4CA6}"/>
                </a:ext>
              </a:extLst>
            </p:cNvPr>
            <p:cNvSpPr/>
            <p:nvPr/>
          </p:nvSpPr>
          <p:spPr>
            <a:xfrm>
              <a:off x="7720717" y="652007"/>
              <a:ext cx="3800723" cy="3148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7B61AE20-C87F-42A8-B3B9-2FFD4907815C}"/>
                </a:ext>
              </a:extLst>
            </p:cNvPr>
            <p:cNvCxnSpPr/>
            <p:nvPr/>
          </p:nvCxnSpPr>
          <p:spPr>
            <a:xfrm flipV="1">
              <a:off x="8056085" y="1110589"/>
              <a:ext cx="2838615" cy="21627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343D88BC-908E-49CC-AC75-36CC0B45D660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81700D55-5F25-4AFF-A229-328F4B007411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54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ED263A4F-3602-482F-B222-A57E6C787508}"/>
                </a:ext>
              </a:extLst>
            </p:cNvPr>
            <p:cNvCxnSpPr>
              <a:cxnSpLocks/>
            </p:cNvCxnSpPr>
            <p:nvPr/>
          </p:nvCxnSpPr>
          <p:spPr>
            <a:xfrm>
              <a:off x="997128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1344742E-2D94-40F7-B753-C64ADB1A0613}"/>
                </a:ext>
              </a:extLst>
            </p:cNvPr>
            <p:cNvCxnSpPr>
              <a:cxnSpLocks/>
            </p:cNvCxnSpPr>
            <p:nvPr/>
          </p:nvCxnSpPr>
          <p:spPr>
            <a:xfrm>
              <a:off x="9296220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C1062EEE-0004-422E-8ECE-D5FC5E17A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352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9D8F488-E3C0-41E3-B721-386C74C7B3B2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41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7808569A-0AB9-462F-8BE5-D6D012FA45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84455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DEB4F39-BF12-4965-8F6D-CAD090B997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3488611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3D670F2E-FD06-4582-AB0A-679991FB9F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20050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CA0203A-77AF-4C12-ACDF-F05F6C85E1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155644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8FE84BD1-97E0-4BBB-AD87-64FCD229D4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91239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7">
            <a:extLst>
              <a:ext uri="{FF2B5EF4-FFF2-40B4-BE49-F238E27FC236}">
                <a16:creationId xmlns:a16="http://schemas.microsoft.com/office/drawing/2014/main" id="{719B2F3F-E7AE-42BB-92A8-205EBB6A1C89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291668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3" y="2271408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826E8E17-5351-49D7-9D7A-F3FC31E47FE3}"/>
              </a:ext>
            </a:extLst>
          </p:cNvPr>
          <p:cNvSpPr/>
          <p:nvPr/>
        </p:nvSpPr>
        <p:spPr>
          <a:xfrm>
            <a:off x="4250988" y="2071993"/>
            <a:ext cx="1614792" cy="132296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822A8B-3423-43BA-95AD-2ABC9495CEEC}"/>
              </a:ext>
            </a:extLst>
          </p:cNvPr>
          <p:cNvSpPr/>
          <p:nvPr/>
        </p:nvSpPr>
        <p:spPr>
          <a:xfrm>
            <a:off x="1995090" y="2071993"/>
            <a:ext cx="1088578" cy="1322960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53C2CAD-0774-410C-9E23-4F3011729C79}"/>
              </a:ext>
            </a:extLst>
          </p:cNvPr>
          <p:cNvCxnSpPr/>
          <p:nvPr/>
        </p:nvCxnSpPr>
        <p:spPr>
          <a:xfrm>
            <a:off x="8664726" y="2808514"/>
            <a:ext cx="729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E8B2A2-E9A3-4FDA-9FAD-0829F85E6C22}"/>
              </a:ext>
            </a:extLst>
          </p:cNvPr>
          <p:cNvCxnSpPr>
            <a:cxnSpLocks/>
          </p:cNvCxnSpPr>
          <p:nvPr/>
        </p:nvCxnSpPr>
        <p:spPr>
          <a:xfrm flipV="1">
            <a:off x="9394371" y="2257541"/>
            <a:ext cx="0" cy="55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13B1F27-8257-471B-93C5-0BABF96E6460}"/>
                  </a:ext>
                </a:extLst>
              </p:cNvPr>
              <p:cNvSpPr/>
              <p:nvPr/>
            </p:nvSpPr>
            <p:spPr>
              <a:xfrm>
                <a:off x="9394371" y="2588960"/>
                <a:ext cx="46044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13B1F27-8257-471B-93C5-0BABF96E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371" y="2588960"/>
                <a:ext cx="460447" cy="477054"/>
              </a:xfrm>
              <a:prstGeom prst="rect">
                <a:avLst/>
              </a:prstGeom>
              <a:blipFill>
                <a:blip r:embed="rId3"/>
                <a:stretch>
                  <a:fillRect l="-3947" r="-1316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91D066DA-34AE-423F-81B4-6E30DA9A1AFF}"/>
              </a:ext>
            </a:extLst>
          </p:cNvPr>
          <p:cNvSpPr/>
          <p:nvPr/>
        </p:nvSpPr>
        <p:spPr>
          <a:xfrm>
            <a:off x="336867" y="3845967"/>
            <a:ext cx="76092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latin typeface="Bahnschrift SemiLight SemiConde" panose="020B0502040204020203" pitchFamily="34" charset="0"/>
              </a:rPr>
              <a:t>Tamanho</a:t>
            </a:r>
            <a:r>
              <a:rPr lang="es-419" sz="3000" dirty="0">
                <a:latin typeface="Bahnschrift SemiLight SemiConde" panose="020B0502040204020203" pitchFamily="34" charset="0"/>
              </a:rPr>
              <a:t> do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efeito</a:t>
            </a:r>
            <a:r>
              <a:rPr lang="es-419" sz="3000" dirty="0">
                <a:latin typeface="Bahnschrift SemiLight SemiConde" panose="020B0502040204020203" pitchFamily="34" charset="0"/>
              </a:rPr>
              <a:t> de X sobre Y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FCFC62C-4A60-4EB9-8F0E-49B671669B45}"/>
              </a:ext>
            </a:extLst>
          </p:cNvPr>
          <p:cNvGrpSpPr/>
          <p:nvPr/>
        </p:nvGrpSpPr>
        <p:grpSpPr>
          <a:xfrm>
            <a:off x="7335484" y="652007"/>
            <a:ext cx="4185956" cy="3518048"/>
            <a:chOff x="7335484" y="652007"/>
            <a:chExt cx="4185956" cy="351804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0BA4902-D8FE-410C-BA4D-AC53BDC5AC92}"/>
                </a:ext>
              </a:extLst>
            </p:cNvPr>
            <p:cNvSpPr/>
            <p:nvPr/>
          </p:nvSpPr>
          <p:spPr>
            <a:xfrm rot="16200000">
              <a:off x="6639139" y="2041699"/>
              <a:ext cx="1762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resposta</a:t>
              </a:r>
              <a:endParaRPr lang="pt-BR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B707A302-ED28-4342-BA2A-A0E7DCF371D4}"/>
                </a:ext>
              </a:extLst>
            </p:cNvPr>
            <p:cNvSpPr/>
            <p:nvPr/>
          </p:nvSpPr>
          <p:spPr>
            <a:xfrm>
              <a:off x="8664726" y="3800723"/>
              <a:ext cx="18053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Variável</a:t>
              </a:r>
              <a:r>
                <a:rPr lang="es-419" dirty="0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 </a:t>
              </a:r>
              <a:r>
                <a:rPr lang="es-419" dirty="0" err="1">
                  <a:latin typeface="Bahnschrift SemiLight SemiConde" panose="020B0502040204020203" pitchFamily="34" charset="0"/>
                  <a:cs typeface="Times New Roman" panose="02020603050405020304" pitchFamily="18" charset="0"/>
                </a:rPr>
                <a:t>preditora</a:t>
              </a:r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B8D1ACC3-6C11-4FD3-ADD1-947B883D9046}"/>
                </a:ext>
              </a:extLst>
            </p:cNvPr>
            <p:cNvSpPr/>
            <p:nvPr/>
          </p:nvSpPr>
          <p:spPr>
            <a:xfrm>
              <a:off x="7720717" y="652007"/>
              <a:ext cx="3800723" cy="3148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956697E-4C63-423F-95BD-861D1EEA16D7}"/>
                </a:ext>
              </a:extLst>
            </p:cNvPr>
            <p:cNvCxnSpPr/>
            <p:nvPr/>
          </p:nvCxnSpPr>
          <p:spPr>
            <a:xfrm flipV="1">
              <a:off x="8056085" y="1110589"/>
              <a:ext cx="2838615" cy="21627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6453C2CF-14AE-49D5-817B-E73EF962834B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D8D498E-9619-4C8C-936D-473DB70815E6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54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BA904B0F-2FD8-4FBE-A5A9-DDAC7E6813CE}"/>
                </a:ext>
              </a:extLst>
            </p:cNvPr>
            <p:cNvCxnSpPr>
              <a:cxnSpLocks/>
            </p:cNvCxnSpPr>
            <p:nvPr/>
          </p:nvCxnSpPr>
          <p:spPr>
            <a:xfrm>
              <a:off x="997128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B28EF5B7-5897-4A4B-86FA-1F05B47B99BB}"/>
                </a:ext>
              </a:extLst>
            </p:cNvPr>
            <p:cNvCxnSpPr>
              <a:cxnSpLocks/>
            </p:cNvCxnSpPr>
            <p:nvPr/>
          </p:nvCxnSpPr>
          <p:spPr>
            <a:xfrm>
              <a:off x="9296220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6011EC5B-144F-4F76-B319-17C9D7E22D1F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352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ECFAA396-8885-49E4-903F-5595177308C4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41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6FD4CE0-08CC-4D8F-9B68-FF81EEE58E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84455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ABB3F479-11CE-4B18-AADC-BE4ACE4CCD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3488611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FA969BB5-EB3C-4610-8A6B-2AF79F1F2C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20050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5CD6F964-97F5-4B98-A459-9C694A6161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155644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258854A-7A35-4F05-A3BC-6C92BE6555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91239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7">
            <a:extLst>
              <a:ext uri="{FF2B5EF4-FFF2-40B4-BE49-F238E27FC236}">
                <a16:creationId xmlns:a16="http://schemas.microsoft.com/office/drawing/2014/main" id="{6D116996-50A3-4A98-84AB-98475924DC7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223855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E09F7173-F0C1-45B5-B3B3-F556E4016201}"/>
              </a:ext>
            </a:extLst>
          </p:cNvPr>
          <p:cNvSpPr/>
          <p:nvPr/>
        </p:nvSpPr>
        <p:spPr>
          <a:xfrm rot="16200000">
            <a:off x="2608994" y="36834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resposta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CCCA740-3DE0-4F9D-A29D-DA7C64463624}"/>
              </a:ext>
            </a:extLst>
          </p:cNvPr>
          <p:cNvSpPr/>
          <p:nvPr/>
        </p:nvSpPr>
        <p:spPr>
          <a:xfrm>
            <a:off x="5319719" y="6429852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preditora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C9D148-7AA1-48A4-A244-4CEF5DA24342}"/>
              </a:ext>
            </a:extLst>
          </p:cNvPr>
          <p:cNvSpPr/>
          <p:nvPr/>
        </p:nvSpPr>
        <p:spPr>
          <a:xfrm>
            <a:off x="3824704" y="2205973"/>
            <a:ext cx="5054950" cy="416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86DDE7F-4117-4CBA-A564-16F9D61FFFC7}"/>
              </a:ext>
            </a:extLst>
          </p:cNvPr>
          <p:cNvCxnSpPr/>
          <p:nvPr/>
        </p:nvCxnSpPr>
        <p:spPr>
          <a:xfrm flipV="1">
            <a:off x="4270743" y="2812371"/>
            <a:ext cx="3775349" cy="2859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0CEE7E5-6126-4787-8254-9ADA6FD3EFF0}"/>
              </a:ext>
            </a:extLst>
          </p:cNvPr>
          <p:cNvCxnSpPr>
            <a:cxnSpLocks/>
          </p:cNvCxnSpPr>
          <p:nvPr/>
        </p:nvCxnSpPr>
        <p:spPr>
          <a:xfrm>
            <a:off x="4124447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07D806-1AF3-4648-9E90-10E9E690FECD}"/>
              </a:ext>
            </a:extLst>
          </p:cNvPr>
          <p:cNvCxnSpPr>
            <a:cxnSpLocks/>
          </p:cNvCxnSpPr>
          <p:nvPr/>
        </p:nvCxnSpPr>
        <p:spPr>
          <a:xfrm>
            <a:off x="5022283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6C45263-C22A-4D31-A2B8-7ECD7E98D452}"/>
              </a:ext>
            </a:extLst>
          </p:cNvPr>
          <p:cNvCxnSpPr>
            <a:cxnSpLocks/>
          </p:cNvCxnSpPr>
          <p:nvPr/>
        </p:nvCxnSpPr>
        <p:spPr>
          <a:xfrm>
            <a:off x="6817954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087F93B-2FB1-4E9C-9646-6AD966146AE5}"/>
              </a:ext>
            </a:extLst>
          </p:cNvPr>
          <p:cNvCxnSpPr>
            <a:cxnSpLocks/>
          </p:cNvCxnSpPr>
          <p:nvPr/>
        </p:nvCxnSpPr>
        <p:spPr>
          <a:xfrm>
            <a:off x="5920118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07C1B43-BF0C-4DB0-888F-B84D60253F98}"/>
              </a:ext>
            </a:extLst>
          </p:cNvPr>
          <p:cNvCxnSpPr>
            <a:cxnSpLocks/>
          </p:cNvCxnSpPr>
          <p:nvPr/>
        </p:nvCxnSpPr>
        <p:spPr>
          <a:xfrm>
            <a:off x="7715790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1D57AF7-78D9-47C1-8C6A-4B37749D9204}"/>
              </a:ext>
            </a:extLst>
          </p:cNvPr>
          <p:cNvCxnSpPr>
            <a:cxnSpLocks/>
          </p:cNvCxnSpPr>
          <p:nvPr/>
        </p:nvCxnSpPr>
        <p:spPr>
          <a:xfrm>
            <a:off x="8613623" y="6281092"/>
            <a:ext cx="0" cy="150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EFC8599-50E3-40F4-A0B6-7421833275FD}"/>
              </a:ext>
            </a:extLst>
          </p:cNvPr>
          <p:cNvCxnSpPr>
            <a:cxnSpLocks/>
          </p:cNvCxnSpPr>
          <p:nvPr/>
        </p:nvCxnSpPr>
        <p:spPr>
          <a:xfrm rot="5400000">
            <a:off x="3811475" y="5104812"/>
            <a:ext cx="0" cy="15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78D6385-13DD-4F40-B990-95F95EC19F45}"/>
              </a:ext>
            </a:extLst>
          </p:cNvPr>
          <p:cNvCxnSpPr>
            <a:cxnSpLocks/>
          </p:cNvCxnSpPr>
          <p:nvPr/>
        </p:nvCxnSpPr>
        <p:spPr>
          <a:xfrm rot="5400000">
            <a:off x="3811475" y="5956468"/>
            <a:ext cx="0" cy="15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59436F6-398A-481D-BAE7-A80FE3356045}"/>
              </a:ext>
            </a:extLst>
          </p:cNvPr>
          <p:cNvCxnSpPr>
            <a:cxnSpLocks/>
          </p:cNvCxnSpPr>
          <p:nvPr/>
        </p:nvCxnSpPr>
        <p:spPr>
          <a:xfrm rot="5400000">
            <a:off x="3811475" y="4253157"/>
            <a:ext cx="0" cy="15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5A03CB7-7980-4142-92F7-267BFEB40036}"/>
              </a:ext>
            </a:extLst>
          </p:cNvPr>
          <p:cNvCxnSpPr>
            <a:cxnSpLocks/>
          </p:cNvCxnSpPr>
          <p:nvPr/>
        </p:nvCxnSpPr>
        <p:spPr>
          <a:xfrm rot="5400000">
            <a:off x="3811475" y="3401503"/>
            <a:ext cx="0" cy="15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180C45-4445-4491-A1E7-A56469768D56}"/>
              </a:ext>
            </a:extLst>
          </p:cNvPr>
          <p:cNvCxnSpPr>
            <a:cxnSpLocks/>
          </p:cNvCxnSpPr>
          <p:nvPr/>
        </p:nvCxnSpPr>
        <p:spPr>
          <a:xfrm rot="5400000">
            <a:off x="3811475" y="2549849"/>
            <a:ext cx="0" cy="151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7">
            <a:extLst>
              <a:ext uri="{FF2B5EF4-FFF2-40B4-BE49-F238E27FC236}">
                <a16:creationId xmlns:a16="http://schemas.microsoft.com/office/drawing/2014/main" id="{1EF082B9-1DC1-4DC6-ADD7-755CECA5D4A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/>
              <p:nvPr/>
            </p:nvSpPr>
            <p:spPr>
              <a:xfrm>
                <a:off x="469986" y="3973006"/>
                <a:ext cx="189019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3973006"/>
                <a:ext cx="1890197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56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C334738-C879-4D36-8DE8-F892C9B0D784}"/>
              </a:ext>
            </a:extLst>
          </p:cNvPr>
          <p:cNvGrpSpPr/>
          <p:nvPr/>
        </p:nvGrpSpPr>
        <p:grpSpPr>
          <a:xfrm>
            <a:off x="3735610" y="2205973"/>
            <a:ext cx="5144045" cy="4225974"/>
            <a:chOff x="7653728" y="652007"/>
            <a:chExt cx="3867712" cy="319585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C9D148-7AA1-48A4-A244-4CEF5DA24342}"/>
                </a:ext>
              </a:extLst>
            </p:cNvPr>
            <p:cNvSpPr/>
            <p:nvPr/>
          </p:nvSpPr>
          <p:spPr>
            <a:xfrm>
              <a:off x="7720717" y="652007"/>
              <a:ext cx="3800723" cy="3148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86DDE7F-4117-4CBA-A564-16F9D61FFFC7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75" y="1150658"/>
              <a:ext cx="3078403" cy="21514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0CEE7E5-6126-4787-8254-9ADA6FD3E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D07D806-1AF3-4648-9E90-10E9E690FECD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54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6C45263-C22A-4D31-A2B8-7ECD7E98D452}"/>
                </a:ext>
              </a:extLst>
            </p:cNvPr>
            <p:cNvCxnSpPr>
              <a:cxnSpLocks/>
            </p:cNvCxnSpPr>
            <p:nvPr/>
          </p:nvCxnSpPr>
          <p:spPr>
            <a:xfrm>
              <a:off x="997128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087F93B-2FB1-4E9C-9646-6AD966146AE5}"/>
                </a:ext>
              </a:extLst>
            </p:cNvPr>
            <p:cNvCxnSpPr>
              <a:cxnSpLocks/>
            </p:cNvCxnSpPr>
            <p:nvPr/>
          </p:nvCxnSpPr>
          <p:spPr>
            <a:xfrm>
              <a:off x="9296220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07C1B43-BF0C-4DB0-888F-B84D60253F9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352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1D57AF7-78D9-47C1-8C6A-4B37749D9204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41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EFC8599-50E3-40F4-A0B6-7421833275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84455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78D6385-13DD-4F40-B990-95F95EC19F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3488611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59436F6-398A-481D-BAE7-A80FE33560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20050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5A03CB7-7980-4142-92F7-267BFEB400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155644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C180C45-4445-4491-A1E7-A56469768D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91239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/>
              <p:nvPr/>
            </p:nvSpPr>
            <p:spPr>
              <a:xfrm>
                <a:off x="469986" y="3973006"/>
                <a:ext cx="189019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3973006"/>
                <a:ext cx="1890197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7">
            <a:extLst>
              <a:ext uri="{FF2B5EF4-FFF2-40B4-BE49-F238E27FC236}">
                <a16:creationId xmlns:a16="http://schemas.microsoft.com/office/drawing/2014/main" id="{AB19AE6F-AA3C-4BDA-AA3D-8BED785BDDCB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125A273-2A1C-4789-8BF8-C230238C31CD}"/>
              </a:ext>
            </a:extLst>
          </p:cNvPr>
          <p:cNvSpPr/>
          <p:nvPr/>
        </p:nvSpPr>
        <p:spPr>
          <a:xfrm rot="16200000">
            <a:off x="2608994" y="36834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resposta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AD7170-4A85-4B9B-B55C-E768036C2330}"/>
              </a:ext>
            </a:extLst>
          </p:cNvPr>
          <p:cNvSpPr/>
          <p:nvPr/>
        </p:nvSpPr>
        <p:spPr>
          <a:xfrm>
            <a:off x="5319719" y="6429852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preditora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70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1517067"/>
                <a:ext cx="352122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C334738-C879-4D36-8DE8-F892C9B0D784}"/>
              </a:ext>
            </a:extLst>
          </p:cNvPr>
          <p:cNvGrpSpPr/>
          <p:nvPr/>
        </p:nvGrpSpPr>
        <p:grpSpPr>
          <a:xfrm>
            <a:off x="3735610" y="2205973"/>
            <a:ext cx="5144045" cy="4225974"/>
            <a:chOff x="7653728" y="652007"/>
            <a:chExt cx="3867712" cy="319585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1C9D148-7AA1-48A4-A244-4CEF5DA24342}"/>
                </a:ext>
              </a:extLst>
            </p:cNvPr>
            <p:cNvSpPr/>
            <p:nvPr/>
          </p:nvSpPr>
          <p:spPr>
            <a:xfrm>
              <a:off x="7720717" y="652007"/>
              <a:ext cx="3800723" cy="3148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86DDE7F-4117-4CBA-A564-16F9D61FFFC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2257541"/>
              <a:ext cx="321419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0CEE7E5-6126-4787-8254-9ADA6FD3EFF0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88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D07D806-1AF3-4648-9E90-10E9E690FECD}"/>
                </a:ext>
              </a:extLst>
            </p:cNvPr>
            <p:cNvCxnSpPr>
              <a:cxnSpLocks/>
            </p:cNvCxnSpPr>
            <p:nvPr/>
          </p:nvCxnSpPr>
          <p:spPr>
            <a:xfrm>
              <a:off x="8621154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6C45263-C22A-4D31-A2B8-7ECD7E98D452}"/>
                </a:ext>
              </a:extLst>
            </p:cNvPr>
            <p:cNvCxnSpPr>
              <a:cxnSpLocks/>
            </p:cNvCxnSpPr>
            <p:nvPr/>
          </p:nvCxnSpPr>
          <p:spPr>
            <a:xfrm>
              <a:off x="997128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087F93B-2FB1-4E9C-9646-6AD966146AE5}"/>
                </a:ext>
              </a:extLst>
            </p:cNvPr>
            <p:cNvCxnSpPr>
              <a:cxnSpLocks/>
            </p:cNvCxnSpPr>
            <p:nvPr/>
          </p:nvCxnSpPr>
          <p:spPr>
            <a:xfrm>
              <a:off x="9296220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07C1B43-BF0C-4DB0-888F-B84D60253F9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6352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1D57AF7-78D9-47C1-8C6A-4B37749D9204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416" y="3733774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EFC8599-50E3-40F4-A0B6-7421833275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84455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78D6385-13DD-4F40-B990-95F95EC19F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3488611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59436F6-398A-481D-BAE7-A80FE33560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220050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5A03CB7-7980-4142-92F7-267BFEB400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1556445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C180C45-4445-4491-A1E7-A56469768D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10770" y="912390"/>
              <a:ext cx="0" cy="1140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/>
              <p:nvPr/>
            </p:nvSpPr>
            <p:spPr>
              <a:xfrm>
                <a:off x="469986" y="3973006"/>
                <a:ext cx="1888594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9611679-4FD7-44B3-B752-EE4E4387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6" y="3973006"/>
                <a:ext cx="1888594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0354E12C-A094-412A-A76E-EF89AD57AE47}"/>
              </a:ext>
            </a:extLst>
          </p:cNvPr>
          <p:cNvSpPr/>
          <p:nvPr/>
        </p:nvSpPr>
        <p:spPr>
          <a:xfrm rot="16200000">
            <a:off x="2608994" y="36834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resposta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F72E8F-9E24-45EC-A2BF-FDB03C937730}"/>
              </a:ext>
            </a:extLst>
          </p:cNvPr>
          <p:cNvSpPr/>
          <p:nvPr/>
        </p:nvSpPr>
        <p:spPr>
          <a:xfrm>
            <a:off x="5319719" y="6429852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preditora</a:t>
            </a:r>
            <a:endParaRPr lang="pt-BR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C299668-81B7-4DA0-B64B-64DCBB19FB99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Coeficientes de regressão</a:t>
            </a:r>
          </a:p>
        </p:txBody>
      </p:sp>
    </p:spTree>
    <p:extLst>
      <p:ext uri="{BB962C8B-B14F-4D97-AF65-F5344CB8AC3E}">
        <p14:creationId xmlns:p14="http://schemas.microsoft.com/office/powerpoint/2010/main" val="410385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 vs. Correlação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C2AB88-9117-42D5-BBF6-EA811CD5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1" y="1932214"/>
            <a:ext cx="4490357" cy="299357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EFC899-01AA-45E7-9B2C-6DD864BA06E5}"/>
              </a:ext>
            </a:extLst>
          </p:cNvPr>
          <p:cNvSpPr/>
          <p:nvPr/>
        </p:nvSpPr>
        <p:spPr>
          <a:xfrm>
            <a:off x="4999075" y="2690335"/>
            <a:ext cx="3829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Proteina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A aumenta</a:t>
            </a:r>
          </a:p>
          <a:p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Proteina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B aumenta</a:t>
            </a:r>
          </a:p>
        </p:txBody>
      </p:sp>
    </p:spTree>
    <p:extLst>
      <p:ext uri="{BB962C8B-B14F-4D97-AF65-F5344CB8AC3E}">
        <p14:creationId xmlns:p14="http://schemas.microsoft.com/office/powerpoint/2010/main" val="126234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C2AB88-9117-42D5-BBF6-EA811CD5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1" y="1932214"/>
            <a:ext cx="4490357" cy="29935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AC3AEB-E3D4-472A-8EF2-8A5F0F65B0B3}"/>
              </a:ext>
            </a:extLst>
          </p:cNvPr>
          <p:cNvSpPr/>
          <p:nvPr/>
        </p:nvSpPr>
        <p:spPr>
          <a:xfrm>
            <a:off x="342902" y="4783203"/>
            <a:ext cx="6996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O incremento da proteína A causa o incremento da proteína B no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sangue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35D01B-3793-43E7-A1F5-885686FB18BD}"/>
              </a:ext>
            </a:extLst>
          </p:cNvPr>
          <p:cNvSpPr/>
          <p:nvPr/>
        </p:nvSpPr>
        <p:spPr>
          <a:xfrm>
            <a:off x="4999075" y="2690335"/>
            <a:ext cx="3829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Proteina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A aumenta</a:t>
            </a:r>
          </a:p>
          <a:p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Proteina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B aumenta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5627C5BC-80D0-49A7-AE6F-18CF132968A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 vs. Correlação</a:t>
            </a:r>
          </a:p>
        </p:txBody>
      </p:sp>
    </p:spTree>
    <p:extLst>
      <p:ext uri="{BB962C8B-B14F-4D97-AF65-F5344CB8AC3E}">
        <p14:creationId xmlns:p14="http://schemas.microsoft.com/office/powerpoint/2010/main" val="29923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24FFB4C-D182-417D-BFBB-4326D2D9A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8" t="29030" r="42469" b="36371"/>
          <a:stretch/>
        </p:blipFill>
        <p:spPr>
          <a:xfrm>
            <a:off x="23150" y="219919"/>
            <a:ext cx="8489838" cy="35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Relação entre variáveis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609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b="1" dirty="0">
                <a:latin typeface="Bahnschrift SemiLight SemiConde" panose="020B0502040204020203" pitchFamily="34" charset="0"/>
              </a:rPr>
              <a:t>ANOVA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</a:rPr>
              <a:t>Preditor</a:t>
            </a:r>
            <a:r>
              <a:rPr lang="es-419" sz="3000" dirty="0">
                <a:latin typeface="Bahnschrift SemiLight SemiConde" panose="020B0502040204020203" pitchFamily="34" charset="0"/>
              </a:rPr>
              <a:t>                              		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(Fator)                                 		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Resposta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75CDE4-FABC-4F69-83FD-A348326CCAE6}"/>
              </a:ext>
            </a:extLst>
          </p:cNvPr>
          <p:cNvCxnSpPr>
            <a:cxnSpLocks/>
          </p:cNvCxnSpPr>
          <p:nvPr/>
        </p:nvCxnSpPr>
        <p:spPr>
          <a:xfrm>
            <a:off x="2253470" y="3113793"/>
            <a:ext cx="2532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2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3D3635-6FF2-4C2B-9B94-0C06605B2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8" t="29030" r="42469" b="36371"/>
          <a:stretch/>
        </p:blipFill>
        <p:spPr>
          <a:xfrm>
            <a:off x="0" y="0"/>
            <a:ext cx="5729468" cy="24019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3A4D7EB-75B8-41A3-ABC4-B9F60EDC1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01" t="19072" r="14178" b="15611"/>
          <a:stretch/>
        </p:blipFill>
        <p:spPr>
          <a:xfrm>
            <a:off x="0" y="1945785"/>
            <a:ext cx="9722735" cy="49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83120FE-CB13-40E2-984F-AC8809315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3" b="144"/>
          <a:stretch/>
        </p:blipFill>
        <p:spPr>
          <a:xfrm>
            <a:off x="0" y="666750"/>
            <a:ext cx="8572500" cy="6191250"/>
          </a:xfrm>
          <a:prstGeom prst="rect">
            <a:avLst/>
          </a:prstGeom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B5520ECF-74F4-4F86-A2F6-0672438AF3DD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</p:spTree>
    <p:extLst>
      <p:ext uri="{BB962C8B-B14F-4D97-AF65-F5344CB8AC3E}">
        <p14:creationId xmlns:p14="http://schemas.microsoft.com/office/powerpoint/2010/main" val="295719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55864"/>
            <a:ext cx="8572500" cy="6191250"/>
          </a:xfrm>
          <a:prstGeom prst="rect">
            <a:avLst/>
          </a:prstGeom>
        </p:spPr>
      </p:pic>
      <p:sp>
        <p:nvSpPr>
          <p:cNvPr id="3" name="CuadroTexto 7">
            <a:extLst>
              <a:ext uri="{FF2B5EF4-FFF2-40B4-BE49-F238E27FC236}">
                <a16:creationId xmlns:a16="http://schemas.microsoft.com/office/drawing/2014/main" id="{4F2AE6AD-D8D5-4FBD-8BC2-47BFBBAA3FDA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</p:spTree>
    <p:extLst>
      <p:ext uri="{BB962C8B-B14F-4D97-AF65-F5344CB8AC3E}">
        <p14:creationId xmlns:p14="http://schemas.microsoft.com/office/powerpoint/2010/main" val="289196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55864"/>
            <a:ext cx="8572500" cy="61912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5B395F0-86FE-42AE-99ED-2BA9DAC74C67}"/>
              </a:ext>
            </a:extLst>
          </p:cNvPr>
          <p:cNvSpPr/>
          <p:nvPr/>
        </p:nvSpPr>
        <p:spPr>
          <a:xfrm>
            <a:off x="8131629" y="1204883"/>
            <a:ext cx="3963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Reta de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regressão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parametrizada a partir dos dados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553D5B2E-923D-45D7-B740-11E9ADBF7D44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</p:spTree>
    <p:extLst>
      <p:ext uri="{BB962C8B-B14F-4D97-AF65-F5344CB8AC3E}">
        <p14:creationId xmlns:p14="http://schemas.microsoft.com/office/powerpoint/2010/main" val="405985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71" y="2023533"/>
            <a:ext cx="5442857" cy="39309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081F42-5940-4450-9137-8EB1B02C420B}"/>
              </a:ext>
            </a:extLst>
          </p:cNvPr>
          <p:cNvSpPr/>
          <p:nvPr/>
        </p:nvSpPr>
        <p:spPr>
          <a:xfrm>
            <a:off x="5676916" y="850940"/>
            <a:ext cx="6283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Cálculo dos estimadores 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do modelo a partir dos dados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disponíveis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DE4CB71-384E-4180-A9B9-458C09BBCA55}"/>
              </a:ext>
            </a:extLst>
          </p:cNvPr>
          <p:cNvSpPr txBox="1"/>
          <p:nvPr/>
        </p:nvSpPr>
        <p:spPr>
          <a:xfrm>
            <a:off x="361761" y="496997"/>
            <a:ext cx="458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</p:spTree>
    <p:extLst>
      <p:ext uri="{BB962C8B-B14F-4D97-AF65-F5344CB8AC3E}">
        <p14:creationId xmlns:p14="http://schemas.microsoft.com/office/powerpoint/2010/main" val="3802324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71" y="2023533"/>
            <a:ext cx="5442857" cy="39309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081F42-5940-4450-9137-8EB1B02C420B}"/>
              </a:ext>
            </a:extLst>
          </p:cNvPr>
          <p:cNvSpPr/>
          <p:nvPr/>
        </p:nvSpPr>
        <p:spPr>
          <a:xfrm>
            <a:off x="5676916" y="850940"/>
            <a:ext cx="6283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Cálculo dos estimadores 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do modelo a partir dos dados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disponíveis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DE4CB71-384E-4180-A9B9-458C09BBCA55}"/>
              </a:ext>
            </a:extLst>
          </p:cNvPr>
          <p:cNvSpPr txBox="1"/>
          <p:nvPr/>
        </p:nvSpPr>
        <p:spPr>
          <a:xfrm>
            <a:off x="361761" y="496997"/>
            <a:ext cx="458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/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17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71" y="2023533"/>
            <a:ext cx="5442857" cy="39309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081F42-5940-4450-9137-8EB1B02C420B}"/>
              </a:ext>
            </a:extLst>
          </p:cNvPr>
          <p:cNvSpPr/>
          <p:nvPr/>
        </p:nvSpPr>
        <p:spPr>
          <a:xfrm>
            <a:off x="5676916" y="850940"/>
            <a:ext cx="6283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Cálculo dos estimadores 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do modelo a partir dos dados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disponíveis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DE4CB71-384E-4180-A9B9-458C09BBCA55}"/>
              </a:ext>
            </a:extLst>
          </p:cNvPr>
          <p:cNvSpPr txBox="1"/>
          <p:nvPr/>
        </p:nvSpPr>
        <p:spPr>
          <a:xfrm>
            <a:off x="361761" y="496997"/>
            <a:ext cx="458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/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5E77D9-7F02-420C-BF5F-3F21236F1FDC}"/>
              </a:ext>
            </a:extLst>
          </p:cNvPr>
          <p:cNvCxnSpPr>
            <a:cxnSpLocks/>
          </p:cNvCxnSpPr>
          <p:nvPr/>
        </p:nvCxnSpPr>
        <p:spPr>
          <a:xfrm>
            <a:off x="7582176" y="3422735"/>
            <a:ext cx="0" cy="489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A26F15-4B11-4A75-A54A-C916217C09AE}"/>
                  </a:ext>
                </a:extLst>
              </p:cNvPr>
              <p:cNvSpPr txBox="1"/>
              <p:nvPr/>
            </p:nvSpPr>
            <p:spPr>
              <a:xfrm>
                <a:off x="6096000" y="3938590"/>
                <a:ext cx="3370795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pt-BR" sz="3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A26F15-4B11-4A75-A54A-C916217C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38590"/>
                <a:ext cx="3370795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89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A283FF-02E1-42D2-92E3-B819C7B72E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71" y="2023533"/>
            <a:ext cx="5442857" cy="393095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F081F42-5940-4450-9137-8EB1B02C420B}"/>
              </a:ext>
            </a:extLst>
          </p:cNvPr>
          <p:cNvSpPr/>
          <p:nvPr/>
        </p:nvSpPr>
        <p:spPr>
          <a:xfrm>
            <a:off x="5676916" y="850940"/>
            <a:ext cx="6283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Cálculo dos estimadores 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do modelo a partir dos dados </a:t>
            </a:r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disponíveis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0DE4CB71-384E-4180-A9B9-458C09BBCA55}"/>
              </a:ext>
            </a:extLst>
          </p:cNvPr>
          <p:cNvSpPr txBox="1"/>
          <p:nvPr/>
        </p:nvSpPr>
        <p:spPr>
          <a:xfrm>
            <a:off x="361761" y="496997"/>
            <a:ext cx="458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Dados 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vs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/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3EE844-F17F-4299-B974-0146E43F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5349"/>
                <a:ext cx="3521220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5E77D9-7F02-420C-BF5F-3F21236F1FDC}"/>
              </a:ext>
            </a:extLst>
          </p:cNvPr>
          <p:cNvCxnSpPr>
            <a:cxnSpLocks/>
          </p:cNvCxnSpPr>
          <p:nvPr/>
        </p:nvCxnSpPr>
        <p:spPr>
          <a:xfrm>
            <a:off x="7582176" y="3422735"/>
            <a:ext cx="0" cy="489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A26F15-4B11-4A75-A54A-C916217C09AE}"/>
                  </a:ext>
                </a:extLst>
              </p:cNvPr>
              <p:cNvSpPr txBox="1"/>
              <p:nvPr/>
            </p:nvSpPr>
            <p:spPr>
              <a:xfrm>
                <a:off x="6096000" y="3938590"/>
                <a:ext cx="248125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𝑏𝑋</m:t>
                          </m:r>
                        </m:e>
                        <m:sub>
                          <m:r>
                            <a:rPr lang="pt-BR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0A26F15-4B11-4A75-A54A-C916217C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38590"/>
                <a:ext cx="2481257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75DBAC-05A3-4646-B824-8175EB174E22}"/>
                  </a:ext>
                </a:extLst>
              </p:cNvPr>
              <p:cNvSpPr txBox="1"/>
              <p:nvPr/>
            </p:nvSpPr>
            <p:spPr>
              <a:xfrm>
                <a:off x="6096000" y="5201831"/>
                <a:ext cx="1108637" cy="107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3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775DBAC-05A3-4646-B824-8175EB17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01831"/>
                <a:ext cx="1108637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7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B5520ECF-74F4-4F86-A2F6-0672438AF3DD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Método dos mínimos quadrados...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67AE1F-D906-4887-828F-7579D9BE7D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229" y="850940"/>
            <a:ext cx="8021256" cy="5793129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1A32B83-6443-484A-A87B-C5933D51BFA7}"/>
              </a:ext>
            </a:extLst>
          </p:cNvPr>
          <p:cNvCxnSpPr/>
          <p:nvPr/>
        </p:nvCxnSpPr>
        <p:spPr>
          <a:xfrm>
            <a:off x="6829063" y="2222339"/>
            <a:ext cx="0" cy="52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F2226F0-2257-4D52-ADDC-6C28B12A6489}"/>
              </a:ext>
            </a:extLst>
          </p:cNvPr>
          <p:cNvCxnSpPr>
            <a:cxnSpLocks/>
          </p:cNvCxnSpPr>
          <p:nvPr/>
        </p:nvCxnSpPr>
        <p:spPr>
          <a:xfrm>
            <a:off x="6518476" y="2490486"/>
            <a:ext cx="0" cy="403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FAF76D-F3C7-4388-965E-72FF1F36571A}"/>
              </a:ext>
            </a:extLst>
          </p:cNvPr>
          <p:cNvCxnSpPr>
            <a:cxnSpLocks/>
          </p:cNvCxnSpPr>
          <p:nvPr/>
        </p:nvCxnSpPr>
        <p:spPr>
          <a:xfrm>
            <a:off x="4367513" y="3842795"/>
            <a:ext cx="0" cy="557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B38445-25A5-44B2-97F4-7669EC662DEA}"/>
              </a:ext>
            </a:extLst>
          </p:cNvPr>
          <p:cNvSpPr/>
          <p:nvPr/>
        </p:nvSpPr>
        <p:spPr>
          <a:xfrm>
            <a:off x="8007295" y="1785175"/>
            <a:ext cx="4184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Valores dos coeficientes que minimizem a soma de quadrados</a:t>
            </a:r>
          </a:p>
        </p:txBody>
      </p:sp>
    </p:spTree>
    <p:extLst>
      <p:ext uri="{BB962C8B-B14F-4D97-AF65-F5344CB8AC3E}">
        <p14:creationId xmlns:p14="http://schemas.microsoft.com/office/powerpoint/2010/main" val="33815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B5520ECF-74F4-4F86-A2F6-0672438AF3DD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Método dos mínimos quadrados...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0C156C-24BD-45AC-9C57-024D707579C4}"/>
              </a:ext>
            </a:extLst>
          </p:cNvPr>
          <p:cNvSpPr/>
          <p:nvPr/>
        </p:nvSpPr>
        <p:spPr>
          <a:xfrm>
            <a:off x="361759" y="1674609"/>
            <a:ext cx="88148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Estimador da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Inclinação</a:t>
            </a:r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68237-FD50-4F53-A262-7EE5128123AE}"/>
                  </a:ext>
                </a:extLst>
              </p:cNvPr>
              <p:cNvSpPr txBox="1"/>
              <p:nvPr/>
            </p:nvSpPr>
            <p:spPr>
              <a:xfrm>
                <a:off x="1230085" y="2698333"/>
                <a:ext cx="3925818" cy="10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3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68237-FD50-4F53-A262-7EE51281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5" y="2698333"/>
                <a:ext cx="3925818" cy="1015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08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75CDE4-FABC-4F69-83FD-A348326CCAE6}"/>
              </a:ext>
            </a:extLst>
          </p:cNvPr>
          <p:cNvCxnSpPr>
            <a:cxnSpLocks/>
          </p:cNvCxnSpPr>
          <p:nvPr/>
        </p:nvCxnSpPr>
        <p:spPr>
          <a:xfrm>
            <a:off x="2253470" y="3113793"/>
            <a:ext cx="2532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F4BCBDD-9225-4B17-9BE8-D5CD6E87A56B}"/>
              </a:ext>
            </a:extLst>
          </p:cNvPr>
          <p:cNvSpPr/>
          <p:nvPr/>
        </p:nvSpPr>
        <p:spPr>
          <a:xfrm>
            <a:off x="361760" y="4201656"/>
            <a:ext cx="85270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solidFill>
                  <a:srgbClr val="400D47"/>
                </a:solidFill>
                <a:latin typeface="Bahnschrift SemiLight SemiConde" panose="020B0502040204020203" pitchFamily="34" charset="0"/>
              </a:rPr>
              <a:t>Fármacos                              	Proteína W em </a:t>
            </a:r>
            <a:r>
              <a:rPr lang="es-419" sz="3000" dirty="0" err="1">
                <a:solidFill>
                  <a:srgbClr val="400D47"/>
                </a:solidFill>
                <a:latin typeface="Bahnschrift SemiLight SemiConde" panose="020B0502040204020203" pitchFamily="34" charset="0"/>
              </a:rPr>
              <a:t>Sangue</a:t>
            </a:r>
            <a:endParaRPr lang="es-419" sz="3000" dirty="0">
              <a:solidFill>
                <a:srgbClr val="400D47"/>
              </a:solidFill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solidFill>
                  <a:srgbClr val="400D47"/>
                </a:solidFill>
                <a:latin typeface="Bahnschrift SemiLight SemiConde" panose="020B0502040204020203" pitchFamily="34" charset="0"/>
              </a:rPr>
              <a:t> - Tipo A</a:t>
            </a:r>
          </a:p>
          <a:p>
            <a:r>
              <a:rPr lang="es-419" sz="3000" dirty="0">
                <a:solidFill>
                  <a:srgbClr val="400D47"/>
                </a:solidFill>
                <a:latin typeface="Bahnschrift SemiLight SemiConde" panose="020B0502040204020203" pitchFamily="34" charset="0"/>
              </a:rPr>
              <a:t> - Tipo B</a:t>
            </a:r>
          </a:p>
          <a:p>
            <a:r>
              <a:rPr lang="es-419" sz="3000" dirty="0">
                <a:solidFill>
                  <a:srgbClr val="400D47"/>
                </a:solidFill>
                <a:latin typeface="Bahnschrift SemiLight SemiConde" panose="020B0502040204020203" pitchFamily="34" charset="0"/>
              </a:rPr>
              <a:t> - Placebo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0FB6A63-D14A-4CAF-87B8-7D21E36FB4E0}"/>
              </a:ext>
            </a:extLst>
          </p:cNvPr>
          <p:cNvCxnSpPr>
            <a:cxnSpLocks/>
          </p:cNvCxnSpPr>
          <p:nvPr/>
        </p:nvCxnSpPr>
        <p:spPr>
          <a:xfrm>
            <a:off x="2253470" y="4501605"/>
            <a:ext cx="2532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7">
            <a:extLst>
              <a:ext uri="{FF2B5EF4-FFF2-40B4-BE49-F238E27FC236}">
                <a16:creationId xmlns:a16="http://schemas.microsoft.com/office/drawing/2014/main" id="{7C60A448-605B-4E74-B620-9DA45CDA4B09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Relação entre variáveis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5A8D33-05A6-4894-AADF-E0AED7B5781E}"/>
              </a:ext>
            </a:extLst>
          </p:cNvPr>
          <p:cNvSpPr/>
          <p:nvPr/>
        </p:nvSpPr>
        <p:spPr>
          <a:xfrm>
            <a:off x="361761" y="1640681"/>
            <a:ext cx="7609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b="1" dirty="0">
                <a:latin typeface="Bahnschrift SemiLight SemiConde" panose="020B0502040204020203" pitchFamily="34" charset="0"/>
              </a:rPr>
              <a:t>ANOVA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 err="1">
                <a:latin typeface="Bahnschrift SemiLight SemiConde" panose="020B0502040204020203" pitchFamily="34" charset="0"/>
              </a:rPr>
              <a:t>Preditor</a:t>
            </a:r>
            <a:r>
              <a:rPr lang="es-419" sz="3000" dirty="0">
                <a:latin typeface="Bahnschrift SemiLight SemiConde" panose="020B0502040204020203" pitchFamily="34" charset="0"/>
              </a:rPr>
              <a:t>                              		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Variável</a:t>
            </a:r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(Fator)                                 		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Resposta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7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B5520ECF-74F4-4F86-A2F6-0672438AF3DD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Método dos mínimos quadrados...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0C156C-24BD-45AC-9C57-024D707579C4}"/>
              </a:ext>
            </a:extLst>
          </p:cNvPr>
          <p:cNvSpPr/>
          <p:nvPr/>
        </p:nvSpPr>
        <p:spPr>
          <a:xfrm>
            <a:off x="361759" y="1674609"/>
            <a:ext cx="88148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Estimador da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Inclinação</a:t>
            </a:r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68237-FD50-4F53-A262-7EE5128123AE}"/>
                  </a:ext>
                </a:extLst>
              </p:cNvPr>
              <p:cNvSpPr txBox="1"/>
              <p:nvPr/>
            </p:nvSpPr>
            <p:spPr>
              <a:xfrm>
                <a:off x="1230085" y="2698333"/>
                <a:ext cx="3925818" cy="10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3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3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68237-FD50-4F53-A262-7EE51281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5" y="2698333"/>
                <a:ext cx="3925818" cy="1015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717FE562-7C75-4DE6-ABF6-4285CDE261E1}"/>
              </a:ext>
            </a:extLst>
          </p:cNvPr>
          <p:cNvSpPr/>
          <p:nvPr/>
        </p:nvSpPr>
        <p:spPr>
          <a:xfrm>
            <a:off x="361758" y="4352395"/>
            <a:ext cx="88148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Estimador do intercepto X,Y medio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4438054-4D38-47C5-9BCE-AFD086D554C1}"/>
                  </a:ext>
                </a:extLst>
              </p:cNvPr>
              <p:cNvSpPr txBox="1"/>
              <p:nvPr/>
            </p:nvSpPr>
            <p:spPr>
              <a:xfrm>
                <a:off x="1230085" y="5313895"/>
                <a:ext cx="21541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4438054-4D38-47C5-9BCE-AFD086D5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5" y="5313895"/>
                <a:ext cx="21541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60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30C156C-24BD-45AC-9C57-024D707579C4}"/>
              </a:ext>
            </a:extLst>
          </p:cNvPr>
          <p:cNvSpPr/>
          <p:nvPr/>
        </p:nvSpPr>
        <p:spPr>
          <a:xfrm>
            <a:off x="361759" y="690761"/>
            <a:ext cx="8814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A reta está formada pelos valores de Y estimados a partir dos coeficientes calculados por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minimos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quadrados</a:t>
            </a:r>
            <a:endParaRPr lang="es-419" sz="30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159302-3B71-4CD2-87EB-DF0F35F5D5E6}"/>
                  </a:ext>
                </a:extLst>
              </p:cNvPr>
              <p:cNvSpPr txBox="1"/>
              <p:nvPr/>
            </p:nvSpPr>
            <p:spPr>
              <a:xfrm>
                <a:off x="7759761" y="2796839"/>
                <a:ext cx="2833789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4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𝑏𝑋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6159302-3B71-4CD2-87EB-DF0F35F5D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61" y="2796839"/>
                <a:ext cx="2833789" cy="632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047794-B0FD-436D-B7F0-84FBA49348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759" y="1591284"/>
            <a:ext cx="7421577" cy="53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Para cada valor de X, Y deve vir de una amostra independente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89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Para cada valor de X, Y deve vir de una amostra independente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Para cada valor de X, Y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deve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vir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normal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8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Premissas estatísticas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Para cada valor de X, Y deve vir de una amostra independente</a:t>
            </a:r>
          </a:p>
          <a:p>
            <a:endParaRPr lang="pt-BR" sz="3000" dirty="0">
              <a:latin typeface="Bahnschrift SemiLight SemiConde" panose="020B0502040204020203" pitchFamily="34" charset="0"/>
            </a:endParaRP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Para cada valor de X, Y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deve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vir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uma</a:t>
            </a:r>
            <a:r>
              <a:rPr lang="es-419" sz="3000" dirty="0">
                <a:latin typeface="Bahnschrift SemiLight SemiConde" panose="020B0502040204020203" pitchFamily="34" charset="0"/>
              </a:rPr>
              <a:t>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população</a:t>
            </a:r>
            <a:r>
              <a:rPr lang="es-419" sz="3000" dirty="0">
                <a:latin typeface="Bahnschrift SemiLight SemiConde" panose="020B0502040204020203" pitchFamily="34" charset="0"/>
              </a:rPr>
              <a:t> normal</a:t>
            </a:r>
          </a:p>
          <a:p>
            <a:endParaRPr lang="es-419" sz="3000" dirty="0">
              <a:latin typeface="Bahnschrift SemiLight SemiConde" panose="020B0502040204020203" pitchFamily="34" charset="0"/>
            </a:endParaRPr>
          </a:p>
          <a:p>
            <a:r>
              <a:rPr lang="pt-BR" sz="3000" dirty="0">
                <a:latin typeface="Bahnschrift SemiLight SemiConde" panose="020B0502040204020203" pitchFamily="34" charset="0"/>
              </a:rPr>
              <a:t>Homogeneidade da </a:t>
            </a:r>
            <a:r>
              <a:rPr lang="pt-BR" sz="3000" dirty="0" err="1">
                <a:latin typeface="Bahnschrift SemiLight SemiConde" panose="020B0502040204020203" pitchFamily="34" charset="0"/>
              </a:rPr>
              <a:t>varîancia</a:t>
            </a:r>
            <a:r>
              <a:rPr lang="pt-BR" sz="3000" dirty="0">
                <a:latin typeface="Bahnschrift SemiLight SemiConde" panose="020B0502040204020203" pitchFamily="34" charset="0"/>
              </a:rPr>
              <a:t> </a:t>
            </a:r>
            <a:r>
              <a:rPr lang="pt-BR" sz="3000" dirty="0" err="1">
                <a:latin typeface="Bahnschrift SemiLight SemiConde" panose="020B0502040204020203" pitchFamily="34" charset="0"/>
              </a:rPr>
              <a:t>en</a:t>
            </a:r>
            <a:r>
              <a:rPr lang="pt-BR" sz="3000" dirty="0">
                <a:latin typeface="Bahnschrift SemiLight SemiConde" panose="020B0502040204020203" pitchFamily="34" charset="0"/>
              </a:rPr>
              <a:t> 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922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579AFA-FF30-4B6C-AC62-541DE096FEAD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Por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quê</a:t>
            </a:r>
            <a:r>
              <a:rPr lang="es-419" sz="3000" dirty="0"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1984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Por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quê</a:t>
            </a:r>
            <a:r>
              <a:rPr lang="es-419" sz="3000" dirty="0">
                <a:latin typeface="Bahnschrift SemiLight SemiConde" panose="020B0502040204020203" pitchFamily="34" charset="0"/>
              </a:rPr>
              <a:t>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070AA7-5C50-4E84-B170-8681B695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4" y="2321200"/>
            <a:ext cx="6343201" cy="4306394"/>
          </a:xfrm>
          <a:prstGeom prst="rect">
            <a:avLst/>
          </a:prstGeom>
        </p:spPr>
      </p:pic>
      <p:sp>
        <p:nvSpPr>
          <p:cNvPr id="7" name="CuadroTexto 7">
            <a:extLst>
              <a:ext uri="{FF2B5EF4-FFF2-40B4-BE49-F238E27FC236}">
                <a16:creationId xmlns:a16="http://schemas.microsoft.com/office/drawing/2014/main" id="{D9CB8A60-BF94-4FA1-A87B-5C544744279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70AA7-5C50-4E84-B170-8681B695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4" y="2321200"/>
            <a:ext cx="6343201" cy="430639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545CD9-CF83-4F3E-B5E3-4C0B23BE039F}"/>
              </a:ext>
            </a:extLst>
          </p:cNvPr>
          <p:cNvCxnSpPr>
            <a:cxnSpLocks/>
          </p:cNvCxnSpPr>
          <p:nvPr/>
        </p:nvCxnSpPr>
        <p:spPr>
          <a:xfrm flipV="1">
            <a:off x="2177143" y="4082143"/>
            <a:ext cx="3461657" cy="51975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E48067-DD20-4BCF-988D-A9415AD5204F}"/>
                  </a:ext>
                </a:extLst>
              </p:cNvPr>
              <p:cNvSpPr txBox="1"/>
              <p:nvPr/>
            </p:nvSpPr>
            <p:spPr>
              <a:xfrm>
                <a:off x="5088233" y="5163624"/>
                <a:ext cx="1185709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3E48067-DD20-4BCF-988D-A9415AD52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233" y="5163624"/>
                <a:ext cx="1185709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1D49EE33-90A4-47E0-8F8C-A79E4A9D4818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Por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quê</a:t>
            </a:r>
            <a:r>
              <a:rPr lang="es-419" sz="3000" dirty="0">
                <a:latin typeface="Bahnschrift SemiLight SemiConde" panose="020B0502040204020203" pitchFamily="34" charset="0"/>
              </a:rPr>
              <a:t>?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054B49E0-33E5-4851-A0B6-CE1A43A8DBF8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70AA7-5C50-4E84-B170-8681B695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4" y="2321200"/>
            <a:ext cx="6343201" cy="4306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BE299C-D268-4192-9941-B7DD9460AF47}"/>
                  </a:ext>
                </a:extLst>
              </p:cNvPr>
              <p:cNvSpPr txBox="1"/>
              <p:nvPr/>
            </p:nvSpPr>
            <p:spPr>
              <a:xfrm>
                <a:off x="5155652" y="4894320"/>
                <a:ext cx="1185709" cy="5386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3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BE299C-D268-4192-9941-B7DD9460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4894320"/>
                <a:ext cx="1185709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545CD9-CF83-4F3E-B5E3-4C0B23BE039F}"/>
              </a:ext>
            </a:extLst>
          </p:cNvPr>
          <p:cNvCxnSpPr>
            <a:cxnSpLocks/>
          </p:cNvCxnSpPr>
          <p:nvPr/>
        </p:nvCxnSpPr>
        <p:spPr>
          <a:xfrm flipV="1">
            <a:off x="2177143" y="4082143"/>
            <a:ext cx="3461657" cy="51975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54E40B4-0B52-4A04-87F0-B3E1B239B9A4}"/>
              </a:ext>
            </a:extLst>
          </p:cNvPr>
          <p:cNvCxnSpPr>
            <a:cxnSpLocks/>
          </p:cNvCxnSpPr>
          <p:nvPr/>
        </p:nvCxnSpPr>
        <p:spPr>
          <a:xfrm flipV="1">
            <a:off x="2122289" y="4353272"/>
            <a:ext cx="3571363" cy="4943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D125EF-369D-4932-9E01-B30E9EA0E1D2}"/>
                  </a:ext>
                </a:extLst>
              </p:cNvPr>
              <p:cNvSpPr txBox="1"/>
              <p:nvPr/>
            </p:nvSpPr>
            <p:spPr>
              <a:xfrm>
                <a:off x="5155652" y="5512757"/>
                <a:ext cx="1185709" cy="53860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D125EF-369D-4932-9E01-B30E9EA0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5512757"/>
                <a:ext cx="1185709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A3821952-F4F3-46B5-915F-9BB21C55DD3C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Por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quê</a:t>
            </a:r>
            <a:r>
              <a:rPr lang="es-419" sz="3000" dirty="0">
                <a:latin typeface="Bahnschrift SemiLight SemiConde" panose="020B0502040204020203" pitchFamily="34" charset="0"/>
              </a:rPr>
              <a:t>?</a:t>
            </a: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207AB881-9B7A-479B-92FE-03927CE10B30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5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70AA7-5C50-4E84-B170-8681B695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4" y="2321200"/>
            <a:ext cx="6343201" cy="4306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BE299C-D268-4192-9941-B7DD9460AF47}"/>
                  </a:ext>
                </a:extLst>
              </p:cNvPr>
              <p:cNvSpPr txBox="1"/>
              <p:nvPr/>
            </p:nvSpPr>
            <p:spPr>
              <a:xfrm>
                <a:off x="5155652" y="4894320"/>
                <a:ext cx="1185709" cy="5386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3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3BE299C-D268-4192-9941-B7DD9460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4894320"/>
                <a:ext cx="1185709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545CD9-CF83-4F3E-B5E3-4C0B23BE039F}"/>
              </a:ext>
            </a:extLst>
          </p:cNvPr>
          <p:cNvCxnSpPr>
            <a:cxnSpLocks/>
          </p:cNvCxnSpPr>
          <p:nvPr/>
        </p:nvCxnSpPr>
        <p:spPr>
          <a:xfrm flipV="1">
            <a:off x="2177143" y="4082143"/>
            <a:ext cx="3461657" cy="51975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54E40B4-0B52-4A04-87F0-B3E1B239B9A4}"/>
              </a:ext>
            </a:extLst>
          </p:cNvPr>
          <p:cNvCxnSpPr>
            <a:cxnSpLocks/>
          </p:cNvCxnSpPr>
          <p:nvPr/>
        </p:nvCxnSpPr>
        <p:spPr>
          <a:xfrm flipV="1">
            <a:off x="2122289" y="4353272"/>
            <a:ext cx="3571363" cy="4943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D125EF-369D-4932-9E01-B30E9EA0E1D2}"/>
                  </a:ext>
                </a:extLst>
              </p:cNvPr>
              <p:cNvSpPr txBox="1"/>
              <p:nvPr/>
            </p:nvSpPr>
            <p:spPr>
              <a:xfrm>
                <a:off x="5155652" y="5512757"/>
                <a:ext cx="1185709" cy="53860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3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3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CD125EF-369D-4932-9E01-B30E9EA0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5512757"/>
                <a:ext cx="1185709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8AB3F1D2-550B-4B3D-8D79-1F227A7819A3}"/>
              </a:ext>
            </a:extLst>
          </p:cNvPr>
          <p:cNvSpPr/>
          <p:nvPr/>
        </p:nvSpPr>
        <p:spPr>
          <a:xfrm>
            <a:off x="7148945" y="2743276"/>
            <a:ext cx="4833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latin typeface="Bahnschrift SemiLight SemiConde" panose="020B0502040204020203" pitchFamily="34" charset="0"/>
              </a:rPr>
              <a:t>Posso</a:t>
            </a:r>
            <a:r>
              <a:rPr lang="es-419" sz="3000" dirty="0">
                <a:latin typeface="Bahnschrift SemiLight SemiConde" panose="020B0502040204020203" pitchFamily="34" charset="0"/>
              </a:rPr>
              <a:t> confiar em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essa</a:t>
            </a:r>
            <a:r>
              <a:rPr lang="es-419" sz="3000" dirty="0">
                <a:latin typeface="Bahnschrift SemiLight SemiConde" panose="020B0502040204020203" pitchFamily="34" charset="0"/>
              </a:rPr>
              <a:t> estimativa do coeficiente?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B565C49-8311-4746-84C9-A68A1A7FBA95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Por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quê</a:t>
            </a:r>
            <a:r>
              <a:rPr lang="es-419" sz="3000" dirty="0">
                <a:latin typeface="Bahnschrift SemiLight SemiConde" panose="020B0502040204020203" pitchFamily="34" charset="0"/>
              </a:rPr>
              <a:t>?</a:t>
            </a:r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B2D8E05E-A7D6-4816-9ABB-947452A49F1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Função de dependência de una variável </a:t>
            </a:r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resposta</a:t>
            </a:r>
            <a:r>
              <a:rPr lang="pt-BR" sz="3000" dirty="0">
                <a:latin typeface="Bahnschrift SemiLight SemiConde" panose="020B0502040204020203" pitchFamily="34" charset="0"/>
              </a:rPr>
              <a:t>  (</a:t>
            </a:r>
            <a:r>
              <a:rPr lang="pt-BR" sz="3000" i="1" dirty="0">
                <a:latin typeface="Bahnschrift SemiLight SemiConde" panose="020B0502040204020203" pitchFamily="34" charset="0"/>
              </a:rPr>
              <a:t>variável dependente</a:t>
            </a:r>
            <a:r>
              <a:rPr lang="pt-BR" sz="3000" dirty="0">
                <a:latin typeface="Bahnschrift SemiLight SemiConde" panose="020B0502040204020203" pitchFamily="34" charset="0"/>
              </a:rPr>
              <a:t>) de una variável </a:t>
            </a:r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preditora</a:t>
            </a:r>
            <a:r>
              <a:rPr lang="pt-BR" sz="3000" dirty="0">
                <a:latin typeface="Bahnschrift SemiLight SemiConde" panose="020B0502040204020203" pitchFamily="34" charset="0"/>
              </a:rPr>
              <a:t> (</a:t>
            </a:r>
            <a:r>
              <a:rPr lang="pt-BR" sz="3000" i="1" dirty="0">
                <a:latin typeface="Bahnschrift SemiLight SemiConde" panose="020B0502040204020203" pitchFamily="34" charset="0"/>
              </a:rPr>
              <a:t>variável Independiente</a:t>
            </a:r>
            <a:r>
              <a:rPr lang="pt-BR" sz="3000" dirty="0">
                <a:latin typeface="Bahnschrift SemiLight SemiConde" panose="020B0502040204020203" pitchFamily="34" charset="0"/>
              </a:rPr>
              <a:t>)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F2D538D9-6B81-49C4-8417-8568D7A0D3EE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Relação entre variáveis</a:t>
            </a:r>
          </a:p>
        </p:txBody>
      </p:sp>
    </p:spTree>
    <p:extLst>
      <p:ext uri="{BB962C8B-B14F-4D97-AF65-F5344CB8AC3E}">
        <p14:creationId xmlns:p14="http://schemas.microsoft.com/office/powerpoint/2010/main" val="88094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73997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por ANOVA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544850A-E79B-4718-AA6B-D66703681CF6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FDD8BF-87E2-49E9-8B1F-91A22E7B633B}"/>
              </a:ext>
            </a:extLst>
          </p:cNvPr>
          <p:cNvSpPr/>
          <p:nvPr/>
        </p:nvSpPr>
        <p:spPr>
          <a:xfrm>
            <a:off x="361761" y="4630005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Contraste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com</a:t>
            </a:r>
            <a:r>
              <a:rPr lang="es-419" sz="3000" dirty="0">
                <a:latin typeface="Bahnschrift SemiLight SemiConde" panose="020B0502040204020203" pitchFamily="34" charset="0"/>
              </a:rPr>
              <a:t> o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estatístico</a:t>
            </a:r>
            <a:r>
              <a:rPr lang="es-419" sz="3000" dirty="0">
                <a:latin typeface="Bahnschrift SemiLight SemiConde" panose="020B0502040204020203" pitchFamily="34" charset="0"/>
              </a:rPr>
              <a:t> F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F0BBD26-201A-421B-87B4-F453A2FD49CA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r>
              <a:rPr lang="es-419" sz="3000" dirty="0">
                <a:latin typeface="Bahnschrift SemiLight SemiConde" panose="020B0502040204020203" pitchFamily="34" charset="0"/>
              </a:rPr>
              <a:t>,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fontes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461B5D7A-6E72-403E-B9F3-3063CFD11524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11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/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𝑟𝑒𝑠𝑖𝑑𝑢𝑜𝑠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50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D57221C-A258-41E7-B6BA-7C493F08F7E0}"/>
              </a:ext>
            </a:extLst>
          </p:cNvPr>
          <p:cNvSpPr/>
          <p:nvPr/>
        </p:nvSpPr>
        <p:spPr>
          <a:xfrm>
            <a:off x="4356818" y="2801343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dos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resíduos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20581E6-3C6F-4BC3-8F55-8ECC0DB2AC96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r>
              <a:rPr lang="es-419" sz="3000" dirty="0">
                <a:latin typeface="Bahnschrift SemiLight SemiConde" panose="020B0502040204020203" pitchFamily="34" charset="0"/>
              </a:rPr>
              <a:t>,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fontes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F5558A-50B7-4555-A988-148A1F91D0A3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13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/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𝑟𝑒𝑠𝑖𝑑𝑢𝑜𝑠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50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26C689-580C-414C-B5F6-1E8C0932F0CF}"/>
                  </a:ext>
                </a:extLst>
              </p:cNvPr>
              <p:cNvSpPr txBox="1"/>
              <p:nvPr/>
            </p:nvSpPr>
            <p:spPr>
              <a:xfrm>
                <a:off x="511410" y="3850239"/>
                <a:ext cx="3766993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𝑟𝑒𝑔𝑟𝑒𝑠𝑖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5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26C689-580C-414C-B5F6-1E8C0932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3850239"/>
                <a:ext cx="3766993" cy="931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D57221C-A258-41E7-B6BA-7C493F08F7E0}"/>
              </a:ext>
            </a:extLst>
          </p:cNvPr>
          <p:cNvSpPr/>
          <p:nvPr/>
        </p:nvSpPr>
        <p:spPr>
          <a:xfrm>
            <a:off x="4356818" y="2801343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dos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resíduos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2A28C6-9AE1-48F2-9BB6-D985BD23FD61}"/>
              </a:ext>
            </a:extLst>
          </p:cNvPr>
          <p:cNvSpPr/>
          <p:nvPr/>
        </p:nvSpPr>
        <p:spPr>
          <a:xfrm>
            <a:off x="4356818" y="4039041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0AE355-858F-4B84-BB1C-85ADA3DF5FC9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r>
              <a:rPr lang="es-419" sz="3000" dirty="0">
                <a:latin typeface="Bahnschrift SemiLight SemiConde" panose="020B0502040204020203" pitchFamily="34" charset="0"/>
              </a:rPr>
              <a:t>,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fontes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03F762DA-7978-4467-AB92-09EDF3408C1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32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/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𝑟𝑒𝑠𝑖𝑑𝑢𝑜𝑠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50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321D4E1-2F32-4161-8C4C-D2B08F86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2630477"/>
                <a:ext cx="3683894" cy="931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26C689-580C-414C-B5F6-1E8C0932F0CF}"/>
                  </a:ext>
                </a:extLst>
              </p:cNvPr>
              <p:cNvSpPr txBox="1"/>
              <p:nvPr/>
            </p:nvSpPr>
            <p:spPr>
              <a:xfrm>
                <a:off x="511410" y="3850239"/>
                <a:ext cx="3766993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𝑟𝑒𝑔𝑟𝑒𝑠𝑖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5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26C689-580C-414C-B5F6-1E8C0932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3850239"/>
                <a:ext cx="3766993" cy="931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D57221C-A258-41E7-B6BA-7C493F08F7E0}"/>
              </a:ext>
            </a:extLst>
          </p:cNvPr>
          <p:cNvSpPr/>
          <p:nvPr/>
        </p:nvSpPr>
        <p:spPr>
          <a:xfrm>
            <a:off x="4356818" y="2801343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dos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resíduos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2A28C6-9AE1-48F2-9BB6-D985BD23FD61}"/>
              </a:ext>
            </a:extLst>
          </p:cNvPr>
          <p:cNvSpPr/>
          <p:nvPr/>
        </p:nvSpPr>
        <p:spPr>
          <a:xfrm>
            <a:off x="4356818" y="4039041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0AE355-858F-4B84-BB1C-85ADA3DF5FC9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r>
              <a:rPr lang="es-419" sz="3000" dirty="0">
                <a:latin typeface="Bahnschrift SemiLight SemiConde" panose="020B0502040204020203" pitchFamily="34" charset="0"/>
              </a:rPr>
              <a:t>,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fontes</a:t>
            </a:r>
            <a:r>
              <a:rPr lang="es-419" sz="3000" dirty="0">
                <a:latin typeface="Bahnschrift SemiLight SemiConde" panose="020B0502040204020203" pitchFamily="34" charset="0"/>
              </a:rPr>
              <a:t>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variação</a:t>
            </a:r>
            <a:r>
              <a:rPr lang="es-419" sz="3000" dirty="0">
                <a:latin typeface="Bahnschrift SemiLight SemiConde" panose="020B0502040204020203" pitchFamily="34" charset="0"/>
              </a:rPr>
              <a:t>.</a:t>
            </a:r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03F762DA-7978-4467-AB92-09EDF3408C1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CBAF18-6E06-403B-9AC1-88DD2DF35A25}"/>
                  </a:ext>
                </a:extLst>
              </p:cNvPr>
              <p:cNvSpPr txBox="1"/>
              <p:nvPr/>
            </p:nvSpPr>
            <p:spPr>
              <a:xfrm>
                <a:off x="511410" y="5070002"/>
                <a:ext cx="3194464" cy="931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FCBAF18-6E06-403B-9AC1-88DD2DF3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0" y="5070002"/>
                <a:ext cx="3194464" cy="931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94F22149-707D-4FA9-BE00-167C679FD35C}"/>
              </a:ext>
            </a:extLst>
          </p:cNvPr>
          <p:cNvSpPr/>
          <p:nvPr/>
        </p:nvSpPr>
        <p:spPr>
          <a:xfrm>
            <a:off x="4356818" y="5217319"/>
            <a:ext cx="559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Soma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quadrados</a:t>
            </a:r>
            <a:r>
              <a:rPr lang="es-419" sz="3000" dirty="0">
                <a:latin typeface="Bahnschrift SemiLight SemiConde" panose="020B0502040204020203" pitchFamily="34" charset="0"/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1350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6531210" y="42669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AC23EB-038D-4E1C-B3DB-F00894E238CD}"/>
              </a:ext>
            </a:extLst>
          </p:cNvPr>
          <p:cNvSpPr/>
          <p:nvPr/>
        </p:nvSpPr>
        <p:spPr>
          <a:xfrm>
            <a:off x="361761" y="2444433"/>
            <a:ext cx="78887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Variación			SQ					G.L			QM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CC6247-AF94-43ED-9108-D3BE94CFF5B5}"/>
              </a:ext>
            </a:extLst>
          </p:cNvPr>
          <p:cNvSpPr/>
          <p:nvPr/>
        </p:nvSpPr>
        <p:spPr>
          <a:xfrm>
            <a:off x="361761" y="3242159"/>
            <a:ext cx="788876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i="1" dirty="0" err="1">
                <a:latin typeface="Bahnschrift SemiLight SemiConde" panose="020B0502040204020203" pitchFamily="34" charset="0"/>
              </a:rPr>
              <a:t>Regressão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 err="1">
                <a:latin typeface="Bahnschrift SemiLight SemiConde" panose="020B0502040204020203" pitchFamily="34" charset="0"/>
              </a:rPr>
              <a:t>Resíduos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>
                <a:latin typeface="Bahnschrift SemiLight SemiConde" panose="020B0502040204020203" pitchFamily="34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/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/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/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419" sz="2000" i="1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EAFFEE2-AB88-4A2C-93B5-9ECA7F946F4F}"/>
              </a:ext>
            </a:extLst>
          </p:cNvPr>
          <p:cNvCxnSpPr>
            <a:cxnSpLocks/>
          </p:cNvCxnSpPr>
          <p:nvPr/>
        </p:nvCxnSpPr>
        <p:spPr>
          <a:xfrm>
            <a:off x="361761" y="2998431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2F06727-C9A5-467B-8DB3-10EA4D41F968}"/>
              </a:ext>
            </a:extLst>
          </p:cNvPr>
          <p:cNvCxnSpPr>
            <a:cxnSpLocks/>
          </p:cNvCxnSpPr>
          <p:nvPr/>
        </p:nvCxnSpPr>
        <p:spPr>
          <a:xfrm>
            <a:off x="361761" y="2444433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97DA773-8261-426B-A6D3-31230AFD9290}"/>
              </a:ext>
            </a:extLst>
          </p:cNvPr>
          <p:cNvCxnSpPr>
            <a:cxnSpLocks/>
          </p:cNvCxnSpPr>
          <p:nvPr/>
        </p:nvCxnSpPr>
        <p:spPr>
          <a:xfrm>
            <a:off x="361761" y="6057317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402C4B-217B-4C66-B3D2-2FA8B5D0F4C5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8B8BCF66-75D0-4782-A1C0-8EDD3440E13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12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6531210" y="42669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AC23EB-038D-4E1C-B3DB-F00894E238CD}"/>
              </a:ext>
            </a:extLst>
          </p:cNvPr>
          <p:cNvSpPr/>
          <p:nvPr/>
        </p:nvSpPr>
        <p:spPr>
          <a:xfrm>
            <a:off x="361761" y="2444433"/>
            <a:ext cx="78887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Variación			SQ					G.L			QM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CC6247-AF94-43ED-9108-D3BE94CFF5B5}"/>
              </a:ext>
            </a:extLst>
          </p:cNvPr>
          <p:cNvSpPr/>
          <p:nvPr/>
        </p:nvSpPr>
        <p:spPr>
          <a:xfrm>
            <a:off x="361761" y="3242159"/>
            <a:ext cx="788876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i="1" dirty="0" err="1">
                <a:latin typeface="Bahnschrift SemiLight SemiConde" panose="020B0502040204020203" pitchFamily="34" charset="0"/>
              </a:rPr>
              <a:t>Regressão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 err="1">
                <a:latin typeface="Bahnschrift SemiLight SemiConde" panose="020B0502040204020203" pitchFamily="34" charset="0"/>
              </a:rPr>
              <a:t>Resíduos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>
                <a:latin typeface="Bahnschrift SemiLight SemiConde" panose="020B0502040204020203" pitchFamily="34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/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/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/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419" sz="2000" i="1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EAFFEE2-AB88-4A2C-93B5-9ECA7F946F4F}"/>
              </a:ext>
            </a:extLst>
          </p:cNvPr>
          <p:cNvCxnSpPr>
            <a:cxnSpLocks/>
          </p:cNvCxnSpPr>
          <p:nvPr/>
        </p:nvCxnSpPr>
        <p:spPr>
          <a:xfrm>
            <a:off x="361761" y="2998431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2F06727-C9A5-467B-8DB3-10EA4D41F968}"/>
              </a:ext>
            </a:extLst>
          </p:cNvPr>
          <p:cNvCxnSpPr>
            <a:cxnSpLocks/>
          </p:cNvCxnSpPr>
          <p:nvPr/>
        </p:nvCxnSpPr>
        <p:spPr>
          <a:xfrm>
            <a:off x="361761" y="2444433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97DA773-8261-426B-A6D3-31230AFD9290}"/>
              </a:ext>
            </a:extLst>
          </p:cNvPr>
          <p:cNvCxnSpPr>
            <a:cxnSpLocks/>
          </p:cNvCxnSpPr>
          <p:nvPr/>
        </p:nvCxnSpPr>
        <p:spPr>
          <a:xfrm>
            <a:off x="361761" y="6057317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402C4B-217B-4C66-B3D2-2FA8B5D0F4C5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8B8BCF66-75D0-4782-A1C0-8EDD3440E13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82DF106-1103-40A4-9AFA-007A2C8676CD}"/>
                  </a:ext>
                </a:extLst>
              </p:cNvPr>
              <p:cNvSpPr/>
              <p:nvPr/>
            </p:nvSpPr>
            <p:spPr>
              <a:xfrm>
                <a:off x="5384753" y="3297615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82DF106-1103-40A4-9AFA-007A2C867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53" y="3297615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C8EE182-8C48-43DE-AF25-E288ECD57E08}"/>
                  </a:ext>
                </a:extLst>
              </p:cNvPr>
              <p:cNvSpPr/>
              <p:nvPr/>
            </p:nvSpPr>
            <p:spPr>
              <a:xfrm>
                <a:off x="5155652" y="4321172"/>
                <a:ext cx="843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C8EE182-8C48-43DE-AF25-E288ECD57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4321172"/>
                <a:ext cx="84324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947114-0A76-4BEE-B0AB-7AD8F332AD96}"/>
                  </a:ext>
                </a:extLst>
              </p:cNvPr>
              <p:cNvSpPr/>
              <p:nvPr/>
            </p:nvSpPr>
            <p:spPr>
              <a:xfrm>
                <a:off x="5155651" y="5241459"/>
                <a:ext cx="843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947114-0A76-4BEE-B0AB-7AD8F332A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1" y="5241459"/>
                <a:ext cx="84324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00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6531210" y="42669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AC23EB-038D-4E1C-B3DB-F00894E238CD}"/>
              </a:ext>
            </a:extLst>
          </p:cNvPr>
          <p:cNvSpPr/>
          <p:nvPr/>
        </p:nvSpPr>
        <p:spPr>
          <a:xfrm>
            <a:off x="361761" y="2444433"/>
            <a:ext cx="78887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Variación			SQ					G.L			QM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CC6247-AF94-43ED-9108-D3BE94CFF5B5}"/>
              </a:ext>
            </a:extLst>
          </p:cNvPr>
          <p:cNvSpPr/>
          <p:nvPr/>
        </p:nvSpPr>
        <p:spPr>
          <a:xfrm>
            <a:off x="361761" y="3242159"/>
            <a:ext cx="788876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2500" i="1" dirty="0" err="1">
                <a:latin typeface="Bahnschrift SemiLight SemiConde" panose="020B0502040204020203" pitchFamily="34" charset="0"/>
              </a:rPr>
              <a:t>Regressão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 err="1">
                <a:latin typeface="Bahnschrift SemiLight SemiConde" panose="020B0502040204020203" pitchFamily="34" charset="0"/>
              </a:rPr>
              <a:t>Resíduos</a:t>
            </a:r>
            <a:endParaRPr lang="es-419" sz="2500" i="1" dirty="0">
              <a:latin typeface="Bahnschrift SemiLight SemiConde" panose="020B0502040204020203" pitchFamily="34" charset="0"/>
            </a:endParaRPr>
          </a:p>
          <a:p>
            <a:endParaRPr lang="es-419" sz="4000" i="1" dirty="0">
              <a:latin typeface="Bahnschrift SemiLight SemiConde" panose="020B0502040204020203" pitchFamily="34" charset="0"/>
            </a:endParaRPr>
          </a:p>
          <a:p>
            <a:r>
              <a:rPr lang="es-419" sz="2500" i="1" dirty="0">
                <a:latin typeface="Bahnschrift SemiLight SemiConde" panose="020B0502040204020203" pitchFamily="34" charset="0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/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3073E18A-5586-4755-83F5-F4D766456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231" y="4125096"/>
                <a:ext cx="1628074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/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D5A655B-95A9-4934-A5AF-2BE692CE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301" y="3122289"/>
                <a:ext cx="1593641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/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419" sz="2000" i="1" dirty="0">
                  <a:latin typeface="Bahnschrift SemiLight SemiConde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2E8CC823-0EA6-49DE-9566-1F6E9F6F6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17" y="5125823"/>
                <a:ext cx="2812301" cy="837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EAFFEE2-AB88-4A2C-93B5-9ECA7F946F4F}"/>
              </a:ext>
            </a:extLst>
          </p:cNvPr>
          <p:cNvCxnSpPr>
            <a:cxnSpLocks/>
          </p:cNvCxnSpPr>
          <p:nvPr/>
        </p:nvCxnSpPr>
        <p:spPr>
          <a:xfrm>
            <a:off x="361761" y="2998431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2F06727-C9A5-467B-8DB3-10EA4D41F968}"/>
              </a:ext>
            </a:extLst>
          </p:cNvPr>
          <p:cNvCxnSpPr>
            <a:cxnSpLocks/>
          </p:cNvCxnSpPr>
          <p:nvPr/>
        </p:nvCxnSpPr>
        <p:spPr>
          <a:xfrm>
            <a:off x="361761" y="2444433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97DA773-8261-426B-A6D3-31230AFD9290}"/>
              </a:ext>
            </a:extLst>
          </p:cNvPr>
          <p:cNvCxnSpPr>
            <a:cxnSpLocks/>
          </p:cNvCxnSpPr>
          <p:nvPr/>
        </p:nvCxnSpPr>
        <p:spPr>
          <a:xfrm>
            <a:off x="361761" y="6057317"/>
            <a:ext cx="82814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1402C4B-217B-4C66-B3D2-2FA8B5D0F4C5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8B8BCF66-75D0-4782-A1C0-8EDD3440E13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82DF106-1103-40A4-9AFA-007A2C8676CD}"/>
                  </a:ext>
                </a:extLst>
              </p:cNvPr>
              <p:cNvSpPr/>
              <p:nvPr/>
            </p:nvSpPr>
            <p:spPr>
              <a:xfrm>
                <a:off x="5384753" y="3297615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82DF106-1103-40A4-9AFA-007A2C867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53" y="3297615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C8EE182-8C48-43DE-AF25-E288ECD57E08}"/>
                  </a:ext>
                </a:extLst>
              </p:cNvPr>
              <p:cNvSpPr/>
              <p:nvPr/>
            </p:nvSpPr>
            <p:spPr>
              <a:xfrm>
                <a:off x="5155652" y="4321172"/>
                <a:ext cx="843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C8EE182-8C48-43DE-AF25-E288ECD57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2" y="4321172"/>
                <a:ext cx="84324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947114-0A76-4BEE-B0AB-7AD8F332AD96}"/>
                  </a:ext>
                </a:extLst>
              </p:cNvPr>
              <p:cNvSpPr/>
              <p:nvPr/>
            </p:nvSpPr>
            <p:spPr>
              <a:xfrm>
                <a:off x="5155651" y="5241459"/>
                <a:ext cx="843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947114-0A76-4BEE-B0AB-7AD8F332A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651" y="5241459"/>
                <a:ext cx="84324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6E82C24F-23BD-4DC6-8166-177DCEF3AD86}"/>
              </a:ext>
            </a:extLst>
          </p:cNvPr>
          <p:cNvSpPr txBox="1"/>
          <p:nvPr/>
        </p:nvSpPr>
        <p:spPr>
          <a:xfrm>
            <a:off x="6531210" y="42669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B2771CD-D581-44AB-B323-B091907AEA0B}"/>
                  </a:ext>
                </a:extLst>
              </p:cNvPr>
              <p:cNvSpPr/>
              <p:nvPr/>
            </p:nvSpPr>
            <p:spPr>
              <a:xfrm>
                <a:off x="6857605" y="3114296"/>
                <a:ext cx="1497589" cy="766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𝑟𝑒𝑔𝑟𝑒𝑠𝑠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𝑟𝑒𝑔𝑟𝑒𝑠𝑠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B2771CD-D581-44AB-B323-B091907AE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05" y="3114296"/>
                <a:ext cx="1497589" cy="7667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8DF900F-41DE-47EC-84EE-D77CF98ADF24}"/>
                  </a:ext>
                </a:extLst>
              </p:cNvPr>
              <p:cNvSpPr/>
              <p:nvPr/>
            </p:nvSpPr>
            <p:spPr>
              <a:xfrm>
                <a:off x="6851794" y="4137853"/>
                <a:ext cx="1397241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𝑟𝑒𝑠𝑖𝑑𝑢𝑜𝑠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𝑟𝑒𝑠𝑖𝑑𝑢𝑜𝑠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8DF900F-41DE-47EC-84EE-D77CF98AD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94" y="4137853"/>
                <a:ext cx="1397241" cy="7244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11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7BF1151-E426-46B2-AFAE-E3D932CB1312}"/>
                  </a:ext>
                </a:extLst>
              </p:cNvPr>
              <p:cNvSpPr txBox="1"/>
              <p:nvPr/>
            </p:nvSpPr>
            <p:spPr>
              <a:xfrm>
                <a:off x="361761" y="3196534"/>
                <a:ext cx="3610412" cy="804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𝑒𝑚𝑝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𝑟𝑖𝑐𝑜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𝑄𝑀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𝑟𝑒𝑔𝑟𝑒𝑠𝑠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𝑄𝑀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𝑟𝑒𝑠𝑖𝑑𝑢𝑜𝑠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7BF1151-E426-46B2-AFAE-E3D932CB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1" y="3196534"/>
                <a:ext cx="3610412" cy="80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E3F1F5F-339E-4E52-9AC5-165B94627511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B3E5D22-25BA-4F29-BA50-57EBB67F15E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37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7BF1151-E426-46B2-AFAE-E3D932CB1312}"/>
                  </a:ext>
                </a:extLst>
              </p:cNvPr>
              <p:cNvSpPr txBox="1"/>
              <p:nvPr/>
            </p:nvSpPr>
            <p:spPr>
              <a:xfrm>
                <a:off x="361761" y="3196534"/>
                <a:ext cx="3610412" cy="804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𝑒𝑚𝑝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𝑟𝑖𝑐𝑜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𝑄𝑀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𝑟𝑒𝑔𝑟𝑒𝑠𝑠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𝑄𝑀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𝑟𝑒𝑠𝑖𝑑𝑢𝑜𝑠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5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7BF1151-E426-46B2-AFAE-E3D932CB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1" y="3196534"/>
                <a:ext cx="3610412" cy="80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E3F1F5F-339E-4E52-9AC5-165B94627511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ANOVA da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regressão</a:t>
            </a:r>
            <a:endParaRPr lang="es-419" sz="3000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FB3E5D22-25BA-4F29-BA50-57EBB67F15E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42A47-5806-4440-B53F-C00F1B173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467" y="2083871"/>
            <a:ext cx="5079991" cy="4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784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Função de dependência de una variável </a:t>
            </a:r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resposta</a:t>
            </a:r>
            <a:r>
              <a:rPr lang="pt-BR" sz="3000" dirty="0">
                <a:latin typeface="Bahnschrift SemiLight SemiConde" panose="020B0502040204020203" pitchFamily="34" charset="0"/>
              </a:rPr>
              <a:t>  (</a:t>
            </a:r>
            <a:r>
              <a:rPr lang="pt-BR" sz="3000" i="1" dirty="0">
                <a:latin typeface="Bahnschrift SemiLight SemiConde" panose="020B0502040204020203" pitchFamily="34" charset="0"/>
              </a:rPr>
              <a:t>variável dependente</a:t>
            </a:r>
            <a:r>
              <a:rPr lang="pt-BR" sz="3000" dirty="0">
                <a:latin typeface="Bahnschrift SemiLight SemiConde" panose="020B0502040204020203" pitchFamily="34" charset="0"/>
              </a:rPr>
              <a:t>) de una variável </a:t>
            </a:r>
            <a:r>
              <a:rPr lang="pt-BR" sz="3000" b="1" dirty="0">
                <a:solidFill>
                  <a:srgbClr val="C00000"/>
                </a:solidFill>
                <a:latin typeface="Bahnschrift SemiLight SemiConde" panose="020B0502040204020203" pitchFamily="34" charset="0"/>
              </a:rPr>
              <a:t>preditora</a:t>
            </a:r>
            <a:r>
              <a:rPr lang="pt-BR" sz="3000" dirty="0">
                <a:latin typeface="Bahnschrift SemiLight SemiConde" panose="020B0502040204020203" pitchFamily="34" charset="0"/>
              </a:rPr>
              <a:t> (</a:t>
            </a:r>
            <a:r>
              <a:rPr lang="pt-BR" sz="3000" i="1" dirty="0">
                <a:latin typeface="Bahnschrift SemiLight SemiConde" panose="020B0502040204020203" pitchFamily="34" charset="0"/>
              </a:rPr>
              <a:t>variável Independiente</a:t>
            </a:r>
            <a:r>
              <a:rPr lang="pt-BR" sz="3000" dirty="0">
                <a:latin typeface="Bahnschrift SemiLight SemiConde" panose="020B0502040204020203" pitchFamily="34" charset="0"/>
              </a:rPr>
              <a:t>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07B6EC-F99F-4155-917E-EC1AB7F5F692}"/>
              </a:ext>
            </a:extLst>
          </p:cNvPr>
          <p:cNvSpPr/>
          <p:nvPr/>
        </p:nvSpPr>
        <p:spPr>
          <a:xfrm>
            <a:off x="361761" y="3429000"/>
            <a:ext cx="8122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Bahnschrift SemiLight SemiConde" panose="020B0502040204020203" pitchFamily="34" charset="0"/>
              </a:rPr>
              <a:t>A magnitude da variável resposta está determinada pela magnitude da variável preditora.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F2D538D9-6B81-49C4-8417-8568D7A0D3EE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Relação entre variáveis</a:t>
            </a:r>
          </a:p>
        </p:txBody>
      </p:sp>
    </p:spTree>
    <p:extLst>
      <p:ext uri="{BB962C8B-B14F-4D97-AF65-F5344CB8AC3E}">
        <p14:creationId xmlns:p14="http://schemas.microsoft.com/office/powerpoint/2010/main" val="2968621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726FA7-05A9-4743-9936-BA499AEA9F40}"/>
              </a:ext>
            </a:extLst>
          </p:cNvPr>
          <p:cNvSpPr/>
          <p:nvPr/>
        </p:nvSpPr>
        <p:spPr>
          <a:xfrm>
            <a:off x="280738" y="1805149"/>
            <a:ext cx="10491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Coeficiente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determinação</a:t>
            </a:r>
            <a:r>
              <a:rPr lang="es-419" sz="3000" dirty="0">
                <a:latin typeface="Bahnschrift SemiLight SemiConde" panose="020B0502040204020203" pitchFamily="34" charset="0"/>
              </a:rPr>
              <a:t> (R</a:t>
            </a:r>
            <a:r>
              <a:rPr lang="es-419" sz="3000" baseline="30000" dirty="0">
                <a:latin typeface="Bahnschrift SemiLight SemiConde" panose="020B0502040204020203" pitchFamily="34" charset="0"/>
              </a:rPr>
              <a:t>2</a:t>
            </a:r>
            <a:r>
              <a:rPr lang="es-419" sz="3000" dirty="0">
                <a:latin typeface="Bahnschrift SemiLight SemiConde" panose="020B0502040204020203" pitchFamily="34" charset="0"/>
              </a:rPr>
              <a:t>)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DA6023D-1667-480C-A744-57EDAF78FEE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5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726FA7-05A9-4743-9936-BA499AEA9F40}"/>
              </a:ext>
            </a:extLst>
          </p:cNvPr>
          <p:cNvSpPr/>
          <p:nvPr/>
        </p:nvSpPr>
        <p:spPr>
          <a:xfrm>
            <a:off x="280738" y="1805149"/>
            <a:ext cx="10491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Coeficiente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determinação</a:t>
            </a:r>
            <a:r>
              <a:rPr lang="es-419" sz="3000" dirty="0">
                <a:latin typeface="Bahnschrift SemiLight SemiConde" panose="020B0502040204020203" pitchFamily="34" charset="0"/>
              </a:rPr>
              <a:t> (R</a:t>
            </a:r>
            <a:r>
              <a:rPr lang="es-419" sz="3000" baseline="30000" dirty="0">
                <a:latin typeface="Bahnschrift SemiLight SemiConde" panose="020B0502040204020203" pitchFamily="34" charset="0"/>
              </a:rPr>
              <a:t>2</a:t>
            </a:r>
            <a:r>
              <a:rPr lang="es-419" sz="3000" dirty="0">
                <a:latin typeface="Bahnschrift SemiLight SemiConde" panose="020B0502040204020203" pitchFamily="34" charset="0"/>
              </a:rPr>
              <a:t>):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Variância</a:t>
            </a:r>
            <a:r>
              <a:rPr lang="es-419" sz="3000" dirty="0">
                <a:latin typeface="Bahnschrift SemiLight SemiConde" panose="020B0502040204020203" pitchFamily="34" charset="0"/>
              </a:rPr>
              <a:t> explicada pelo modelo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DA6023D-1667-480C-A744-57EDAF78FEE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94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7">
            <a:extLst>
              <a:ext uri="{FF2B5EF4-FFF2-40B4-BE49-F238E27FC236}">
                <a16:creationId xmlns:a16="http://schemas.microsoft.com/office/drawing/2014/main" id="{BDA6023D-1667-480C-A744-57EDAF78FEE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DB77818-E9A5-424C-A936-BCA0B162F553}"/>
                  </a:ext>
                </a:extLst>
              </p:cNvPr>
              <p:cNvSpPr txBox="1"/>
              <p:nvPr/>
            </p:nvSpPr>
            <p:spPr>
              <a:xfrm>
                <a:off x="652389" y="3429000"/>
                <a:ext cx="3149195" cy="959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𝑅𝑒𝑔𝑟𝑒𝑠𝑠</m:t>
                              </m:r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DB77818-E9A5-424C-A936-BCA0B162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9" y="3429000"/>
                <a:ext cx="3149195" cy="959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3041095A-4534-4024-8FAF-06462B6FB957}"/>
              </a:ext>
            </a:extLst>
          </p:cNvPr>
          <p:cNvSpPr/>
          <p:nvPr/>
        </p:nvSpPr>
        <p:spPr>
          <a:xfrm>
            <a:off x="280738" y="1805149"/>
            <a:ext cx="10491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Coeficiente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determinação</a:t>
            </a:r>
            <a:r>
              <a:rPr lang="es-419" sz="3000" dirty="0">
                <a:latin typeface="Bahnschrift SemiLight SemiConde" panose="020B0502040204020203" pitchFamily="34" charset="0"/>
              </a:rPr>
              <a:t> (R</a:t>
            </a:r>
            <a:r>
              <a:rPr lang="es-419" sz="3000" baseline="30000" dirty="0">
                <a:latin typeface="Bahnschrift SemiLight SemiConde" panose="020B0502040204020203" pitchFamily="34" charset="0"/>
              </a:rPr>
              <a:t>2</a:t>
            </a:r>
            <a:r>
              <a:rPr lang="es-419" sz="3000" dirty="0">
                <a:latin typeface="Bahnschrift SemiLight SemiConde" panose="020B0502040204020203" pitchFamily="34" charset="0"/>
              </a:rPr>
              <a:t>):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Variância</a:t>
            </a:r>
            <a:r>
              <a:rPr lang="es-419" sz="3000" dirty="0">
                <a:latin typeface="Bahnschrift SemiLight SemiConde" panose="020B0502040204020203" pitchFamily="34" charset="0"/>
              </a:rPr>
              <a:t> explicada pelo modelo</a:t>
            </a:r>
          </a:p>
        </p:txBody>
      </p:sp>
    </p:spTree>
    <p:extLst>
      <p:ext uri="{BB962C8B-B14F-4D97-AF65-F5344CB8AC3E}">
        <p14:creationId xmlns:p14="http://schemas.microsoft.com/office/powerpoint/2010/main" val="236532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7CDD4B6-35A1-4987-8FEB-CBF87EB238C1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 por t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000" dirty="0">
                <a:latin typeface="Bahnschrift SemiLight SemiConde" panose="020B0502040204020203" pitchFamily="34" charset="0"/>
              </a:rPr>
              <a:t>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1390B7-2213-42A8-B6E7-BCF6D8D63D07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CCA26931-A305-44A3-908E-639DFA2A18F0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750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954C0A-F212-45EB-9538-4771F652BB71}"/>
                  </a:ext>
                </a:extLst>
              </p:cNvPr>
              <p:cNvSpPr txBox="1"/>
              <p:nvPr/>
            </p:nvSpPr>
            <p:spPr>
              <a:xfrm>
                <a:off x="3407010" y="2743276"/>
                <a:ext cx="2012923" cy="954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954C0A-F212-45EB-9538-4771F652B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10" y="2743276"/>
                <a:ext cx="2012923" cy="954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C8870479-7E82-41EC-9A15-69EE7341A777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75A70D1-8203-4B6F-AF45-E38DBF116F18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 por t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000" dirty="0">
                <a:latin typeface="Bahnschrift SemiLight SemiConde" panose="020B0502040204020203" pitchFamily="34" charset="0"/>
              </a:rPr>
              <a:t> 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100CD12C-CD37-4B85-A0E7-0669BF242129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63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954C0A-F212-45EB-9538-4771F652BB71}"/>
                  </a:ext>
                </a:extLst>
              </p:cNvPr>
              <p:cNvSpPr txBox="1"/>
              <p:nvPr/>
            </p:nvSpPr>
            <p:spPr>
              <a:xfrm>
                <a:off x="3407010" y="2743276"/>
                <a:ext cx="2012923" cy="954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D954C0A-F212-45EB-9538-4771F652B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10" y="2743276"/>
                <a:ext cx="2012923" cy="954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C8870479-7E82-41EC-9A15-69EE7341A777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1CCD68-BEF7-49B9-BA7B-E9CBE124DB76}"/>
                  </a:ext>
                </a:extLst>
              </p:cNvPr>
              <p:cNvSpPr txBox="1"/>
              <p:nvPr/>
            </p:nvSpPr>
            <p:spPr>
              <a:xfrm>
                <a:off x="3407009" y="4550305"/>
                <a:ext cx="3459793" cy="136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pt-BR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</a:rPr>
                                    <m:t>𝑄𝑀</m:t>
                                  </m:r>
                                </m:e>
                                <m:sub>
                                  <m:r>
                                    <a:rPr lang="pt-BR" sz="3000" b="0" i="1" smtClean="0">
                                      <a:latin typeface="Cambria Math" panose="02040503050406030204" pitchFamily="18" charset="0"/>
                                    </a:rPr>
                                    <m:t>𝑟𝑒𝑠𝑖𝑑𝑢𝑜𝑠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3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sz="3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3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30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3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3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1CCD68-BEF7-49B9-BA7B-E9CBE124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009" y="4550305"/>
                <a:ext cx="3459793" cy="13640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212BB9EB-168B-4FC9-A3A9-DF0936F46B4F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 por t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000" dirty="0">
                <a:latin typeface="Bahnschrift SemiLight SemiConde" panose="020B0502040204020203" pitchFamily="34" charset="0"/>
              </a:rPr>
              <a:t> 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39355A5A-B32C-4DE0-8ECA-90F4F5C4B5E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2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F55C9C5-9DB0-4681-B35C-A30D88328253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870479-7E82-41EC-9A15-69EE7341A777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B53380-771D-4187-BDF8-B383305B9163}"/>
                  </a:ext>
                </a:extLst>
              </p:cNvPr>
              <p:cNvSpPr txBox="1"/>
              <p:nvPr/>
            </p:nvSpPr>
            <p:spPr>
              <a:xfrm>
                <a:off x="3171644" y="3479046"/>
                <a:ext cx="3968016" cy="64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B53380-771D-4187-BDF8-B383305B9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44" y="3479046"/>
                <a:ext cx="3968016" cy="642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BC76128A-1160-4F64-B382-32B827F3910E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 por t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000" dirty="0">
                <a:latin typeface="Bahnschrift SemiLight SemiConde" panose="020B0502040204020203" pitchFamily="34" charset="0"/>
              </a:rPr>
              <a:t> 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B5E73437-E32C-4133-BF56-BE88FC1B148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0B0407-EE6F-4240-A173-5A8E75EBD386}"/>
              </a:ext>
            </a:extLst>
          </p:cNvPr>
          <p:cNvSpPr/>
          <p:nvPr/>
        </p:nvSpPr>
        <p:spPr>
          <a:xfrm>
            <a:off x="2604218" y="2824956"/>
            <a:ext cx="61578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Intervalo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confiança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</a:t>
            </a:r>
          </a:p>
        </p:txBody>
      </p:sp>
    </p:spTree>
    <p:extLst>
      <p:ext uri="{BB962C8B-B14F-4D97-AF65-F5344CB8AC3E}">
        <p14:creationId xmlns:p14="http://schemas.microsoft.com/office/powerpoint/2010/main" val="4007100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C76C74B-006E-4218-827A-3DE652DB61CB}"/>
              </a:ext>
            </a:extLst>
          </p:cNvPr>
          <p:cNvSpPr/>
          <p:nvPr/>
        </p:nvSpPr>
        <p:spPr>
          <a:xfrm>
            <a:off x="361761" y="5129026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Verificar se o I.C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incli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B0794-E09B-4A04-9B87-2AA7ADC06C1B}"/>
              </a:ext>
            </a:extLst>
          </p:cNvPr>
          <p:cNvSpPr txBox="1"/>
          <p:nvPr/>
        </p:nvSpPr>
        <p:spPr>
          <a:xfrm>
            <a:off x="511410" y="366185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3A908C-2653-4F36-9592-BEEA5129CA42}"/>
              </a:ext>
            </a:extLst>
          </p:cNvPr>
          <p:cNvSpPr/>
          <p:nvPr/>
        </p:nvSpPr>
        <p:spPr>
          <a:xfrm>
            <a:off x="361761" y="2743276"/>
            <a:ext cx="1564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0</a:t>
            </a:r>
            <a:r>
              <a:rPr lang="es-419" sz="3000" dirty="0">
                <a:latin typeface="Bahnschrift SemiLight SemiConde" panose="020B0502040204020203" pitchFamily="34" charset="0"/>
              </a:rPr>
              <a:t>: b = 0</a:t>
            </a:r>
          </a:p>
          <a:p>
            <a:r>
              <a:rPr lang="es-419" sz="3000" dirty="0">
                <a:latin typeface="Bahnschrift SemiLight SemiConde" panose="020B0502040204020203" pitchFamily="34" charset="0"/>
              </a:rPr>
              <a:t>H</a:t>
            </a:r>
            <a:r>
              <a:rPr lang="es-419" sz="3000" baseline="-25000" dirty="0">
                <a:latin typeface="Bahnschrift SemiLight SemiConde" panose="020B0502040204020203" pitchFamily="34" charset="0"/>
              </a:rPr>
              <a:t>a</a:t>
            </a:r>
            <a:r>
              <a:rPr lang="es-419" sz="3000" dirty="0">
                <a:latin typeface="Bahnschrift SemiLight SemiConde" panose="020B0502040204020203" pitchFamily="34" charset="0"/>
              </a:rPr>
              <a:t>: b </a:t>
            </a:r>
            <a:r>
              <a:rPr lang="es-419" sz="30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≠</a:t>
            </a:r>
            <a:r>
              <a:rPr lang="es-419" sz="3000" dirty="0">
                <a:latin typeface="Bahnschrift SemiLight SemiConde" panose="020B0502040204020203" pitchFamily="34" charset="0"/>
              </a:rPr>
              <a:t>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92820-1A41-4296-9DC7-A4D0277C0C78}"/>
                  </a:ext>
                </a:extLst>
              </p:cNvPr>
              <p:cNvSpPr txBox="1"/>
              <p:nvPr/>
            </p:nvSpPr>
            <p:spPr>
              <a:xfrm>
                <a:off x="3171644" y="3479046"/>
                <a:ext cx="3968016" cy="64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0C92820-1A41-4296-9DC7-A4D0277C0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44" y="3479046"/>
                <a:ext cx="3968016" cy="642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AB058995-6652-4AF6-AB4C-D6A27E27FC57}"/>
              </a:ext>
            </a:extLst>
          </p:cNvPr>
          <p:cNvSpPr/>
          <p:nvPr/>
        </p:nvSpPr>
        <p:spPr>
          <a:xfrm>
            <a:off x="361761" y="1640681"/>
            <a:ext cx="95877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Teste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hipótese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 por t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Student</a:t>
            </a:r>
            <a:r>
              <a:rPr lang="es-419" sz="3000" dirty="0">
                <a:latin typeface="Bahnschrift SemiLight SemiConde" panose="020B0502040204020203" pitchFamily="34" charset="0"/>
              </a:rPr>
              <a:t>  </a:t>
            </a:r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3686BFB1-3010-4A32-90A7-5D8EE720A901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Significância</a:t>
            </a:r>
            <a:r>
              <a:rPr lang="es-419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 da </a:t>
            </a:r>
            <a:r>
              <a:rPr lang="es-419" sz="4000" dirty="0" err="1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regressão</a:t>
            </a:r>
            <a:endParaRPr lang="es-419" sz="4000" dirty="0">
              <a:solidFill>
                <a:schemeClr val="accent6">
                  <a:lumMod val="5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C456FC8-007D-4922-9BB1-0CFAA82EFD1C}"/>
              </a:ext>
            </a:extLst>
          </p:cNvPr>
          <p:cNvSpPr/>
          <p:nvPr/>
        </p:nvSpPr>
        <p:spPr>
          <a:xfrm>
            <a:off x="2604218" y="2824956"/>
            <a:ext cx="61578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>
                <a:latin typeface="Bahnschrift SemiLight SemiConde" panose="020B0502040204020203" pitchFamily="34" charset="0"/>
              </a:rPr>
              <a:t>Intervalo de </a:t>
            </a:r>
            <a:r>
              <a:rPr lang="es-419" sz="3000" dirty="0" err="1">
                <a:latin typeface="Bahnschrift SemiLight SemiConde" panose="020B0502040204020203" pitchFamily="34" charset="0"/>
              </a:rPr>
              <a:t>confiança</a:t>
            </a:r>
            <a:r>
              <a:rPr lang="es-419" sz="3000" dirty="0">
                <a:latin typeface="Bahnschrift SemiLight SemiConde" panose="020B0502040204020203" pitchFamily="34" charset="0"/>
              </a:rPr>
              <a:t> do coeficiente</a:t>
            </a:r>
          </a:p>
        </p:txBody>
      </p:sp>
    </p:spTree>
    <p:extLst>
      <p:ext uri="{BB962C8B-B14F-4D97-AF65-F5344CB8AC3E}">
        <p14:creationId xmlns:p14="http://schemas.microsoft.com/office/powerpoint/2010/main" val="2536162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834B682-2B95-4147-8E06-CCB2C6D2A2F1}"/>
              </a:ext>
            </a:extLst>
          </p:cNvPr>
          <p:cNvSpPr/>
          <p:nvPr/>
        </p:nvSpPr>
        <p:spPr>
          <a:xfrm>
            <a:off x="265817" y="1511980"/>
            <a:ext cx="4005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Relação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entre o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tamanho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parques urbanos e a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diversidade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aves</a:t>
            </a:r>
            <a:endParaRPr lang="es-419" sz="3000" dirty="0"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CE2392ED-1FD4-4E8B-A45C-94DEDBBBD08F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</p:spTree>
    <p:extLst>
      <p:ext uri="{BB962C8B-B14F-4D97-AF65-F5344CB8AC3E}">
        <p14:creationId xmlns:p14="http://schemas.microsoft.com/office/powerpoint/2010/main" val="2056030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9994414-8FA6-4F9D-AC67-29A0803B3945}"/>
              </a:ext>
            </a:extLst>
          </p:cNvPr>
          <p:cNvGrpSpPr/>
          <p:nvPr/>
        </p:nvGrpSpPr>
        <p:grpSpPr>
          <a:xfrm>
            <a:off x="4166188" y="1335512"/>
            <a:ext cx="3530011" cy="4525015"/>
            <a:chOff x="3221662" y="2179691"/>
            <a:chExt cx="3530011" cy="452501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B862D99-6786-4B0E-AE8F-28F989000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23" t="21335" r="34884" b="5175"/>
            <a:stretch/>
          </p:blipFill>
          <p:spPr>
            <a:xfrm>
              <a:off x="3221662" y="2179691"/>
              <a:ext cx="3530011" cy="4525015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D9D95BB-7392-4221-ABD1-B5E0CE638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2268942"/>
              <a:ext cx="139995" cy="1975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7">
            <a:extLst>
              <a:ext uri="{FF2B5EF4-FFF2-40B4-BE49-F238E27FC236}">
                <a16:creationId xmlns:a16="http://schemas.microsoft.com/office/drawing/2014/main" id="{5E84E491-95FD-40A1-A12F-BA7F11195815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21D59D-E354-4156-BD0E-81D24970B536}"/>
              </a:ext>
            </a:extLst>
          </p:cNvPr>
          <p:cNvSpPr/>
          <p:nvPr/>
        </p:nvSpPr>
        <p:spPr>
          <a:xfrm>
            <a:off x="265817" y="1511980"/>
            <a:ext cx="4005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Relação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entre o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tamanho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parques urbanos e a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diversidade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aves</a:t>
            </a:r>
            <a:endParaRPr lang="es-419" sz="3000" dirty="0"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23B55632-C3EF-4BBC-B517-4DB2D8F1DA37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231336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E8FE52B-46B9-4D1B-864D-C7FC9891C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3" t="21335" r="34884" b="5175"/>
          <a:stretch/>
        </p:blipFill>
        <p:spPr>
          <a:xfrm>
            <a:off x="4166188" y="1335512"/>
            <a:ext cx="3530011" cy="4525015"/>
          </a:xfrm>
          <a:prstGeom prst="rect">
            <a:avLst/>
          </a:prstGeom>
        </p:spPr>
      </p:pic>
      <p:pic>
        <p:nvPicPr>
          <p:cNvPr id="8" name="Imagen 10">
            <a:extLst>
              <a:ext uri="{FF2B5EF4-FFF2-40B4-BE49-F238E27FC236}">
                <a16:creationId xmlns:a16="http://schemas.microsoft.com/office/drawing/2014/main" id="{C876A312-91E4-4686-8E71-961BFF12D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52" y="124466"/>
            <a:ext cx="3327344" cy="2495509"/>
          </a:xfrm>
          <a:prstGeom prst="rect">
            <a:avLst/>
          </a:prstGeom>
          <a:ln w="28575">
            <a:noFill/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BB323EE-F6BF-42A0-B8C4-A98A1F4A3066}"/>
              </a:ext>
            </a:extLst>
          </p:cNvPr>
          <p:cNvSpPr/>
          <p:nvPr/>
        </p:nvSpPr>
        <p:spPr>
          <a:xfrm>
            <a:off x="7696199" y="2619975"/>
            <a:ext cx="3900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30 parques urbanos ao norte da Venezuela</a:t>
            </a:r>
            <a:endParaRPr lang="pt-BR" sz="2400" dirty="0"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1E045259-1D3D-4D11-A20A-0FD87650E53D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BB97B06-6F78-4144-84FB-2F6405944731}"/>
              </a:ext>
            </a:extLst>
          </p:cNvPr>
          <p:cNvCxnSpPr>
            <a:cxnSpLocks/>
          </p:cNvCxnSpPr>
          <p:nvPr/>
        </p:nvCxnSpPr>
        <p:spPr>
          <a:xfrm flipH="1">
            <a:off x="5516526" y="1424763"/>
            <a:ext cx="139995" cy="197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784C3CA-A50C-4BB5-B4C8-B5B7BA02BE6B}"/>
              </a:ext>
            </a:extLst>
          </p:cNvPr>
          <p:cNvSpPr/>
          <p:nvPr/>
        </p:nvSpPr>
        <p:spPr>
          <a:xfrm>
            <a:off x="265817" y="1511980"/>
            <a:ext cx="4005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Relação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entre o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tamanho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parques urbanos e a </a:t>
            </a:r>
            <a:r>
              <a:rPr lang="es-419" sz="3000" dirty="0" err="1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diversidade</a:t>
            </a:r>
            <a:r>
              <a:rPr lang="es-419" sz="3000" dirty="0">
                <a:solidFill>
                  <a:srgbClr val="222222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 de aves</a:t>
            </a:r>
            <a:endParaRPr lang="es-419" sz="3000" dirty="0">
              <a:latin typeface="Bahnschrift SemiLight SemiConde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16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C31AC2-B0A3-4910-9B87-4D85A406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080000"/>
            <a:ext cx="7605419" cy="5707875"/>
          </a:xfrm>
          <a:prstGeom prst="rect">
            <a:avLst/>
          </a:prstGeom>
        </p:spPr>
      </p:pic>
      <p:sp>
        <p:nvSpPr>
          <p:cNvPr id="23" name="CuadroTexto 7">
            <a:extLst>
              <a:ext uri="{FF2B5EF4-FFF2-40B4-BE49-F238E27FC236}">
                <a16:creationId xmlns:a16="http://schemas.microsoft.com/office/drawing/2014/main" id="{35C88990-FF9E-4DC2-A89A-4B0F89D00BC1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</p:spTree>
    <p:extLst>
      <p:ext uri="{BB962C8B-B14F-4D97-AF65-F5344CB8AC3E}">
        <p14:creationId xmlns:p14="http://schemas.microsoft.com/office/powerpoint/2010/main" val="4360633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343A8D-076D-4855-9252-17CC4014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080000"/>
            <a:ext cx="7605419" cy="5707875"/>
          </a:xfrm>
          <a:prstGeom prst="rect">
            <a:avLst/>
          </a:prstGeom>
        </p:spPr>
      </p:pic>
      <p:sp>
        <p:nvSpPr>
          <p:cNvPr id="3" name="CuadroTexto 7">
            <a:extLst>
              <a:ext uri="{FF2B5EF4-FFF2-40B4-BE49-F238E27FC236}">
                <a16:creationId xmlns:a16="http://schemas.microsoft.com/office/drawing/2014/main" id="{FB882C7E-A5DE-4237-A13A-A33A2736000A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</p:spTree>
    <p:extLst>
      <p:ext uri="{BB962C8B-B14F-4D97-AF65-F5344CB8AC3E}">
        <p14:creationId xmlns:p14="http://schemas.microsoft.com/office/powerpoint/2010/main" val="1154326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9B1505-64B0-436D-92EA-F39AE31B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080000"/>
            <a:ext cx="7605419" cy="570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CDA8FD-AA66-4D57-ACFD-548C0A768EBD}"/>
                  </a:ext>
                </a:extLst>
              </p:cNvPr>
              <p:cNvSpPr/>
              <p:nvPr/>
            </p:nvSpPr>
            <p:spPr>
              <a:xfrm>
                <a:off x="7953808" y="1493534"/>
                <a:ext cx="3587895" cy="130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000" b="0" dirty="0">
                    <a:solidFill>
                      <a:srgbClr val="C00000"/>
                    </a:solidFill>
                    <a:effectLst/>
                    <a:latin typeface="Bahnschrift SemiLight SemiConde" panose="020B0502040204020203" pitchFamily="34" charset="0"/>
                    <a:ea typeface="Cambria" panose="02040503050406030204" pitchFamily="18" charset="0"/>
                  </a:rPr>
                  <a:t>Nosso modelo</a:t>
                </a:r>
              </a:p>
              <a:p>
                <a:endParaRPr lang="pt-BR" sz="2400" b="0" i="1" dirty="0">
                  <a:solidFill>
                    <a:srgbClr val="222222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𝑦</m:t>
                      </m:r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=2,04+0,007</m:t>
                      </m:r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500" b="0" i="0" dirty="0">
                  <a:solidFill>
                    <a:srgbClr val="222222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CDA8FD-AA66-4D57-ACFD-548C0A768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08" y="1493534"/>
                <a:ext cx="3587895" cy="1308050"/>
              </a:xfrm>
              <a:prstGeom prst="rect">
                <a:avLst/>
              </a:prstGeom>
              <a:blipFill>
                <a:blip r:embed="rId4"/>
                <a:stretch>
                  <a:fillRect t="-60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7">
            <a:extLst>
              <a:ext uri="{FF2B5EF4-FFF2-40B4-BE49-F238E27FC236}">
                <a16:creationId xmlns:a16="http://schemas.microsoft.com/office/drawing/2014/main" id="{B738A712-8E26-47B1-9C9A-D27FE58C8EEE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</p:spTree>
    <p:extLst>
      <p:ext uri="{BB962C8B-B14F-4D97-AF65-F5344CB8AC3E}">
        <p14:creationId xmlns:p14="http://schemas.microsoft.com/office/powerpoint/2010/main" val="475947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631A9B-AD45-4F17-BB17-118E8BDE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080000"/>
            <a:ext cx="7605419" cy="570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CDA8FD-AA66-4D57-ACFD-548C0A768EBD}"/>
                  </a:ext>
                </a:extLst>
              </p:cNvPr>
              <p:cNvSpPr/>
              <p:nvPr/>
            </p:nvSpPr>
            <p:spPr>
              <a:xfrm>
                <a:off x="7953808" y="1493534"/>
                <a:ext cx="3587895" cy="130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000" b="0" dirty="0">
                    <a:solidFill>
                      <a:srgbClr val="C00000"/>
                    </a:solidFill>
                    <a:effectLst/>
                    <a:latin typeface="Bahnschrift SemiLight SemiConde" panose="020B0502040204020203" pitchFamily="34" charset="0"/>
                    <a:ea typeface="Cambria" panose="02040503050406030204" pitchFamily="18" charset="0"/>
                  </a:rPr>
                  <a:t>Nosso modelo</a:t>
                </a:r>
              </a:p>
              <a:p>
                <a:endParaRPr lang="pt-BR" sz="2400" b="0" i="1" dirty="0">
                  <a:solidFill>
                    <a:srgbClr val="222222"/>
                  </a:solidFill>
                  <a:effectLst/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𝑦</m:t>
                      </m:r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=2,04+0,007</m:t>
                      </m:r>
                      <m:r>
                        <a:rPr lang="pt-BR" sz="25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500" b="0" i="0" dirty="0">
                  <a:solidFill>
                    <a:srgbClr val="222222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CDA8FD-AA66-4D57-ACFD-548C0A768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08" y="1493534"/>
                <a:ext cx="3587895" cy="1308050"/>
              </a:xfrm>
              <a:prstGeom prst="rect">
                <a:avLst/>
              </a:prstGeom>
              <a:blipFill>
                <a:blip r:embed="rId4"/>
                <a:stretch>
                  <a:fillRect t="-60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7">
            <a:extLst>
              <a:ext uri="{FF2B5EF4-FFF2-40B4-BE49-F238E27FC236}">
                <a16:creationId xmlns:a16="http://schemas.microsoft.com/office/drawing/2014/main" id="{B738A712-8E26-47B1-9C9A-D27FE58C8EEE}"/>
              </a:ext>
            </a:extLst>
          </p:cNvPr>
          <p:cNvSpPr txBox="1"/>
          <p:nvPr/>
        </p:nvSpPr>
        <p:spPr>
          <a:xfrm>
            <a:off x="361760" y="496997"/>
            <a:ext cx="787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Um exemplo ecológico</a:t>
            </a:r>
          </a:p>
        </p:txBody>
      </p:sp>
    </p:spTree>
    <p:extLst>
      <p:ext uri="{BB962C8B-B14F-4D97-AF65-F5344CB8AC3E}">
        <p14:creationId xmlns:p14="http://schemas.microsoft.com/office/powerpoint/2010/main" val="42586282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74525D32-4555-49D0-B2C4-610A511263BC}"/>
              </a:ext>
            </a:extLst>
          </p:cNvPr>
          <p:cNvSpPr txBox="1"/>
          <p:nvPr/>
        </p:nvSpPr>
        <p:spPr>
          <a:xfrm>
            <a:off x="346327" y="219205"/>
            <a:ext cx="8774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Lm1 = </a:t>
            </a:r>
            <a:r>
              <a:rPr lang="it-IT" sz="25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lm(formula = Shannon ~ Area, data = aves)</a:t>
            </a:r>
          </a:p>
          <a:p>
            <a:r>
              <a:rPr lang="it-IT" sz="25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summary(Lm1)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36FBED-E388-4B11-B98F-68E798A4CDC3}"/>
              </a:ext>
            </a:extLst>
          </p:cNvPr>
          <p:cNvSpPr/>
          <p:nvPr/>
        </p:nvSpPr>
        <p:spPr>
          <a:xfrm>
            <a:off x="346327" y="1170159"/>
            <a:ext cx="92674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Call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lm</a:t>
            </a:r>
            <a:r>
              <a:rPr lang="pt-BR" sz="2000" dirty="0">
                <a:latin typeface="Consolas" panose="020B0609020204030204" pitchFamily="49" charset="0"/>
              </a:rPr>
              <a:t>(formula = Shannon ~ </a:t>
            </a:r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, data = aves)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Residuals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Min       1Q   </a:t>
            </a:r>
            <a:r>
              <a:rPr lang="pt-BR" sz="2000" dirty="0" err="1">
                <a:latin typeface="Consolas" panose="020B0609020204030204" pitchFamily="49" charset="0"/>
              </a:rPr>
              <a:t>Median</a:t>
            </a:r>
            <a:r>
              <a:rPr lang="pt-BR" sz="2000" dirty="0">
                <a:latin typeface="Consolas" panose="020B0609020204030204" pitchFamily="49" charset="0"/>
              </a:rPr>
              <a:t>       3Q      Max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-0.74292 -0.27134  0.07121  0.24128  0.69803 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Coefficients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</a:rPr>
              <a:t>Estimate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Std</a:t>
            </a:r>
            <a:r>
              <a:rPr lang="pt-BR" sz="2000" dirty="0">
                <a:latin typeface="Consolas" panose="020B0609020204030204" pitchFamily="49" charset="0"/>
              </a:rPr>
              <a:t>.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 t 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Pr</a:t>
            </a:r>
            <a:r>
              <a:rPr lang="pt-BR" sz="20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Intercept</a:t>
            </a:r>
            <a:r>
              <a:rPr lang="pt-BR" sz="2000" dirty="0">
                <a:latin typeface="Consolas" panose="020B0609020204030204" pitchFamily="49" charset="0"/>
              </a:rPr>
              <a:t>) 2.042117   0.151018  13.522 8.47e-14 ***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        0.006607   0.001108   5.965 2.01e-06 ***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---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Signif. </a:t>
            </a:r>
            <a:r>
              <a:rPr lang="pt-BR" sz="2000" dirty="0" err="1">
                <a:latin typeface="Consolas" panose="020B0609020204030204" pitchFamily="49" charset="0"/>
              </a:rPr>
              <a:t>codes</a:t>
            </a:r>
            <a:r>
              <a:rPr lang="pt-BR" sz="2000" dirty="0">
                <a:latin typeface="Consolas" panose="020B0609020204030204" pitchFamily="49" charset="0"/>
              </a:rPr>
              <a:t>:  0 ‘***’ 0.001 ‘**’ 0.01 ‘*’ 0.05 ‘.’ 0.1 ‘ ’ 1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Residual standard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: 0.387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28 </a:t>
            </a:r>
            <a:r>
              <a:rPr lang="pt-BR" sz="2000" dirty="0" err="1">
                <a:latin typeface="Consolas" panose="020B0609020204030204" pitchFamily="49" charset="0"/>
              </a:rPr>
              <a:t>degrees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freedom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Multiple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0.5596,	</a:t>
            </a:r>
            <a:r>
              <a:rPr lang="pt-BR" sz="2000" dirty="0" err="1">
                <a:latin typeface="Consolas" panose="020B0609020204030204" pitchFamily="49" charset="0"/>
              </a:rPr>
              <a:t>Adjusted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0.5439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F-</a:t>
            </a:r>
            <a:r>
              <a:rPr lang="pt-BR" sz="2000" dirty="0" err="1">
                <a:latin typeface="Consolas" panose="020B0609020204030204" pitchFamily="49" charset="0"/>
              </a:rPr>
              <a:t>statistic</a:t>
            </a:r>
            <a:r>
              <a:rPr lang="pt-BR" sz="2000" dirty="0">
                <a:latin typeface="Consolas" panose="020B0609020204030204" pitchFamily="49" charset="0"/>
              </a:rPr>
              <a:t>: 35.58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1 </a:t>
            </a:r>
            <a:r>
              <a:rPr lang="pt-BR" sz="2000" dirty="0" err="1">
                <a:latin typeface="Consolas" panose="020B0609020204030204" pitchFamily="49" charset="0"/>
              </a:rPr>
              <a:t>and</a:t>
            </a:r>
            <a:r>
              <a:rPr lang="pt-BR" sz="2000" dirty="0">
                <a:latin typeface="Consolas" panose="020B0609020204030204" pitchFamily="49" charset="0"/>
              </a:rPr>
              <a:t> 28 DF,  p-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: 2.013e-06</a:t>
            </a:r>
          </a:p>
        </p:txBody>
      </p:sp>
    </p:spTree>
    <p:extLst>
      <p:ext uri="{BB962C8B-B14F-4D97-AF65-F5344CB8AC3E}">
        <p14:creationId xmlns:p14="http://schemas.microsoft.com/office/powerpoint/2010/main" val="39302648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CF67F5-EC1E-4398-BF8E-12C71C98B448}"/>
              </a:ext>
            </a:extLst>
          </p:cNvPr>
          <p:cNvSpPr/>
          <p:nvPr/>
        </p:nvSpPr>
        <p:spPr>
          <a:xfrm>
            <a:off x="346327" y="2061409"/>
            <a:ext cx="7188792" cy="1144777"/>
          </a:xfrm>
          <a:prstGeom prst="rect">
            <a:avLst/>
          </a:prstGeom>
          <a:solidFill>
            <a:srgbClr val="FFFF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36FBED-E388-4B11-B98F-68E798A4CDC3}"/>
              </a:ext>
            </a:extLst>
          </p:cNvPr>
          <p:cNvSpPr/>
          <p:nvPr/>
        </p:nvSpPr>
        <p:spPr>
          <a:xfrm>
            <a:off x="346327" y="1170159"/>
            <a:ext cx="92674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Call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lm</a:t>
            </a:r>
            <a:r>
              <a:rPr lang="pt-BR" sz="2000" dirty="0">
                <a:latin typeface="Consolas" panose="020B0609020204030204" pitchFamily="49" charset="0"/>
              </a:rPr>
              <a:t>(formula = Shannon ~ </a:t>
            </a:r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, data = aves)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Residuals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Min       1Q   </a:t>
            </a:r>
            <a:r>
              <a:rPr lang="pt-BR" sz="2000" dirty="0" err="1">
                <a:latin typeface="Consolas" panose="020B0609020204030204" pitchFamily="49" charset="0"/>
              </a:rPr>
              <a:t>Median</a:t>
            </a:r>
            <a:r>
              <a:rPr lang="pt-BR" sz="2000" dirty="0">
                <a:latin typeface="Consolas" panose="020B0609020204030204" pitchFamily="49" charset="0"/>
              </a:rPr>
              <a:t>       3Q      Max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-0.74292 -0.27134  0.07121  0.24128  0.69803 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Coefficients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</a:rPr>
              <a:t>Estimate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Std</a:t>
            </a:r>
            <a:r>
              <a:rPr lang="pt-BR" sz="2000" dirty="0">
                <a:latin typeface="Consolas" panose="020B0609020204030204" pitchFamily="49" charset="0"/>
              </a:rPr>
              <a:t>.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 t 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Pr</a:t>
            </a:r>
            <a:r>
              <a:rPr lang="pt-BR" sz="20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Intercept</a:t>
            </a:r>
            <a:r>
              <a:rPr lang="pt-BR" sz="2000" dirty="0">
                <a:latin typeface="Consolas" panose="020B0609020204030204" pitchFamily="49" charset="0"/>
              </a:rPr>
              <a:t>) 2.042117   0.151018  13.522 8.47e-14 ***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        0.006607   0.001108   5.965 2.01e-06 ***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---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Signif. </a:t>
            </a:r>
            <a:r>
              <a:rPr lang="pt-BR" sz="2000" dirty="0" err="1">
                <a:latin typeface="Consolas" panose="020B0609020204030204" pitchFamily="49" charset="0"/>
              </a:rPr>
              <a:t>codes</a:t>
            </a:r>
            <a:r>
              <a:rPr lang="pt-BR" sz="2000" dirty="0">
                <a:latin typeface="Consolas" panose="020B0609020204030204" pitchFamily="49" charset="0"/>
              </a:rPr>
              <a:t>:  0 ‘***’ 0.001 ‘**’ 0.01 ‘*’ 0.05 ‘.’ 0.1 ‘ ’ 1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Residual standard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: 0.387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28 </a:t>
            </a:r>
            <a:r>
              <a:rPr lang="pt-BR" sz="2000" dirty="0" err="1">
                <a:latin typeface="Consolas" panose="020B0609020204030204" pitchFamily="49" charset="0"/>
              </a:rPr>
              <a:t>degrees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freedom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Multiple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0.5596,	</a:t>
            </a:r>
            <a:r>
              <a:rPr lang="pt-BR" sz="2000" dirty="0" err="1">
                <a:latin typeface="Consolas" panose="020B0609020204030204" pitchFamily="49" charset="0"/>
              </a:rPr>
              <a:t>Adjusted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0.5439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F-</a:t>
            </a:r>
            <a:r>
              <a:rPr lang="pt-BR" sz="2000" dirty="0" err="1">
                <a:latin typeface="Consolas" panose="020B0609020204030204" pitchFamily="49" charset="0"/>
              </a:rPr>
              <a:t>statistic</a:t>
            </a:r>
            <a:r>
              <a:rPr lang="pt-BR" sz="2000" dirty="0">
                <a:latin typeface="Consolas" panose="020B0609020204030204" pitchFamily="49" charset="0"/>
              </a:rPr>
              <a:t>: 35.58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1 </a:t>
            </a:r>
            <a:r>
              <a:rPr lang="pt-BR" sz="2000" dirty="0" err="1">
                <a:latin typeface="Consolas" panose="020B0609020204030204" pitchFamily="49" charset="0"/>
              </a:rPr>
              <a:t>and</a:t>
            </a:r>
            <a:r>
              <a:rPr lang="pt-BR" sz="2000" dirty="0">
                <a:latin typeface="Consolas" panose="020B0609020204030204" pitchFamily="49" charset="0"/>
              </a:rPr>
              <a:t> 28 DF,  p-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: 2.013e-06</a:t>
            </a:r>
          </a:p>
        </p:txBody>
      </p:sp>
    </p:spTree>
    <p:extLst>
      <p:ext uri="{BB962C8B-B14F-4D97-AF65-F5344CB8AC3E}">
        <p14:creationId xmlns:p14="http://schemas.microsoft.com/office/powerpoint/2010/main" val="3974725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9639E1-1CED-4C3E-A989-C8853EB8D0A2}"/>
              </a:ext>
            </a:extLst>
          </p:cNvPr>
          <p:cNvSpPr/>
          <p:nvPr/>
        </p:nvSpPr>
        <p:spPr>
          <a:xfrm>
            <a:off x="346326" y="3260037"/>
            <a:ext cx="7917997" cy="1462434"/>
          </a:xfrm>
          <a:prstGeom prst="rect">
            <a:avLst/>
          </a:prstGeom>
          <a:solidFill>
            <a:srgbClr val="FFFF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74525D32-4555-49D0-B2C4-610A511263BC}"/>
              </a:ext>
            </a:extLst>
          </p:cNvPr>
          <p:cNvSpPr txBox="1"/>
          <p:nvPr/>
        </p:nvSpPr>
        <p:spPr>
          <a:xfrm>
            <a:off x="346327" y="450698"/>
            <a:ext cx="118302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err="1">
                <a:solidFill>
                  <a:srgbClr val="094048"/>
                </a:solidFill>
                <a:latin typeface="Bahnschrift SemiLight SemiConde" panose="020B0502040204020203" pitchFamily="34" charset="0"/>
              </a:rPr>
              <a:t>summary</a:t>
            </a:r>
            <a:r>
              <a:rPr lang="pt-BR" sz="25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(</a:t>
            </a:r>
            <a:r>
              <a:rPr lang="it-IT" sz="25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lm(formula = Shannon ~ Area, data = aves)=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36FBED-E388-4B11-B98F-68E798A4CDC3}"/>
              </a:ext>
            </a:extLst>
          </p:cNvPr>
          <p:cNvSpPr/>
          <p:nvPr/>
        </p:nvSpPr>
        <p:spPr>
          <a:xfrm>
            <a:off x="346327" y="1170159"/>
            <a:ext cx="92674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Call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lm</a:t>
            </a:r>
            <a:r>
              <a:rPr lang="pt-BR" sz="2000" dirty="0">
                <a:latin typeface="Consolas" panose="020B0609020204030204" pitchFamily="49" charset="0"/>
              </a:rPr>
              <a:t>(formula = Shannon ~ </a:t>
            </a:r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, data = aves)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Residuals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Min       1Q   </a:t>
            </a:r>
            <a:r>
              <a:rPr lang="pt-BR" sz="2000" dirty="0" err="1">
                <a:latin typeface="Consolas" panose="020B0609020204030204" pitchFamily="49" charset="0"/>
              </a:rPr>
              <a:t>Median</a:t>
            </a:r>
            <a:r>
              <a:rPr lang="pt-BR" sz="2000" dirty="0">
                <a:latin typeface="Consolas" panose="020B0609020204030204" pitchFamily="49" charset="0"/>
              </a:rPr>
              <a:t>       3Q      Max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-0.74292 -0.27134  0.07121  0.24128  0.69803 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Coefficients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</a:rPr>
              <a:t>Estimate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Std</a:t>
            </a:r>
            <a:r>
              <a:rPr lang="pt-BR" sz="2000" dirty="0">
                <a:latin typeface="Consolas" panose="020B0609020204030204" pitchFamily="49" charset="0"/>
              </a:rPr>
              <a:t>.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 t 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Pr</a:t>
            </a:r>
            <a:r>
              <a:rPr lang="pt-BR" sz="20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Intercept</a:t>
            </a:r>
            <a:r>
              <a:rPr lang="pt-BR" sz="2000" dirty="0">
                <a:latin typeface="Consolas" panose="020B0609020204030204" pitchFamily="49" charset="0"/>
              </a:rPr>
              <a:t>) 2.042117   0.151018  13.522 8.47e-14 ***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        0.006607   0.001108   5.965 2.01e-06 ***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---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Signif. </a:t>
            </a:r>
            <a:r>
              <a:rPr lang="pt-BR" sz="2000" dirty="0" err="1">
                <a:latin typeface="Consolas" panose="020B0609020204030204" pitchFamily="49" charset="0"/>
              </a:rPr>
              <a:t>codes</a:t>
            </a:r>
            <a:r>
              <a:rPr lang="pt-BR" sz="2000" dirty="0">
                <a:latin typeface="Consolas" panose="020B0609020204030204" pitchFamily="49" charset="0"/>
              </a:rPr>
              <a:t>:  0 ‘***’ 0.001 ‘**’ 0.01 ‘*’ 0.05 ‘.’ 0.1 ‘ ’ 1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Residual standard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: 0.387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28 </a:t>
            </a:r>
            <a:r>
              <a:rPr lang="pt-BR" sz="2000" dirty="0" err="1">
                <a:latin typeface="Consolas" panose="020B0609020204030204" pitchFamily="49" charset="0"/>
              </a:rPr>
              <a:t>degrees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freedom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Multiple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0.5596,	</a:t>
            </a:r>
            <a:r>
              <a:rPr lang="pt-BR" sz="2000" dirty="0" err="1">
                <a:latin typeface="Consolas" panose="020B0609020204030204" pitchFamily="49" charset="0"/>
              </a:rPr>
              <a:t>Adjusted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0.5439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F-</a:t>
            </a:r>
            <a:r>
              <a:rPr lang="pt-BR" sz="2000" dirty="0" err="1">
                <a:latin typeface="Consolas" panose="020B0609020204030204" pitchFamily="49" charset="0"/>
              </a:rPr>
              <a:t>statistic</a:t>
            </a:r>
            <a:r>
              <a:rPr lang="pt-BR" sz="2000" dirty="0">
                <a:latin typeface="Consolas" panose="020B0609020204030204" pitchFamily="49" charset="0"/>
              </a:rPr>
              <a:t>: 35.58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1 </a:t>
            </a:r>
            <a:r>
              <a:rPr lang="pt-BR" sz="2000" dirty="0" err="1">
                <a:latin typeface="Consolas" panose="020B0609020204030204" pitchFamily="49" charset="0"/>
              </a:rPr>
              <a:t>and</a:t>
            </a:r>
            <a:r>
              <a:rPr lang="pt-BR" sz="2000" dirty="0">
                <a:latin typeface="Consolas" panose="020B0609020204030204" pitchFamily="49" charset="0"/>
              </a:rPr>
              <a:t> 28 DF,  p-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: 2.013e-06</a:t>
            </a:r>
          </a:p>
        </p:txBody>
      </p:sp>
    </p:spTree>
    <p:extLst>
      <p:ext uri="{BB962C8B-B14F-4D97-AF65-F5344CB8AC3E}">
        <p14:creationId xmlns:p14="http://schemas.microsoft.com/office/powerpoint/2010/main" val="287214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14099D-110A-4CEA-9847-7CC7D48D3B4F}"/>
              </a:ext>
            </a:extLst>
          </p:cNvPr>
          <p:cNvSpPr/>
          <p:nvPr/>
        </p:nvSpPr>
        <p:spPr>
          <a:xfrm>
            <a:off x="346326" y="5441216"/>
            <a:ext cx="8728225" cy="1144777"/>
          </a:xfrm>
          <a:prstGeom prst="rect">
            <a:avLst/>
          </a:prstGeom>
          <a:solidFill>
            <a:srgbClr val="FFFF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36FBED-E388-4B11-B98F-68E798A4CDC3}"/>
              </a:ext>
            </a:extLst>
          </p:cNvPr>
          <p:cNvSpPr/>
          <p:nvPr/>
        </p:nvSpPr>
        <p:spPr>
          <a:xfrm>
            <a:off x="346327" y="1170159"/>
            <a:ext cx="926746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Call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lm</a:t>
            </a:r>
            <a:r>
              <a:rPr lang="pt-BR" sz="2000" dirty="0">
                <a:latin typeface="Consolas" panose="020B0609020204030204" pitchFamily="49" charset="0"/>
              </a:rPr>
              <a:t>(formula = Shannon ~ </a:t>
            </a:r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, data = aves)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Residuals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Min       1Q   </a:t>
            </a:r>
            <a:r>
              <a:rPr lang="pt-BR" sz="2000" dirty="0" err="1">
                <a:latin typeface="Consolas" panose="020B0609020204030204" pitchFamily="49" charset="0"/>
              </a:rPr>
              <a:t>Median</a:t>
            </a:r>
            <a:r>
              <a:rPr lang="pt-BR" sz="2000" dirty="0">
                <a:latin typeface="Consolas" panose="020B0609020204030204" pitchFamily="49" charset="0"/>
              </a:rPr>
              <a:t>       3Q      Max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-0.74292 -0.27134  0.07121  0.24128  0.69803 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Coefficients</a:t>
            </a:r>
            <a:r>
              <a:rPr lang="pt-BR" sz="2000" dirty="0">
                <a:latin typeface="Consolas" panose="020B0609020204030204" pitchFamily="49" charset="0"/>
              </a:rPr>
              <a:t>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        </a:t>
            </a:r>
            <a:r>
              <a:rPr lang="pt-BR" sz="2000" dirty="0" err="1">
                <a:latin typeface="Consolas" panose="020B0609020204030204" pitchFamily="49" charset="0"/>
              </a:rPr>
              <a:t>Estimate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Std</a:t>
            </a:r>
            <a:r>
              <a:rPr lang="pt-BR" sz="2000" dirty="0">
                <a:latin typeface="Consolas" panose="020B0609020204030204" pitchFamily="49" charset="0"/>
              </a:rPr>
              <a:t>.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 t 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Pr</a:t>
            </a:r>
            <a:r>
              <a:rPr lang="pt-BR" sz="20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Intercept</a:t>
            </a:r>
            <a:r>
              <a:rPr lang="pt-BR" sz="2000" dirty="0">
                <a:latin typeface="Consolas" panose="020B0609020204030204" pitchFamily="49" charset="0"/>
              </a:rPr>
              <a:t>) 2.042117   0.151018  13.522 8.47e-14 ***</a:t>
            </a:r>
          </a:p>
          <a:p>
            <a:r>
              <a:rPr lang="pt-BR" sz="2000" dirty="0" err="1">
                <a:latin typeface="Consolas" panose="020B0609020204030204" pitchFamily="49" charset="0"/>
              </a:rPr>
              <a:t>Area</a:t>
            </a:r>
            <a:r>
              <a:rPr lang="pt-BR" sz="2000" dirty="0">
                <a:latin typeface="Consolas" panose="020B0609020204030204" pitchFamily="49" charset="0"/>
              </a:rPr>
              <a:t>        0.006607   0.001108   5.965 2.01e-06 ***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---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Signif. </a:t>
            </a:r>
            <a:r>
              <a:rPr lang="pt-BR" sz="2000" dirty="0" err="1">
                <a:latin typeface="Consolas" panose="020B0609020204030204" pitchFamily="49" charset="0"/>
              </a:rPr>
              <a:t>codes</a:t>
            </a:r>
            <a:r>
              <a:rPr lang="pt-BR" sz="2000" dirty="0">
                <a:latin typeface="Consolas" panose="020B0609020204030204" pitchFamily="49" charset="0"/>
              </a:rPr>
              <a:t>:  0 ‘***’ 0.001 ‘**’ 0.01 ‘*’ 0.05 ‘.’ 0.1 ‘ ’ 1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Residual standard </a:t>
            </a:r>
            <a:r>
              <a:rPr lang="pt-BR" sz="2000" dirty="0" err="1">
                <a:latin typeface="Consolas" panose="020B0609020204030204" pitchFamily="49" charset="0"/>
              </a:rPr>
              <a:t>error</a:t>
            </a:r>
            <a:r>
              <a:rPr lang="pt-BR" sz="2000" dirty="0">
                <a:latin typeface="Consolas" panose="020B0609020204030204" pitchFamily="49" charset="0"/>
              </a:rPr>
              <a:t>: 0.387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28 </a:t>
            </a:r>
            <a:r>
              <a:rPr lang="pt-BR" sz="2000" dirty="0" err="1">
                <a:latin typeface="Consolas" panose="020B0609020204030204" pitchFamily="49" charset="0"/>
              </a:rPr>
              <a:t>degrees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of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freedom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 err="1">
                <a:latin typeface="Consolas" panose="020B0609020204030204" pitchFamily="49" charset="0"/>
              </a:rPr>
              <a:t>Multiple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0.5596,	</a:t>
            </a:r>
            <a:r>
              <a:rPr lang="pt-BR" sz="2000" dirty="0" err="1">
                <a:latin typeface="Consolas" panose="020B0609020204030204" pitchFamily="49" charset="0"/>
              </a:rPr>
              <a:t>Adjusted</a:t>
            </a:r>
            <a:r>
              <a:rPr lang="pt-BR" sz="2000" dirty="0">
                <a:latin typeface="Consolas" panose="020B0609020204030204" pitchFamily="49" charset="0"/>
              </a:rPr>
              <a:t> R-</a:t>
            </a:r>
            <a:r>
              <a:rPr lang="pt-BR" sz="2000" dirty="0" err="1">
                <a:latin typeface="Consolas" panose="020B0609020204030204" pitchFamily="49" charset="0"/>
              </a:rPr>
              <a:t>squared</a:t>
            </a:r>
            <a:r>
              <a:rPr lang="pt-BR" sz="2000" dirty="0">
                <a:latin typeface="Consolas" panose="020B0609020204030204" pitchFamily="49" charset="0"/>
              </a:rPr>
              <a:t>:  0.5439 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F-</a:t>
            </a:r>
            <a:r>
              <a:rPr lang="pt-BR" sz="2000" dirty="0" err="1">
                <a:latin typeface="Consolas" panose="020B0609020204030204" pitchFamily="49" charset="0"/>
              </a:rPr>
              <a:t>statistic</a:t>
            </a:r>
            <a:r>
              <a:rPr lang="pt-BR" sz="2000" dirty="0">
                <a:latin typeface="Consolas" panose="020B0609020204030204" pitchFamily="49" charset="0"/>
              </a:rPr>
              <a:t>: 35.58 </a:t>
            </a:r>
            <a:r>
              <a:rPr lang="pt-BR" sz="2000" dirty="0" err="1">
                <a:latin typeface="Consolas" panose="020B0609020204030204" pitchFamily="49" charset="0"/>
              </a:rPr>
              <a:t>on</a:t>
            </a:r>
            <a:r>
              <a:rPr lang="pt-BR" sz="2000" dirty="0">
                <a:latin typeface="Consolas" panose="020B0609020204030204" pitchFamily="49" charset="0"/>
              </a:rPr>
              <a:t> 1 </a:t>
            </a:r>
            <a:r>
              <a:rPr lang="pt-BR" sz="2000" dirty="0" err="1">
                <a:latin typeface="Consolas" panose="020B0609020204030204" pitchFamily="49" charset="0"/>
              </a:rPr>
              <a:t>and</a:t>
            </a:r>
            <a:r>
              <a:rPr lang="pt-BR" sz="2000" dirty="0">
                <a:latin typeface="Consolas" panose="020B0609020204030204" pitchFamily="49" charset="0"/>
              </a:rPr>
              <a:t> 28 DF,  p-</a:t>
            </a:r>
            <a:r>
              <a:rPr lang="pt-BR" sz="2000" dirty="0" err="1">
                <a:latin typeface="Consolas" panose="020B0609020204030204" pitchFamily="49" charset="0"/>
              </a:rPr>
              <a:t>value</a:t>
            </a:r>
            <a:r>
              <a:rPr lang="pt-BR" sz="2000" dirty="0">
                <a:latin typeface="Consolas" panose="020B0609020204030204" pitchFamily="49" charset="0"/>
              </a:rPr>
              <a:t>: 2.013e-06</a:t>
            </a:r>
          </a:p>
        </p:txBody>
      </p:sp>
    </p:spTree>
    <p:extLst>
      <p:ext uri="{BB962C8B-B14F-4D97-AF65-F5344CB8AC3E}">
        <p14:creationId xmlns:p14="http://schemas.microsoft.com/office/powerpoint/2010/main" val="1359787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956594" y="2351315"/>
                <a:ext cx="502458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5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5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5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50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94" y="2351315"/>
                <a:ext cx="502458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7">
            <a:extLst>
              <a:ext uri="{FF2B5EF4-FFF2-40B4-BE49-F238E27FC236}">
                <a16:creationId xmlns:a16="http://schemas.microsoft.com/office/drawing/2014/main" id="{C9B93D51-15D8-4E3F-933E-9A4C415C59C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BBA8A11-9AB0-4275-B8F7-2BB7AFE95411}"/>
                  </a:ext>
                </a:extLst>
              </p:cNvPr>
              <p:cNvSpPr txBox="1"/>
              <p:nvPr/>
            </p:nvSpPr>
            <p:spPr>
              <a:xfrm>
                <a:off x="4618175" y="3959411"/>
                <a:ext cx="17166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BBA8A11-9AB0-4275-B8F7-2BB7AFE95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75" y="3959411"/>
                <a:ext cx="171668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941E03E-BDA7-4E60-83E1-F631CAE3DC42}"/>
              </a:ext>
            </a:extLst>
          </p:cNvPr>
          <p:cNvCxnSpPr>
            <a:cxnSpLocks/>
          </p:cNvCxnSpPr>
          <p:nvPr/>
        </p:nvCxnSpPr>
        <p:spPr>
          <a:xfrm>
            <a:off x="5476519" y="3143249"/>
            <a:ext cx="1" cy="571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1269615" y="3059668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5" y="3059668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7">
            <a:extLst>
              <a:ext uri="{FF2B5EF4-FFF2-40B4-BE49-F238E27FC236}">
                <a16:creationId xmlns:a16="http://schemas.microsoft.com/office/drawing/2014/main" id="{EF452978-6BAB-490F-9A78-298660D170B5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2008945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26592B-34F0-475D-8CD9-EC5B038C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3" y="1470237"/>
            <a:ext cx="6844877" cy="51370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4752BC0-B1D2-4B2A-9481-898B354867AC}"/>
              </a:ext>
            </a:extLst>
          </p:cNvPr>
          <p:cNvSpPr/>
          <p:nvPr/>
        </p:nvSpPr>
        <p:spPr>
          <a:xfrm>
            <a:off x="2439526" y="916239"/>
            <a:ext cx="3370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  <a:ea typeface="Cambria" panose="02040503050406030204" pitchFamily="18" charset="0"/>
              </a:rPr>
              <a:t>Gráfico de resíduos</a:t>
            </a:r>
          </a:p>
        </p:txBody>
      </p:sp>
    </p:spTree>
    <p:extLst>
      <p:ext uri="{BB962C8B-B14F-4D97-AF65-F5344CB8AC3E}">
        <p14:creationId xmlns:p14="http://schemas.microsoft.com/office/powerpoint/2010/main" val="382551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165AB2-CA93-485D-AAE3-407B04D2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55"/>
          <a:stretch/>
        </p:blipFill>
        <p:spPr>
          <a:xfrm>
            <a:off x="166444" y="276999"/>
            <a:ext cx="3942570" cy="464762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070DDD7-377F-4C4B-A40F-E452DA438E6C}"/>
              </a:ext>
            </a:extLst>
          </p:cNvPr>
          <p:cNvSpPr/>
          <p:nvPr/>
        </p:nvSpPr>
        <p:spPr>
          <a:xfrm>
            <a:off x="1177132" y="106297"/>
            <a:ext cx="23157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Homogêneos</a:t>
            </a:r>
          </a:p>
        </p:txBody>
      </p:sp>
    </p:spTree>
    <p:extLst>
      <p:ext uri="{BB962C8B-B14F-4D97-AF65-F5344CB8AC3E}">
        <p14:creationId xmlns:p14="http://schemas.microsoft.com/office/powerpoint/2010/main" val="3925318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165AB2-CA93-485D-AAE3-407B04D2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3"/>
          <a:stretch/>
        </p:blipFill>
        <p:spPr>
          <a:xfrm>
            <a:off x="166444" y="276999"/>
            <a:ext cx="7843238" cy="464762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070DDD7-377F-4C4B-A40F-E452DA438E6C}"/>
              </a:ext>
            </a:extLst>
          </p:cNvPr>
          <p:cNvSpPr/>
          <p:nvPr/>
        </p:nvSpPr>
        <p:spPr>
          <a:xfrm>
            <a:off x="1177132" y="106297"/>
            <a:ext cx="23157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Homogêneos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B4C9ED-249B-46A9-BA06-F5710D9BC87D}"/>
              </a:ext>
            </a:extLst>
          </p:cNvPr>
          <p:cNvSpPr/>
          <p:nvPr/>
        </p:nvSpPr>
        <p:spPr>
          <a:xfrm>
            <a:off x="4473983" y="119997"/>
            <a:ext cx="36301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Variância heterogênea </a:t>
            </a:r>
          </a:p>
        </p:txBody>
      </p:sp>
    </p:spTree>
    <p:extLst>
      <p:ext uri="{BB962C8B-B14F-4D97-AF65-F5344CB8AC3E}">
        <p14:creationId xmlns:p14="http://schemas.microsoft.com/office/powerpoint/2010/main" val="28377406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165AB2-CA93-485D-AAE3-407B04D2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3" y="276999"/>
            <a:ext cx="11859109" cy="464762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070DDD7-377F-4C4B-A40F-E452DA438E6C}"/>
              </a:ext>
            </a:extLst>
          </p:cNvPr>
          <p:cNvSpPr/>
          <p:nvPr/>
        </p:nvSpPr>
        <p:spPr>
          <a:xfrm>
            <a:off x="1177132" y="106297"/>
            <a:ext cx="23157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Homogêneos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B4C9ED-249B-46A9-BA06-F5710D9BC87D}"/>
              </a:ext>
            </a:extLst>
          </p:cNvPr>
          <p:cNvSpPr/>
          <p:nvPr/>
        </p:nvSpPr>
        <p:spPr>
          <a:xfrm>
            <a:off x="4473983" y="119997"/>
            <a:ext cx="36301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Variância heterogênea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131C42-1CFE-4DC8-B773-34714763542C}"/>
              </a:ext>
            </a:extLst>
          </p:cNvPr>
          <p:cNvSpPr/>
          <p:nvPr/>
        </p:nvSpPr>
        <p:spPr>
          <a:xfrm>
            <a:off x="8737009" y="145271"/>
            <a:ext cx="26556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solidFill>
                  <a:srgbClr val="094048"/>
                </a:solidFill>
                <a:latin typeface="Bahnschrift SemiLight SemiConde" panose="020B0502040204020203" pitchFamily="34" charset="0"/>
              </a:rPr>
              <a:t>Não linearidade</a:t>
            </a:r>
          </a:p>
        </p:txBody>
      </p:sp>
    </p:spTree>
    <p:extLst>
      <p:ext uri="{BB962C8B-B14F-4D97-AF65-F5344CB8AC3E}">
        <p14:creationId xmlns:p14="http://schemas.microsoft.com/office/powerpoint/2010/main" val="300003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DDBD4D9-B647-4877-9FEC-C81C956431AE}"/>
              </a:ext>
            </a:extLst>
          </p:cNvPr>
          <p:cNvCxnSpPr>
            <a:cxnSpLocks/>
          </p:cNvCxnSpPr>
          <p:nvPr/>
        </p:nvCxnSpPr>
        <p:spPr>
          <a:xfrm flipV="1">
            <a:off x="1974715" y="2781792"/>
            <a:ext cx="0" cy="554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90EA2C-3FB8-4521-B068-40EC7D627B42}"/>
              </a:ext>
            </a:extLst>
          </p:cNvPr>
          <p:cNvSpPr/>
          <p:nvPr/>
        </p:nvSpPr>
        <p:spPr>
          <a:xfrm>
            <a:off x="4464994" y="3336268"/>
            <a:ext cx="661481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98F49D1-B06F-48FC-B316-110CC78C99A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82765" y="2781792"/>
            <a:ext cx="12970" cy="554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446FE4-B9CC-4D55-B53F-4155375FA057}"/>
              </a:ext>
            </a:extLst>
          </p:cNvPr>
          <p:cNvSpPr/>
          <p:nvPr/>
        </p:nvSpPr>
        <p:spPr>
          <a:xfrm>
            <a:off x="909538" y="1869825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5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resposta</a:t>
            </a:r>
            <a:endParaRPr lang="es-419" sz="25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C4F971-2D95-4423-9622-966BA89C3C6C}"/>
              </a:ext>
            </a:extLst>
          </p:cNvPr>
          <p:cNvSpPr/>
          <p:nvPr/>
        </p:nvSpPr>
        <p:spPr>
          <a:xfrm>
            <a:off x="3717588" y="1837995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25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Variável</a:t>
            </a:r>
            <a:r>
              <a:rPr lang="es-419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s-419" sz="2500" dirty="0" err="1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preditora</a:t>
            </a:r>
            <a:endParaRPr lang="es-419" sz="2500" dirty="0">
              <a:latin typeface="Bahnschrift SemiLight SemiConde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CE8E77F-3DDB-497C-9B0E-7B184DD60070}"/>
              </a:ext>
            </a:extLst>
          </p:cNvPr>
          <p:cNvSpPr/>
          <p:nvPr/>
        </p:nvSpPr>
        <p:spPr>
          <a:xfrm>
            <a:off x="1643974" y="3331404"/>
            <a:ext cx="661481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89AFDCE7-0AE6-4515-A3CC-304E4CC76F4C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134626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/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4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6DF1BD3-3939-4C5A-AE98-CD667E58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22" y="3429000"/>
                <a:ext cx="4826385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DDBD4D9-B647-4877-9FEC-C81C956431AE}"/>
              </a:ext>
            </a:extLst>
          </p:cNvPr>
          <p:cNvCxnSpPr>
            <a:cxnSpLocks/>
          </p:cNvCxnSpPr>
          <p:nvPr/>
        </p:nvCxnSpPr>
        <p:spPr>
          <a:xfrm flipH="1">
            <a:off x="2840476" y="4330396"/>
            <a:ext cx="372892" cy="457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990EA2C-3FB8-4521-B068-40EC7D627B42}"/>
              </a:ext>
            </a:extLst>
          </p:cNvPr>
          <p:cNvSpPr/>
          <p:nvPr/>
        </p:nvSpPr>
        <p:spPr>
          <a:xfrm>
            <a:off x="3993265" y="3361745"/>
            <a:ext cx="474563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98F49D1-B06F-48FC-B316-110CC78C99A1}"/>
              </a:ext>
            </a:extLst>
          </p:cNvPr>
          <p:cNvCxnSpPr>
            <a:cxnSpLocks/>
          </p:cNvCxnSpPr>
          <p:nvPr/>
        </p:nvCxnSpPr>
        <p:spPr>
          <a:xfrm>
            <a:off x="4241258" y="4295600"/>
            <a:ext cx="330741" cy="492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CC4C7D5-69F1-4590-9859-578E27C67CF5}"/>
              </a:ext>
            </a:extLst>
          </p:cNvPr>
          <p:cNvSpPr/>
          <p:nvPr/>
        </p:nvSpPr>
        <p:spPr>
          <a:xfrm>
            <a:off x="2882628" y="3396541"/>
            <a:ext cx="661481" cy="9338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36009AD-03F6-4484-8978-6907565BF9AF}"/>
              </a:ext>
            </a:extLst>
          </p:cNvPr>
          <p:cNvSpPr/>
          <p:nvPr/>
        </p:nvSpPr>
        <p:spPr>
          <a:xfrm>
            <a:off x="1548323" y="4756811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</a:t>
            </a:r>
          </a:p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Intercepto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365CE4-2EDA-4714-9E26-A30E4233B8B4}"/>
              </a:ext>
            </a:extLst>
          </p:cNvPr>
          <p:cNvSpPr/>
          <p:nvPr/>
        </p:nvSpPr>
        <p:spPr>
          <a:xfrm>
            <a:off x="3702993" y="4750238"/>
            <a:ext cx="2130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PARÂMETRO</a:t>
            </a:r>
          </a:p>
          <a:p>
            <a:pPr algn="ctr"/>
            <a:r>
              <a:rPr lang="pt-BR" sz="2500" dirty="0">
                <a:latin typeface="Bahnschrift SemiLight SemiConde" panose="020B0502040204020203" pitchFamily="34" charset="0"/>
                <a:cs typeface="Times New Roman" panose="02020603050405020304" pitchFamily="18" charset="0"/>
              </a:rPr>
              <a:t>Inclinação</a:t>
            </a:r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C9B93D51-15D8-4E3F-933E-9A4C415C59C6}"/>
              </a:ext>
            </a:extLst>
          </p:cNvPr>
          <p:cNvSpPr txBox="1"/>
          <p:nvPr/>
        </p:nvSpPr>
        <p:spPr>
          <a:xfrm>
            <a:off x="361761" y="496997"/>
            <a:ext cx="678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  <a:latin typeface="Bahnschrift SemiLight SemiConde" panose="020B0502040204020203" pitchFamily="34" charset="0"/>
              </a:rPr>
              <a:t>Equação da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1486118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9575</TotalTime>
  <Words>1637</Words>
  <Application>Microsoft Office PowerPoint</Application>
  <PresentationFormat>Widescreen</PresentationFormat>
  <Paragraphs>380</Paragraphs>
  <Slides>73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3" baseType="lpstr">
      <vt:lpstr>Arial</vt:lpstr>
      <vt:lpstr>Arial Narrow</vt:lpstr>
      <vt:lpstr>Bahnschrift Condensed</vt:lpstr>
      <vt:lpstr>Bahnschrift SemiLight SemiConde</vt:lpstr>
      <vt:lpstr>Calibri</vt:lpstr>
      <vt:lpstr>Calibri Light</vt:lpstr>
      <vt:lpstr>Cambria</vt:lpstr>
      <vt:lpstr>Cambria Math</vt:lpstr>
      <vt:lpstr>Consolas</vt:lpstr>
      <vt:lpstr>Tema de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Guillermo Florez</cp:lastModifiedBy>
  <cp:revision>206</cp:revision>
  <dcterms:created xsi:type="dcterms:W3CDTF">2020-03-13T19:12:55Z</dcterms:created>
  <dcterms:modified xsi:type="dcterms:W3CDTF">2020-07-24T21:33:53Z</dcterms:modified>
</cp:coreProperties>
</file>