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3075" name="Picture 3" descr="minispi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</p:spPr>
      </p:pic>
      <p:sp>
        <p:nvSpPr>
          <p:cNvPr id="307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3077" name="Picture 5" descr="minispir"/>
          <p:cNvPicPr>
            <a:picLocks noChangeAspect="1" noChangeArrowheads="1"/>
          </p:cNvPicPr>
          <p:nvPr/>
        </p:nvPicPr>
        <p:blipFill>
          <a:blip r:embed="rId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1117600" y="6115050"/>
            <a:ext cx="1930400" cy="514350"/>
          </a:xfrm>
        </p:spPr>
        <p:txBody>
          <a:bodyPr/>
          <a:lstStyle>
            <a:lvl1pPr>
              <a:defRPr>
                <a:solidFill>
                  <a:srgbClr val="CC9864"/>
                </a:solidFill>
              </a:defRPr>
            </a:lvl1pPr>
          </a:lstStyle>
          <a:p>
            <a:endParaRPr lang="ru-RU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56000" y="6115050"/>
            <a:ext cx="2844800" cy="514350"/>
          </a:xfrm>
        </p:spPr>
        <p:txBody>
          <a:bodyPr/>
          <a:lstStyle>
            <a:lvl1pPr>
              <a:defRPr>
                <a:solidFill>
                  <a:srgbClr val="CC9864"/>
                </a:solidFill>
              </a:defRPr>
            </a:lvl1pPr>
          </a:lstStyle>
          <a:p>
            <a:endParaRPr lang="ru-RU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115050"/>
            <a:ext cx="1828800" cy="514350"/>
          </a:xfrm>
        </p:spPr>
        <p:txBody>
          <a:bodyPr/>
          <a:lstStyle>
            <a:lvl1pPr>
              <a:defRPr>
                <a:solidFill>
                  <a:srgbClr val="CC9864"/>
                </a:solidFill>
              </a:defRPr>
            </a:lvl1pPr>
          </a:lstStyle>
          <a:p>
            <a:fld id="{C83C6BF0-80E1-419E-8A9A-DA7FA87A3C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E2AFA-E48F-4D8B-90BE-4253811641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40005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40005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D133A-701C-4653-BB93-CBE641C4CE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95C4C-5B4A-4ADC-8CA3-E966CFDB79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74A5-6E24-450C-A51F-20718D5741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668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71F4B-2399-4A44-BBD0-CE6B574F2B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31B2D-AD3E-4DF0-9402-47086E5DB7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97965-4BB0-4B52-8BCB-B05D47387D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FBB7D-2598-4DAB-867F-138A0AD2E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29097-4686-40C3-A1DA-C1EA9CBAE4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E91F-B6B4-435B-BA45-810D097BFB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50800"/>
            <a:ext cx="8926513" cy="6743700"/>
            <a:chOff x="0" y="42"/>
            <a:chExt cx="4217" cy="5664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0" y="42"/>
              <a:ext cx="4217" cy="5664"/>
              <a:chOff x="0" y="42"/>
              <a:chExt cx="4217" cy="5664"/>
            </a:xfrm>
          </p:grpSpPr>
          <p:sp>
            <p:nvSpPr>
              <p:cNvPr id="2052" name="Rectangle 4"/>
              <p:cNvSpPr>
                <a:spLocks noChangeArrowheads="1"/>
              </p:cNvSpPr>
              <p:nvPr/>
            </p:nvSpPr>
            <p:spPr bwMode="ltGray">
              <a:xfrm>
                <a:off x="250" y="169"/>
                <a:ext cx="3967" cy="54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2053" name="Picture 5" descr="minispir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ltGray">
              <a:xfrm>
                <a:off x="0" y="42"/>
                <a:ext cx="558" cy="3600"/>
              </a:xfrm>
              <a:prstGeom prst="rect">
                <a:avLst/>
              </a:prstGeom>
              <a:noFill/>
            </p:spPr>
          </p:pic>
          <p:sp>
            <p:nvSpPr>
              <p:cNvPr id="2054" name="Rectangle 6"/>
              <p:cNvSpPr>
                <a:spLocks noChangeArrowheads="1"/>
              </p:cNvSpPr>
              <p:nvPr/>
            </p:nvSpPr>
            <p:spPr bwMode="ltGray">
              <a:xfrm>
                <a:off x="282" y="3468"/>
                <a:ext cx="492" cy="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2055" name="Picture 7" descr="minispir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t="39999"/>
              <a:stretch>
                <a:fillRect/>
              </a:stretch>
            </p:blipFill>
            <p:spPr bwMode="ltGray">
              <a:xfrm>
                <a:off x="0" y="3546"/>
                <a:ext cx="558" cy="2160"/>
              </a:xfrm>
              <a:prstGeom prst="rect">
                <a:avLst/>
              </a:prstGeom>
              <a:noFill/>
            </p:spPr>
          </p:pic>
        </p:grpSp>
        <p:grpSp>
          <p:nvGrpSpPr>
            <p:cNvPr id="2056" name="Group 8"/>
            <p:cNvGrpSpPr>
              <a:grpSpLocks/>
            </p:cNvGrpSpPr>
            <p:nvPr/>
          </p:nvGrpSpPr>
          <p:grpSpPr bwMode="auto">
            <a:xfrm>
              <a:off x="543" y="1296"/>
              <a:ext cx="3658" cy="4032"/>
              <a:chOff x="198" y="1296"/>
              <a:chExt cx="3658" cy="4032"/>
            </a:xfrm>
          </p:grpSpPr>
          <p:sp>
            <p:nvSpPr>
              <p:cNvPr id="2057" name="Line 9"/>
              <p:cNvSpPr>
                <a:spLocks noChangeShapeType="1"/>
              </p:cNvSpPr>
              <p:nvPr/>
            </p:nvSpPr>
            <p:spPr bwMode="ltGray">
              <a:xfrm>
                <a:off x="198" y="1296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8" name="Line 10"/>
              <p:cNvSpPr>
                <a:spLocks noChangeShapeType="1"/>
              </p:cNvSpPr>
              <p:nvPr/>
            </p:nvSpPr>
            <p:spPr bwMode="ltGray">
              <a:xfrm>
                <a:off x="198" y="1488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ltGray">
              <a:xfrm>
                <a:off x="198" y="1680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0" name="Line 12"/>
              <p:cNvSpPr>
                <a:spLocks noChangeShapeType="1"/>
              </p:cNvSpPr>
              <p:nvPr/>
            </p:nvSpPr>
            <p:spPr bwMode="ltGray">
              <a:xfrm>
                <a:off x="198" y="1872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1" name="Line 13"/>
              <p:cNvSpPr>
                <a:spLocks noChangeShapeType="1"/>
              </p:cNvSpPr>
              <p:nvPr/>
            </p:nvSpPr>
            <p:spPr bwMode="ltGray">
              <a:xfrm>
                <a:off x="198" y="2064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2" name="Line 14"/>
              <p:cNvSpPr>
                <a:spLocks noChangeShapeType="1"/>
              </p:cNvSpPr>
              <p:nvPr/>
            </p:nvSpPr>
            <p:spPr bwMode="ltGray">
              <a:xfrm>
                <a:off x="198" y="2256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3" name="Line 15"/>
              <p:cNvSpPr>
                <a:spLocks noChangeShapeType="1"/>
              </p:cNvSpPr>
              <p:nvPr/>
            </p:nvSpPr>
            <p:spPr bwMode="ltGray">
              <a:xfrm>
                <a:off x="198" y="2448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ltGray">
              <a:xfrm>
                <a:off x="198" y="2640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ltGray">
              <a:xfrm>
                <a:off x="198" y="2832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ltGray">
              <a:xfrm>
                <a:off x="198" y="3024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ltGray">
              <a:xfrm>
                <a:off x="198" y="3216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8" name="Line 20"/>
              <p:cNvSpPr>
                <a:spLocks noChangeShapeType="1"/>
              </p:cNvSpPr>
              <p:nvPr/>
            </p:nvSpPr>
            <p:spPr bwMode="ltGray">
              <a:xfrm>
                <a:off x="198" y="3408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9" name="Line 21"/>
              <p:cNvSpPr>
                <a:spLocks noChangeShapeType="1"/>
              </p:cNvSpPr>
              <p:nvPr/>
            </p:nvSpPr>
            <p:spPr bwMode="ltGray">
              <a:xfrm>
                <a:off x="198" y="3600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70" name="Line 22"/>
              <p:cNvSpPr>
                <a:spLocks noChangeShapeType="1"/>
              </p:cNvSpPr>
              <p:nvPr/>
            </p:nvSpPr>
            <p:spPr bwMode="ltGray">
              <a:xfrm>
                <a:off x="198" y="3792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ltGray">
              <a:xfrm>
                <a:off x="198" y="3984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72" name="Line 24"/>
              <p:cNvSpPr>
                <a:spLocks noChangeShapeType="1"/>
              </p:cNvSpPr>
              <p:nvPr/>
            </p:nvSpPr>
            <p:spPr bwMode="ltGray">
              <a:xfrm>
                <a:off x="198" y="4176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73" name="Line 25"/>
              <p:cNvSpPr>
                <a:spLocks noChangeShapeType="1"/>
              </p:cNvSpPr>
              <p:nvPr/>
            </p:nvSpPr>
            <p:spPr bwMode="ltGray">
              <a:xfrm>
                <a:off x="198" y="4368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ltGray">
              <a:xfrm>
                <a:off x="198" y="4560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75" name="Line 27"/>
              <p:cNvSpPr>
                <a:spLocks noChangeShapeType="1"/>
              </p:cNvSpPr>
              <p:nvPr/>
            </p:nvSpPr>
            <p:spPr bwMode="ltGray">
              <a:xfrm>
                <a:off x="198" y="4752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76" name="Line 28"/>
              <p:cNvSpPr>
                <a:spLocks noChangeShapeType="1"/>
              </p:cNvSpPr>
              <p:nvPr/>
            </p:nvSpPr>
            <p:spPr bwMode="ltGray">
              <a:xfrm>
                <a:off x="198" y="4944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77" name="Line 29"/>
              <p:cNvSpPr>
                <a:spLocks noChangeShapeType="1"/>
              </p:cNvSpPr>
              <p:nvPr/>
            </p:nvSpPr>
            <p:spPr bwMode="ltGray">
              <a:xfrm>
                <a:off x="198" y="5136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78" name="Line 30"/>
              <p:cNvSpPr>
                <a:spLocks noChangeShapeType="1"/>
              </p:cNvSpPr>
              <p:nvPr/>
            </p:nvSpPr>
            <p:spPr bwMode="ltGray">
              <a:xfrm>
                <a:off x="198" y="5328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2079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4000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ru-RU" smtClean="0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716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smtClean="0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1400" y="61579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folHlink"/>
                </a:solidFill>
              </a:defRPr>
            </a:lvl1pPr>
          </a:lstStyle>
          <a:p>
            <a:endParaRPr lang="ru-RU"/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157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folHlink"/>
                </a:solidFill>
              </a:defRPr>
            </a:lvl1pPr>
          </a:lstStyle>
          <a:p>
            <a:endParaRPr lang="ru-RU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579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folHlink"/>
                </a:solidFill>
              </a:defRPr>
            </a:lvl1pPr>
          </a:lstStyle>
          <a:p>
            <a:fld id="{AAD9B1DB-3E4C-4F7F-B294-61A3FC11947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«По ту сторону поэзии…» </a:t>
            </a:r>
            <a:r>
              <a:rPr lang="ru-RU" dirty="0" smtClean="0"/>
              <a:t>Нетрадиционная </a:t>
            </a:r>
            <a:r>
              <a:rPr lang="ru-RU" dirty="0"/>
              <a:t>и экспериментальная русская </a:t>
            </a:r>
            <a:r>
              <a:rPr lang="ru-RU" dirty="0" smtClean="0"/>
              <a:t>поэзия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184576" cy="17281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 </a:t>
            </a:r>
            <a:r>
              <a:rPr lang="ru-RU" sz="1800" u="sng" dirty="0"/>
              <a:t>Выполнила:</a:t>
            </a:r>
            <a:r>
              <a:rPr lang="ru-RU" sz="1800" dirty="0"/>
              <a:t> ученица 11 класса</a:t>
            </a:r>
          </a:p>
          <a:p>
            <a:pPr>
              <a:spcBef>
                <a:spcPts val="0"/>
              </a:spcBef>
            </a:pPr>
            <a:r>
              <a:rPr lang="ru-RU" sz="1800" dirty="0"/>
              <a:t>МБОУ «</a:t>
            </a:r>
            <a:r>
              <a:rPr lang="ru-RU" sz="1800" dirty="0" err="1"/>
              <a:t>Чурачикская</a:t>
            </a:r>
            <a:r>
              <a:rPr lang="ru-RU" sz="1800" dirty="0"/>
              <a:t> </a:t>
            </a:r>
            <a:r>
              <a:rPr lang="ru-RU" sz="1800" dirty="0" smtClean="0"/>
              <a:t>СОШ                                                                                 Комсомольского района ЧСШ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   Полякова Кристина Н.</a:t>
            </a:r>
            <a:endParaRPr lang="ru-RU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00050"/>
            <a:ext cx="7772400" cy="580678"/>
          </a:xfrm>
        </p:spPr>
        <p:txBody>
          <a:bodyPr/>
          <a:lstStyle/>
          <a:p>
            <a:r>
              <a:rPr lang="ru-RU" b="1" dirty="0" smtClean="0"/>
              <a:t>экспериментальная поэзия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6800" y="1340768"/>
            <a:ext cx="777240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800" b="1" dirty="0"/>
              <a:t>ПАЛИНДРОМ (</a:t>
            </a:r>
            <a:r>
              <a:rPr lang="ru-RU" sz="2800" dirty="0"/>
              <a:t>от греческих « </a:t>
            </a:r>
            <a:r>
              <a:rPr lang="ru-RU" sz="2800" dirty="0" err="1"/>
              <a:t>палин</a:t>
            </a:r>
            <a:r>
              <a:rPr lang="ru-RU" sz="2800" dirty="0"/>
              <a:t>» -  назад  и « дромос» -  бег) – текст, который одинаково читается как справа налево, так и слева </a:t>
            </a:r>
            <a:r>
              <a:rPr lang="ru-RU" sz="2800" dirty="0" smtClean="0"/>
              <a:t>направо. Буквенный палиндром: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</a:t>
            </a:r>
            <a:r>
              <a:rPr lang="ru-RU" sz="2000" b="1" dirty="0" smtClean="0"/>
              <a:t>Плач луны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Я </a:t>
            </a:r>
            <a:r>
              <a:rPr lang="ru-RU" sz="2000" dirty="0"/>
              <a:t>- око покоя ,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Я </a:t>
            </a:r>
            <a:r>
              <a:rPr lang="ru-RU" sz="2000" dirty="0"/>
              <a:t>- </a:t>
            </a:r>
            <a:r>
              <a:rPr lang="ru-RU" sz="2000" dirty="0" err="1"/>
              <a:t>д</a:t>
            </a:r>
            <a:r>
              <a:rPr lang="ru-RU" sz="2000" dirty="0"/>
              <a:t> ал и ладья,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Я </a:t>
            </a:r>
            <a:r>
              <a:rPr lang="ru-RU" sz="2000" dirty="0"/>
              <a:t>чуть </a:t>
            </a:r>
            <a:r>
              <a:rPr lang="ru-RU" sz="2000" dirty="0" err="1"/>
              <a:t>узорю</a:t>
            </a:r>
            <a:r>
              <a:rPr lang="ru-RU" sz="2000" dirty="0"/>
              <a:t> розу тучи,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Я</a:t>
            </a:r>
            <a:r>
              <a:rPr lang="ru-RU" sz="2000" dirty="0"/>
              <a:t>, радугу лугу даря!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Я </a:t>
            </a:r>
            <a:r>
              <a:rPr lang="ru-RU" sz="2000" dirty="0"/>
              <a:t>- алая,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Я </a:t>
            </a:r>
            <a:r>
              <a:rPr lang="ru-RU" sz="2000" dirty="0"/>
              <a:t>- и лилия,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Веду</a:t>
            </a:r>
            <a:r>
              <a:rPr lang="ru-RU" sz="2000" dirty="0"/>
              <a:t>, </a:t>
            </a:r>
            <a:r>
              <a:rPr lang="ru-RU" sz="2000" dirty="0" err="1"/>
              <a:t>Сильвана</a:t>
            </a:r>
            <a:r>
              <a:rPr lang="ru-RU" sz="2000" dirty="0"/>
              <a:t>, в лесу дев ,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Я</a:t>
            </a:r>
            <a:r>
              <a:rPr lang="ru-RU" sz="2000" dirty="0"/>
              <a:t>, еле лелея,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Небес </a:t>
            </a:r>
            <a:r>
              <a:rPr lang="ru-RU" sz="2000" dirty="0"/>
              <a:t>эбен </a:t>
            </a:r>
            <a:r>
              <a:rPr lang="ru-RU" sz="2000" dirty="0" smtClean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                   В.Брюсов</a:t>
            </a:r>
            <a:endParaRPr lang="ru-RU" sz="2000" dirty="0"/>
          </a:p>
          <a:p>
            <a:pPr>
              <a:spcBef>
                <a:spcPts val="0"/>
              </a:spcBef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00050"/>
            <a:ext cx="7772400" cy="436662"/>
          </a:xfrm>
        </p:spPr>
        <p:txBody>
          <a:bodyPr/>
          <a:lstStyle/>
          <a:p>
            <a:r>
              <a:rPr lang="ru-RU" b="1" dirty="0" smtClean="0"/>
              <a:t>палиндром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115616" y="980728"/>
          <a:ext cx="77724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 русской литературе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чувашской литературе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Народный палиндром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 в лоб, </a:t>
                      </a:r>
                      <a:r>
                        <a:rPr lang="ru-RU" sz="1600" dirty="0" err="1" smtClean="0"/>
                        <a:t>болван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Тусна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ан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сут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сут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тусна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Аппа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/>
                        </a:rPr>
                        <a:t>17-19 в.в.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i="1">
                          <a:latin typeface="Times New Roman"/>
                        </a:rPr>
                        <a:t>Я разуму уму заря </a:t>
                      </a:r>
                      <a:r>
                        <a:rPr lang="ru-RU" sz="1600">
                          <a:latin typeface="Times New Roman"/>
                        </a:rPr>
                        <a:t> и </a:t>
                      </a:r>
                      <a:r>
                        <a:rPr lang="ru-RU" sz="1600" i="1">
                          <a:latin typeface="Times New Roman"/>
                        </a:rPr>
                        <a:t>Я иду с мечем, судия (Г.Р. Державин)</a:t>
                      </a:r>
                      <a:r>
                        <a:rPr lang="ru-RU" sz="1600">
                          <a:latin typeface="Times New Roman"/>
                        </a:rPr>
                        <a:t> </a:t>
                      </a:r>
                    </a:p>
                    <a:p>
                      <a:r>
                        <a:rPr lang="ru-RU" sz="1600" i="1">
                          <a:latin typeface="Times New Roman"/>
                        </a:rPr>
                        <a:t>А роза упала на лапу Азора (А.А.Фет)</a:t>
                      </a:r>
                      <a:r>
                        <a:rPr lang="ru-RU" sz="1600">
                          <a:latin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/>
                      </a:endParaRPr>
                    </a:p>
                    <a:p>
                      <a:r>
                        <a:rPr lang="ru-RU" sz="1600" dirty="0">
                          <a:latin typeface="Times New Roman"/>
                        </a:rPr>
                        <a:t>                -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/>
                        </a:rPr>
                        <a:t>Расцвет </a:t>
                      </a:r>
                      <a:r>
                        <a:rPr lang="ru-RU" sz="1600" dirty="0" err="1">
                          <a:latin typeface="Times New Roman"/>
                        </a:rPr>
                        <a:t>палиндромии</a:t>
                      </a:r>
                      <a:r>
                        <a:rPr lang="ru-RU" sz="1600" dirty="0">
                          <a:latin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/>
                        </a:rPr>
                        <a:t>20 век </a:t>
                      </a:r>
                    </a:p>
                    <a:p>
                      <a:r>
                        <a:rPr lang="ru-RU" sz="1600" dirty="0">
                          <a:latin typeface="Times New Roman"/>
                        </a:rPr>
                        <a:t>В.В. Хлебников, В.Я. Брюсов, И.Л. Сельвинский, А.А. Вознесенский,  Николай </a:t>
                      </a:r>
                      <a:r>
                        <a:rPr lang="ru-RU" sz="1600" dirty="0" err="1">
                          <a:latin typeface="Times New Roman"/>
                        </a:rPr>
                        <a:t>Ладыгин</a:t>
                      </a:r>
                      <a:r>
                        <a:rPr lang="ru-RU" sz="1600" dirty="0">
                          <a:latin typeface="Times New Roman"/>
                        </a:rPr>
                        <a:t>. 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/>
                        </a:rPr>
                        <a:t>2002 год</a:t>
                      </a:r>
                    </a:p>
                    <a:p>
                      <a:r>
                        <a:rPr lang="ru-RU" sz="1600" dirty="0">
                          <a:latin typeface="Times New Roman"/>
                        </a:rPr>
                        <a:t>Марина Карягина -пионер на поле чувашской </a:t>
                      </a:r>
                      <a:r>
                        <a:rPr lang="ru-RU" sz="1600" dirty="0" err="1">
                          <a:latin typeface="Times New Roman"/>
                        </a:rPr>
                        <a:t>палиндромии</a:t>
                      </a:r>
                      <a:r>
                        <a:rPr lang="ru-RU" sz="1600" dirty="0">
                          <a:latin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/>
                        </a:rPr>
                        <a:t>«Палиндром — идеальная строка. В нем нет ни одного лишнего звука. Это чудо.» (М.Карягина)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i="1" dirty="0">
                          <a:latin typeface="Times New Roman"/>
                        </a:rPr>
                        <a:t>Суров. О Русь!</a:t>
                      </a:r>
                      <a:br>
                        <a:rPr lang="ru-RU" sz="1600" i="1" dirty="0">
                          <a:latin typeface="Times New Roman"/>
                        </a:rPr>
                      </a:br>
                      <a:r>
                        <a:rPr lang="ru-RU" sz="1600" i="1" dirty="0">
                          <a:latin typeface="Times New Roman"/>
                        </a:rPr>
                        <a:t>Я нем. И меня,</a:t>
                      </a:r>
                      <a:br>
                        <a:rPr lang="ru-RU" sz="1600" i="1" dirty="0">
                          <a:latin typeface="Times New Roman"/>
                        </a:rPr>
                      </a:br>
                      <a:r>
                        <a:rPr lang="ru-RU" sz="1600" i="1" dirty="0">
                          <a:latin typeface="Times New Roman"/>
                        </a:rPr>
                        <a:t>Как</a:t>
                      </a:r>
                      <a:br>
                        <a:rPr lang="ru-RU" sz="1600" i="1" dirty="0">
                          <a:latin typeface="Times New Roman"/>
                        </a:rPr>
                      </a:br>
                      <a:r>
                        <a:rPr lang="ru-RU" sz="1600" i="1" dirty="0">
                          <a:latin typeface="Times New Roman"/>
                        </a:rPr>
                        <a:t>Будто тот дуб,</a:t>
                      </a:r>
                      <a:br>
                        <a:rPr lang="ru-RU" sz="1600" i="1" dirty="0">
                          <a:latin typeface="Times New Roman"/>
                        </a:rPr>
                      </a:br>
                      <a:r>
                        <a:rPr lang="ru-RU" sz="1600" i="1" dirty="0">
                          <a:latin typeface="Times New Roman"/>
                        </a:rPr>
                        <a:t>Обуло грёзой озёр голубо.</a:t>
                      </a:r>
                      <a:r>
                        <a:rPr lang="ru-RU" sz="1600" dirty="0">
                          <a:latin typeface="Times New Roman"/>
                        </a:rPr>
                        <a:t> </a:t>
                      </a:r>
                    </a:p>
                    <a:p>
                      <a:r>
                        <a:rPr lang="ru-RU" sz="1600" i="1" dirty="0">
                          <a:latin typeface="Times New Roman"/>
                        </a:rPr>
                        <a:t>        (</a:t>
                      </a:r>
                      <a:r>
                        <a:rPr lang="ru-RU" sz="1600" i="1" dirty="0" err="1">
                          <a:latin typeface="Times New Roman"/>
                        </a:rPr>
                        <a:t>Н.Ладыгин</a:t>
                      </a:r>
                      <a:r>
                        <a:rPr lang="ru-RU" sz="1600" i="1" dirty="0">
                          <a:latin typeface="Times New Roman"/>
                        </a:rPr>
                        <a:t>. «Марево»)</a:t>
                      </a:r>
                      <a:r>
                        <a:rPr lang="ru-RU" sz="1600" dirty="0">
                          <a:latin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600" i="1" dirty="0" err="1">
                          <a:latin typeface="Times New Roman"/>
                        </a:rPr>
                        <a:t>Çĕршыва</a:t>
                      </a:r>
                      <a:r>
                        <a:rPr lang="ru-RU" sz="1600" i="1" dirty="0">
                          <a:latin typeface="Times New Roman"/>
                        </a:rPr>
                        <a:t>, </a:t>
                      </a:r>
                      <a:r>
                        <a:rPr lang="ru-RU" sz="1600" i="1" dirty="0" err="1">
                          <a:latin typeface="Times New Roman"/>
                        </a:rPr>
                        <a:t>ав</a:t>
                      </a:r>
                      <a:r>
                        <a:rPr lang="ru-RU" sz="1600" i="1" dirty="0">
                          <a:latin typeface="Times New Roman"/>
                        </a:rPr>
                        <a:t>, </a:t>
                      </a:r>
                      <a:r>
                        <a:rPr lang="ru-RU" sz="1600" i="1" dirty="0" err="1">
                          <a:latin typeface="Times New Roman"/>
                        </a:rPr>
                        <a:t>ишрĕç</a:t>
                      </a:r>
                      <a:r>
                        <a:rPr lang="ru-RU" sz="1600" i="1" dirty="0">
                          <a:latin typeface="Times New Roman"/>
                        </a:rPr>
                        <a:t>…</a:t>
                      </a:r>
                      <a:br>
                        <a:rPr lang="ru-RU" sz="1600" i="1" dirty="0">
                          <a:latin typeface="Times New Roman"/>
                        </a:rPr>
                      </a:br>
                      <a:r>
                        <a:rPr lang="ru-RU" sz="1600" i="1" dirty="0" err="1">
                          <a:latin typeface="Times New Roman"/>
                        </a:rPr>
                        <a:t>Вак</a:t>
                      </a:r>
                      <a:r>
                        <a:rPr lang="ru-RU" sz="1600" i="1" dirty="0">
                          <a:latin typeface="Times New Roman"/>
                        </a:rPr>
                        <a:t> </a:t>
                      </a:r>
                      <a:r>
                        <a:rPr lang="ru-RU" sz="1600" i="1" dirty="0" err="1">
                          <a:latin typeface="Times New Roman"/>
                        </a:rPr>
                        <a:t>сум-и</a:t>
                      </a:r>
                      <a:r>
                        <a:rPr lang="ru-RU" sz="1600" i="1" dirty="0">
                          <a:latin typeface="Times New Roman"/>
                        </a:rPr>
                        <a:t> </a:t>
                      </a:r>
                      <a:r>
                        <a:rPr lang="ru-RU" sz="1600" i="1" dirty="0" err="1">
                          <a:latin typeface="Times New Roman"/>
                        </a:rPr>
                        <a:t>Мускав</a:t>
                      </a:r>
                      <a:r>
                        <a:rPr lang="ru-RU" sz="1600" i="1" dirty="0">
                          <a:latin typeface="Times New Roman"/>
                        </a:rPr>
                        <a:t>?</a:t>
                      </a:r>
                      <a:r>
                        <a:rPr lang="ru-RU" sz="1600" dirty="0">
                          <a:latin typeface="Times New Roman"/>
                        </a:rPr>
                        <a:t> </a:t>
                      </a:r>
                    </a:p>
                    <a:p>
                      <a:r>
                        <a:rPr lang="ru-RU" sz="1600" i="1" dirty="0">
                          <a:latin typeface="Times New Roman"/>
                        </a:rPr>
                        <a:t> (из поэмы «</a:t>
                      </a:r>
                      <a:r>
                        <a:rPr lang="ru-RU" sz="1600" i="1" dirty="0" err="1">
                          <a:latin typeface="Times New Roman"/>
                        </a:rPr>
                        <a:t>Ана</a:t>
                      </a:r>
                      <a:r>
                        <a:rPr lang="ru-RU" sz="1600" i="1" dirty="0">
                          <a:latin typeface="Times New Roman"/>
                        </a:rPr>
                        <a:t>»)</a:t>
                      </a:r>
                      <a:r>
                        <a:rPr lang="ru-RU" sz="1600" dirty="0">
                          <a:latin typeface="Times New Roman"/>
                        </a:rPr>
                        <a:t> </a:t>
                      </a:r>
                    </a:p>
                    <a:p>
                      <a:r>
                        <a:rPr lang="ru-RU" sz="1600" i="1" dirty="0">
                          <a:latin typeface="Times New Roman"/>
                        </a:rPr>
                        <a:t>Ад же дан — (и надежда</a:t>
                      </a:r>
                      <a:br>
                        <a:rPr lang="ru-RU" sz="1600" i="1" dirty="0">
                          <a:latin typeface="Times New Roman"/>
                        </a:rPr>
                      </a:br>
                      <a:r>
                        <a:rPr lang="ru-RU" sz="1600" i="1" dirty="0">
                          <a:latin typeface="Times New Roman"/>
                        </a:rPr>
                        <a:t>дана!) — дан ад:</a:t>
                      </a:r>
                      <a:br>
                        <a:rPr lang="ru-RU" sz="1600" i="1" dirty="0">
                          <a:latin typeface="Times New Roman"/>
                        </a:rPr>
                      </a:br>
                      <a:r>
                        <a:rPr lang="ru-RU" sz="1600" i="1" dirty="0">
                          <a:latin typeface="Times New Roman"/>
                        </a:rPr>
                        <a:t>Надо — дан! («Город дорог»)</a:t>
                      </a:r>
                      <a:r>
                        <a:rPr lang="ru-RU" sz="1600" dirty="0">
                          <a:latin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экспериментальная поэзия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6800" y="1556792"/>
            <a:ext cx="7772400" cy="48245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3000" b="1" dirty="0"/>
              <a:t>ФИГУРНЫЕ СТИХИ - </a:t>
            </a:r>
            <a:r>
              <a:rPr lang="ru-RU" sz="3000" dirty="0"/>
              <a:t>жанр поэзии, строки которой образуют какую-либо фигуру или предмет, обычно соответствующие </a:t>
            </a:r>
            <a:r>
              <a:rPr lang="ru-RU" sz="3000" dirty="0" smtClean="0"/>
              <a:t>содержанию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                 Зрю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                                        Зарю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                                      Лучами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 smtClean="0"/>
              <a:t>                                 Как </a:t>
            </a:r>
            <a:r>
              <a:rPr lang="ru-RU" sz="2000" dirty="0" err="1"/>
              <a:t>свещами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 smtClean="0"/>
              <a:t>                            Во </a:t>
            </a:r>
            <a:r>
              <a:rPr lang="ru-RU" sz="2000" dirty="0"/>
              <a:t>мраке </a:t>
            </a:r>
            <a:r>
              <a:rPr lang="ru-RU" sz="2000" dirty="0" err="1"/>
              <a:t>блестящу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 smtClean="0"/>
              <a:t>                  В </a:t>
            </a:r>
            <a:r>
              <a:rPr lang="ru-RU" sz="2000" dirty="0"/>
              <a:t>восторг все души </a:t>
            </a:r>
            <a:r>
              <a:rPr lang="ru-RU" sz="2000" dirty="0" err="1"/>
              <a:t>приводящу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 smtClean="0"/>
              <a:t>       Но </a:t>
            </a:r>
            <a:r>
              <a:rPr lang="ru-RU" sz="2000" dirty="0"/>
              <a:t>что? - от солнца в ней толь милое блистанье?</a:t>
            </a:r>
            <a:br>
              <a:rPr lang="ru-RU" sz="2000" dirty="0"/>
            </a:br>
            <a:r>
              <a:rPr lang="ru-RU" sz="2000" dirty="0" smtClean="0"/>
              <a:t>         Нет</a:t>
            </a:r>
            <a:r>
              <a:rPr lang="ru-RU" sz="2000" dirty="0"/>
              <a:t>! - Пирамида - дел благих воспоминанье.</a:t>
            </a:r>
            <a:br>
              <a:rPr lang="ru-RU" sz="2000" dirty="0"/>
            </a:br>
            <a:r>
              <a:rPr lang="ru-RU" sz="2000" dirty="0" smtClean="0"/>
              <a:t>                                                        </a:t>
            </a:r>
            <a:r>
              <a:rPr lang="ru-RU" sz="2000" i="1" dirty="0" smtClean="0"/>
              <a:t>Г</a:t>
            </a:r>
            <a:r>
              <a:rPr lang="ru-RU" sz="2000" i="1" dirty="0"/>
              <a:t>. Державин</a:t>
            </a:r>
            <a:endParaRPr lang="ru-RU" sz="20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00050"/>
            <a:ext cx="7772400" cy="724694"/>
          </a:xfrm>
        </p:spPr>
        <p:txBody>
          <a:bodyPr/>
          <a:lstStyle/>
          <a:p>
            <a:r>
              <a:rPr lang="ru-RU" b="1" dirty="0" smtClean="0"/>
              <a:t>экспериментальная поэзия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6800" y="1196752"/>
            <a:ext cx="7772400" cy="4689698"/>
          </a:xfrm>
        </p:spPr>
        <p:txBody>
          <a:bodyPr/>
          <a:lstStyle/>
          <a:p>
            <a:r>
              <a:rPr lang="ru-RU" sz="2800" b="1" dirty="0" smtClean="0"/>
              <a:t>ЦЕНТОН</a:t>
            </a:r>
            <a:r>
              <a:rPr lang="ru-RU" sz="2800" dirty="0"/>
              <a:t> – (</a:t>
            </a:r>
            <a:r>
              <a:rPr lang="ru-RU" sz="2800" dirty="0" err="1"/>
              <a:t>лат.cento</a:t>
            </a:r>
            <a:r>
              <a:rPr lang="ru-RU" sz="2800" dirty="0"/>
              <a:t>, род. падеж </a:t>
            </a:r>
            <a:r>
              <a:rPr lang="ru-RU" sz="2800" dirty="0" err="1"/>
              <a:t>centonis</a:t>
            </a:r>
            <a:r>
              <a:rPr lang="ru-RU" sz="2800" dirty="0"/>
              <a:t> – одежда или одеяло из разноцветных лоскутов) – стихотворение, целиком составленное из строк других </a:t>
            </a:r>
            <a:r>
              <a:rPr lang="ru-RU" sz="2800" dirty="0" smtClean="0"/>
              <a:t>стихотворений</a:t>
            </a:r>
          </a:p>
          <a:p>
            <a:pPr>
              <a:buNone/>
            </a:pPr>
            <a:r>
              <a:rPr lang="ru-RU" sz="2400" dirty="0" smtClean="0"/>
              <a:t>     </a:t>
            </a:r>
            <a:r>
              <a:rPr lang="ru-RU" sz="2400" dirty="0" err="1" smtClean="0"/>
              <a:t>Центон</a:t>
            </a:r>
            <a:r>
              <a:rPr lang="ru-RU" sz="2400" dirty="0" smtClean="0"/>
              <a:t> </a:t>
            </a:r>
            <a:r>
              <a:rPr lang="ru-RU" sz="2400" dirty="0"/>
              <a:t>из заглавных строк стихов Пушкина:</a:t>
            </a:r>
          </a:p>
          <a:p>
            <a:pPr>
              <a:buNone/>
            </a:pPr>
            <a:r>
              <a:rPr lang="ru-RU" sz="2400" i="1" dirty="0" smtClean="0"/>
              <a:t>                 Я </a:t>
            </a:r>
            <a:r>
              <a:rPr lang="ru-RU" sz="2400" i="1" dirty="0"/>
              <a:t>помню чудное мгновенье, -</a:t>
            </a:r>
            <a:br>
              <a:rPr lang="ru-RU" sz="2400" i="1" dirty="0"/>
            </a:br>
            <a:r>
              <a:rPr lang="ru-RU" sz="2400" i="1" dirty="0" smtClean="0"/>
              <a:t>            Три </a:t>
            </a:r>
            <a:r>
              <a:rPr lang="ru-RU" sz="2400" i="1" dirty="0"/>
              <a:t>сестрицы под окном.</a:t>
            </a:r>
            <a:br>
              <a:rPr lang="ru-RU" sz="2400" i="1" dirty="0"/>
            </a:br>
            <a:r>
              <a:rPr lang="ru-RU" sz="2400" i="1" dirty="0" smtClean="0"/>
              <a:t>            Зима</a:t>
            </a:r>
            <a:r>
              <a:rPr lang="ru-RU" sz="2400" i="1" dirty="0"/>
              <a:t>!.. крестьянин торжествуя,</a:t>
            </a:r>
            <a:br>
              <a:rPr lang="ru-RU" sz="2400" i="1" dirty="0"/>
            </a:br>
            <a:r>
              <a:rPr lang="ru-RU" sz="2400" i="1" dirty="0" smtClean="0"/>
              <a:t>            Всё </a:t>
            </a:r>
            <a:r>
              <a:rPr lang="ru-RU" sz="2400" i="1" dirty="0"/>
              <a:t>ходит по цепи кругом</a:t>
            </a:r>
            <a:br>
              <a:rPr lang="ru-RU" sz="2400" i="1" dirty="0"/>
            </a:br>
            <a:r>
              <a:rPr lang="ru-RU" sz="2400" i="1" dirty="0" smtClean="0"/>
              <a:t>            Гонимый </a:t>
            </a:r>
            <a:r>
              <a:rPr lang="ru-RU" sz="2400" i="1" dirty="0"/>
              <a:t>вешними лучами.</a:t>
            </a:r>
            <a:br>
              <a:rPr lang="ru-RU" sz="2400" i="1" dirty="0"/>
            </a:br>
            <a:r>
              <a:rPr lang="ru-RU" sz="2400" i="1" dirty="0" smtClean="0"/>
              <a:t>           Уж </a:t>
            </a:r>
            <a:r>
              <a:rPr lang="ru-RU" sz="2400" i="1" dirty="0"/>
              <a:t>солнце меркнет за горами...</a:t>
            </a:r>
            <a:br>
              <a:rPr lang="ru-RU" sz="2400" i="1" dirty="0"/>
            </a:br>
            <a:r>
              <a:rPr lang="ru-RU" sz="2400" i="1" dirty="0" smtClean="0"/>
              <a:t>           Беги </a:t>
            </a:r>
            <a:r>
              <a:rPr lang="ru-RU" sz="2400" i="1" dirty="0"/>
              <a:t>, сокройся от очей!</a:t>
            </a:r>
            <a:br>
              <a:rPr lang="ru-RU" sz="2400" i="1" dirty="0"/>
            </a:br>
            <a:r>
              <a:rPr lang="ru-RU" sz="2400" i="1" dirty="0" smtClean="0"/>
              <a:t>           И </a:t>
            </a:r>
            <a:r>
              <a:rPr lang="ru-RU" sz="2400" i="1" dirty="0"/>
              <a:t>сердцу будет веселей.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6800" y="1484784"/>
            <a:ext cx="7772400" cy="4401666"/>
          </a:xfrm>
        </p:spPr>
        <p:txBody>
          <a:bodyPr/>
          <a:lstStyle/>
          <a:p>
            <a:r>
              <a:rPr lang="ru-RU" dirty="0"/>
              <a:t>Интерес к поэзии у современных читателей все еще огромен. Людям старшего поколения нравится классическая поэзия, а молодым читателям – авангардная. Поэтические произведения  можно найти на литературных сайтах, в </a:t>
            </a:r>
            <a:r>
              <a:rPr lang="ru-RU" dirty="0" err="1"/>
              <a:t>интернет-библиотеках</a:t>
            </a:r>
            <a:r>
              <a:rPr lang="ru-RU" dirty="0"/>
              <a:t>, предлагающих просто огромный выбор произведений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ПОЧЕМУ ЛЮДИ ПИШУТ </a:t>
            </a:r>
            <a:r>
              <a:rPr lang="ru-RU" sz="3200" b="1" dirty="0" smtClean="0"/>
              <a:t>СТИХИ?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r>
              <a:rPr lang="ru-RU" sz="2800" b="1" i="1" dirty="0"/>
              <a:t>Поэзия – это самые лучшие </a:t>
            </a:r>
            <a:endParaRPr lang="ru-RU" sz="2800" b="1" dirty="0"/>
          </a:p>
          <a:p>
            <a:pPr algn="r">
              <a:spcBef>
                <a:spcPts val="0"/>
              </a:spcBef>
              <a:buNone/>
            </a:pPr>
            <a:r>
              <a:rPr lang="ru-RU" sz="2800" b="1" i="1" dirty="0"/>
              <a:t>слова в самом лучшем порядке</a:t>
            </a:r>
            <a:endParaRPr lang="ru-RU" sz="2800" b="1" dirty="0"/>
          </a:p>
          <a:p>
            <a:pPr algn="r">
              <a:spcBef>
                <a:spcPts val="0"/>
              </a:spcBef>
              <a:buNone/>
            </a:pPr>
            <a:r>
              <a:rPr lang="ru-RU" sz="2800" b="1" i="1" dirty="0" err="1"/>
              <a:t>Сэмюэл</a:t>
            </a:r>
            <a:r>
              <a:rPr lang="ru-RU" sz="2800" b="1" i="1" dirty="0"/>
              <a:t> </a:t>
            </a:r>
            <a:r>
              <a:rPr lang="ru-RU" sz="2800" b="1" i="1" dirty="0" smtClean="0"/>
              <a:t>Кольридж</a:t>
            </a:r>
          </a:p>
          <a:p>
            <a:r>
              <a:rPr lang="ru-RU" sz="2800" dirty="0"/>
              <a:t>– </a:t>
            </a:r>
            <a:r>
              <a:rPr lang="ru-RU" sz="2800" b="1" dirty="0"/>
              <a:t>классическая русская поэзия</a:t>
            </a:r>
            <a:r>
              <a:rPr lang="ru-RU" sz="2800" dirty="0"/>
              <a:t> </a:t>
            </a:r>
          </a:p>
          <a:p>
            <a:r>
              <a:rPr lang="ru-RU" sz="2800" dirty="0" smtClean="0"/>
              <a:t>–</a:t>
            </a:r>
            <a:r>
              <a:rPr lang="ru-RU" sz="2800" b="1" dirty="0" smtClean="0"/>
              <a:t>нетрадиционный стих</a:t>
            </a:r>
            <a:r>
              <a:rPr lang="ru-RU" sz="2800" dirty="0" smtClean="0"/>
              <a:t> (</a:t>
            </a:r>
            <a:r>
              <a:rPr lang="ru-RU" sz="2800" dirty="0" smtClean="0"/>
              <a:t>дольник</a:t>
            </a:r>
            <a:r>
              <a:rPr lang="ru-RU" sz="2800" dirty="0"/>
              <a:t>, вольный стих, свободный стих-верлибр, белый стих  и др.) </a:t>
            </a:r>
            <a:endParaRPr lang="ru-RU" sz="2800" dirty="0" smtClean="0"/>
          </a:p>
          <a:p>
            <a:r>
              <a:rPr lang="ru-RU" sz="2800" dirty="0" smtClean="0"/>
              <a:t>– </a:t>
            </a:r>
            <a:r>
              <a:rPr lang="ru-RU" sz="2800" b="1" dirty="0"/>
              <a:t>экспериментальная поэзия</a:t>
            </a:r>
            <a:r>
              <a:rPr lang="ru-RU" sz="2800" dirty="0"/>
              <a:t> (акростих, </a:t>
            </a:r>
            <a:r>
              <a:rPr lang="ru-RU" sz="2800" dirty="0" err="1"/>
              <a:t>абецедарий</a:t>
            </a:r>
            <a:r>
              <a:rPr lang="ru-RU" sz="2800" dirty="0"/>
              <a:t>, тавтограмма, лабиринт, </a:t>
            </a:r>
            <a:r>
              <a:rPr lang="ru-RU" sz="2800" dirty="0" smtClean="0"/>
              <a:t>палиндром и др.) </a:t>
            </a:r>
            <a:endParaRPr lang="ru-RU" sz="2800" dirty="0"/>
          </a:p>
          <a:p>
            <a:pPr>
              <a:spcBef>
                <a:spcPts val="0"/>
              </a:spcBef>
              <a:buNone/>
            </a:pPr>
            <a:endParaRPr lang="ru-RU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нетрадиционный стих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Дольник</a:t>
            </a:r>
            <a:r>
              <a:rPr lang="ru-RU" dirty="0" smtClean="0"/>
              <a:t> </a:t>
            </a:r>
            <a:r>
              <a:rPr lang="ru-RU" dirty="0"/>
              <a:t>– стихотворение, где в строках совпадает только число ударных слогов, а количество безударных слогов между ними колеблется от 0 до 2. </a:t>
            </a:r>
            <a:endParaRPr lang="ru-RU" dirty="0" smtClean="0"/>
          </a:p>
          <a:p>
            <a:pPr>
              <a:buNone/>
            </a:pPr>
            <a:r>
              <a:rPr lang="ru-RU" sz="2800" b="1" i="1" dirty="0" smtClean="0"/>
              <a:t>              Черный </a:t>
            </a:r>
            <a:r>
              <a:rPr lang="ru-RU" sz="2800" b="1" i="1" dirty="0"/>
              <a:t>ворон в сумраке снежном,</a:t>
            </a:r>
          </a:p>
          <a:p>
            <a:pPr>
              <a:buNone/>
            </a:pPr>
            <a:r>
              <a:rPr lang="ru-RU" sz="2800" b="1" i="1" dirty="0" smtClean="0"/>
              <a:t>              Черный </a:t>
            </a:r>
            <a:r>
              <a:rPr lang="ru-RU" sz="2800" b="1" i="1" dirty="0"/>
              <a:t>бархат на смуглых плечах.</a:t>
            </a:r>
          </a:p>
          <a:p>
            <a:pPr>
              <a:buNone/>
            </a:pPr>
            <a:r>
              <a:rPr lang="ru-RU" sz="2800" b="1" i="1" dirty="0" smtClean="0"/>
              <a:t>              Томный </a:t>
            </a:r>
            <a:r>
              <a:rPr lang="ru-RU" sz="2800" b="1" i="1" dirty="0"/>
              <a:t>голос пением нежным</a:t>
            </a:r>
          </a:p>
          <a:p>
            <a:pPr>
              <a:buNone/>
            </a:pPr>
            <a:r>
              <a:rPr lang="ru-RU" sz="2800" b="1" i="1" dirty="0" smtClean="0"/>
              <a:t>              Мне </a:t>
            </a:r>
            <a:r>
              <a:rPr lang="ru-RU" sz="2800" b="1" i="1" dirty="0"/>
              <a:t>поет о южных </a:t>
            </a:r>
            <a:r>
              <a:rPr lang="ru-RU" sz="2800" b="1" i="1" dirty="0" smtClean="0"/>
              <a:t>ночах.</a:t>
            </a:r>
          </a:p>
          <a:p>
            <a:pPr>
              <a:buNone/>
            </a:pPr>
            <a:r>
              <a:rPr lang="ru-RU" sz="2800" b="1" i="1" dirty="0"/>
              <a:t> </a:t>
            </a:r>
            <a:r>
              <a:rPr lang="ru-RU" sz="2800" b="1" i="1" dirty="0" smtClean="0"/>
              <a:t>                                                    </a:t>
            </a:r>
            <a:r>
              <a:rPr lang="ru-RU" sz="2000" b="1" i="1" dirty="0" smtClean="0"/>
              <a:t>А.Блок</a:t>
            </a:r>
            <a:endParaRPr lang="ru-RU" sz="2000" b="1" i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нетрадиционный стих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6800" y="1556792"/>
            <a:ext cx="7772400" cy="4329658"/>
          </a:xfrm>
        </p:spPr>
        <p:txBody>
          <a:bodyPr/>
          <a:lstStyle/>
          <a:p>
            <a:r>
              <a:rPr lang="ru-RU" b="1" dirty="0"/>
              <a:t>Белый </a:t>
            </a:r>
            <a:r>
              <a:rPr lang="ru-RU" b="1" dirty="0" smtClean="0"/>
              <a:t>стих- </a:t>
            </a:r>
            <a:r>
              <a:rPr lang="ru-RU" dirty="0" smtClean="0"/>
              <a:t>стих, </a:t>
            </a:r>
            <a:r>
              <a:rPr lang="ru-RU" dirty="0"/>
              <a:t>не имеющий </a:t>
            </a:r>
            <a:r>
              <a:rPr lang="ru-RU" dirty="0" smtClean="0"/>
              <a:t>рифмы, </a:t>
            </a:r>
            <a:r>
              <a:rPr lang="ru-RU" dirty="0"/>
              <a:t>но, в отличие от </a:t>
            </a:r>
            <a:r>
              <a:rPr lang="ru-RU" dirty="0" smtClean="0"/>
              <a:t>свободного стиха, </a:t>
            </a:r>
            <a:r>
              <a:rPr lang="ru-RU" dirty="0"/>
              <a:t>обладающий определённым </a:t>
            </a:r>
            <a:r>
              <a:rPr lang="ru-RU" dirty="0" smtClean="0"/>
              <a:t>размером: </a:t>
            </a:r>
            <a:r>
              <a:rPr lang="ru-RU" dirty="0"/>
              <a:t>белый </a:t>
            </a:r>
            <a:r>
              <a:rPr lang="ru-RU" dirty="0" smtClean="0"/>
              <a:t>ямб, </a:t>
            </a:r>
            <a:r>
              <a:rPr lang="ru-RU" dirty="0"/>
              <a:t>белый </a:t>
            </a:r>
            <a:r>
              <a:rPr lang="ru-RU" dirty="0" smtClean="0"/>
              <a:t>анапест, </a:t>
            </a:r>
            <a:r>
              <a:rPr lang="ru-RU" dirty="0"/>
              <a:t>белый </a:t>
            </a:r>
            <a:r>
              <a:rPr lang="ru-RU" dirty="0" smtClean="0"/>
              <a:t>дольник</a:t>
            </a:r>
          </a:p>
          <a:p>
            <a:pPr>
              <a:buNone/>
            </a:pPr>
            <a:r>
              <a:rPr lang="ru-RU" sz="2400" dirty="0" smtClean="0"/>
              <a:t>             </a:t>
            </a:r>
            <a:r>
              <a:rPr lang="ru-RU" sz="2400" i="1" dirty="0" smtClean="0"/>
              <a:t>Приди</a:t>
            </a:r>
            <a:r>
              <a:rPr lang="ru-RU" sz="2400" i="1" dirty="0"/>
              <a:t> — открой балкон. Как небо тихо;</a:t>
            </a:r>
            <a:br>
              <a:rPr lang="ru-RU" sz="2400" i="1" dirty="0"/>
            </a:br>
            <a:r>
              <a:rPr lang="ru-RU" sz="2400" i="1" dirty="0" smtClean="0"/>
              <a:t>        Недвижим </a:t>
            </a:r>
            <a:r>
              <a:rPr lang="ru-RU" sz="2400" i="1" dirty="0"/>
              <a:t>теплый воздух, ночь лимоном</a:t>
            </a:r>
            <a:br>
              <a:rPr lang="ru-RU" sz="2400" i="1" dirty="0"/>
            </a:br>
            <a:r>
              <a:rPr lang="ru-RU" sz="2400" i="1" dirty="0" smtClean="0"/>
              <a:t>        И </a:t>
            </a:r>
            <a:r>
              <a:rPr lang="ru-RU" sz="2400" i="1" dirty="0"/>
              <a:t>лавром пахнет, яркая луна</a:t>
            </a:r>
            <a:br>
              <a:rPr lang="ru-RU" sz="2400" i="1" dirty="0"/>
            </a:br>
            <a:r>
              <a:rPr lang="ru-RU" sz="2400" i="1" dirty="0" smtClean="0"/>
              <a:t>        Блестит </a:t>
            </a:r>
            <a:r>
              <a:rPr lang="ru-RU" sz="2400" i="1" dirty="0"/>
              <a:t>на синеве густой и темной,</a:t>
            </a:r>
            <a:br>
              <a:rPr lang="ru-RU" sz="2400" i="1" dirty="0"/>
            </a:br>
            <a:r>
              <a:rPr lang="ru-RU" sz="2400" i="1" dirty="0" smtClean="0"/>
              <a:t>        И </a:t>
            </a:r>
            <a:r>
              <a:rPr lang="ru-RU" sz="2400" i="1" dirty="0"/>
              <a:t>сторожа кричат протяжно: «Ясно</a:t>
            </a:r>
            <a:r>
              <a:rPr lang="ru-RU" sz="2400" i="1" dirty="0" smtClean="0"/>
              <a:t>!..»</a:t>
            </a:r>
          </a:p>
          <a:p>
            <a:pPr algn="r">
              <a:buNone/>
            </a:pPr>
            <a:r>
              <a:rPr lang="ru-RU" sz="2000" i="1" dirty="0" smtClean="0"/>
              <a:t>А.С.Пушкин «Каменный гость»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нетрадиционный стих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6800" y="1484784"/>
            <a:ext cx="7772400" cy="4401666"/>
          </a:xfrm>
        </p:spPr>
        <p:txBody>
          <a:bodyPr/>
          <a:lstStyle/>
          <a:p>
            <a:r>
              <a:rPr lang="ru-RU" b="1" dirty="0"/>
              <a:t>Вольный стих (вольный ямб) – </a:t>
            </a:r>
            <a:r>
              <a:rPr lang="ru-RU" dirty="0"/>
              <a:t>стихотворение, в котором соблюдаются ритм и рифма, но количество стоп </a:t>
            </a:r>
            <a:r>
              <a:rPr lang="ru-RU" dirty="0" smtClean="0"/>
              <a:t>разное, </a:t>
            </a:r>
            <a:r>
              <a:rPr lang="ru-RU" dirty="0"/>
              <a:t>т.е. длинные строки чередуются более короткими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        </a:t>
            </a:r>
            <a:r>
              <a:rPr lang="ru-RU" sz="2400" i="1" dirty="0"/>
              <a:t>...Вороне где-то бог послал кусочек сыру;</a:t>
            </a:r>
            <a:br>
              <a:rPr lang="ru-RU" sz="2400" i="1" dirty="0"/>
            </a:br>
            <a:r>
              <a:rPr lang="ru-RU" sz="2400" i="1" dirty="0"/>
              <a:t>                      </a:t>
            </a:r>
            <a:r>
              <a:rPr lang="ru-RU" sz="2400" i="1" dirty="0" smtClean="0"/>
              <a:t>      </a:t>
            </a:r>
            <a:r>
              <a:rPr lang="ru-RU" sz="2400" i="1" dirty="0"/>
              <a:t> На ель ворона </a:t>
            </a:r>
            <a:r>
              <a:rPr lang="ru-RU" sz="2400" i="1" dirty="0" err="1"/>
              <a:t>взгромоздясь</a:t>
            </a:r>
            <a:r>
              <a:rPr lang="ru-RU" sz="2400" i="1" dirty="0"/>
              <a:t>,</a:t>
            </a:r>
            <a:br>
              <a:rPr lang="ru-RU" sz="2400" i="1" dirty="0"/>
            </a:br>
            <a:r>
              <a:rPr lang="ru-RU" sz="2400" i="1" dirty="0"/>
              <a:t> </a:t>
            </a:r>
            <a:r>
              <a:rPr lang="ru-RU" sz="2400" i="1" dirty="0" smtClean="0"/>
              <a:t>      </a:t>
            </a:r>
            <a:r>
              <a:rPr lang="ru-RU" sz="2400" i="1" dirty="0"/>
              <a:t>Позавтракать было совсем уж собралась...</a:t>
            </a:r>
            <a:br>
              <a:rPr lang="ru-RU" sz="2400" i="1" dirty="0"/>
            </a:br>
            <a:r>
              <a:rPr lang="ru-RU" sz="2400" i="1" dirty="0"/>
              <a:t>                                                       </a:t>
            </a:r>
            <a:r>
              <a:rPr lang="ru-RU" sz="2400" i="1" dirty="0" smtClean="0"/>
              <a:t> </a:t>
            </a:r>
            <a:r>
              <a:rPr lang="ru-RU" sz="2400" i="1" dirty="0"/>
              <a:t>И.А. </a:t>
            </a:r>
            <a:r>
              <a:rPr lang="ru-RU" sz="2400" i="1" dirty="0" smtClean="0"/>
              <a:t>Крылов</a:t>
            </a:r>
            <a:endParaRPr lang="ru-RU" sz="2400" i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772400" cy="652686"/>
          </a:xfrm>
        </p:spPr>
        <p:txBody>
          <a:bodyPr/>
          <a:lstStyle/>
          <a:p>
            <a:r>
              <a:rPr lang="ru-RU" b="1" dirty="0" smtClean="0"/>
              <a:t>нетрадиционный стих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6800" y="1196752"/>
            <a:ext cx="7772400" cy="5112568"/>
          </a:xfrm>
        </p:spPr>
        <p:txBody>
          <a:bodyPr/>
          <a:lstStyle/>
          <a:p>
            <a:r>
              <a:rPr lang="ru-RU" b="1" dirty="0" smtClean="0"/>
              <a:t>ВЕРЛИБР</a:t>
            </a:r>
            <a:r>
              <a:rPr lang="ru-RU" dirty="0" smtClean="0"/>
              <a:t>(франц. </a:t>
            </a:r>
            <a:r>
              <a:rPr lang="ru-RU" dirty="0" err="1" smtClean="0"/>
              <a:t>vers</a:t>
            </a:r>
            <a:r>
              <a:rPr lang="ru-RU" dirty="0" smtClean="0"/>
              <a:t> </a:t>
            </a:r>
            <a:r>
              <a:rPr lang="ru-RU" dirty="0" err="1" smtClean="0"/>
              <a:t>libre</a:t>
            </a:r>
            <a:r>
              <a:rPr lang="ru-RU" dirty="0" smtClean="0"/>
              <a:t> - свободный стих) -стих , характерный для ХХ в. : у него нет ни размера, ни рифмы, и его строки разные по длине </a:t>
            </a:r>
          </a:p>
          <a:p>
            <a:pPr>
              <a:buNone/>
            </a:pPr>
            <a:r>
              <a:rPr lang="ru-RU" sz="2000" dirty="0" smtClean="0"/>
              <a:t>                                Она </a:t>
            </a:r>
            <a:r>
              <a:rPr lang="ru-RU" sz="2000" dirty="0"/>
              <a:t>пришла с мороза,</a:t>
            </a:r>
            <a:br>
              <a:rPr lang="ru-RU" sz="2000" dirty="0"/>
            </a:br>
            <a:r>
              <a:rPr lang="ru-RU" sz="2000" dirty="0" smtClean="0"/>
              <a:t>                          Раскрасневшаяся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 smtClean="0"/>
              <a:t>                          Наполнила </a:t>
            </a:r>
            <a:r>
              <a:rPr lang="ru-RU" sz="2000" dirty="0"/>
              <a:t>комнату</a:t>
            </a:r>
            <a:br>
              <a:rPr lang="ru-RU" sz="2000" dirty="0"/>
            </a:br>
            <a:r>
              <a:rPr lang="ru-RU" sz="2000" dirty="0" smtClean="0"/>
              <a:t>                          Ароматом </a:t>
            </a:r>
            <a:r>
              <a:rPr lang="ru-RU" sz="2000" dirty="0"/>
              <a:t>воздуха и духов,</a:t>
            </a:r>
            <a:br>
              <a:rPr lang="ru-RU" sz="2000" dirty="0"/>
            </a:br>
            <a:r>
              <a:rPr lang="ru-RU" sz="2000" dirty="0" smtClean="0"/>
              <a:t>                          Звонким </a:t>
            </a:r>
            <a:r>
              <a:rPr lang="ru-RU" sz="2000" dirty="0"/>
              <a:t>голосом</a:t>
            </a:r>
            <a:br>
              <a:rPr lang="ru-RU" sz="2000" dirty="0"/>
            </a:br>
            <a:r>
              <a:rPr lang="ru-RU" sz="2000" dirty="0" smtClean="0"/>
              <a:t>                          И </a:t>
            </a:r>
            <a:r>
              <a:rPr lang="ru-RU" sz="2000" dirty="0"/>
              <a:t>совсем неуважительной к занятиям</a:t>
            </a:r>
            <a:br>
              <a:rPr lang="ru-RU" sz="2000" dirty="0"/>
            </a:br>
            <a:r>
              <a:rPr lang="ru-RU" sz="2000" dirty="0" smtClean="0"/>
              <a:t>                          Болтовней</a:t>
            </a:r>
            <a:r>
              <a:rPr lang="ru-RU" sz="2000" dirty="0"/>
              <a:t>...</a:t>
            </a:r>
          </a:p>
          <a:p>
            <a:pPr>
              <a:buNone/>
            </a:pPr>
            <a:r>
              <a:rPr lang="ru-RU" sz="2000" i="1" dirty="0" smtClean="0"/>
              <a:t>                                                              </a:t>
            </a:r>
            <a:r>
              <a:rPr lang="ru-RU" sz="1800" i="1" dirty="0" smtClean="0"/>
              <a:t>А</a:t>
            </a:r>
            <a:r>
              <a:rPr lang="ru-RU" sz="1800" i="1" dirty="0"/>
              <a:t>. </a:t>
            </a:r>
            <a:r>
              <a:rPr lang="ru-RU" sz="1800" i="1" dirty="0" smtClean="0"/>
              <a:t>Блок</a:t>
            </a:r>
            <a:endParaRPr lang="ru-RU" sz="1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00050"/>
            <a:ext cx="7772400" cy="580678"/>
          </a:xfrm>
        </p:spPr>
        <p:txBody>
          <a:bodyPr/>
          <a:lstStyle/>
          <a:p>
            <a:r>
              <a:rPr lang="ru-RU" b="1" dirty="0" smtClean="0"/>
              <a:t>нетрадиционный стих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6800" y="1268760"/>
            <a:ext cx="7772400" cy="5256584"/>
          </a:xfrm>
        </p:spPr>
        <p:txBody>
          <a:bodyPr/>
          <a:lstStyle/>
          <a:p>
            <a:r>
              <a:rPr lang="ru-RU" dirty="0" smtClean="0"/>
              <a:t>Верлибр </a:t>
            </a:r>
            <a:r>
              <a:rPr lang="ru-RU" dirty="0"/>
              <a:t>– </a:t>
            </a:r>
            <a:r>
              <a:rPr lang="ru-RU" b="1" dirty="0" smtClean="0"/>
              <a:t>минимализм - </a:t>
            </a:r>
            <a:r>
              <a:rPr lang="ru-RU" dirty="0" smtClean="0"/>
              <a:t>стихи</a:t>
            </a:r>
            <a:r>
              <a:rPr lang="ru-RU" dirty="0"/>
              <a:t>, где автор старается обходиться как можно </a:t>
            </a:r>
            <a:r>
              <a:rPr lang="ru-RU" dirty="0" smtClean="0"/>
              <a:t>меньшим количеством слов. 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Люблю </a:t>
            </a:r>
            <a:r>
              <a:rPr lang="ru-RU" sz="2000" dirty="0"/>
              <a:t>себя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</a:t>
            </a:r>
            <a:r>
              <a:rPr lang="ru-RU" sz="2000" dirty="0"/>
              <a:t>Потому что узнаю в себе 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то </a:t>
            </a:r>
            <a:r>
              <a:rPr lang="ru-RU" sz="2000" dirty="0"/>
              <a:t>мать 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то </a:t>
            </a:r>
            <a:r>
              <a:rPr lang="ru-RU" sz="2000" dirty="0"/>
              <a:t>отца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</a:t>
            </a:r>
            <a:r>
              <a:rPr lang="ru-RU" sz="2000" dirty="0"/>
              <a:t>то деда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</a:t>
            </a:r>
            <a:r>
              <a:rPr lang="ru-RU" sz="2000" dirty="0"/>
              <a:t>даже бабушку,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</a:t>
            </a:r>
            <a:r>
              <a:rPr lang="ru-RU" sz="2000" dirty="0"/>
              <a:t>с которыми рос 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и </a:t>
            </a:r>
            <a:r>
              <a:rPr lang="ru-RU" sz="2000" dirty="0"/>
              <a:t>которых продолжаю любить.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</a:t>
            </a:r>
            <a:r>
              <a:rPr lang="ru-RU" sz="2000" dirty="0"/>
              <a:t>Каково живется тем, 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 smtClean="0"/>
              <a:t>                              кто </a:t>
            </a:r>
            <a:r>
              <a:rPr lang="ru-RU" sz="2000" dirty="0"/>
              <a:t>ненавидит своих </a:t>
            </a:r>
            <a:r>
              <a:rPr lang="ru-RU" sz="2000" dirty="0" smtClean="0"/>
              <a:t>близких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                                       </a:t>
            </a:r>
            <a:r>
              <a:rPr lang="ru-RU" sz="2000" dirty="0" err="1" smtClean="0"/>
              <a:t>Ю.Орлицкий</a:t>
            </a: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00050"/>
            <a:ext cx="7772400" cy="868710"/>
          </a:xfrm>
        </p:spPr>
        <p:txBody>
          <a:bodyPr/>
          <a:lstStyle/>
          <a:p>
            <a:r>
              <a:rPr lang="ru-RU" b="1" dirty="0"/>
              <a:t>экспериментальная поэзия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6800" y="1340768"/>
            <a:ext cx="7772400" cy="504056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sz="2800" b="1" dirty="0"/>
              <a:t>АКРОСТИХ </a:t>
            </a:r>
            <a:r>
              <a:rPr lang="ru-RU" sz="2800" dirty="0"/>
              <a:t>(греч. </a:t>
            </a:r>
            <a:r>
              <a:rPr lang="en-US" sz="2800" dirty="0" err="1"/>
              <a:t>akrostichis</a:t>
            </a:r>
            <a:r>
              <a:rPr lang="ru-RU" sz="2800" dirty="0"/>
              <a:t> – </a:t>
            </a:r>
            <a:r>
              <a:rPr lang="ru-RU" sz="2800" dirty="0" err="1"/>
              <a:t>краестишие</a:t>
            </a:r>
            <a:r>
              <a:rPr lang="ru-RU" sz="2800" dirty="0"/>
              <a:t>)  </a:t>
            </a:r>
            <a:r>
              <a:rPr lang="ru-RU" sz="2800" b="1" dirty="0"/>
              <a:t>—</a:t>
            </a:r>
            <a:r>
              <a:rPr lang="ru-RU" sz="2800" dirty="0"/>
              <a:t> это стихотворение, в котором первые буквы каждой </a:t>
            </a:r>
            <a:r>
              <a:rPr lang="ru-RU" sz="2800" dirty="0" smtClean="0"/>
              <a:t>строки сверху вниз </a:t>
            </a:r>
            <a:r>
              <a:rPr lang="ru-RU" sz="2800" dirty="0"/>
              <a:t>образуют какое-либо слово или короткую </a:t>
            </a:r>
            <a:r>
              <a:rPr lang="ru-RU" sz="2800" dirty="0" smtClean="0"/>
              <a:t>фразу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i="1" dirty="0" smtClean="0"/>
              <a:t>                К</a:t>
            </a:r>
            <a:r>
              <a:rPr lang="ru-RU" sz="2400" i="1" dirty="0" smtClean="0"/>
              <a:t>огда </a:t>
            </a:r>
            <a:r>
              <a:rPr lang="ru-RU" sz="2400" i="1" dirty="0"/>
              <a:t>нагрянет весна,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i="1" dirty="0" smtClean="0"/>
              <a:t>                Р</a:t>
            </a:r>
            <a:r>
              <a:rPr lang="ru-RU" sz="2400" i="1" dirty="0" smtClean="0"/>
              <a:t>астают </a:t>
            </a:r>
            <a:r>
              <a:rPr lang="ru-RU" sz="2400" i="1" dirty="0"/>
              <a:t>снега на полях,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i="1" dirty="0" smtClean="0"/>
              <a:t>                И</a:t>
            </a:r>
            <a:r>
              <a:rPr lang="ru-RU" sz="2400" i="1" dirty="0" smtClean="0"/>
              <a:t> </a:t>
            </a:r>
            <a:r>
              <a:rPr lang="ru-RU" sz="2400" i="1" dirty="0"/>
              <a:t>с грустью отступит зима: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i="1" dirty="0" smtClean="0"/>
              <a:t>                С</a:t>
            </a:r>
            <a:r>
              <a:rPr lang="ru-RU" sz="2400" i="1" dirty="0" smtClean="0"/>
              <a:t>осульки </a:t>
            </a:r>
            <a:r>
              <a:rPr lang="ru-RU" sz="2400" i="1" dirty="0"/>
              <a:t>все будут в слезах.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i="1" dirty="0" smtClean="0"/>
              <a:t>                Т</a:t>
            </a:r>
            <a:r>
              <a:rPr lang="ru-RU" sz="2400" i="1" dirty="0" smtClean="0"/>
              <a:t>епло </a:t>
            </a:r>
            <a:r>
              <a:rPr lang="ru-RU" sz="2400" i="1" dirty="0"/>
              <a:t>растопит сердца,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i="1" dirty="0" smtClean="0"/>
              <a:t>                И</a:t>
            </a:r>
            <a:r>
              <a:rPr lang="ru-RU" sz="2400" i="1" dirty="0" smtClean="0"/>
              <a:t> </a:t>
            </a:r>
            <a:r>
              <a:rPr lang="ru-RU" sz="2400" i="1" dirty="0"/>
              <a:t>больше не будет печали.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i="1" dirty="0" smtClean="0"/>
              <a:t>                Н</a:t>
            </a:r>
            <a:r>
              <a:rPr lang="ru-RU" sz="2400" i="1" dirty="0" smtClean="0"/>
              <a:t>аполнится </a:t>
            </a:r>
            <a:r>
              <a:rPr lang="ru-RU" sz="2400" i="1" dirty="0"/>
              <a:t>счастьем душа -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i="1" dirty="0" smtClean="0"/>
              <a:t>                А </a:t>
            </a:r>
            <a:r>
              <a:rPr lang="ru-RU" sz="2400" i="1" dirty="0"/>
              <a:t>вы как себе представляли?</a:t>
            </a:r>
          </a:p>
          <a:p>
            <a:pPr marL="0" indent="0">
              <a:spcBef>
                <a:spcPts val="0"/>
              </a:spcBef>
            </a:pPr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00050"/>
            <a:ext cx="7772400" cy="724694"/>
          </a:xfrm>
        </p:spPr>
        <p:txBody>
          <a:bodyPr/>
          <a:lstStyle/>
          <a:p>
            <a:r>
              <a:rPr lang="ru-RU" b="1" dirty="0" smtClean="0"/>
              <a:t>экспериментальная поэзия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6800" y="1412776"/>
            <a:ext cx="7772400" cy="4968552"/>
          </a:xfrm>
        </p:spPr>
        <p:txBody>
          <a:bodyPr/>
          <a:lstStyle/>
          <a:p>
            <a:r>
              <a:rPr lang="ru-RU" b="1" dirty="0"/>
              <a:t>ТАВТОГРАММА </a:t>
            </a:r>
            <a:r>
              <a:rPr lang="ru-RU" dirty="0"/>
              <a:t>(от греч. </a:t>
            </a:r>
            <a:r>
              <a:rPr lang="en-US" dirty="0" err="1"/>
              <a:t>tauto</a:t>
            </a:r>
            <a:r>
              <a:rPr lang="ru-RU" dirty="0"/>
              <a:t> – то же самое) –</a:t>
            </a:r>
            <a:r>
              <a:rPr lang="ru-RU" b="1" dirty="0"/>
              <a:t> </a:t>
            </a:r>
            <a:r>
              <a:rPr lang="ru-RU" dirty="0"/>
              <a:t>стихотворный</a:t>
            </a:r>
            <a:r>
              <a:rPr lang="ru-RU" b="1" dirty="0"/>
              <a:t> </a:t>
            </a:r>
            <a:r>
              <a:rPr lang="ru-RU" dirty="0"/>
              <a:t>текст, все слова </a:t>
            </a:r>
            <a:r>
              <a:rPr lang="ru-RU" dirty="0" smtClean="0"/>
              <a:t>которого </a:t>
            </a:r>
            <a:r>
              <a:rPr lang="ru-RU" dirty="0"/>
              <a:t>начинаются с одной </a:t>
            </a:r>
            <a:r>
              <a:rPr lang="ru-RU" dirty="0" smtClean="0"/>
              <a:t>буквы</a:t>
            </a:r>
          </a:p>
          <a:p>
            <a:pPr>
              <a:spcBef>
                <a:spcPts val="0"/>
              </a:spcBef>
              <a:buNone/>
            </a:pPr>
            <a:endParaRPr lang="ru-RU" sz="2400" b="1" dirty="0" smtClean="0"/>
          </a:p>
          <a:p>
            <a:pPr>
              <a:spcBef>
                <a:spcPts val="0"/>
              </a:spcBef>
              <a:buNone/>
            </a:pPr>
            <a:r>
              <a:rPr lang="ru-RU" sz="2200" b="1" i="1" dirty="0"/>
              <a:t> </a:t>
            </a:r>
            <a:r>
              <a:rPr lang="ru-RU" sz="2200" b="1" i="1" dirty="0" smtClean="0"/>
              <a:t>                          Мой маяк</a:t>
            </a:r>
          </a:p>
          <a:p>
            <a:pPr>
              <a:spcBef>
                <a:spcPts val="0"/>
              </a:spcBef>
              <a:buNone/>
            </a:pPr>
            <a:r>
              <a:rPr lang="ru-RU" sz="2200" b="1" i="1" dirty="0" smtClean="0"/>
              <a:t>                 </a:t>
            </a:r>
            <a:r>
              <a:rPr lang="ru-RU" sz="2200" i="1" dirty="0" smtClean="0"/>
              <a:t>Мой </a:t>
            </a:r>
            <a:r>
              <a:rPr lang="ru-RU" sz="2200" i="1" dirty="0"/>
              <a:t>милый маг, моя Мария, - </a:t>
            </a:r>
            <a:br>
              <a:rPr lang="ru-RU" sz="2200" i="1" dirty="0"/>
            </a:br>
            <a:r>
              <a:rPr lang="ru-RU" sz="2200" i="1" dirty="0" smtClean="0"/>
              <a:t>           Мечтам </a:t>
            </a:r>
            <a:r>
              <a:rPr lang="ru-RU" sz="2200" i="1" dirty="0"/>
              <a:t>мерцающий маяк.</a:t>
            </a:r>
            <a:br>
              <a:rPr lang="ru-RU" sz="2200" i="1" dirty="0"/>
            </a:br>
            <a:r>
              <a:rPr lang="ru-RU" sz="2200" i="1" dirty="0" smtClean="0"/>
              <a:t>           Мятежны </a:t>
            </a:r>
            <a:r>
              <a:rPr lang="ru-RU" sz="2200" i="1" dirty="0"/>
              <a:t>марева морские,</a:t>
            </a:r>
            <a:br>
              <a:rPr lang="ru-RU" sz="2200" i="1" dirty="0"/>
            </a:br>
            <a:r>
              <a:rPr lang="ru-RU" sz="2200" i="1" dirty="0" smtClean="0"/>
              <a:t>           Мой </a:t>
            </a:r>
            <a:r>
              <a:rPr lang="ru-RU" sz="2200" i="1" dirty="0"/>
              <a:t>милый маг, моя Мария, - </a:t>
            </a:r>
            <a:br>
              <a:rPr lang="ru-RU" sz="2200" i="1" dirty="0"/>
            </a:br>
            <a:r>
              <a:rPr lang="ru-RU" sz="2200" i="1" dirty="0" smtClean="0"/>
              <a:t>           Молчаньем манит </a:t>
            </a:r>
            <a:r>
              <a:rPr lang="ru-RU" sz="2200" i="1" dirty="0"/>
              <a:t>мутный </a:t>
            </a:r>
            <a:r>
              <a:rPr lang="ru-RU" sz="2200" i="1" dirty="0" smtClean="0"/>
              <a:t>мрак</a:t>
            </a:r>
          </a:p>
          <a:p>
            <a:pPr>
              <a:spcBef>
                <a:spcPts val="0"/>
              </a:spcBef>
              <a:buNone/>
            </a:pPr>
            <a:r>
              <a:rPr lang="ru-RU" sz="2200" i="1" dirty="0"/>
              <a:t> </a:t>
            </a:r>
            <a:r>
              <a:rPr lang="ru-RU" sz="2200" i="1" dirty="0" smtClean="0"/>
              <a:t>                                                 В.Брюсов</a:t>
            </a:r>
            <a:endParaRPr lang="ru-RU" sz="2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NOTE">
  <a:themeElements>
    <a:clrScheme name="Тема Office 2">
      <a:dk1>
        <a:srgbClr val="000000"/>
      </a:dk1>
      <a:lt1>
        <a:srgbClr val="FFFFFF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FFFFF"/>
      </a:accent3>
      <a:accent4>
        <a:srgbClr val="000000"/>
      </a:accent4>
      <a:accent5>
        <a:srgbClr val="CDDBB9"/>
      </a:accent5>
      <a:accent6>
        <a:srgbClr val="3086A5"/>
      </a:accent6>
      <a:hlink>
        <a:srgbClr val="9191E1"/>
      </a:hlink>
      <a:folHlink>
        <a:srgbClr val="CC9864"/>
      </a:folHlink>
    </a:clrScheme>
    <a:fontScheme name="Тема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66"/>
        </a:dk1>
        <a:lt1>
          <a:srgbClr val="FDEDFD"/>
        </a:lt1>
        <a:dk2>
          <a:srgbClr val="221304"/>
        </a:dk2>
        <a:lt2>
          <a:srgbClr val="F3D9F3"/>
        </a:lt2>
        <a:accent1>
          <a:srgbClr val="A1BD69"/>
        </a:accent1>
        <a:accent2>
          <a:srgbClr val="3694B6"/>
        </a:accent2>
        <a:accent3>
          <a:srgbClr val="FEF4FE"/>
        </a:accent3>
        <a:accent4>
          <a:srgbClr val="000056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EBF6FD"/>
        </a:lt1>
        <a:dk2>
          <a:srgbClr val="221304"/>
        </a:dk2>
        <a:lt2>
          <a:srgbClr val="CCECFF"/>
        </a:lt2>
        <a:accent1>
          <a:srgbClr val="A1BD69"/>
        </a:accent1>
        <a:accent2>
          <a:srgbClr val="3694B6"/>
        </a:accent2>
        <a:accent3>
          <a:srgbClr val="F3FAFE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PORTNOTE</Template>
  <TotalTime>88</TotalTime>
  <Words>540</Words>
  <Application>Microsoft Office PowerPoint</Application>
  <PresentationFormat>Экран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Times New Roman</vt:lpstr>
      <vt:lpstr>Arial</vt:lpstr>
      <vt:lpstr>PORTNOTE</vt:lpstr>
      <vt:lpstr>«По ту сторону поэзии…» Нетрадиционная и экспериментальная русская поэзия</vt:lpstr>
      <vt:lpstr>ПОЧЕМУ ЛЮДИ ПИШУТ СТИХИ?</vt:lpstr>
      <vt:lpstr>нетрадиционный стих </vt:lpstr>
      <vt:lpstr>нетрадиционный стих </vt:lpstr>
      <vt:lpstr>нетрадиционный стих </vt:lpstr>
      <vt:lpstr>нетрадиционный стих </vt:lpstr>
      <vt:lpstr>нетрадиционный стих</vt:lpstr>
      <vt:lpstr>экспериментальная поэзия</vt:lpstr>
      <vt:lpstr>экспериментальная поэзия</vt:lpstr>
      <vt:lpstr>экспериментальная поэзия</vt:lpstr>
      <vt:lpstr>палиндром</vt:lpstr>
      <vt:lpstr>экспериментальная поэзия</vt:lpstr>
      <vt:lpstr>экспериментальная поэзия</vt:lpstr>
      <vt:lpstr>Вывод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«По ту сторону поэзии…» Нетрадиционная и экспериментальная русская поэзия</dc:title>
  <dc:creator>evgeny</dc:creator>
  <cp:lastModifiedBy>evgeny</cp:lastModifiedBy>
  <cp:revision>10</cp:revision>
  <cp:lastPrinted>1601-01-01T00:00:00Z</cp:lastPrinted>
  <dcterms:created xsi:type="dcterms:W3CDTF">2016-02-23T19:07:26Z</dcterms:created>
  <dcterms:modified xsi:type="dcterms:W3CDTF">2016-02-23T20:35:38Z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