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orbe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4992CE-E8BD-4828-8E15-8C41A943F090}">
  <a:tblStyle styleId="{8C4992CE-E8BD-4828-8E15-8C41A943F09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c80835d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7c80835d5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c80835d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7c80835d54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c80835d5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7c80835d54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0" y="561225"/>
            <a:ext cx="12192000" cy="572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type="ctrTitle"/>
          </p:nvPr>
        </p:nvSpPr>
        <p:spPr>
          <a:xfrm>
            <a:off x="307848" y="1298448"/>
            <a:ext cx="6699973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Corbel"/>
              <a:buNone/>
            </a:pPr>
            <a:r>
              <a:rPr b="1" lang="pt-BR" sz="10000">
                <a:solidFill>
                  <a:schemeClr val="lt1"/>
                </a:solidFill>
              </a:rPr>
              <a:t>KSQLDB</a:t>
            </a:r>
            <a:endParaRPr b="1" sz="10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594575" y="3703800"/>
            <a:ext cx="4090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pt-BR">
                <a:solidFill>
                  <a:schemeClr val="lt1"/>
                </a:solidFill>
              </a:rPr>
              <a:t>Real-time SQL on Kafka Streams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3" title="KSQLDB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225" y="1829825"/>
            <a:ext cx="3189175" cy="31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pt-BR" sz="3900"/>
              <a:t>What is ksqlDB?</a:t>
            </a:r>
            <a:endParaRPr sz="3900"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3810925" y="758400"/>
            <a:ext cx="7315200" cy="23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A streaming database that lets you use SQL to process Kafka data in real time</a:t>
            </a:r>
            <a:endParaRPr sz="2200"/>
          </a:p>
        </p:txBody>
      </p:sp>
      <p:pic>
        <p:nvPicPr>
          <p:cNvPr id="100" name="Google Shape;100;p14" title="KSQLDB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6875" y="6032875"/>
            <a:ext cx="825125" cy="82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5143225" y="2592825"/>
            <a:ext cx="5982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Built for Apache Kafka</a:t>
            </a:r>
            <a:endParaRPr sz="20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SQL syntax - no Java required</a:t>
            </a:r>
            <a:endParaRPr sz="20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Works with streams and tables</a:t>
            </a:r>
            <a:endParaRPr sz="20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Used for analytics, alerts, and automations</a:t>
            </a:r>
            <a:endParaRPr sz="20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2" name="Google Shape;102;p14" title="KSQLDB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725" y="2703725"/>
            <a:ext cx="274825" cy="2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 title="KSQLDB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725" y="3017425"/>
            <a:ext cx="274825" cy="2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 title="KSQLDB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725" y="3331125"/>
            <a:ext cx="274825" cy="2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 title="KSQLDB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725" y="3644825"/>
            <a:ext cx="274825" cy="2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pt-BR" sz="3900"/>
              <a:t>How it Works</a:t>
            </a:r>
            <a:endParaRPr sz="3900"/>
          </a:p>
        </p:txBody>
      </p:sp>
      <p:pic>
        <p:nvPicPr>
          <p:cNvPr id="111" name="Google Shape;111;p15" title="KSQLDB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6875" y="6032875"/>
            <a:ext cx="825125" cy="8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000" y="1352550"/>
            <a:ext cx="8276951" cy="415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575" y="1655875"/>
            <a:ext cx="8748425" cy="49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pt-BR" sz="3900"/>
              <a:t>Internal Architecture</a:t>
            </a:r>
            <a:endParaRPr sz="3900"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6625" y="421350"/>
            <a:ext cx="7766248" cy="213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 title="KSQLDB_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66875" y="6032875"/>
            <a:ext cx="825125" cy="8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 Pros &amp; Cons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26" name="Google Shape;126;p17"/>
          <p:cNvSpPr/>
          <p:nvPr/>
        </p:nvSpPr>
        <p:spPr>
          <a:xfrm rot="10800000">
            <a:off x="0" y="762000"/>
            <a:ext cx="4208489" cy="5334001"/>
          </a:xfrm>
          <a:custGeom>
            <a:rect b="b" l="l" r="r" t="t"/>
            <a:pathLst>
              <a:path extrusionOk="0" h="5334001" w="4208489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494260" y="1683144"/>
            <a:ext cx="2774922" cy="349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pt-BR" sz="3900"/>
              <a:t> Pros &amp; Cons</a:t>
            </a:r>
            <a:endParaRPr sz="3900"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018875" y="1562350"/>
            <a:ext cx="3668700" cy="3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95580" lvl="0" marL="18288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Simple SQL syntax</a:t>
            </a:r>
            <a:endParaRPr/>
          </a:p>
          <a:p>
            <a:pPr indent="-19558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Real-time event processing</a:t>
            </a:r>
            <a:endParaRPr/>
          </a:p>
          <a:p>
            <a:pPr indent="-19558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No backend code needed</a:t>
            </a:r>
            <a:endParaRPr/>
          </a:p>
          <a:p>
            <a:pPr indent="-19558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/>
              <a:t>Scales via Kafka</a:t>
            </a:r>
            <a:endParaRPr/>
          </a:p>
          <a:p>
            <a:pPr indent="-939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29" name="Google Shape;129;p17"/>
          <p:cNvSpPr/>
          <p:nvPr/>
        </p:nvSpPr>
        <p:spPr>
          <a:xfrm rot="10800000">
            <a:off x="11190517" y="1056875"/>
            <a:ext cx="1001483" cy="4744251"/>
          </a:xfrm>
          <a:custGeom>
            <a:rect b="b" l="l" r="r" t="t"/>
            <a:pathLst>
              <a:path extrusionOk="0" h="4744251" w="1001483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7415450" y="1562350"/>
            <a:ext cx="4129200" cy="36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95580" lvl="0" marL="18288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</a:pPr>
            <a:r>
              <a:rPr lang="pt-BR"/>
              <a:t>Only works with streaming</a:t>
            </a:r>
            <a:endParaRPr/>
          </a:p>
          <a:p>
            <a:pPr indent="-19558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</a:pPr>
            <a:r>
              <a:rPr lang="pt-BR"/>
              <a:t>Limited SQL features</a:t>
            </a:r>
            <a:endParaRPr/>
          </a:p>
          <a:p>
            <a:pPr indent="-19558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</a:pPr>
            <a:r>
              <a:rPr lang="pt-BR"/>
              <a:t>Harder to debug distributed queries</a:t>
            </a:r>
            <a:endParaRPr/>
          </a:p>
          <a:p>
            <a:pPr indent="-195580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</a:pPr>
            <a:r>
              <a:rPr lang="pt-BR"/>
              <a:t>Tight Kafka dependency</a:t>
            </a:r>
            <a:endParaRPr/>
          </a:p>
          <a:p>
            <a:pPr indent="-939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131" name="Google Shape;131;p17" title="KSQLDB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52321"/>
            <a:ext cx="825125" cy="8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b="1" lang="pt-BR" sz="1300">
                <a:solidFill>
                  <a:schemeClr val="dk1"/>
                </a:solidFill>
              </a:rPr>
              <a:t> Pros &amp; Cons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37" name="Google Shape;137;p18"/>
          <p:cNvSpPr/>
          <p:nvPr/>
        </p:nvSpPr>
        <p:spPr>
          <a:xfrm rot="10800000">
            <a:off x="0" y="762000"/>
            <a:ext cx="4208489" cy="5334001"/>
          </a:xfrm>
          <a:custGeom>
            <a:rect b="b" l="l" r="r" t="t"/>
            <a:pathLst>
              <a:path extrusionOk="0" h="5334001" w="4208489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494260" y="1683144"/>
            <a:ext cx="2775000" cy="3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pt-BR" sz="3900"/>
              <a:t> Comparison</a:t>
            </a:r>
            <a:endParaRPr sz="3900"/>
          </a:p>
        </p:txBody>
      </p:sp>
      <p:sp>
        <p:nvSpPr>
          <p:cNvPr id="139" name="Google Shape;139;p18"/>
          <p:cNvSpPr/>
          <p:nvPr/>
        </p:nvSpPr>
        <p:spPr>
          <a:xfrm rot="10800000">
            <a:off x="11190517" y="1056875"/>
            <a:ext cx="1001483" cy="4744251"/>
          </a:xfrm>
          <a:custGeom>
            <a:rect b="b" l="l" r="r" t="t"/>
            <a:pathLst>
              <a:path extrusionOk="0" h="4744251" w="1001483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40" name="Google Shape;140;p18"/>
          <p:cNvGraphicFramePr/>
          <p:nvPr/>
        </p:nvGraphicFramePr>
        <p:xfrm>
          <a:off x="3808250" y="262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{8C4992CE-E8BD-4828-8E15-8C41A943F090}</a:tableStyleId>
              </a:tblPr>
              <a:tblGrid>
                <a:gridCol w="2338625"/>
                <a:gridCol w="1203375"/>
                <a:gridCol w="1589350"/>
                <a:gridCol w="23613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59595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ksqlDB</a:t>
                      </a:r>
                      <a:endParaRPr b="1" sz="1800">
                        <a:solidFill>
                          <a:srgbClr val="59595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59595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Flink</a:t>
                      </a:r>
                      <a:endParaRPr b="1" sz="1800">
                        <a:solidFill>
                          <a:srgbClr val="59595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59595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Kafka Streams</a:t>
                      </a:r>
                      <a:endParaRPr b="1" sz="1800">
                        <a:solidFill>
                          <a:srgbClr val="59595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95959"/>
                          </a:solidFill>
                        </a:rPr>
                        <a:t>Language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95959"/>
                          </a:solidFill>
                        </a:rPr>
                        <a:t>SQL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95959"/>
                          </a:solidFill>
                        </a:rPr>
                        <a:t>Java/Scala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95959"/>
                          </a:solidFill>
                        </a:rPr>
                        <a:t>Java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95959"/>
                          </a:solidFill>
                        </a:rPr>
                        <a:t>Learning Curve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95959"/>
                          </a:solidFill>
                        </a:rPr>
                        <a:t>Easy 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95959"/>
                          </a:solidFill>
                        </a:rPr>
                        <a:t>Hard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95959"/>
                          </a:solidFill>
                        </a:rPr>
                        <a:t>Medium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95959"/>
                          </a:solidFill>
                        </a:rPr>
                        <a:t>SQL Support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95959"/>
                          </a:solidFill>
                        </a:rPr>
                        <a:t>Native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95959"/>
                          </a:solidFill>
                        </a:rPr>
                        <a:t>Partial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95959"/>
                          </a:solidFill>
                        </a:rPr>
                        <a:t>❌ 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95959"/>
                          </a:solidFill>
                        </a:rPr>
                        <a:t>Deployment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95959"/>
                          </a:solidFill>
                        </a:rPr>
                        <a:t>Server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95959"/>
                          </a:solidFill>
                        </a:rPr>
                        <a:t>Cluster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595959"/>
                          </a:solidFill>
                        </a:rPr>
                        <a:t>Library-based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1" name="Google Shape;141;p18" title="KSQLDB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52321"/>
            <a:ext cx="825125" cy="8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1069848" y="4590661"/>
            <a:ext cx="10210862" cy="10656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pt-BR" sz="6000"/>
              <a:t>Demo: Fraud Detection</a:t>
            </a:r>
            <a:endParaRPr sz="6000"/>
          </a:p>
        </p:txBody>
      </p:sp>
      <p:pic>
        <p:nvPicPr>
          <p:cNvPr id="151" name="Google Shape;151;p19" title="1724356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925" y="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" name="Google Shape;157;p20"/>
          <p:cNvSpPr/>
          <p:nvPr/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643467" y="5281127"/>
            <a:ext cx="10905066" cy="938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pt-BR"/>
              <a:t>Guilherme Nogueira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746625" y="1873325"/>
            <a:ext cx="3733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Thank you!</a:t>
            </a:r>
            <a:endParaRPr b="1" sz="80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