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oppins"/>
      <p:regular r:id="rId16"/>
      <p:bold r:id="rId17"/>
      <p:italic r:id="rId18"/>
      <p:boldItalic r:id="rId19"/>
    </p:embeddedFont>
    <p:embeddedFont>
      <p:font typeface="Source Code Pro"/>
      <p:regular r:id="rId20"/>
      <p:bold r:id="rId21"/>
      <p:italic r:id="rId22"/>
      <p:boldItalic r:id="rId23"/>
    </p:embeddedFont>
    <p:embeddedFont>
      <p:font typeface="Corbel"/>
      <p:regular r:id="rId24"/>
      <p:bold r:id="rId25"/>
      <p:italic r:id="rId26"/>
      <p:boldItalic r:id="rId27"/>
    </p:embeddedFont>
    <p:embeddedFont>
      <p:font typeface="PT Sans"/>
      <p:regular r:id="rId28"/>
      <p:bold r:id="rId29"/>
      <p:italic r:id="rId30"/>
      <p:boldItalic r:id="rId31"/>
    </p:embeddedFont>
    <p:embeddedFont>
      <p:font typeface="IBM Plex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3B5319-F420-4F5E-B335-87CD83534A3C}">
  <a:tblStyle styleId="{0F3B5319-F420-4F5E-B335-87CD83534A3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22" Type="http://schemas.openxmlformats.org/officeDocument/2006/relationships/font" Target="fonts/SourceCodePro-italic.fntdata"/><Relationship Id="rId21" Type="http://schemas.openxmlformats.org/officeDocument/2006/relationships/font" Target="fonts/SourceCodePro-bold.fntdata"/><Relationship Id="rId24" Type="http://schemas.openxmlformats.org/officeDocument/2006/relationships/font" Target="fonts/Corbel-regular.fntdata"/><Relationship Id="rId23" Type="http://schemas.openxmlformats.org/officeDocument/2006/relationships/font" Target="fonts/SourceCodePr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rbel-italic.fntdata"/><Relationship Id="rId25" Type="http://schemas.openxmlformats.org/officeDocument/2006/relationships/font" Target="fonts/Corbel-bold.fntdata"/><Relationship Id="rId28" Type="http://schemas.openxmlformats.org/officeDocument/2006/relationships/font" Target="fonts/PTSans-regular.fntdata"/><Relationship Id="rId27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11" Type="http://schemas.openxmlformats.org/officeDocument/2006/relationships/slide" Target="slides/slide6.xml"/><Relationship Id="rId33" Type="http://schemas.openxmlformats.org/officeDocument/2006/relationships/font" Target="fonts/IBMPlexMono-bold.fntdata"/><Relationship Id="rId10" Type="http://schemas.openxmlformats.org/officeDocument/2006/relationships/slide" Target="slides/slide5.xml"/><Relationship Id="rId32" Type="http://schemas.openxmlformats.org/officeDocument/2006/relationships/font" Target="fonts/IBMPlexMono-regular.fntdata"/><Relationship Id="rId13" Type="http://schemas.openxmlformats.org/officeDocument/2006/relationships/slide" Target="slides/slide8.xml"/><Relationship Id="rId35" Type="http://schemas.openxmlformats.org/officeDocument/2006/relationships/font" Target="fonts/IBMPlexMono-boldItalic.fntdata"/><Relationship Id="rId12" Type="http://schemas.openxmlformats.org/officeDocument/2006/relationships/slide" Target="slides/slide7.xml"/><Relationship Id="rId34" Type="http://schemas.openxmlformats.org/officeDocument/2006/relationships/font" Target="fonts/IBMPlex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oppins-bold.fntdata"/><Relationship Id="rId16" Type="http://schemas.openxmlformats.org/officeDocument/2006/relationships/font" Target="fonts/Poppins-regular.fntdata"/><Relationship Id="rId19" Type="http://schemas.openxmlformats.org/officeDocument/2006/relationships/font" Target="fonts/Poppins-boldItalic.fntdata"/><Relationship Id="rId1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24ef22aa1ac_0_1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24ef22aa1ac_0_1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24ed99bf1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24ed99bf1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f22aa1ac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f22aa1ac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3835587e19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3835587e19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3835587e19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3835587e19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3835587e19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3835587e19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24e5c2c9e4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24e5c2c9e4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3835587e19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3835587e19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g3835587e19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3" name="Google Shape;1543;g3835587e19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l="0%" r="100%" t="0%"/>
              </a:path>
              <a:tileRect b="0%" l="-100%" r="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l="0%" r="100%" t="0%"/>
                </a:path>
                <a:tileRect b="0%" l="-100%" r="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l="0%" r="100%" t="0%"/>
                </a:path>
                <a:tileRect b="0%" l="-100%" r="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l="0%" r="100%" t="0%"/>
                    </a:path>
                    <a:tileRect b="0%" l="-100%" r="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l="0%" r="100%" t="0%"/>
                    </a:path>
                    <a:tileRect b="0%" l="-100%" r="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l="0%" r="100%" t="0%"/>
                    </a:path>
                    <a:tileRect b="0%" l="-100%" r="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l="0%" r="100%" t="0%"/>
                </a:path>
                <a:tileRect b="0%" l="-100%" r="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l="0%" r="100%" t="0%"/>
                </a:path>
                <a:tileRect b="0%" l="-100%" r="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l="0%" r="100%" t="0%"/>
                    </a:path>
                    <a:tileRect b="0%" l="-100%" r="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l="0%" r="100%" t="0%"/>
                    </a:path>
                    <a:tileRect b="0%" l="-100%" r="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l="0%" r="100%" t="0%"/>
                    </a:path>
                    <a:tileRect b="0%" l="-100%" r="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l="0%" r="100%" t="0%"/>
              </a:path>
              <a:tileRect b="0%" l="-100%" r="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l="0%" r="100%" t="0%"/>
            </a:path>
            <a:tileRect b="0%" l="-100%" r="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idx="1" type="subTitle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l="0%" r="100%" t="0%"/>
              </a:path>
              <a:tileRect b="0%" l="-100%" r="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l="0%" r="100%" t="0%"/>
              </a:path>
              <a:tileRect b="0%" l="-100%" r="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l="0%" r="100%" t="0%"/>
              </a:path>
              <a:tileRect b="0%" l="-100%" r="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l="0%" r="100%" t="0%"/>
              </a:path>
              <a:tileRect b="0%" l="-100%" r="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l="0%" r="100%" t="0%"/>
                      </a:path>
                      <a:tileRect b="0%" l="-100%" r="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l="0%" r="100%" t="0%"/>
                      </a:path>
                      <a:tileRect b="0%" l="-100%" r="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l="0%" r="100%" t="0%"/>
                      </a:path>
                      <a:tileRect b="0%" l="-100%" r="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complete OpenLineage solution</a:t>
            </a:r>
            <a:endParaRPr/>
          </a:p>
        </p:txBody>
      </p:sp>
      <p:sp>
        <p:nvSpPr>
          <p:cNvPr id="1425" name="Google Shape;1425;p3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Marquez</a:t>
            </a:r>
            <a:endParaRPr sz="6000">
              <a:solidFill>
                <a:schemeClr val="dk1"/>
              </a:solidFill>
            </a:endParaRPr>
          </a:p>
        </p:txBody>
      </p:sp>
      <p:grpSp>
        <p:nvGrpSpPr>
          <p:cNvPr id="1426" name="Google Shape;1426;p32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27" name="Google Shape;1427;p32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8" name="Google Shape;1428;p32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29" name="Google Shape;1429;p32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2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1" name="Google Shape;1431;p32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2" name="Google Shape;1432;p32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3" name="Google Shape;1433;p32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4" name="Google Shape;1434;p32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5" name="Google Shape;1435;p32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36" name="Google Shape;1436;p32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7" name="Google Shape;1437;p32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38" name="Google Shape;1438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0" name="Google Shape;1440;p32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1" name="Google Shape;1441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3" name="Google Shape;1443;p32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6" name="Google Shape;1446;p32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47" name="Google Shape;1447;p32" title="403062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925" y="1867125"/>
            <a:ext cx="1409250" cy="140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41"/>
          <p:cNvSpPr txBox="1"/>
          <p:nvPr>
            <p:ph idx="1" type="subTitle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Guilherme Nogueira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1"/>
          <p:cNvSpPr txBox="1"/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553" name="Google Shape;1553;p41"/>
          <p:cNvGrpSpPr/>
          <p:nvPr/>
        </p:nvGrpSpPr>
        <p:grpSpPr>
          <a:xfrm flipH="1" rot="10800000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1554" name="Google Shape;1554;p41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5" name="Google Shape;1555;p41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1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1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8" name="Google Shape;1558;p41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1559" name="Google Shape;1559;p41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41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41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41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41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41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41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6" name="Google Shape;1566;p41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567" name="Google Shape;1567;p4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4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9" name="Google Shape;1569;p41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570" name="Google Shape;1570;p4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4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2" name="Google Shape;1572;p41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573" name="Google Shape;1573;p4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4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5" name="Google Shape;1575;p41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6" name="Google Shape;1576;p41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1577" name="Google Shape;1577;p41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41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41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41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1581" name="Google Shape;1581;p41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41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41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4" name="Google Shape;1584;p41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MARQUEZ?</a:t>
            </a:r>
            <a:endParaRPr/>
          </a:p>
        </p:txBody>
      </p:sp>
      <p:sp>
        <p:nvSpPr>
          <p:cNvPr id="1453" name="Google Shape;1453;p33"/>
          <p:cNvSpPr txBox="1"/>
          <p:nvPr>
            <p:ph idx="2" type="subTitle"/>
          </p:nvPr>
        </p:nvSpPr>
        <p:spPr>
          <a:xfrm>
            <a:off x="684075" y="1470600"/>
            <a:ext cx="7160400" cy="19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•    Open-source metadata &amp; lineage service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•    Reference implementation of OpenLineage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•    Web UI + API + Postgres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•    “Google Maps for your data pipelines”</a:t>
            </a:r>
            <a:endParaRPr sz="2000"/>
          </a:p>
        </p:txBody>
      </p:sp>
      <p:grpSp>
        <p:nvGrpSpPr>
          <p:cNvPr id="1454" name="Google Shape;1454;p33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455" name="Google Shape;1455;p33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456" name="Google Shape;1456;p33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3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8" name="Google Shape;1458;p33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459" name="Google Shape;1459;p3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60" name="Google Shape;1460;p3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61" name="Google Shape;1461;p3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1467" name="Google Shape;1467;p34"/>
          <p:cNvSpPr txBox="1"/>
          <p:nvPr/>
        </p:nvSpPr>
        <p:spPr>
          <a:xfrm>
            <a:off x="1048826" y="1664300"/>
            <a:ext cx="15303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Data Jobs</a:t>
            </a:r>
            <a:endParaRPr b="1" sz="17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4"/>
          <p:cNvSpPr txBox="1"/>
          <p:nvPr/>
        </p:nvSpPr>
        <p:spPr>
          <a:xfrm>
            <a:off x="3964963" y="1664300"/>
            <a:ext cx="1192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Events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9" name="Google Shape;1469;p34"/>
          <p:cNvSpPr txBox="1"/>
          <p:nvPr/>
        </p:nvSpPr>
        <p:spPr>
          <a:xfrm>
            <a:off x="6829800" y="1664288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API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70" name="Google Shape;1470;p34"/>
          <p:cNvSpPr txBox="1"/>
          <p:nvPr/>
        </p:nvSpPr>
        <p:spPr>
          <a:xfrm>
            <a:off x="1316100" y="3613850"/>
            <a:ext cx="999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Graph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71" name="Google Shape;1471;p34"/>
          <p:cNvSpPr txBox="1"/>
          <p:nvPr/>
        </p:nvSpPr>
        <p:spPr>
          <a:xfrm>
            <a:off x="4073700" y="3613850"/>
            <a:ext cx="9966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UI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cxnSp>
        <p:nvCxnSpPr>
          <p:cNvPr id="1472" name="Google Shape;1472;p34"/>
          <p:cNvCxnSpPr>
            <a:stCxn id="1473" idx="4"/>
            <a:endCxn id="1470" idx="0"/>
          </p:cNvCxnSpPr>
          <p:nvPr/>
        </p:nvCxnSpPr>
        <p:spPr>
          <a:xfrm flipH="1" rot="-5400000">
            <a:off x="1625416" y="3422797"/>
            <a:ext cx="3816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474" name="Google Shape;1474;p34"/>
          <p:cNvGrpSpPr/>
          <p:nvPr/>
        </p:nvGrpSpPr>
        <p:grpSpPr>
          <a:xfrm>
            <a:off x="1726066" y="2580534"/>
            <a:ext cx="179668" cy="179626"/>
            <a:chOff x="1726066" y="2580534"/>
            <a:chExt cx="179668" cy="179626"/>
          </a:xfrm>
        </p:grpSpPr>
        <p:sp>
          <p:nvSpPr>
            <p:cNvPr id="1475" name="Google Shape;1475;p34"/>
            <p:cNvSpPr/>
            <p:nvPr/>
          </p:nvSpPr>
          <p:spPr>
            <a:xfrm>
              <a:off x="1726066" y="2580534"/>
              <a:ext cx="179668" cy="179626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17617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77" name="Google Shape;1477;p34"/>
          <p:cNvCxnSpPr>
            <a:stCxn id="1467" idx="2"/>
            <a:endCxn id="1475" idx="0"/>
          </p:cNvCxnSpPr>
          <p:nvPr/>
        </p:nvCxnSpPr>
        <p:spPr>
          <a:xfrm flipH="1" rot="-5400000">
            <a:off x="1608776" y="2373500"/>
            <a:ext cx="412200" cy="18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478" name="Google Shape;1478;p34"/>
          <p:cNvCxnSpPr>
            <a:stCxn id="1469" idx="2"/>
            <a:endCxn id="1479" idx="0"/>
          </p:cNvCxnSpPr>
          <p:nvPr/>
        </p:nvCxnSpPr>
        <p:spPr>
          <a:xfrm flipH="1" rot="-5400000">
            <a:off x="7120650" y="2375738"/>
            <a:ext cx="415500" cy="6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480" name="Google Shape;1480;p34"/>
          <p:cNvCxnSpPr>
            <a:stCxn id="1471" idx="0"/>
            <a:endCxn id="1481" idx="4"/>
          </p:cNvCxnSpPr>
          <p:nvPr/>
        </p:nvCxnSpPr>
        <p:spPr>
          <a:xfrm rot="-5400000">
            <a:off x="4381500" y="3422750"/>
            <a:ext cx="381600" cy="6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482" name="Google Shape;1482;p34"/>
          <p:cNvCxnSpPr>
            <a:stCxn id="1475" idx="6"/>
            <a:endCxn id="1483" idx="2"/>
          </p:cNvCxnSpPr>
          <p:nvPr/>
        </p:nvCxnSpPr>
        <p:spPr>
          <a:xfrm>
            <a:off x="1905734" y="2670348"/>
            <a:ext cx="2576400" cy="33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4" name="Google Shape;1484;p34"/>
          <p:cNvCxnSpPr>
            <a:stCxn id="1483" idx="6"/>
            <a:endCxn id="1479" idx="2"/>
          </p:cNvCxnSpPr>
          <p:nvPr/>
        </p:nvCxnSpPr>
        <p:spPr>
          <a:xfrm>
            <a:off x="4661834" y="2673772"/>
            <a:ext cx="2576400" cy="6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5" name="Google Shape;1485;p34"/>
          <p:cNvCxnSpPr>
            <a:stCxn id="1479" idx="6"/>
            <a:endCxn id="1473" idx="2"/>
          </p:cNvCxnSpPr>
          <p:nvPr/>
        </p:nvCxnSpPr>
        <p:spPr>
          <a:xfrm flipH="1">
            <a:off x="1726066" y="2673772"/>
            <a:ext cx="5691900" cy="468600"/>
          </a:xfrm>
          <a:prstGeom prst="bentConnector5">
            <a:avLst>
              <a:gd fmla="val -4184" name="adj1"/>
              <a:gd fmla="val 50008" name="adj2"/>
              <a:gd fmla="val 104184" name="adj3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6" name="Google Shape;1486;p34"/>
          <p:cNvCxnSpPr>
            <a:stCxn id="1481" idx="2"/>
            <a:endCxn id="1473" idx="6"/>
          </p:cNvCxnSpPr>
          <p:nvPr/>
        </p:nvCxnSpPr>
        <p:spPr>
          <a:xfrm flipH="1">
            <a:off x="1905766" y="3142447"/>
            <a:ext cx="2576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87" name="Google Shape;1487;p34"/>
          <p:cNvGrpSpPr/>
          <p:nvPr/>
        </p:nvGrpSpPr>
        <p:grpSpPr>
          <a:xfrm>
            <a:off x="1726066" y="3052597"/>
            <a:ext cx="179700" cy="179700"/>
            <a:chOff x="1726066" y="2580534"/>
            <a:chExt cx="179700" cy="179700"/>
          </a:xfrm>
        </p:grpSpPr>
        <p:sp>
          <p:nvSpPr>
            <p:cNvPr id="1473" name="Google Shape;1473;p34"/>
            <p:cNvSpPr/>
            <p:nvPr/>
          </p:nvSpPr>
          <p:spPr>
            <a:xfrm>
              <a:off x="1726066" y="2580534"/>
              <a:ext cx="179700" cy="1797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17617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9" name="Google Shape;1489;p34"/>
          <p:cNvGrpSpPr/>
          <p:nvPr/>
        </p:nvGrpSpPr>
        <p:grpSpPr>
          <a:xfrm>
            <a:off x="4482166" y="2583959"/>
            <a:ext cx="179668" cy="179626"/>
            <a:chOff x="4482166" y="2580534"/>
            <a:chExt cx="179668" cy="179626"/>
          </a:xfrm>
        </p:grpSpPr>
        <p:sp>
          <p:nvSpPr>
            <p:cNvPr id="1483" name="Google Shape;1483;p34"/>
            <p:cNvSpPr/>
            <p:nvPr/>
          </p:nvSpPr>
          <p:spPr>
            <a:xfrm>
              <a:off x="4482166" y="2580534"/>
              <a:ext cx="179668" cy="179626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4517854" y="2616214"/>
              <a:ext cx="108290" cy="108264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1" name="Google Shape;1491;p34"/>
          <p:cNvGrpSpPr/>
          <p:nvPr/>
        </p:nvGrpSpPr>
        <p:grpSpPr>
          <a:xfrm>
            <a:off x="4482166" y="3052597"/>
            <a:ext cx="179700" cy="179700"/>
            <a:chOff x="4482166" y="2580534"/>
            <a:chExt cx="179700" cy="179700"/>
          </a:xfrm>
        </p:grpSpPr>
        <p:sp>
          <p:nvSpPr>
            <p:cNvPr id="1481" name="Google Shape;1481;p34"/>
            <p:cNvSpPr/>
            <p:nvPr/>
          </p:nvSpPr>
          <p:spPr>
            <a:xfrm>
              <a:off x="4482166" y="2580534"/>
              <a:ext cx="179700" cy="1797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4517854" y="2616214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3" name="Google Shape;1493;p34"/>
          <p:cNvGrpSpPr/>
          <p:nvPr/>
        </p:nvGrpSpPr>
        <p:grpSpPr>
          <a:xfrm>
            <a:off x="7238266" y="2583922"/>
            <a:ext cx="179700" cy="179700"/>
            <a:chOff x="7238266" y="3053222"/>
            <a:chExt cx="179700" cy="179700"/>
          </a:xfrm>
        </p:grpSpPr>
        <p:sp>
          <p:nvSpPr>
            <p:cNvPr id="1479" name="Google Shape;1479;p34"/>
            <p:cNvSpPr/>
            <p:nvPr/>
          </p:nvSpPr>
          <p:spPr>
            <a:xfrm>
              <a:off x="7238266" y="3053222"/>
              <a:ext cx="179700" cy="179700"/>
            </a:xfrm>
            <a:prstGeom prst="ellipse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7273954" y="3088901"/>
              <a:ext cx="108300" cy="108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95" name="Google Shape;1495;p34"/>
          <p:cNvCxnSpPr/>
          <p:nvPr/>
        </p:nvCxnSpPr>
        <p:spPr>
          <a:xfrm flipH="1" rot="-5400000">
            <a:off x="4364250" y="2365761"/>
            <a:ext cx="415500" cy="600"/>
          </a:xfrm>
          <a:prstGeom prst="bentConnector3">
            <a:avLst>
              <a:gd fmla="val 50016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6" name="Google Shape;1496;p34"/>
          <p:cNvSpPr txBox="1"/>
          <p:nvPr/>
        </p:nvSpPr>
        <p:spPr>
          <a:xfrm>
            <a:off x="1487925" y="44179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Real-time &amp; automatic</a:t>
            </a:r>
            <a:endParaRPr sz="1200">
              <a:solidFill>
                <a:srgbClr val="839496"/>
              </a:solidFill>
              <a:highlight>
                <a:srgbClr val="002B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7" name="Google Shape;1497;p34"/>
          <p:cNvSpPr txBox="1"/>
          <p:nvPr/>
        </p:nvSpPr>
        <p:spPr>
          <a:xfrm>
            <a:off x="1321800" y="1537300"/>
            <a:ext cx="1034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(Spark/dbt)</a:t>
            </a:r>
            <a:endParaRPr sz="900">
              <a:solidFill>
                <a:srgbClr val="839496"/>
              </a:solidFill>
              <a:highlight>
                <a:srgbClr val="002B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8" name="Google Shape;1498;p34"/>
          <p:cNvSpPr txBox="1"/>
          <p:nvPr/>
        </p:nvSpPr>
        <p:spPr>
          <a:xfrm>
            <a:off x="3980325" y="1537300"/>
            <a:ext cx="1192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(OpenLineage)</a:t>
            </a:r>
            <a:endParaRPr sz="900">
              <a:solidFill>
                <a:srgbClr val="839496"/>
              </a:solidFill>
              <a:highlight>
                <a:srgbClr val="002B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9" name="Google Shape;1499;p34"/>
          <p:cNvSpPr txBox="1"/>
          <p:nvPr/>
        </p:nvSpPr>
        <p:spPr>
          <a:xfrm>
            <a:off x="6811200" y="1537300"/>
            <a:ext cx="10344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+ Postgres</a:t>
            </a:r>
            <a:r>
              <a:rPr lang="en" sz="900">
                <a:solidFill>
                  <a:srgbClr val="839496"/>
                </a:solidFill>
                <a:highlight>
                  <a:srgbClr val="002B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900">
              <a:solidFill>
                <a:srgbClr val="839496"/>
              </a:solidFill>
              <a:highlight>
                <a:srgbClr val="002B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1505" name="Google Shape;1505;p35"/>
          <p:cNvSpPr txBox="1"/>
          <p:nvPr>
            <p:ph idx="2" type="subTitle"/>
          </p:nvPr>
        </p:nvSpPr>
        <p:spPr>
          <a:xfrm>
            <a:off x="382350" y="1053925"/>
            <a:ext cx="7160400" cy="19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•    API (ingest &amp; query)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•    DB (Postgres)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•    Web UI (graph, runs, datasets)</a:t>
            </a:r>
            <a:endParaRPr sz="2000"/>
          </a:p>
        </p:txBody>
      </p:sp>
      <p:pic>
        <p:nvPicPr>
          <p:cNvPr id="1506" name="Google Shape;15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8655" y="2478413"/>
            <a:ext cx="4776326" cy="259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512" name="Google Shape;1512;p36"/>
          <p:cNvSpPr txBox="1"/>
          <p:nvPr>
            <p:ph idx="2" type="subTitle"/>
          </p:nvPr>
        </p:nvSpPr>
        <p:spPr>
          <a:xfrm>
            <a:off x="684075" y="1470600"/>
            <a:ext cx="7160400" cy="19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•    Lineage &amp; impact analysis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•    Governance &amp; auditing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•    Debugging with run history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    •    Team alignment on one source of truth</a:t>
            </a:r>
            <a:endParaRPr sz="2000"/>
          </a:p>
        </p:txBody>
      </p:sp>
      <p:grpSp>
        <p:nvGrpSpPr>
          <p:cNvPr id="1513" name="Google Shape;1513;p36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14" name="Google Shape;1514;p36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15" name="Google Shape;1515;p36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6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7" name="Google Shape;1517;p36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18" name="Google Shape;1518;p3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19" name="Google Shape;1519;p3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20" name="Google Shape;1520;p3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TRADE-OFFS</a:t>
            </a:r>
            <a:endParaRPr/>
          </a:p>
        </p:txBody>
      </p:sp>
      <p:sp>
        <p:nvSpPr>
          <p:cNvPr id="1526" name="Google Shape;1526;p37"/>
          <p:cNvSpPr txBox="1"/>
          <p:nvPr>
            <p:ph idx="1" type="subTitle"/>
          </p:nvPr>
        </p:nvSpPr>
        <p:spPr>
          <a:xfrm>
            <a:off x="4597615" y="2372500"/>
            <a:ext cx="39870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•    Needs instrumentation in jobs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•    UI simpler than commercial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•    Scale/storage to manage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•    No enterprise support out-of-box</a:t>
            </a:r>
            <a:endParaRPr/>
          </a:p>
        </p:txBody>
      </p:sp>
      <p:sp>
        <p:nvSpPr>
          <p:cNvPr id="1527" name="Google Shape;1527;p37"/>
          <p:cNvSpPr txBox="1"/>
          <p:nvPr>
            <p:ph idx="2" type="subTitle"/>
          </p:nvPr>
        </p:nvSpPr>
        <p:spPr>
          <a:xfrm>
            <a:off x="768640" y="2372500"/>
            <a:ext cx="39870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•    Open-source (Apache 2.0)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•    Native OpenLineage compliance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•    Real-time lineage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•    Active community</a:t>
            </a:r>
            <a:endParaRPr/>
          </a:p>
        </p:txBody>
      </p:sp>
      <p:sp>
        <p:nvSpPr>
          <p:cNvPr id="1528" name="Google Shape;1528;p37"/>
          <p:cNvSpPr txBox="1"/>
          <p:nvPr>
            <p:ph idx="3" type="subTitle"/>
          </p:nvPr>
        </p:nvSpPr>
        <p:spPr>
          <a:xfrm>
            <a:off x="511484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</p:txBody>
      </p:sp>
      <p:sp>
        <p:nvSpPr>
          <p:cNvPr id="1529" name="Google Shape;1529;p37"/>
          <p:cNvSpPr txBox="1"/>
          <p:nvPr>
            <p:ph idx="4" type="subTitle"/>
          </p:nvPr>
        </p:nvSpPr>
        <p:spPr>
          <a:xfrm>
            <a:off x="1401515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COMPARISON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aphicFrame>
        <p:nvGraphicFramePr>
          <p:cNvPr id="1535" name="Google Shape;1535;p38"/>
          <p:cNvGraphicFramePr/>
          <p:nvPr/>
        </p:nvGraphicFramePr>
        <p:xfrm>
          <a:off x="884475" y="114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{0F3B5319-F420-4F5E-B335-87CD83534A3C}</a:tableStyleId>
              </a:tblPr>
              <a:tblGrid>
                <a:gridCol w="1281575"/>
                <a:gridCol w="2370750"/>
                <a:gridCol w="1914525"/>
                <a:gridCol w="1972650"/>
              </a:tblGrid>
              <a:tr h="396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59595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Marquez</a:t>
                      </a:r>
                      <a:endParaRPr b="1" sz="1300">
                        <a:solidFill>
                          <a:srgbClr val="59595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59595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DataHub</a:t>
                      </a:r>
                      <a:endParaRPr b="1" sz="1300">
                        <a:solidFill>
                          <a:srgbClr val="59595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595959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Apache Atlas</a:t>
                      </a:r>
                      <a:endParaRPr b="1" sz="1300">
                        <a:solidFill>
                          <a:srgbClr val="595959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8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595959"/>
                          </a:solidFill>
                        </a:rPr>
                        <a:t>Focus</a:t>
                      </a:r>
                      <a:endParaRPr b="1" sz="12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Operational lineage, real-time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Data discovery &amp; catalog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Enterprise governance &amp; compliance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595959"/>
                          </a:solidFill>
                        </a:rPr>
                        <a:t>Strengths</a:t>
                      </a:r>
                      <a:endParaRPr b="1" sz="12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Native OpenLineage, simple setup, active OSS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Rich UI, search &amp; tags, strong discovery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Deep Hadoop integration, policy &amp; security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13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595959"/>
                          </a:solidFill>
                        </a:rPr>
                        <a:t>Best for</a:t>
                      </a:r>
                      <a:endParaRPr b="1" sz="12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Data engineers debugging pipelines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Enterprises needing catalog &amp; discovery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595959"/>
                          </a:solidFill>
                        </a:rPr>
                        <a:t>Large orgs w/ strict compliance</a:t>
                      </a:r>
                      <a:endParaRPr sz="1000">
                        <a:solidFill>
                          <a:srgbClr val="59595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0" name="Google Shape;15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038" y="832500"/>
            <a:ext cx="670793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0"/>
          <p:cNvSpPr txBox="1"/>
          <p:nvPr>
            <p:ph idx="9" type="subTitle"/>
          </p:nvPr>
        </p:nvSpPr>
        <p:spPr>
          <a:xfrm>
            <a:off x="3272850" y="2694325"/>
            <a:ext cx="2876400" cy="6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Guilherme Nogueira</a:t>
            </a:r>
            <a:endParaRPr/>
          </a:p>
        </p:txBody>
      </p:sp>
      <p:sp>
        <p:nvSpPr>
          <p:cNvPr id="1546" name="Google Shape;1546;p40"/>
          <p:cNvSpPr txBox="1"/>
          <p:nvPr>
            <p:ph type="title"/>
          </p:nvPr>
        </p:nvSpPr>
        <p:spPr>
          <a:xfrm>
            <a:off x="2008650" y="1708825"/>
            <a:ext cx="5404800" cy="15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