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Inter"/>
      <p:regular r:id="rId19"/>
      <p:bold r:id="rId20"/>
      <p:italic r:id="rId21"/>
      <p:boldItalic r:id="rId22"/>
    </p:embeddedFont>
    <p:embeddedFont>
      <p:font typeface="PT Sans"/>
      <p:regular r:id="rId23"/>
      <p:bold r:id="rId24"/>
      <p:italic r:id="rId25"/>
      <p:boldItalic r:id="rId26"/>
    </p:embeddedFont>
    <p:embeddedFont>
      <p:font typeface="Inter Medium"/>
      <p:regular r:id="rId27"/>
      <p:bold r:id="rId28"/>
      <p:italic r:id="rId29"/>
      <p:boldItalic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D6C2C8B-2023-4BF2-8427-6A3A159ACFB7}">
  <a:tblStyle styleId="{FD6C2C8B-2023-4BF2-8427-6A3A159ACF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-bold.fntdata"/><Relationship Id="rId22" Type="http://schemas.openxmlformats.org/officeDocument/2006/relationships/font" Target="fonts/Inter-boldItalic.fntdata"/><Relationship Id="rId21" Type="http://schemas.openxmlformats.org/officeDocument/2006/relationships/font" Target="fonts/Inter-italic.fntdata"/><Relationship Id="rId24" Type="http://schemas.openxmlformats.org/officeDocument/2006/relationships/font" Target="fonts/PTSans-bold.fntdata"/><Relationship Id="rId23" Type="http://schemas.openxmlformats.org/officeDocument/2006/relationships/font" Target="fonts/PTSan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TSans-boldItalic.fntdata"/><Relationship Id="rId25" Type="http://schemas.openxmlformats.org/officeDocument/2006/relationships/font" Target="fonts/PTSans-italic.fntdata"/><Relationship Id="rId28" Type="http://schemas.openxmlformats.org/officeDocument/2006/relationships/font" Target="fonts/InterMedium-bold.fntdata"/><Relationship Id="rId27" Type="http://schemas.openxmlformats.org/officeDocument/2006/relationships/font" Target="fonts/Inter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Inter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regular.fntdata"/><Relationship Id="rId30" Type="http://schemas.openxmlformats.org/officeDocument/2006/relationships/font" Target="fonts/InterMedium-boldItalic.fntdata"/><Relationship Id="rId11" Type="http://schemas.openxmlformats.org/officeDocument/2006/relationships/slide" Target="slides/slide6.xml"/><Relationship Id="rId33" Type="http://schemas.openxmlformats.org/officeDocument/2006/relationships/font" Target="fonts/OpenSans-italic.fntdata"/><Relationship Id="rId10" Type="http://schemas.openxmlformats.org/officeDocument/2006/relationships/slide" Target="slides/slide5.xml"/><Relationship Id="rId32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OpenSans-boldItalic.fntdata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Inter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8300ce3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48300ce3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431007ba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431007ba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84d99d1a7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84d99d1a7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fc3ea5e6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fc3ea5e6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6395633f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6395633f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6395633fa5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6395633fa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47e906a12e_0_140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47e906a12e_0_140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4fc3ea5e6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4fc3ea5e6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6395633fa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6395633fa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 rot="10800000">
            <a:off x="117900" y="119100"/>
            <a:ext cx="8908200" cy="4731900"/>
          </a:xfrm>
          <a:prstGeom prst="roundRect">
            <a:avLst>
              <a:gd fmla="val 1779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713225" y="1066800"/>
            <a:ext cx="5407800" cy="16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3226" y="3395547"/>
            <a:ext cx="63501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 flipH="1" rot="10800000">
            <a:off x="117900" y="119100"/>
            <a:ext cx="8908200" cy="4731900"/>
          </a:xfrm>
          <a:prstGeom prst="roundRect">
            <a:avLst>
              <a:gd fmla="val 1779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1284000" y="1288150"/>
            <a:ext cx="6576000" cy="152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subTitle"/>
          </p:nvPr>
        </p:nvSpPr>
        <p:spPr>
          <a:xfrm>
            <a:off x="1284000" y="2901800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bg>
      <p:bgPr>
        <a:solidFill>
          <a:schemeClr val="dk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/>
        </p:nvSpPr>
        <p:spPr>
          <a:xfrm flipH="1" rot="10800000">
            <a:off x="117900" y="119100"/>
            <a:ext cx="8908200" cy="4731900"/>
          </a:xfrm>
          <a:prstGeom prst="roundRect">
            <a:avLst>
              <a:gd fmla="val 177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" name="Google Shape;54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hasCustomPrompt="1" idx="2" type="title"/>
          </p:nvPr>
        </p:nvSpPr>
        <p:spPr>
          <a:xfrm>
            <a:off x="713225" y="1400863"/>
            <a:ext cx="577800" cy="677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/>
          <p:nvPr>
            <p:ph hasCustomPrompt="1" idx="3" type="title"/>
          </p:nvPr>
        </p:nvSpPr>
        <p:spPr>
          <a:xfrm>
            <a:off x="4223200" y="1400840"/>
            <a:ext cx="576000" cy="677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/>
          <p:nvPr>
            <p:ph hasCustomPrompt="1" idx="4" type="title"/>
          </p:nvPr>
        </p:nvSpPr>
        <p:spPr>
          <a:xfrm>
            <a:off x="713225" y="2472438"/>
            <a:ext cx="577800" cy="677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/>
          <p:nvPr>
            <p:ph hasCustomPrompt="1" idx="5" type="title"/>
          </p:nvPr>
        </p:nvSpPr>
        <p:spPr>
          <a:xfrm>
            <a:off x="4223200" y="2472414"/>
            <a:ext cx="576000" cy="677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/>
          <p:nvPr>
            <p:ph hasCustomPrompt="1" idx="6" type="title"/>
          </p:nvPr>
        </p:nvSpPr>
        <p:spPr>
          <a:xfrm>
            <a:off x="713225" y="3544013"/>
            <a:ext cx="577800" cy="677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/>
          <p:nvPr>
            <p:ph hasCustomPrompt="1" idx="7" type="title"/>
          </p:nvPr>
        </p:nvSpPr>
        <p:spPr>
          <a:xfrm>
            <a:off x="4223200" y="3543989"/>
            <a:ext cx="576000" cy="677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1292489" y="1400867"/>
            <a:ext cx="27021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8" type="subTitle"/>
          </p:nvPr>
        </p:nvSpPr>
        <p:spPr>
          <a:xfrm>
            <a:off x="1292489" y="2472433"/>
            <a:ext cx="27021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9" type="subTitle"/>
          </p:nvPr>
        </p:nvSpPr>
        <p:spPr>
          <a:xfrm>
            <a:off x="1292489" y="3544000"/>
            <a:ext cx="27021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3" type="subTitle"/>
          </p:nvPr>
        </p:nvSpPr>
        <p:spPr>
          <a:xfrm>
            <a:off x="4799202" y="1400867"/>
            <a:ext cx="27021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4" type="subTitle"/>
          </p:nvPr>
        </p:nvSpPr>
        <p:spPr>
          <a:xfrm>
            <a:off x="4799202" y="2472431"/>
            <a:ext cx="27021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5" type="subTitle"/>
          </p:nvPr>
        </p:nvSpPr>
        <p:spPr>
          <a:xfrm>
            <a:off x="4799202" y="3543996"/>
            <a:ext cx="27021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0">
    <p:bg>
      <p:bgPr>
        <a:solidFill>
          <a:schemeClr val="dk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 flipH="1" rot="10800000">
            <a:off x="117900" y="119100"/>
            <a:ext cx="8908200" cy="4731900"/>
          </a:xfrm>
          <a:prstGeom prst="roundRect">
            <a:avLst>
              <a:gd fmla="val 177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14"/>
          <p:cNvSpPr txBox="1"/>
          <p:nvPr>
            <p:ph idx="1" type="subTitle"/>
          </p:nvPr>
        </p:nvSpPr>
        <p:spPr>
          <a:xfrm>
            <a:off x="713225" y="1744525"/>
            <a:ext cx="3681300" cy="21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type="title"/>
          </p:nvPr>
        </p:nvSpPr>
        <p:spPr>
          <a:xfrm>
            <a:off x="713225" y="448050"/>
            <a:ext cx="36813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71" name="Google Shape;71;p14"/>
          <p:cNvSpPr/>
          <p:nvPr>
            <p:ph idx="2" type="pic"/>
          </p:nvPr>
        </p:nvSpPr>
        <p:spPr>
          <a:xfrm>
            <a:off x="4709525" y="445775"/>
            <a:ext cx="3721200" cy="42519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0_1"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 flipH="1" rot="10800000">
            <a:off x="117900" y="119100"/>
            <a:ext cx="8908200" cy="4731900"/>
          </a:xfrm>
          <a:prstGeom prst="roundRect">
            <a:avLst>
              <a:gd fmla="val 177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Google Shape;74;p15"/>
          <p:cNvSpPr txBox="1"/>
          <p:nvPr>
            <p:ph type="title"/>
          </p:nvPr>
        </p:nvSpPr>
        <p:spPr>
          <a:xfrm>
            <a:off x="713275" y="794675"/>
            <a:ext cx="7717500" cy="698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488849" y="2398525"/>
            <a:ext cx="4941900" cy="19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bg>
      <p:bgPr>
        <a:solidFill>
          <a:schemeClr val="dk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 flipH="1" rot="10800000">
            <a:off x="117900" y="119100"/>
            <a:ext cx="8908200" cy="4731900"/>
          </a:xfrm>
          <a:prstGeom prst="roundRect">
            <a:avLst>
              <a:gd fmla="val 177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bg>
      <p:bgPr>
        <a:solidFill>
          <a:schemeClr val="dk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/>
          <p:nvPr/>
        </p:nvSpPr>
        <p:spPr>
          <a:xfrm flipH="1" rot="10800000">
            <a:off x="117900" y="119100"/>
            <a:ext cx="8908200" cy="4731900"/>
          </a:xfrm>
          <a:prstGeom prst="roundRect">
            <a:avLst>
              <a:gd fmla="val 177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Google Shape;81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bg>
      <p:bgPr>
        <a:solidFill>
          <a:schemeClr val="dk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/>
          <p:nvPr/>
        </p:nvSpPr>
        <p:spPr>
          <a:xfrm flipH="1" rot="10800000">
            <a:off x="117900" y="119100"/>
            <a:ext cx="8908200" cy="4731900"/>
          </a:xfrm>
          <a:prstGeom prst="roundRect">
            <a:avLst>
              <a:gd fmla="val 177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" type="subTitle"/>
          </p:nvPr>
        </p:nvSpPr>
        <p:spPr>
          <a:xfrm>
            <a:off x="713225" y="2588075"/>
            <a:ext cx="25053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2" type="subTitle"/>
          </p:nvPr>
        </p:nvSpPr>
        <p:spPr>
          <a:xfrm>
            <a:off x="3319390" y="2588075"/>
            <a:ext cx="25053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3" type="subTitle"/>
          </p:nvPr>
        </p:nvSpPr>
        <p:spPr>
          <a:xfrm>
            <a:off x="5925555" y="2588075"/>
            <a:ext cx="2505300" cy="14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4" type="subTitle"/>
          </p:nvPr>
        </p:nvSpPr>
        <p:spPr>
          <a:xfrm>
            <a:off x="713225" y="1987175"/>
            <a:ext cx="2505300" cy="6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9" name="Google Shape;89;p18"/>
          <p:cNvSpPr txBox="1"/>
          <p:nvPr>
            <p:ph idx="5" type="subTitle"/>
          </p:nvPr>
        </p:nvSpPr>
        <p:spPr>
          <a:xfrm>
            <a:off x="3319390" y="1987175"/>
            <a:ext cx="2505300" cy="6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90" name="Google Shape;90;p18"/>
          <p:cNvSpPr txBox="1"/>
          <p:nvPr>
            <p:ph idx="6" type="subTitle"/>
          </p:nvPr>
        </p:nvSpPr>
        <p:spPr>
          <a:xfrm>
            <a:off x="5925555" y="1987175"/>
            <a:ext cx="2505300" cy="6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91" name="Google Shape;91;p18"/>
          <p:cNvSpPr txBox="1"/>
          <p:nvPr>
            <p:ph hasCustomPrompt="1" idx="7" type="title"/>
          </p:nvPr>
        </p:nvSpPr>
        <p:spPr>
          <a:xfrm>
            <a:off x="3319390" y="1556080"/>
            <a:ext cx="734700" cy="431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8"/>
          <p:cNvSpPr txBox="1"/>
          <p:nvPr>
            <p:ph hasCustomPrompt="1" idx="8" type="title"/>
          </p:nvPr>
        </p:nvSpPr>
        <p:spPr>
          <a:xfrm>
            <a:off x="713225" y="1556083"/>
            <a:ext cx="734700" cy="431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8"/>
          <p:cNvSpPr txBox="1"/>
          <p:nvPr>
            <p:ph hasCustomPrompt="1" idx="9" type="title"/>
          </p:nvPr>
        </p:nvSpPr>
        <p:spPr>
          <a:xfrm>
            <a:off x="5925555" y="1556080"/>
            <a:ext cx="734700" cy="431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/>
          <p:nvPr/>
        </p:nvSpPr>
        <p:spPr>
          <a:xfrm flipH="1" rot="10800000">
            <a:off x="117900" y="119100"/>
            <a:ext cx="8908200" cy="4731900"/>
          </a:xfrm>
          <a:prstGeom prst="roundRect">
            <a:avLst>
              <a:gd fmla="val 177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713236" y="1841263"/>
            <a:ext cx="33222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2" type="subTitle"/>
          </p:nvPr>
        </p:nvSpPr>
        <p:spPr>
          <a:xfrm>
            <a:off x="4398464" y="1841263"/>
            <a:ext cx="33222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3" type="subTitle"/>
          </p:nvPr>
        </p:nvSpPr>
        <p:spPr>
          <a:xfrm>
            <a:off x="713236" y="3457887"/>
            <a:ext cx="33222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4" type="subTitle"/>
          </p:nvPr>
        </p:nvSpPr>
        <p:spPr>
          <a:xfrm>
            <a:off x="4398464" y="3457887"/>
            <a:ext cx="33222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5" type="subTitle"/>
          </p:nvPr>
        </p:nvSpPr>
        <p:spPr>
          <a:xfrm>
            <a:off x="713236" y="1240363"/>
            <a:ext cx="3322200" cy="6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02" name="Google Shape;102;p19"/>
          <p:cNvSpPr txBox="1"/>
          <p:nvPr>
            <p:ph idx="6" type="subTitle"/>
          </p:nvPr>
        </p:nvSpPr>
        <p:spPr>
          <a:xfrm>
            <a:off x="713236" y="2857000"/>
            <a:ext cx="3322200" cy="6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03" name="Google Shape;103;p19"/>
          <p:cNvSpPr txBox="1"/>
          <p:nvPr>
            <p:ph idx="7" type="subTitle"/>
          </p:nvPr>
        </p:nvSpPr>
        <p:spPr>
          <a:xfrm>
            <a:off x="4398441" y="1240363"/>
            <a:ext cx="3322200" cy="6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04" name="Google Shape;104;p19"/>
          <p:cNvSpPr txBox="1"/>
          <p:nvPr>
            <p:ph idx="8" type="subTitle"/>
          </p:nvPr>
        </p:nvSpPr>
        <p:spPr>
          <a:xfrm>
            <a:off x="4398441" y="2857000"/>
            <a:ext cx="3322200" cy="6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/>
          <p:nvPr/>
        </p:nvSpPr>
        <p:spPr>
          <a:xfrm flipH="1" rot="10800000">
            <a:off x="117900" y="119100"/>
            <a:ext cx="8908200" cy="4731900"/>
          </a:xfrm>
          <a:prstGeom prst="roundRect">
            <a:avLst>
              <a:gd fmla="val 1779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20"/>
          <p:cNvSpPr txBox="1"/>
          <p:nvPr>
            <p:ph hasCustomPrompt="1" type="title"/>
          </p:nvPr>
        </p:nvSpPr>
        <p:spPr>
          <a:xfrm>
            <a:off x="713213" y="1961151"/>
            <a:ext cx="3492600" cy="800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20"/>
          <p:cNvSpPr txBox="1"/>
          <p:nvPr>
            <p:ph idx="1" type="subTitle"/>
          </p:nvPr>
        </p:nvSpPr>
        <p:spPr>
          <a:xfrm>
            <a:off x="713213" y="2685345"/>
            <a:ext cx="34926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09" name="Google Shape;109;p20"/>
          <p:cNvSpPr txBox="1"/>
          <p:nvPr>
            <p:ph hasCustomPrompt="1" idx="2" type="title"/>
          </p:nvPr>
        </p:nvSpPr>
        <p:spPr>
          <a:xfrm>
            <a:off x="713222" y="615705"/>
            <a:ext cx="5241300" cy="9543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0" name="Google Shape;110;p20"/>
          <p:cNvSpPr txBox="1"/>
          <p:nvPr>
            <p:ph idx="3" type="subTitle"/>
          </p:nvPr>
        </p:nvSpPr>
        <p:spPr>
          <a:xfrm>
            <a:off x="713222" y="1493803"/>
            <a:ext cx="52413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11" name="Google Shape;111;p20"/>
          <p:cNvSpPr txBox="1"/>
          <p:nvPr>
            <p:ph hasCustomPrompt="1" idx="4" type="title"/>
          </p:nvPr>
        </p:nvSpPr>
        <p:spPr>
          <a:xfrm>
            <a:off x="713213" y="3121801"/>
            <a:ext cx="3492600" cy="800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2" name="Google Shape;112;p20"/>
          <p:cNvSpPr txBox="1"/>
          <p:nvPr>
            <p:ph idx="5" type="subTitle"/>
          </p:nvPr>
        </p:nvSpPr>
        <p:spPr>
          <a:xfrm>
            <a:off x="713213" y="3845995"/>
            <a:ext cx="34926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 flipH="1" rot="10800000">
            <a:off x="117900" y="119100"/>
            <a:ext cx="8908200" cy="4731900"/>
          </a:xfrm>
          <a:prstGeom prst="roundRect">
            <a:avLst>
              <a:gd fmla="val 1779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722376" y="1861301"/>
            <a:ext cx="4131900" cy="15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722376" y="984098"/>
            <a:ext cx="1235700" cy="877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722374" y="3431199"/>
            <a:ext cx="41319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/>
          <p:nvPr/>
        </p:nvSpPr>
        <p:spPr>
          <a:xfrm flipH="1" rot="10800000">
            <a:off x="117900" y="119100"/>
            <a:ext cx="8908200" cy="4731900"/>
          </a:xfrm>
          <a:prstGeom prst="roundRect">
            <a:avLst>
              <a:gd fmla="val 1779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21"/>
          <p:cNvSpPr txBox="1"/>
          <p:nvPr>
            <p:ph type="title"/>
          </p:nvPr>
        </p:nvSpPr>
        <p:spPr>
          <a:xfrm>
            <a:off x="713225" y="539506"/>
            <a:ext cx="4448100" cy="95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5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1" type="subTitle"/>
          </p:nvPr>
        </p:nvSpPr>
        <p:spPr>
          <a:xfrm>
            <a:off x="713225" y="1423672"/>
            <a:ext cx="44481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/>
        </p:nvSpPr>
        <p:spPr>
          <a:xfrm>
            <a:off x="713225" y="3164478"/>
            <a:ext cx="309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CREDITS:</a:t>
            </a: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This presentation template was created by </a:t>
            </a:r>
            <a:r>
              <a:rPr b="1" lang="en" sz="10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and includes icons, infographics &amp; images by </a:t>
            </a:r>
            <a:r>
              <a:rPr b="1" lang="en" sz="10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000" u="sng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/>
          <p:nvPr/>
        </p:nvSpPr>
        <p:spPr>
          <a:xfrm flipH="1" rot="10800000">
            <a:off x="117900" y="119100"/>
            <a:ext cx="8908200" cy="4731900"/>
          </a:xfrm>
          <a:prstGeom prst="roundRect">
            <a:avLst>
              <a:gd fmla="val 1779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bg>
      <p:bgPr>
        <a:solidFill>
          <a:schemeClr val="dk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/>
          <p:nvPr/>
        </p:nvSpPr>
        <p:spPr>
          <a:xfrm flipH="1" rot="10800000">
            <a:off x="117900" y="119100"/>
            <a:ext cx="8908200" cy="4731900"/>
          </a:xfrm>
          <a:prstGeom prst="roundRect">
            <a:avLst>
              <a:gd fmla="val 177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 flipH="1" rot="10800000">
            <a:off x="117900" y="119100"/>
            <a:ext cx="8908200" cy="4731900"/>
          </a:xfrm>
          <a:prstGeom prst="roundRect">
            <a:avLst>
              <a:gd fmla="val 177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20000" y="1210225"/>
            <a:ext cx="77040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 flipH="1" rot="10800000">
            <a:off x="117900" y="119100"/>
            <a:ext cx="8908200" cy="4731900"/>
          </a:xfrm>
          <a:prstGeom prst="roundRect">
            <a:avLst>
              <a:gd fmla="val 177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720000" y="3318362"/>
            <a:ext cx="46614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2" type="subTitle"/>
          </p:nvPr>
        </p:nvSpPr>
        <p:spPr>
          <a:xfrm>
            <a:off x="719975" y="1734787"/>
            <a:ext cx="46614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3" type="subTitle"/>
          </p:nvPr>
        </p:nvSpPr>
        <p:spPr>
          <a:xfrm>
            <a:off x="719975" y="1379888"/>
            <a:ext cx="4661400" cy="4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4" type="subTitle"/>
          </p:nvPr>
        </p:nvSpPr>
        <p:spPr>
          <a:xfrm>
            <a:off x="719975" y="2963463"/>
            <a:ext cx="4661400" cy="4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8" name="Google Shape;28;p5"/>
          <p:cNvSpPr/>
          <p:nvPr>
            <p:ph idx="5" type="pic"/>
          </p:nvPr>
        </p:nvSpPr>
        <p:spPr>
          <a:xfrm>
            <a:off x="5696375" y="1379900"/>
            <a:ext cx="2727600" cy="2861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 flipH="1" rot="10800000">
            <a:off x="117900" y="119100"/>
            <a:ext cx="8908200" cy="4731900"/>
          </a:xfrm>
          <a:prstGeom prst="roundRect">
            <a:avLst>
              <a:gd fmla="val 177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dk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 flipH="1" rot="10800000">
            <a:off x="117900" y="119100"/>
            <a:ext cx="8908200" cy="4731900"/>
          </a:xfrm>
          <a:prstGeom prst="roundRect">
            <a:avLst>
              <a:gd fmla="val 177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713225" y="448050"/>
            <a:ext cx="36813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subTitle"/>
          </p:nvPr>
        </p:nvSpPr>
        <p:spPr>
          <a:xfrm>
            <a:off x="713225" y="1744525"/>
            <a:ext cx="3681300" cy="21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36" name="Google Shape;36;p7"/>
          <p:cNvSpPr/>
          <p:nvPr>
            <p:ph idx="2" type="pic"/>
          </p:nvPr>
        </p:nvSpPr>
        <p:spPr>
          <a:xfrm>
            <a:off x="4709525" y="445775"/>
            <a:ext cx="3721200" cy="4251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 flipH="1" rot="10800000">
            <a:off x="117900" y="119100"/>
            <a:ext cx="8908200" cy="4731900"/>
          </a:xfrm>
          <a:prstGeom prst="roundRect">
            <a:avLst>
              <a:gd fmla="val 1779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 flipH="1" rot="10800000">
            <a:off x="117900" y="119100"/>
            <a:ext cx="8908200" cy="4731900"/>
          </a:xfrm>
          <a:prstGeom prst="roundRect">
            <a:avLst>
              <a:gd fmla="val 1779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ctrTitle"/>
          </p:nvPr>
        </p:nvSpPr>
        <p:spPr>
          <a:xfrm>
            <a:off x="1370700" y="1066800"/>
            <a:ext cx="6402600" cy="16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 Redshift</a:t>
            </a:r>
            <a:endParaRPr/>
          </a:p>
        </p:txBody>
      </p:sp>
      <p:sp>
        <p:nvSpPr>
          <p:cNvPr id="127" name="Google Shape;127;p24"/>
          <p:cNvSpPr txBox="1"/>
          <p:nvPr>
            <p:ph idx="1" type="subTitle"/>
          </p:nvPr>
        </p:nvSpPr>
        <p:spPr>
          <a:xfrm>
            <a:off x="713226" y="3947747"/>
            <a:ext cx="63501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Guilherme Nogueira</a:t>
            </a:r>
            <a:endParaRPr/>
          </a:p>
        </p:txBody>
      </p:sp>
      <p:sp>
        <p:nvSpPr>
          <p:cNvPr id="128" name="Google Shape;128;p24"/>
          <p:cNvSpPr txBox="1"/>
          <p:nvPr>
            <p:ph type="ctrTitle"/>
          </p:nvPr>
        </p:nvSpPr>
        <p:spPr>
          <a:xfrm>
            <a:off x="3062400" y="2134450"/>
            <a:ext cx="3019200" cy="10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76A28"/>
                </a:solidFill>
              </a:rPr>
              <a:t>Cloud Data Warehouse</a:t>
            </a:r>
            <a:endParaRPr sz="2000">
              <a:solidFill>
                <a:srgbClr val="E76A2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720000" y="445025"/>
            <a:ext cx="77040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>
                <a:latin typeface="Inter"/>
                <a:ea typeface="Inter"/>
                <a:cs typeface="Inter"/>
                <a:sym typeface="Inter"/>
              </a:rPr>
              <a:t>What is Redshift?</a:t>
            </a:r>
            <a:endParaRPr/>
          </a:p>
        </p:txBody>
      </p:sp>
      <p:graphicFrame>
        <p:nvGraphicFramePr>
          <p:cNvPr id="134" name="Google Shape;134;p25"/>
          <p:cNvGraphicFramePr/>
          <p:nvPr/>
        </p:nvGraphicFramePr>
        <p:xfrm>
          <a:off x="2093625" y="1818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{FD6C2C8B-2023-4BF2-8427-6A3A159ACFB7}</a:tableStyleId>
              </a:tblPr>
              <a:tblGrid>
                <a:gridCol w="426850"/>
                <a:gridCol w="4529875"/>
              </a:tblGrid>
              <a:tr h="36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1</a:t>
                      </a:r>
                      <a:endParaRPr b="1" sz="1100">
                        <a:solidFill>
                          <a:schemeClr val="dk1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900">
                          <a:solidFill>
                            <a:schemeClr val="dk1"/>
                          </a:solidFill>
                        </a:rPr>
                        <a:t>Cloud-based data warehouse (AWS)</a:t>
                      </a:r>
                      <a:endParaRPr sz="1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2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900">
                          <a:solidFill>
                            <a:schemeClr val="dk1"/>
                          </a:solidFill>
                        </a:rPr>
                        <a:t>Columnar storage for performance</a:t>
                      </a:r>
                      <a:endParaRPr sz="1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3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900">
                          <a:solidFill>
                            <a:schemeClr val="dk1"/>
                          </a:solidFill>
                        </a:rPr>
                        <a:t>Massively Parallel Processing (MPP)</a:t>
                      </a:r>
                      <a:endParaRPr sz="1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5" name="Google Shape;135;p25"/>
          <p:cNvGraphicFramePr/>
          <p:nvPr/>
        </p:nvGraphicFramePr>
        <p:xfrm>
          <a:off x="2093625" y="2903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{FD6C2C8B-2023-4BF2-8427-6A3A159ACFB7}</a:tableStyleId>
              </a:tblPr>
              <a:tblGrid>
                <a:gridCol w="426850"/>
                <a:gridCol w="4529875"/>
              </a:tblGrid>
              <a:tr h="36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4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900">
                          <a:solidFill>
                            <a:schemeClr val="dk1"/>
                          </a:solidFill>
                        </a:rPr>
                        <a:t>SQL-based, built for analytics</a:t>
                      </a:r>
                      <a:endParaRPr sz="19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How Redshift Works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141" name="Google Shape;141;p26"/>
          <p:cNvGraphicFramePr/>
          <p:nvPr/>
        </p:nvGraphicFramePr>
        <p:xfrm>
          <a:off x="794700" y="146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{FD6C2C8B-2023-4BF2-8427-6A3A159ACFB7}</a:tableStyleId>
              </a:tblPr>
              <a:tblGrid>
                <a:gridCol w="3822900"/>
                <a:gridCol w="3731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Massively Parallel Processing (MPP)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Columnar Data Storage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Leader node parses queries and creates exec plans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Stores data by columns, not rows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Distributes tasks to compute nodes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Reads only relevant columns (faster I/O)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Compute nodes run in parallel (slices)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Advanced compression saves space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Results aggregated and sent back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COPY command for fast S3 ingestion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ter"/>
                <a:ea typeface="Inter"/>
                <a:cs typeface="Inter"/>
                <a:sym typeface="Inter"/>
              </a:rPr>
              <a:t>Internal Architecture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7" name="Google Shape;147;p27"/>
          <p:cNvSpPr txBox="1"/>
          <p:nvPr>
            <p:ph idx="4" type="subTitle"/>
          </p:nvPr>
        </p:nvSpPr>
        <p:spPr>
          <a:xfrm>
            <a:off x="713225" y="1245625"/>
            <a:ext cx="2505300" cy="4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Leader Node</a:t>
            </a:r>
            <a:endParaRPr/>
          </a:p>
        </p:txBody>
      </p:sp>
      <p:sp>
        <p:nvSpPr>
          <p:cNvPr id="148" name="Google Shape;148;p27"/>
          <p:cNvSpPr txBox="1"/>
          <p:nvPr>
            <p:ph idx="5" type="subTitle"/>
          </p:nvPr>
        </p:nvSpPr>
        <p:spPr>
          <a:xfrm>
            <a:off x="2988715" y="1245625"/>
            <a:ext cx="2505300" cy="4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 Nodes</a:t>
            </a:r>
            <a:endParaRPr/>
          </a:p>
        </p:txBody>
      </p:sp>
      <p:sp>
        <p:nvSpPr>
          <p:cNvPr id="149" name="Google Shape;149;p27"/>
          <p:cNvSpPr txBox="1"/>
          <p:nvPr>
            <p:ph idx="1" type="subTitle"/>
          </p:nvPr>
        </p:nvSpPr>
        <p:spPr>
          <a:xfrm>
            <a:off x="713200" y="1676725"/>
            <a:ext cx="19770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Coordinates queries, creates execution plans, communicates with clients</a:t>
            </a:r>
            <a:endParaRPr sz="1000"/>
          </a:p>
        </p:txBody>
      </p:sp>
      <p:sp>
        <p:nvSpPr>
          <p:cNvPr id="150" name="Google Shape;150;p27"/>
          <p:cNvSpPr txBox="1"/>
          <p:nvPr>
            <p:ph idx="2" type="subTitle"/>
          </p:nvPr>
        </p:nvSpPr>
        <p:spPr>
          <a:xfrm>
            <a:off x="2988725" y="1696525"/>
            <a:ext cx="2045700" cy="6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Execute compiled code in parallel, process data in slices</a:t>
            </a:r>
            <a:endParaRPr sz="1000"/>
          </a:p>
        </p:txBody>
      </p:sp>
      <p:sp>
        <p:nvSpPr>
          <p:cNvPr id="151" name="Google Shape;151;p27"/>
          <p:cNvSpPr txBox="1"/>
          <p:nvPr>
            <p:ph idx="3" type="subTitle"/>
          </p:nvPr>
        </p:nvSpPr>
        <p:spPr>
          <a:xfrm>
            <a:off x="5034425" y="1676725"/>
            <a:ext cx="2099700" cy="5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Decouple compute and storage for independent scaling</a:t>
            </a:r>
            <a:endParaRPr sz="1000"/>
          </a:p>
        </p:txBody>
      </p:sp>
      <p:sp>
        <p:nvSpPr>
          <p:cNvPr id="152" name="Google Shape;152;p27"/>
          <p:cNvSpPr txBox="1"/>
          <p:nvPr>
            <p:ph idx="6" type="subTitle"/>
          </p:nvPr>
        </p:nvSpPr>
        <p:spPr>
          <a:xfrm>
            <a:off x="5034427" y="1245625"/>
            <a:ext cx="1593000" cy="4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RA3 Nodes</a:t>
            </a:r>
            <a:endParaRPr/>
          </a:p>
        </p:txBody>
      </p:sp>
      <p:sp>
        <p:nvSpPr>
          <p:cNvPr id="153" name="Google Shape;153;p27"/>
          <p:cNvSpPr txBox="1"/>
          <p:nvPr>
            <p:ph idx="4" type="subTitle"/>
          </p:nvPr>
        </p:nvSpPr>
        <p:spPr>
          <a:xfrm>
            <a:off x="713225" y="2962575"/>
            <a:ext cx="2505300" cy="6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Redshift Managed Storage (RMS)</a:t>
            </a:r>
            <a:endParaRPr/>
          </a:p>
        </p:txBody>
      </p:sp>
      <p:sp>
        <p:nvSpPr>
          <p:cNvPr id="154" name="Google Shape;154;p27"/>
          <p:cNvSpPr txBox="1"/>
          <p:nvPr>
            <p:ph idx="5" type="subTitle"/>
          </p:nvPr>
        </p:nvSpPr>
        <p:spPr>
          <a:xfrm>
            <a:off x="2988715" y="2962575"/>
            <a:ext cx="2505300" cy="4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 Slices</a:t>
            </a:r>
            <a:endParaRPr/>
          </a:p>
        </p:txBody>
      </p:sp>
      <p:sp>
        <p:nvSpPr>
          <p:cNvPr id="155" name="Google Shape;155;p27"/>
          <p:cNvSpPr txBox="1"/>
          <p:nvPr>
            <p:ph idx="1" type="subTitle"/>
          </p:nvPr>
        </p:nvSpPr>
        <p:spPr>
          <a:xfrm>
            <a:off x="713200" y="3588250"/>
            <a:ext cx="1977000" cy="7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Uses high-performance SSD cache + S3</a:t>
            </a:r>
            <a:endParaRPr sz="1000"/>
          </a:p>
        </p:txBody>
      </p:sp>
      <p:sp>
        <p:nvSpPr>
          <p:cNvPr id="156" name="Google Shape;156;p27"/>
          <p:cNvSpPr txBox="1"/>
          <p:nvPr>
            <p:ph idx="2" type="subTitle"/>
          </p:nvPr>
        </p:nvSpPr>
        <p:spPr>
          <a:xfrm>
            <a:off x="2988725" y="3393675"/>
            <a:ext cx="2505300" cy="8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Partitions of compute nodes that process in parallel</a:t>
            </a:r>
            <a:endParaRPr sz="1000"/>
          </a:p>
        </p:txBody>
      </p:sp>
      <p:pic>
        <p:nvPicPr>
          <p:cNvPr id="157" name="Google Shape;157;p27" title="1_Oz5zMzdTH-WnQgWxVusIGQ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0575" y="2158325"/>
            <a:ext cx="3010475" cy="26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720000" y="445025"/>
            <a:ext cx="7704000" cy="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2300">
                <a:latin typeface="Arial"/>
                <a:ea typeface="Arial"/>
                <a:cs typeface="Arial"/>
                <a:sym typeface="Arial"/>
              </a:rPr>
              <a:t>Trade-offs</a:t>
            </a:r>
            <a:endParaRPr/>
          </a:p>
        </p:txBody>
      </p:sp>
      <p:graphicFrame>
        <p:nvGraphicFramePr>
          <p:cNvPr id="163" name="Google Shape;163;p28"/>
          <p:cNvGraphicFramePr/>
          <p:nvPr/>
        </p:nvGraphicFramePr>
        <p:xfrm>
          <a:off x="658725" y="2005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{FD6C2C8B-2023-4BF2-8427-6A3A159ACFB7}</a:tableStyleId>
              </a:tblPr>
              <a:tblGrid>
                <a:gridCol w="3855800"/>
                <a:gridCol w="3848200"/>
              </a:tblGrid>
              <a:tr h="36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PROS</a:t>
                      </a:r>
                      <a:endParaRPr sz="1000" u="sng">
                        <a:solidFill>
                          <a:schemeClr val="dk1"/>
                        </a:solidFill>
                        <a:latin typeface="Inter Medium"/>
                        <a:ea typeface="Inter Medium"/>
                        <a:cs typeface="Inter Medium"/>
                        <a:sym typeface="Inter Medium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CONS</a:t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High performance with MPP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Needs tuning (sort/dist keys)</a:t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Decoupled compute/storage (RA3)</a:t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Not fully serverless</a:t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4" name="Google Shape;164;p28"/>
          <p:cNvGraphicFramePr/>
          <p:nvPr/>
        </p:nvGraphicFramePr>
        <p:xfrm>
          <a:off x="658725" y="3090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{FD6C2C8B-2023-4BF2-8427-6A3A159ACFB7}</a:tableStyleId>
              </a:tblPr>
              <a:tblGrid>
                <a:gridCol w="3855800"/>
                <a:gridCol w="3848200"/>
              </a:tblGrid>
              <a:tr h="36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SQL-native, AWS-integrated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Limited JSON/nested data support</a:t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p29"/>
          <p:cNvGraphicFramePr/>
          <p:nvPr/>
        </p:nvGraphicFramePr>
        <p:xfrm>
          <a:off x="952500" y="177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{FD6C2C8B-2023-4BF2-8427-6A3A159ACFB7}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Redshift (AWS)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BigQuery (GCP)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Snowflake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PostgreSQL-compatible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Standard SQL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Multi-cloud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Usage-based pricing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Query-based billing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Rich SQL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Partial serverless (RA3)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Fully serverless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Serverless by design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0" name="Google Shape;170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ter"/>
                <a:ea typeface="Inter"/>
                <a:cs typeface="Inter"/>
                <a:sym typeface="Inter"/>
              </a:rPr>
              <a:t>Comparison with Other Tools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1775" y="1814800"/>
            <a:ext cx="325276" cy="325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8375" y="1814800"/>
            <a:ext cx="325275" cy="32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21688" y="1814800"/>
            <a:ext cx="295564" cy="325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479851" y="1369501"/>
            <a:ext cx="4131900" cy="15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Overview</a:t>
            </a:r>
            <a:endParaRPr/>
          </a:p>
        </p:txBody>
      </p:sp>
      <p:sp>
        <p:nvSpPr>
          <p:cNvPr id="179" name="Google Shape;179;p30"/>
          <p:cNvSpPr txBox="1"/>
          <p:nvPr/>
        </p:nvSpPr>
        <p:spPr>
          <a:xfrm>
            <a:off x="3090100" y="3242400"/>
            <a:ext cx="38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76A28"/>
                </a:solidFill>
              </a:rPr>
              <a:t>→</a:t>
            </a:r>
            <a:endParaRPr b="1" sz="2000">
              <a:solidFill>
                <a:srgbClr val="E76A28"/>
              </a:solidFill>
            </a:endParaRPr>
          </a:p>
        </p:txBody>
      </p:sp>
      <p:pic>
        <p:nvPicPr>
          <p:cNvPr id="180" name="Google Shape;18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750" y="3242400"/>
            <a:ext cx="1845004" cy="4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9500" y="3242399"/>
            <a:ext cx="1845000" cy="4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4250" y="3242399"/>
            <a:ext cx="1845004" cy="4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0"/>
          <p:cNvSpPr txBox="1"/>
          <p:nvPr/>
        </p:nvSpPr>
        <p:spPr>
          <a:xfrm>
            <a:off x="5617525" y="3263075"/>
            <a:ext cx="38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76A28"/>
                </a:solidFill>
              </a:rPr>
              <a:t>→</a:t>
            </a:r>
            <a:endParaRPr b="1" sz="2000">
              <a:solidFill>
                <a:srgbClr val="E76A28"/>
              </a:solidFill>
            </a:endParaRPr>
          </a:p>
        </p:txBody>
      </p:sp>
      <p:sp>
        <p:nvSpPr>
          <p:cNvPr id="184" name="Google Shape;184;p30"/>
          <p:cNvSpPr txBox="1"/>
          <p:nvPr/>
        </p:nvSpPr>
        <p:spPr>
          <a:xfrm>
            <a:off x="1691350" y="3427200"/>
            <a:ext cx="81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E76A28"/>
                </a:solidFill>
              </a:rPr>
              <a:t>Create Table</a:t>
            </a:r>
            <a:endParaRPr sz="800">
              <a:solidFill>
                <a:srgbClr val="E76A28"/>
              </a:solidFill>
            </a:endParaRPr>
          </a:p>
        </p:txBody>
      </p:sp>
      <p:sp>
        <p:nvSpPr>
          <p:cNvPr id="185" name="Google Shape;185;p30"/>
          <p:cNvSpPr txBox="1"/>
          <p:nvPr/>
        </p:nvSpPr>
        <p:spPr>
          <a:xfrm>
            <a:off x="4060742" y="3427200"/>
            <a:ext cx="113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E76A28"/>
                </a:solidFill>
              </a:rPr>
              <a:t>Load Data from S3</a:t>
            </a:r>
            <a:endParaRPr sz="800">
              <a:solidFill>
                <a:srgbClr val="E76A28"/>
              </a:solidFill>
            </a:endParaRPr>
          </a:p>
        </p:txBody>
      </p:sp>
      <p:sp>
        <p:nvSpPr>
          <p:cNvPr id="186" name="Google Shape;186;p30"/>
          <p:cNvSpPr txBox="1"/>
          <p:nvPr/>
        </p:nvSpPr>
        <p:spPr>
          <a:xfrm>
            <a:off x="6504950" y="3427200"/>
            <a:ext cx="108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E76A28"/>
                </a:solidFill>
              </a:rPr>
              <a:t>Analyze with SQL</a:t>
            </a:r>
            <a:endParaRPr sz="800">
              <a:solidFill>
                <a:srgbClr val="E76A28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3321600" y="2133150"/>
            <a:ext cx="33459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92" name="Google Shape;192;p31"/>
          <p:cNvSpPr txBox="1"/>
          <p:nvPr>
            <p:ph idx="1" type="subTitle"/>
          </p:nvPr>
        </p:nvSpPr>
        <p:spPr>
          <a:xfrm>
            <a:off x="713226" y="3947747"/>
            <a:ext cx="63501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Guilherme Nogueira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825" y="441525"/>
            <a:ext cx="3299225" cy="140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2675" y="441525"/>
            <a:ext cx="5304200" cy="140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2550" y="2391750"/>
            <a:ext cx="3746973" cy="140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35498" y="2061850"/>
            <a:ext cx="4343400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malist Pitch Deck by Slidesgo">
  <a:themeElements>
    <a:clrScheme name="Simple Light">
      <a:dk1>
        <a:srgbClr val="000000"/>
      </a:dk1>
      <a:lt1>
        <a:srgbClr val="EFEEE7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FEEE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