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70" r:id="rId7"/>
    <p:sldId id="264" r:id="rId8"/>
    <p:sldId id="272" r:id="rId9"/>
    <p:sldId id="271" r:id="rId10"/>
    <p:sldId id="265" r:id="rId11"/>
    <p:sldId id="262" r:id="rId12"/>
    <p:sldId id="259" r:id="rId13"/>
    <p:sldId id="261" r:id="rId14"/>
    <p:sldId id="266" r:id="rId15"/>
    <p:sldId id="273" r:id="rId16"/>
    <p:sldId id="267" r:id="rId17"/>
    <p:sldId id="274" r:id="rId18"/>
    <p:sldId id="275" r:id="rId19"/>
    <p:sldId id="276" r:id="rId20"/>
    <p:sldId id="277" r:id="rId21"/>
    <p:sldId id="278" r:id="rId22"/>
    <p:sldId id="281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D8FE-EA44-4EA4-A10F-642628F3829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F6A1-C6D3-4076-95CC-F2F315BEC9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83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D8FE-EA44-4EA4-A10F-642628F3829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F6A1-C6D3-4076-95CC-F2F315BE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9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D8FE-EA44-4EA4-A10F-642628F3829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F6A1-C6D3-4076-95CC-F2F315BE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6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3038" indent="-173038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D8FE-EA44-4EA4-A10F-642628F3829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F6A1-C6D3-4076-95CC-F2F315BE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0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D8FE-EA44-4EA4-A10F-642628F3829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F6A1-C6D3-4076-95CC-F2F315BEC9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8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D8FE-EA44-4EA4-A10F-642628F3829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F6A1-C6D3-4076-95CC-F2F315BE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4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D8FE-EA44-4EA4-A10F-642628F3829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F6A1-C6D3-4076-95CC-F2F315BE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D8FE-EA44-4EA4-A10F-642628F3829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F6A1-C6D3-4076-95CC-F2F315BE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1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D8FE-EA44-4EA4-A10F-642628F3829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F6A1-C6D3-4076-95CC-F2F315BE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72D8FE-EA44-4EA4-A10F-642628F3829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B0F6A1-C6D3-4076-95CC-F2F315BE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1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2D8FE-EA44-4EA4-A10F-642628F3829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F6A1-C6D3-4076-95CC-F2F315BE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3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72D8FE-EA44-4EA4-A10F-642628F38296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B0F6A1-C6D3-4076-95CC-F2F315BEC9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96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6443-21AE-4234-B62B-972E5174E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MSAS Tutorial Sequence</a:t>
            </a:r>
            <a:br>
              <a:rPr lang="en-US" dirty="0"/>
            </a:br>
            <a:r>
              <a:rPr lang="en-US" dirty="0"/>
              <a:t>-Module Two-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0CDBB-DDAD-4BCB-A6CC-3870BDD76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WRITTEN BY GARRETT FOLBE</a:t>
            </a:r>
          </a:p>
        </p:txBody>
      </p:sp>
    </p:spTree>
    <p:extLst>
      <p:ext uri="{BB962C8B-B14F-4D97-AF65-F5344CB8AC3E}">
        <p14:creationId xmlns:p14="http://schemas.microsoft.com/office/powerpoint/2010/main" val="144877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0C56-4471-4CFE-99D5-40E0A820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A4501-AA2B-4DDA-AD99-2773691C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/>
              <a:t>Basic shared operator for integers and floats</a:t>
            </a:r>
          </a:p>
          <a:p>
            <a:pPr lvl="1"/>
            <a:r>
              <a:rPr lang="en-US" sz="2800" dirty="0"/>
              <a:t>Addition (+)</a:t>
            </a:r>
          </a:p>
          <a:p>
            <a:pPr lvl="1"/>
            <a:r>
              <a:rPr lang="en-US" sz="2800" dirty="0"/>
              <a:t>Subtraction (-)</a:t>
            </a:r>
          </a:p>
          <a:p>
            <a:pPr lvl="1"/>
            <a:r>
              <a:rPr lang="en-US" sz="2800" dirty="0"/>
              <a:t>Multiplication (*)</a:t>
            </a:r>
          </a:p>
          <a:p>
            <a:pPr lvl="1"/>
            <a:r>
              <a:rPr lang="en-US" sz="2800" dirty="0"/>
              <a:t>Exponents (**)</a:t>
            </a:r>
          </a:p>
          <a:p>
            <a:r>
              <a:rPr lang="en-US" sz="3000" dirty="0"/>
              <a:t>Basic operators for strings</a:t>
            </a:r>
          </a:p>
          <a:p>
            <a:pPr lvl="1"/>
            <a:r>
              <a:rPr lang="en-US" sz="2800" dirty="0"/>
              <a:t>Addition (+)</a:t>
            </a:r>
          </a:p>
          <a:p>
            <a:pPr lvl="1"/>
            <a:r>
              <a:rPr lang="en-US" sz="2800" dirty="0"/>
              <a:t>x = “Python is ”</a:t>
            </a:r>
          </a:p>
          <a:p>
            <a:pPr lvl="1"/>
            <a:r>
              <a:rPr lang="en-US" sz="2800" dirty="0"/>
              <a:t>y = “cool”</a:t>
            </a:r>
          </a:p>
          <a:p>
            <a:pPr lvl="1"/>
            <a:r>
              <a:rPr lang="en-US" sz="2800" dirty="0"/>
              <a:t>print (x + y) </a:t>
            </a:r>
            <a:r>
              <a:rPr lang="en-US" sz="2800" dirty="0">
                <a:sym typeface="Wingdings" panose="05000000000000000000" pitchFamily="2" charset="2"/>
              </a:rPr>
              <a:t> “Python is cool”</a:t>
            </a:r>
          </a:p>
          <a:p>
            <a:r>
              <a:rPr lang="en-US" sz="3000" dirty="0">
                <a:sym typeface="Wingdings" panose="05000000000000000000" pitchFamily="2" charset="2"/>
              </a:rPr>
              <a:t>CANNOT USE “+” OPERATOR ON OPERANDS WITH DIFFERENT TYPES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print(“Garrett” + 5)  Error</a:t>
            </a:r>
          </a:p>
          <a:p>
            <a:pPr lvl="1"/>
            <a:r>
              <a:rPr lang="en-US" sz="2800" dirty="0"/>
              <a:t>print(“Garrett” + str(5)) </a:t>
            </a:r>
            <a:r>
              <a:rPr lang="en-US" sz="2800" dirty="0">
                <a:sym typeface="Wingdings" panose="05000000000000000000" pitchFamily="2" charset="2"/>
              </a:rPr>
              <a:t> Garrrett5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257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BFDE8F-7A73-439A-9B5A-C27AE853E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Jupyter Notebooks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Image result for jupyter notebooks">
            <a:extLst>
              <a:ext uri="{FF2B5EF4-FFF2-40B4-BE49-F238E27FC236}">
                <a16:creationId xmlns:a16="http://schemas.microsoft.com/office/drawing/2014/main" id="{1C4D00A6-9CD5-48C9-B923-6098B777A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693" y="752458"/>
            <a:ext cx="4266222" cy="494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453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CEB384-1174-490F-A360-9DA717A79CD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9372" t="12973" r="10764" b="4880"/>
          <a:stretch/>
        </p:blipFill>
        <p:spPr>
          <a:xfrm>
            <a:off x="2026807" y="314631"/>
            <a:ext cx="8138386" cy="4709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483AEF-43A8-4D32-8AE0-6B646A5526E4}"/>
              </a:ext>
            </a:extLst>
          </p:cNvPr>
          <p:cNvSpPr txBox="1"/>
          <p:nvPr/>
        </p:nvSpPr>
        <p:spPr>
          <a:xfrm>
            <a:off x="4107426" y="5127522"/>
            <a:ext cx="3977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46294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F0F5BD-C17D-4B67-8137-53CE17C64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006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DDC7F1B-8A2C-472C-8AD7-B4376400C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544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0C17-D61D-43BB-A4F2-6B29C53C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8025B-FC7C-44B0-A8F2-FAD1DE7E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Each cell contains code in it</a:t>
            </a:r>
          </a:p>
          <a:p>
            <a:r>
              <a:rPr lang="en-US" sz="3200" dirty="0"/>
              <a:t>The kernel is a collection of cells</a:t>
            </a:r>
          </a:p>
          <a:p>
            <a:pPr lvl="1"/>
            <a:r>
              <a:rPr lang="en-US" sz="2800" dirty="0"/>
              <a:t>The cells in the kernel are connected to each other</a:t>
            </a:r>
          </a:p>
          <a:p>
            <a:pPr lvl="1"/>
            <a:r>
              <a:rPr lang="en-US" sz="2800" dirty="0"/>
              <a:t>When the entire kernel is run, cells run top to bottom</a:t>
            </a:r>
          </a:p>
          <a:p>
            <a:r>
              <a:rPr lang="en-US" sz="3200" dirty="0"/>
              <a:t>Cells can “talk” to each other</a:t>
            </a:r>
          </a:p>
          <a:p>
            <a:pPr lvl="1"/>
            <a:r>
              <a:rPr lang="en-US" sz="2800" dirty="0"/>
              <a:t>A cell can use variables that were defined in another cell</a:t>
            </a:r>
          </a:p>
          <a:p>
            <a:pPr lvl="1"/>
            <a:r>
              <a:rPr lang="en-US" sz="2800" dirty="0"/>
              <a:t>Variable MUST be defined before being used</a:t>
            </a:r>
          </a:p>
          <a:p>
            <a:r>
              <a:rPr lang="en-US" sz="3200" dirty="0"/>
              <a:t>Cells can be run individually, or as a whole</a:t>
            </a:r>
          </a:p>
        </p:txBody>
      </p:sp>
    </p:spTree>
    <p:extLst>
      <p:ext uri="{BB962C8B-B14F-4D97-AF65-F5344CB8AC3E}">
        <p14:creationId xmlns:p14="http://schemas.microsoft.com/office/powerpoint/2010/main" val="149291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5443D-08D8-47FA-8A85-472BB9EA2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91" y="703421"/>
            <a:ext cx="8842855" cy="1062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07BB0E-E643-406A-99E9-3D55D702E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90" y="2473108"/>
            <a:ext cx="8842855" cy="29024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2B17E4-CF8B-4629-AD72-27D4936FB489}"/>
              </a:ext>
            </a:extLst>
          </p:cNvPr>
          <p:cNvSpPr txBox="1"/>
          <p:nvPr/>
        </p:nvSpPr>
        <p:spPr>
          <a:xfrm>
            <a:off x="10119360" y="883920"/>
            <a:ext cx="99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Cell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0B2471-91F2-4932-A2DF-43784995286E}"/>
              </a:ext>
            </a:extLst>
          </p:cNvPr>
          <p:cNvSpPr txBox="1"/>
          <p:nvPr/>
        </p:nvSpPr>
        <p:spPr>
          <a:xfrm>
            <a:off x="9791700" y="3570387"/>
            <a:ext cx="164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Kernel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8464C-8541-403E-BDCF-0D8F8DD6D15E}"/>
              </a:ext>
            </a:extLst>
          </p:cNvPr>
          <p:cNvSpPr txBox="1"/>
          <p:nvPr/>
        </p:nvSpPr>
        <p:spPr>
          <a:xfrm>
            <a:off x="1666393" y="1826777"/>
            <a:ext cx="590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Blue cell </a:t>
            </a:r>
            <a:r>
              <a:rPr lang="en-US" dirty="0">
                <a:sym typeface="Wingdings" panose="05000000000000000000" pitchFamily="2" charset="2"/>
              </a:rPr>
              <a:t> Command mode (controlling the kernel)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Green cell  Active mode (writing code)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27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A732-971F-4BC4-8483-3A22CA5A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 (Windows Controls)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7C71F-F4BE-455D-854B-69F09DD67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81446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Running a cell (Active and Command)</a:t>
            </a:r>
          </a:p>
          <a:p>
            <a:pPr lvl="1"/>
            <a:r>
              <a:rPr lang="en-US" sz="2600" dirty="0"/>
              <a:t>CTRL + ENTER</a:t>
            </a:r>
          </a:p>
          <a:p>
            <a:r>
              <a:rPr lang="en-US" sz="3000" dirty="0"/>
              <a:t>Inserting a cell Below (Command)</a:t>
            </a:r>
          </a:p>
          <a:p>
            <a:pPr lvl="1"/>
            <a:r>
              <a:rPr lang="en-US" sz="2600" dirty="0"/>
              <a:t>b key</a:t>
            </a:r>
          </a:p>
          <a:p>
            <a:r>
              <a:rPr lang="en-US" sz="3000" dirty="0"/>
              <a:t>Inserting a cell Above (Command)</a:t>
            </a:r>
          </a:p>
          <a:p>
            <a:pPr lvl="1"/>
            <a:r>
              <a:rPr lang="en-US" sz="2600" dirty="0"/>
              <a:t>a key</a:t>
            </a:r>
          </a:p>
          <a:p>
            <a:r>
              <a:rPr lang="en-US" sz="3000" dirty="0"/>
              <a:t>Deleting your current cell (Command)</a:t>
            </a:r>
          </a:p>
          <a:p>
            <a:pPr lvl="1"/>
            <a:r>
              <a:rPr lang="en-US" sz="2600" dirty="0"/>
              <a:t>d, d (d key twice)</a:t>
            </a:r>
          </a:p>
          <a:p>
            <a:r>
              <a:rPr lang="en-US" sz="3000" dirty="0"/>
              <a:t>Save the kernel</a:t>
            </a:r>
          </a:p>
          <a:p>
            <a:pPr lvl="1"/>
            <a:r>
              <a:rPr lang="en-US" sz="2600" dirty="0"/>
              <a:t>CTRL + s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62985-AA73-4512-A5B6-DFB4A8C3C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355" y="3038475"/>
            <a:ext cx="5191125" cy="7810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56CEA0F-D067-4D84-9586-740DB38EC0F3}"/>
              </a:ext>
            </a:extLst>
          </p:cNvPr>
          <p:cNvSpPr/>
          <p:nvPr/>
        </p:nvSpPr>
        <p:spPr>
          <a:xfrm>
            <a:off x="11399520" y="3429000"/>
            <a:ext cx="441960" cy="3905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80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D639F-E3F6-4702-8157-DF9DBB37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of the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EAEE-C1DE-4033-855E-CD4370A7F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 close attention to the order in which cells are run</a:t>
            </a:r>
          </a:p>
          <a:p>
            <a:r>
              <a:rPr lang="en-US" dirty="0"/>
              <a:t>Every time you edit a cell, you should run it</a:t>
            </a:r>
          </a:p>
          <a:p>
            <a:r>
              <a:rPr lang="en-US" dirty="0"/>
              <a:t>If you edit a cell and do not run it, the other cells will think that nothing has changed</a:t>
            </a:r>
          </a:p>
          <a:p>
            <a:r>
              <a:rPr lang="en-US" dirty="0"/>
              <a:t>It is often useful to just restart the kernel and re-run everything (will restart cell numbers at 1)</a:t>
            </a:r>
          </a:p>
          <a:p>
            <a:pPr lvl="1"/>
            <a:r>
              <a:rPr lang="en-US" dirty="0"/>
              <a:t>“Restart and clear output” will delete all old variables (otherwise, old </a:t>
            </a:r>
            <a:r>
              <a:rPr lang="en-US"/>
              <a:t>variables will never die)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CFC71-02F3-467A-81CC-3E96D5835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2" t="11477" r="19399" b="60169"/>
          <a:stretch/>
        </p:blipFill>
        <p:spPr>
          <a:xfrm>
            <a:off x="2364708" y="3857414"/>
            <a:ext cx="7523544" cy="194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62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B0B5F1-11A7-4457-83FC-65C2BD417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2095500"/>
            <a:ext cx="109061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2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Image result for jim harbaugh">
            <a:extLst>
              <a:ext uri="{FF2B5EF4-FFF2-40B4-BE49-F238E27FC236}">
                <a16:creationId xmlns:a16="http://schemas.microsoft.com/office/drawing/2014/main" id="{A19BFF71-F846-4CF4-AD38-9555250C77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0" r="14729" b="-2"/>
          <a:stretch/>
        </p:blipFill>
        <p:spPr bwMode="auto">
          <a:xfrm>
            <a:off x="4075043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97D2D-C25D-4880-9544-F53CD0C22342}"/>
              </a:ext>
            </a:extLst>
          </p:cNvPr>
          <p:cNvSpPr txBox="1"/>
          <p:nvPr/>
        </p:nvSpPr>
        <p:spPr>
          <a:xfrm>
            <a:off x="284722" y="1536174"/>
            <a:ext cx="34813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THANKS FOR COMING BACK</a:t>
            </a:r>
          </a:p>
        </p:txBody>
      </p:sp>
    </p:spTree>
    <p:extLst>
      <p:ext uri="{BB962C8B-B14F-4D97-AF65-F5344CB8AC3E}">
        <p14:creationId xmlns:p14="http://schemas.microsoft.com/office/powerpoint/2010/main" val="3384686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8D9169-C455-4137-8A5D-17C588790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066925"/>
            <a:ext cx="110299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60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D99C-689C-476F-8168-639C0BA5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A02D-8DB8-49A8-B917-5C16B860B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“Out [ ]” is the output for cell that was run</a:t>
            </a:r>
          </a:p>
          <a:p>
            <a:r>
              <a:rPr lang="en-US" dirty="0"/>
              <a:t>Print statements do not generate “Out [ ]” blocks, but the behavior is still the same</a:t>
            </a:r>
          </a:p>
          <a:p>
            <a:r>
              <a:rPr lang="en-US" dirty="0"/>
              <a:t>In </a:t>
            </a:r>
            <a:r>
              <a:rPr lang="en-US" dirty="0" err="1"/>
              <a:t>jupyter</a:t>
            </a:r>
            <a:r>
              <a:rPr lang="en-US" dirty="0"/>
              <a:t> notebooks, you don’t have to use print statements to get the output of a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D6CA7-BEBE-4182-94E3-5EFF49470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67" y="3429000"/>
            <a:ext cx="109442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95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7D27A7-AD30-4677-89E6-26974F496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012" y="280023"/>
            <a:ext cx="8033976" cy="27199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303D36-F94F-4A00-8F30-DE9E94016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537" y="3212215"/>
            <a:ext cx="74009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1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D2EB75-3A43-4EC5-856C-B3BEC5EC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Take some time to play around with the environment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C95FA-54D6-4844-90F8-B0957505A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questions</a:t>
            </a:r>
          </a:p>
        </p:txBody>
      </p:sp>
    </p:spTree>
    <p:extLst>
      <p:ext uri="{BB962C8B-B14F-4D97-AF65-F5344CB8AC3E}">
        <p14:creationId xmlns:p14="http://schemas.microsoft.com/office/powerpoint/2010/main" val="253326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56F0-91BB-451B-9E19-956AF878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0EEE0-31AC-4387-8806-02BE30046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Understand Some Basics Of 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Learn to navigate Jupyter Notebook</a:t>
            </a:r>
          </a:p>
        </p:txBody>
      </p:sp>
    </p:spTree>
    <p:extLst>
      <p:ext uri="{BB962C8B-B14F-4D97-AF65-F5344CB8AC3E}">
        <p14:creationId xmlns:p14="http://schemas.microsoft.com/office/powerpoint/2010/main" val="12578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BFDE8F-7A73-439A-9B5A-C27AE853E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Python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2" name="Picture 4" descr="Image result for python">
            <a:extLst>
              <a:ext uri="{FF2B5EF4-FFF2-40B4-BE49-F238E27FC236}">
                <a16:creationId xmlns:a16="http://schemas.microsoft.com/office/drawing/2014/main" id="{F64B6610-0ED4-428A-8455-F42E2F3BD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970" y="963301"/>
            <a:ext cx="4371668" cy="44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75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BC43-0609-45AD-AB7D-CDEFAEFD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25395-D0F8-4DB8-B7BC-744C0F315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800" dirty="0"/>
              <a:t>Python is a popular programming language that was released in 1991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800" dirty="0"/>
              <a:t>Designed for readability and simplicity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800" dirty="0"/>
              <a:t>Has wide variety of uses and packages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800" dirty="0"/>
              <a:t>We will be using Python for our data manipulation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800" dirty="0"/>
              <a:t>Python vs. C++</a:t>
            </a:r>
          </a:p>
          <a:p>
            <a:pPr marL="518033" lvl="1" indent="-225425">
              <a:buFont typeface="Arial" panose="020B0604020202020204" pitchFamily="34" charset="0"/>
              <a:buChar char="•"/>
            </a:pPr>
            <a:r>
              <a:rPr lang="en-US" sz="2400" dirty="0"/>
              <a:t>Similar syntaxes</a:t>
            </a:r>
          </a:p>
          <a:p>
            <a:pPr marL="518033" lvl="1" indent="-225425">
              <a:buFont typeface="Arial" panose="020B0604020202020204" pitchFamily="34" charset="0"/>
              <a:buChar char="•"/>
            </a:pPr>
            <a:r>
              <a:rPr lang="en-US" sz="2400" dirty="0"/>
              <a:t>No typecasting in Python</a:t>
            </a:r>
          </a:p>
          <a:p>
            <a:pPr marL="518033" lvl="1" indent="-225425">
              <a:buFont typeface="Arial" panose="020B0604020202020204" pitchFamily="34" charset="0"/>
              <a:buChar char="•"/>
            </a:pPr>
            <a:r>
              <a:rPr lang="en-US" sz="2400" dirty="0"/>
              <a:t>No semicolons in Python</a:t>
            </a:r>
          </a:p>
          <a:p>
            <a:pPr marL="518033" lvl="1" indent="-225425">
              <a:buFont typeface="Arial" panose="020B0604020202020204" pitchFamily="34" charset="0"/>
              <a:buChar char="•"/>
            </a:pPr>
            <a:r>
              <a:rPr lang="en-US" sz="2400" dirty="0"/>
              <a:t>Uses white space to define scope (not brackets)</a:t>
            </a:r>
          </a:p>
        </p:txBody>
      </p:sp>
    </p:spTree>
    <p:extLst>
      <p:ext uri="{BB962C8B-B14F-4D97-AF65-F5344CB8AC3E}">
        <p14:creationId xmlns:p14="http://schemas.microsoft.com/office/powerpoint/2010/main" val="322866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FE1C-47F9-47D0-A305-54674A63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64045-C7F6-4E61-9938-A0951962F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Variables are containers for storing data values.</a:t>
            </a:r>
          </a:p>
          <a:p>
            <a:r>
              <a:rPr lang="en-US" sz="2800" dirty="0"/>
              <a:t>Unlike other programming languages, Python has no command for declaring a variable.</a:t>
            </a:r>
          </a:p>
          <a:p>
            <a:pPr lvl="1"/>
            <a:r>
              <a:rPr lang="en-US" sz="2400" dirty="0"/>
              <a:t>You don’t have to typecast your variables at declaration</a:t>
            </a:r>
          </a:p>
          <a:p>
            <a:pPr lvl="1"/>
            <a:r>
              <a:rPr lang="en-US" sz="2400" dirty="0"/>
              <a:t>A variable is created the moment you first assign a value to it.</a:t>
            </a:r>
          </a:p>
          <a:p>
            <a:r>
              <a:rPr lang="en-US" sz="2800" dirty="0"/>
              <a:t>Initialize a variable using the following format: name = value</a:t>
            </a:r>
          </a:p>
          <a:p>
            <a:r>
              <a:rPr lang="en-US" sz="2800" dirty="0"/>
              <a:t>Examples:</a:t>
            </a:r>
          </a:p>
          <a:p>
            <a:pPr lvl="1"/>
            <a:r>
              <a:rPr lang="en-US" sz="2400" dirty="0"/>
              <a:t>x = 5 (x is now an integer)</a:t>
            </a:r>
          </a:p>
          <a:p>
            <a:pPr lvl="1"/>
            <a:r>
              <a:rPr lang="en-US" sz="2400" dirty="0"/>
              <a:t>y = “Garrett” (y is now a string)</a:t>
            </a:r>
          </a:p>
          <a:p>
            <a:pPr lvl="1"/>
            <a:r>
              <a:rPr lang="en-US" sz="2400" dirty="0"/>
              <a:t>x = “Michigan” (x is now a string – the types can change after declaration)</a:t>
            </a:r>
          </a:p>
          <a:p>
            <a:pPr lvl="1"/>
            <a:r>
              <a:rPr lang="en-US" sz="2400" dirty="0" err="1"/>
              <a:t>average_points</a:t>
            </a:r>
            <a:r>
              <a:rPr lang="en-US" sz="2400" dirty="0"/>
              <a:t> = 23.4 (</a:t>
            </a:r>
            <a:r>
              <a:rPr lang="en-US" sz="2400" dirty="0" err="1"/>
              <a:t>average_points</a:t>
            </a:r>
            <a:r>
              <a:rPr lang="en-US" sz="2400" dirty="0"/>
              <a:t> is now a “float”/decimal)</a:t>
            </a:r>
          </a:p>
        </p:txBody>
      </p:sp>
    </p:spTree>
    <p:extLst>
      <p:ext uri="{BB962C8B-B14F-4D97-AF65-F5344CB8AC3E}">
        <p14:creationId xmlns:p14="http://schemas.microsoft.com/office/powerpoint/2010/main" val="420327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B628-44B4-4F7A-9532-F8461492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variables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2EC3C-458F-4616-82E1-169BC41E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1076"/>
            <a:ext cx="10058400" cy="4023360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sz="3200" dirty="0"/>
              <a:t>Integers and Decimals can be positive or negative.</a:t>
            </a:r>
          </a:p>
          <a:p>
            <a:pPr lvl="1"/>
            <a:r>
              <a:rPr lang="en-US" sz="3200" dirty="0"/>
              <a:t>Strings can be surrounded by single or double quotes (but not a mixture)</a:t>
            </a:r>
          </a:p>
          <a:p>
            <a:pPr lvl="1"/>
            <a:r>
              <a:rPr lang="en-US" sz="3200" dirty="0"/>
              <a:t>Any variable can be outputted using the print command</a:t>
            </a:r>
          </a:p>
          <a:p>
            <a:pPr lvl="2"/>
            <a:r>
              <a:rPr lang="en-US" sz="2800" dirty="0"/>
              <a:t>x = 5</a:t>
            </a:r>
          </a:p>
          <a:p>
            <a:pPr lvl="2"/>
            <a:r>
              <a:rPr lang="en-US" sz="2800" dirty="0"/>
              <a:t>print(x) </a:t>
            </a:r>
            <a:r>
              <a:rPr lang="en-US" sz="2800" dirty="0">
                <a:sym typeface="Wingdings" panose="05000000000000000000" pitchFamily="2" charset="2"/>
              </a:rPr>
              <a:t> This will output 5</a:t>
            </a:r>
            <a:endParaRPr lang="en-US" sz="3200" dirty="0"/>
          </a:p>
          <a:p>
            <a:pPr lvl="1"/>
            <a:r>
              <a:rPr lang="en-US" sz="3200" dirty="0"/>
              <a:t>You can use other variables to create new variables</a:t>
            </a:r>
          </a:p>
          <a:p>
            <a:pPr lvl="2"/>
            <a:r>
              <a:rPr lang="en-US" sz="2800" dirty="0"/>
              <a:t>x = 5</a:t>
            </a:r>
          </a:p>
          <a:p>
            <a:pPr lvl="2"/>
            <a:r>
              <a:rPr lang="en-US" sz="2800" dirty="0"/>
              <a:t>y = 10</a:t>
            </a:r>
          </a:p>
          <a:p>
            <a:pPr lvl="2"/>
            <a:r>
              <a:rPr lang="en-US" sz="2800" dirty="0"/>
              <a:t>z = x + y</a:t>
            </a:r>
          </a:p>
          <a:p>
            <a:pPr lvl="2"/>
            <a:r>
              <a:rPr lang="en-US" sz="2800" dirty="0"/>
              <a:t>print(z) </a:t>
            </a:r>
            <a:r>
              <a:rPr lang="en-US" sz="2800" dirty="0">
                <a:sym typeface="Wingdings" panose="05000000000000000000" pitchFamily="2" charset="2"/>
              </a:rPr>
              <a:t> This will output 15</a:t>
            </a:r>
            <a:endParaRPr lang="en-US" sz="2800" dirty="0"/>
          </a:p>
          <a:p>
            <a:pPr marL="201168" lvl="1" indent="0">
              <a:buNone/>
            </a:pPr>
            <a:endParaRPr lang="en-US" sz="3200" dirty="0"/>
          </a:p>
          <a:p>
            <a:pPr marL="201168" lvl="1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324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6C63-D63A-4D3F-9B07-F33BFD37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6552-A2C2-44A0-817B-F762F0D5B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70306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You can get the data type of any object by using the type() function</a:t>
            </a:r>
          </a:p>
          <a:p>
            <a:r>
              <a:rPr lang="en-US" sz="2800" dirty="0"/>
              <a:t>Useful when we get into more advanced variable types</a:t>
            </a:r>
          </a:p>
          <a:p>
            <a:r>
              <a:rPr lang="en-US" sz="2800" dirty="0"/>
              <a:t>Example</a:t>
            </a:r>
          </a:p>
          <a:p>
            <a:pPr lvl="1"/>
            <a:r>
              <a:rPr lang="en-US" sz="2400" dirty="0"/>
              <a:t>x = 5</a:t>
            </a:r>
          </a:p>
          <a:p>
            <a:pPr lvl="1"/>
            <a:r>
              <a:rPr lang="en-US" sz="2400" dirty="0"/>
              <a:t>print(type(x)) </a:t>
            </a:r>
            <a:r>
              <a:rPr lang="en-US" sz="2400" dirty="0">
                <a:sym typeface="Wingdings" panose="05000000000000000000" pitchFamily="2" charset="2"/>
              </a:rPr>
              <a:t> &lt;class ‘int’&gt;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600" dirty="0">
                <a:sym typeface="Wingdings" panose="05000000000000000000" pitchFamily="2" charset="2"/>
              </a:rPr>
              <a:t>The type of a variable can be changed really simply through casting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x = 5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y = str(x)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print(type(y))  &lt;class ‘str’&gt;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Be careful, as casting in the opposite direction will cause an error unless the string only contains numeric characters</a:t>
            </a:r>
          </a:p>
        </p:txBody>
      </p:sp>
    </p:spTree>
    <p:extLst>
      <p:ext uri="{BB962C8B-B14F-4D97-AF65-F5344CB8AC3E}">
        <p14:creationId xmlns:p14="http://schemas.microsoft.com/office/powerpoint/2010/main" val="362702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5024-FA63-43F1-8510-1FEFD38C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 vs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079EF-D01A-4F58-865E-24C2B9DF7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A literal is the literal value of something</a:t>
            </a:r>
          </a:p>
          <a:p>
            <a:r>
              <a:rPr lang="en-US" sz="3200" dirty="0"/>
              <a:t>Literals are useful when we don’t want to store a piece of data in a variable</a:t>
            </a:r>
          </a:p>
          <a:p>
            <a:r>
              <a:rPr lang="en-US" sz="3200" dirty="0"/>
              <a:t>Examples</a:t>
            </a:r>
          </a:p>
          <a:p>
            <a:pPr lvl="1"/>
            <a:r>
              <a:rPr lang="en-US" sz="2800" dirty="0"/>
              <a:t>x = 3</a:t>
            </a:r>
          </a:p>
          <a:p>
            <a:pPr lvl="1"/>
            <a:r>
              <a:rPr lang="en-US" sz="2800" dirty="0"/>
              <a:t>y = x + 5</a:t>
            </a:r>
          </a:p>
          <a:p>
            <a:pPr lvl="1"/>
            <a:r>
              <a:rPr lang="en-US" sz="2800" dirty="0"/>
              <a:t>print(y) </a:t>
            </a:r>
            <a:r>
              <a:rPr lang="en-US" sz="2800" dirty="0">
                <a:sym typeface="Wingdings" panose="05000000000000000000" pitchFamily="2" charset="2"/>
              </a:rPr>
              <a:t> 8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print (3 + 5)  8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print(“hello world”)  hello world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97928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2060"/>
      </a:accent1>
      <a:accent2>
        <a:srgbClr val="E1E600"/>
      </a:accent2>
      <a:accent3>
        <a:srgbClr val="002060"/>
      </a:accent3>
      <a:accent4>
        <a:srgbClr val="E1E600"/>
      </a:accent4>
      <a:accent5>
        <a:srgbClr val="002060"/>
      </a:accent5>
      <a:accent6>
        <a:srgbClr val="E1E600"/>
      </a:accent6>
      <a:hlink>
        <a:srgbClr val="2998E3"/>
      </a:hlink>
      <a:folHlink>
        <a:srgbClr val="7030A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18400</TotalTime>
  <Words>811</Words>
  <Application>Microsoft Office PowerPoint</Application>
  <PresentationFormat>Widescreen</PresentationFormat>
  <Paragraphs>111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Aharoni</vt:lpstr>
      <vt:lpstr>Arial</vt:lpstr>
      <vt:lpstr>Calibri</vt:lpstr>
      <vt:lpstr>Calibri Light</vt:lpstr>
      <vt:lpstr>Retrospect</vt:lpstr>
      <vt:lpstr>MSAS Tutorial Sequence -Module Two-</vt:lpstr>
      <vt:lpstr>PowerPoint Presentation</vt:lpstr>
      <vt:lpstr>Goals of Today</vt:lpstr>
      <vt:lpstr>Python</vt:lpstr>
      <vt:lpstr>Background and Info</vt:lpstr>
      <vt:lpstr>Variables in Python</vt:lpstr>
      <vt:lpstr>Notes about variables in Python</vt:lpstr>
      <vt:lpstr>Variable types</vt:lpstr>
      <vt:lpstr>Literals vs Variables</vt:lpstr>
      <vt:lpstr>Operators</vt:lpstr>
      <vt:lpstr>Jupyter Notebooks</vt:lpstr>
      <vt:lpstr>PowerPoint Presentation</vt:lpstr>
      <vt:lpstr>PowerPoint Presentation</vt:lpstr>
      <vt:lpstr>PowerPoint Presentation</vt:lpstr>
      <vt:lpstr>Understanding The Kernel</vt:lpstr>
      <vt:lpstr>PowerPoint Presentation</vt:lpstr>
      <vt:lpstr>Basic Commands (Windows Controls)</vt:lpstr>
      <vt:lpstr>Ordering of the cells</vt:lpstr>
      <vt:lpstr>PowerPoint Presentation</vt:lpstr>
      <vt:lpstr>PowerPoint Presentation</vt:lpstr>
      <vt:lpstr>Additional Information</vt:lpstr>
      <vt:lpstr>PowerPoint Presentation</vt:lpstr>
      <vt:lpstr>Take some time to play around with the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MSAS Tutorial Sequence -Module Two-</dc:title>
  <dc:creator>Garrett Folbe</dc:creator>
  <cp:lastModifiedBy>Garrett Folbe</cp:lastModifiedBy>
  <cp:revision>33</cp:revision>
  <dcterms:created xsi:type="dcterms:W3CDTF">2019-08-27T05:44:33Z</dcterms:created>
  <dcterms:modified xsi:type="dcterms:W3CDTF">2019-10-03T22:49:09Z</dcterms:modified>
</cp:coreProperties>
</file>