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4" r:id="rId1"/>
  </p:sldMasterIdLst>
  <p:sldIdLst>
    <p:sldId id="256" r:id="rId2"/>
    <p:sldId id="262" r:id="rId3"/>
    <p:sldId id="257" r:id="rId4"/>
    <p:sldId id="261" r:id="rId5"/>
    <p:sldId id="259" r:id="rId6"/>
    <p:sldId id="258" r:id="rId7"/>
    <p:sldId id="260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98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415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757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735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71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533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410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5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7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ecs183.org/docs/git_on_window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DEFA-880C-4469-B505-045F56DC6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MSAS Tutorial Sequence</a:t>
            </a:r>
            <a:br>
              <a:rPr lang="en-US" dirty="0"/>
            </a:br>
            <a:r>
              <a:rPr lang="en-US" dirty="0"/>
              <a:t>-Module One-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DD80-3894-427C-9B5C-02005235A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Written by Garrett Folbe</a:t>
            </a:r>
          </a:p>
        </p:txBody>
      </p:sp>
    </p:spTree>
    <p:extLst>
      <p:ext uri="{BB962C8B-B14F-4D97-AF65-F5344CB8AC3E}">
        <p14:creationId xmlns:p14="http://schemas.microsoft.com/office/powerpoint/2010/main" val="84996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1F4A0C-54CB-4B8C-BC53-3897BAEC2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" t="966" r="1129" b="1382"/>
          <a:stretch/>
        </p:blipFill>
        <p:spPr>
          <a:xfrm>
            <a:off x="2898648" y="640080"/>
            <a:ext cx="6400800" cy="4984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8DB4BBA6-780B-4550-AB0F-66235D18C583}"/>
              </a:ext>
            </a:extLst>
          </p:cNvPr>
          <p:cNvSpPr/>
          <p:nvPr/>
        </p:nvSpPr>
        <p:spPr>
          <a:xfrm>
            <a:off x="7201883" y="5505982"/>
            <a:ext cx="663678" cy="6636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B847F-63F1-4F2D-B964-BA87F06B493A}"/>
              </a:ext>
            </a:extLst>
          </p:cNvPr>
          <p:cNvSpPr txBox="1"/>
          <p:nvPr/>
        </p:nvSpPr>
        <p:spPr>
          <a:xfrm>
            <a:off x="9443883" y="52552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wait…</a:t>
            </a:r>
          </a:p>
        </p:txBody>
      </p:sp>
    </p:spTree>
    <p:extLst>
      <p:ext uri="{BB962C8B-B14F-4D97-AF65-F5344CB8AC3E}">
        <p14:creationId xmlns:p14="http://schemas.microsoft.com/office/powerpoint/2010/main" val="82482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F3C3-BB74-489F-A91D-6B5C308A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758952"/>
            <a:ext cx="10987547" cy="3566160"/>
          </a:xfrm>
        </p:spPr>
        <p:txBody>
          <a:bodyPr/>
          <a:lstStyle/>
          <a:p>
            <a:pPr algn="ctr"/>
            <a:r>
              <a:rPr lang="en-US" dirty="0"/>
              <a:t>Questions about the club?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1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ED620C-3A32-41A2-9B33-4DC9AAA33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" t="1999" r="2248" b="1803"/>
          <a:stretch/>
        </p:blipFill>
        <p:spPr>
          <a:xfrm>
            <a:off x="2898648" y="640081"/>
            <a:ext cx="6400800" cy="5017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55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004122-3C42-486C-8107-CB37863D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26" y="459350"/>
            <a:ext cx="4181475" cy="546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1A90B-A82C-43DB-8A8D-7EED8F142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" t="2005" r="2154" b="1735"/>
          <a:stretch/>
        </p:blipFill>
        <p:spPr>
          <a:xfrm>
            <a:off x="6685280" y="568960"/>
            <a:ext cx="4673600" cy="5262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18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648221-F11F-4421-A3DC-CCA1309B6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8" t="11852" r="12499" b="50000"/>
          <a:stretch/>
        </p:blipFill>
        <p:spPr>
          <a:xfrm>
            <a:off x="1473200" y="1950720"/>
            <a:ext cx="9245600" cy="2616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B885DA-16DC-4750-A650-8A5DBBF09C2F}"/>
              </a:ext>
            </a:extLst>
          </p:cNvPr>
          <p:cNvSpPr/>
          <p:nvPr/>
        </p:nvSpPr>
        <p:spPr>
          <a:xfrm>
            <a:off x="9103360" y="3063240"/>
            <a:ext cx="138176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3112AB-9FB7-4509-8249-AA44C72E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3" t="12258" r="11533" b="50000"/>
          <a:stretch/>
        </p:blipFill>
        <p:spPr>
          <a:xfrm>
            <a:off x="1406011" y="3170904"/>
            <a:ext cx="9379975" cy="25883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23EEBA-A8B9-4EF2-81F9-8DDAEBEAA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33" t="12444" r="11533" b="59407"/>
          <a:stretch/>
        </p:blipFill>
        <p:spPr>
          <a:xfrm>
            <a:off x="1406011" y="985520"/>
            <a:ext cx="9379976" cy="193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5B0B4A6-F44B-40AE-BC26-E0ECD3546C60}"/>
              </a:ext>
            </a:extLst>
          </p:cNvPr>
          <p:cNvSpPr/>
          <p:nvPr/>
        </p:nvSpPr>
        <p:spPr>
          <a:xfrm>
            <a:off x="2407920" y="951434"/>
            <a:ext cx="833120" cy="294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5078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03596-9ABC-4F6E-A980-D28706640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9" r="11814" b="29678"/>
          <a:stretch/>
        </p:blipFill>
        <p:spPr>
          <a:xfrm>
            <a:off x="2241755" y="222991"/>
            <a:ext cx="7708491" cy="3950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E3658-8175-42CF-AC92-A51586EAF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8" t="12043" r="12298" b="61505"/>
          <a:stretch/>
        </p:blipFill>
        <p:spPr>
          <a:xfrm>
            <a:off x="1420760" y="4372078"/>
            <a:ext cx="9350479" cy="1814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CDD6045-1C84-469E-ABA1-A9484A725C41}"/>
              </a:ext>
            </a:extLst>
          </p:cNvPr>
          <p:cNvSpPr/>
          <p:nvPr/>
        </p:nvSpPr>
        <p:spPr>
          <a:xfrm>
            <a:off x="3970655" y="5050186"/>
            <a:ext cx="443496" cy="393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B8C08-188C-4950-A3F9-F3B0E479D578}"/>
              </a:ext>
            </a:extLst>
          </p:cNvPr>
          <p:cNvSpPr/>
          <p:nvPr/>
        </p:nvSpPr>
        <p:spPr>
          <a:xfrm>
            <a:off x="2353721" y="3500535"/>
            <a:ext cx="1210573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56DF21-8A72-4920-888D-8BCC1F15E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More on </a:t>
            </a:r>
            <a:r>
              <a:rPr lang="en-US" dirty="0" err="1"/>
              <a:t>Jupyter</a:t>
            </a:r>
            <a:r>
              <a:rPr lang="en-US" dirty="0"/>
              <a:t> Notebooks Next Week…</a:t>
            </a:r>
          </a:p>
        </p:txBody>
      </p:sp>
    </p:spTree>
    <p:extLst>
      <p:ext uri="{BB962C8B-B14F-4D97-AF65-F5344CB8AC3E}">
        <p14:creationId xmlns:p14="http://schemas.microsoft.com/office/powerpoint/2010/main" val="119102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01172-7C93-4714-8350-71BA16EB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400" dirty="0"/>
              <a:t>Why You Should Set Up a GitHub Account</a:t>
            </a:r>
          </a:p>
        </p:txBody>
      </p:sp>
      <p:pic>
        <p:nvPicPr>
          <p:cNvPr id="1026" name="Picture 2" descr="Image result for github">
            <a:extLst>
              <a:ext uri="{FF2B5EF4-FFF2-40B4-BE49-F238E27FC236}">
                <a16:creationId xmlns:a16="http://schemas.microsoft.com/office/drawing/2014/main" id="{8514CF72-86DB-42C4-AB1F-0FF63CBA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999740"/>
            <a:ext cx="5451627" cy="453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7D74-DE82-4975-ACF8-80E8E249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3"/>
            <a:ext cx="5127172" cy="4024139"/>
          </a:xfrm>
        </p:spPr>
        <p:txBody>
          <a:bodyPr>
            <a:norm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GitHub is a free code-sharing platform that allows for multiple collaborators and version control using Git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GitHub is a great way to showcase work that you’ve already done and will do in the future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Everyone who codes should know how Git works – you’ll probably use it (or something similar) some day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Great skill to have on your resume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It’s fast and easy to set up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They have a cool logo (</a:t>
            </a:r>
            <a:r>
              <a:rPr lang="en-US" dirty="0" err="1"/>
              <a:t>Octocat</a:t>
            </a:r>
            <a:r>
              <a:rPr lang="en-US" dirty="0"/>
              <a:t>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439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BCB9-339C-4BA8-A6F5-61C1742A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719A-702C-4544-B464-05592045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3200" dirty="0"/>
              <a:t>Sign up at </a:t>
            </a:r>
            <a:r>
              <a:rPr lang="en-US" sz="3200" dirty="0">
                <a:hlinkClick r:id="rId2"/>
              </a:rPr>
              <a:t>https://github.com/</a:t>
            </a:r>
            <a:endParaRPr lang="en-US" sz="3200" dirty="0"/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3200" dirty="0"/>
              <a:t>I would advise against using your school email</a:t>
            </a:r>
          </a:p>
          <a:p>
            <a:pPr marL="525971" lvl="1" indent="-233363">
              <a:buFont typeface="Arial" panose="020B0604020202020204" pitchFamily="34" charset="0"/>
              <a:buChar char="•"/>
            </a:pPr>
            <a:r>
              <a:rPr lang="en-US" sz="2800" dirty="0"/>
              <a:t>You can change the account email at any time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3200" dirty="0"/>
              <a:t>Select the “Free” tier membership</a:t>
            </a:r>
          </a:p>
        </p:txBody>
      </p:sp>
    </p:spTree>
    <p:extLst>
      <p:ext uri="{BB962C8B-B14F-4D97-AF65-F5344CB8AC3E}">
        <p14:creationId xmlns:p14="http://schemas.microsoft.com/office/powerpoint/2010/main" val="18811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jim harbaugh smile">
            <a:extLst>
              <a:ext uri="{FF2B5EF4-FFF2-40B4-BE49-F238E27FC236}">
                <a16:creationId xmlns:a16="http://schemas.microsoft.com/office/drawing/2014/main" id="{D79EF795-0E02-4AD8-B091-860807F00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3" r="24403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0F0B6-796F-475C-91DC-F32CFF04959F}"/>
              </a:ext>
            </a:extLst>
          </p:cNvPr>
          <p:cNvSpPr txBox="1"/>
          <p:nvPr/>
        </p:nvSpPr>
        <p:spPr>
          <a:xfrm>
            <a:off x="0" y="1877961"/>
            <a:ext cx="4584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WELCOME </a:t>
            </a:r>
          </a:p>
          <a:p>
            <a:pPr algn="ctr"/>
            <a:r>
              <a:rPr lang="en-US" sz="6600" b="1" dirty="0">
                <a:solidFill>
                  <a:schemeClr val="accent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TO </a:t>
            </a:r>
          </a:p>
          <a:p>
            <a:pPr algn="ctr"/>
            <a:r>
              <a:rPr lang="en-US" sz="6600" b="1" dirty="0">
                <a:solidFill>
                  <a:schemeClr val="accent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MSAS</a:t>
            </a:r>
          </a:p>
        </p:txBody>
      </p:sp>
    </p:spTree>
    <p:extLst>
      <p:ext uri="{BB962C8B-B14F-4D97-AF65-F5344CB8AC3E}">
        <p14:creationId xmlns:p14="http://schemas.microsoft.com/office/powerpoint/2010/main" val="360127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551D-53D8-4B50-B85C-FA8096F2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Command Line (Mac)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E604-E5F0-4A12-B784-B8B8EB861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7336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1. Install Brew (skip to step 4 if this is already done)</a:t>
            </a:r>
          </a:p>
          <a:p>
            <a:pPr marL="0" indent="0">
              <a:buNone/>
            </a:pPr>
            <a:r>
              <a:rPr lang="de-DE" sz="1800" dirty="0"/>
              <a:t>	/usr/bin/ruby -e "$(curl –fsSL https://raw.githubusercontent.com/Homebrew/install/master/install)"</a:t>
            </a:r>
          </a:p>
          <a:p>
            <a:pPr marL="0" indent="0">
              <a:buNone/>
            </a:pPr>
            <a:r>
              <a:rPr lang="de-DE" sz="3200" dirty="0"/>
              <a:t>2. Hit Return (or escape to cancel)</a:t>
            </a:r>
          </a:p>
          <a:p>
            <a:pPr marL="0" indent="0">
              <a:buNone/>
            </a:pPr>
            <a:r>
              <a:rPr lang="de-DE" sz="3200" dirty="0"/>
              <a:t>3. Enter your system password</a:t>
            </a:r>
          </a:p>
          <a:p>
            <a:pPr marL="0" indent="0">
              <a:buNone/>
            </a:pPr>
            <a:r>
              <a:rPr lang="de-DE" sz="3200" dirty="0"/>
              <a:t>4. Install git</a:t>
            </a:r>
            <a:endParaRPr lang="en-US" sz="3200" dirty="0"/>
          </a:p>
          <a:p>
            <a:pPr marL="0" indent="0">
              <a:buNone/>
            </a:pPr>
            <a:r>
              <a:rPr lang="de-DE" sz="1800" dirty="0"/>
              <a:t>	brew install git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en-US" sz="1800" dirty="0"/>
              <a:t>git config --global user.name “First Last” </a:t>
            </a:r>
          </a:p>
          <a:p>
            <a:pPr marL="0" indent="0">
              <a:buNone/>
            </a:pPr>
            <a:r>
              <a:rPr lang="en-US" sz="1800" dirty="0"/>
              <a:t>	git config --global </a:t>
            </a:r>
            <a:r>
              <a:rPr lang="en-US" sz="1800" dirty="0" err="1"/>
              <a:t>user.email</a:t>
            </a:r>
            <a:r>
              <a:rPr lang="en-US" sz="1800" dirty="0"/>
              <a:t> “your email”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4564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521E-F978-4ED9-ADC5-BE98CA95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/>
              <a:t>Setting Up Your Command Line (Windows)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6AD8-C990-4886-962E-8292A83B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EECS 183 has you covered! Follow the guidelines you see on this walkthrough:</a:t>
            </a:r>
          </a:p>
          <a:p>
            <a:r>
              <a:rPr lang="en-US" sz="3200" dirty="0">
                <a:hlinkClick r:id="rId2"/>
              </a:rPr>
              <a:t>https://eecs183.org/docs/git_on_windows/</a:t>
            </a:r>
            <a:endParaRPr lang="en-US" sz="3200" dirty="0"/>
          </a:p>
          <a:p>
            <a:r>
              <a:rPr lang="en-US" sz="3200" dirty="0"/>
              <a:t>Configurate your environment: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en-US" sz="1800" dirty="0"/>
              <a:t>git config --global user.name “First Last” </a:t>
            </a:r>
          </a:p>
          <a:p>
            <a:pPr marL="0" indent="0">
              <a:buNone/>
            </a:pPr>
            <a:r>
              <a:rPr lang="en-US" sz="1800" dirty="0"/>
              <a:t>	git config --global </a:t>
            </a:r>
            <a:r>
              <a:rPr lang="en-US" sz="1800" dirty="0" err="1"/>
              <a:t>user.email</a:t>
            </a:r>
            <a:r>
              <a:rPr lang="en-US" sz="1800" dirty="0"/>
              <a:t> “your email”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29091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C7AC2B-7FA6-4D82-A1F5-9C82D2F34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Congrats on Finishing Your First Module!</a:t>
            </a:r>
          </a:p>
        </p:txBody>
      </p:sp>
    </p:spTree>
    <p:extLst>
      <p:ext uri="{BB962C8B-B14F-4D97-AF65-F5344CB8AC3E}">
        <p14:creationId xmlns:p14="http://schemas.microsoft.com/office/powerpoint/2010/main" val="93443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E8CD-50D7-46BB-AC99-131880DA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BE6A-06C6-4E6E-8B75-B071FEBC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Designed to introduce you to the world of sports analytics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Give you the opportunity to learn and apply essential skills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Network with other students that have similar interests as you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Work with experienced leaders and faculty members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Get hands-on experience with real data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dirty="0"/>
              <a:t>Talk sports!</a:t>
            </a:r>
          </a:p>
        </p:txBody>
      </p:sp>
    </p:spTree>
    <p:extLst>
      <p:ext uri="{BB962C8B-B14F-4D97-AF65-F5344CB8AC3E}">
        <p14:creationId xmlns:p14="http://schemas.microsoft.com/office/powerpoint/2010/main" val="212158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CFA1-D905-4C22-94C9-C5769B00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point of these tutorials?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E461-F236-48DA-8C45-0070ABB1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Get you set up with a familiar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Provide you with a foundation that you may not learn in the classroom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Teach you what you need to know in order to get started on a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22933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114E-E500-4B96-AB64-80A5BDE68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Who am I?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9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62D0-1913-43BD-821B-A049F306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B043-E001-4515-9414-0334CD40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3200" dirty="0"/>
              <a:t>Install Anaconda (Mandatory)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3200" dirty="0"/>
              <a:t>General Questions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3200" dirty="0"/>
              <a:t>Set up GitHub Account (Optional)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3200" dirty="0"/>
              <a:t>Set Up Your Command Line</a:t>
            </a:r>
          </a:p>
        </p:txBody>
      </p:sp>
    </p:spTree>
    <p:extLst>
      <p:ext uri="{BB962C8B-B14F-4D97-AF65-F5344CB8AC3E}">
        <p14:creationId xmlns:p14="http://schemas.microsoft.com/office/powerpoint/2010/main" val="249354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ADA5-CA85-4E73-858C-1E933E6E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1ECC-B3B5-4715-AC8F-422EC7B9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https://www.anaconda.com/distribution/#download-section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Select your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Select the 64-bit graphical installer for Python 3.7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already have the 2.7 version installed, you can keep it installed, but be wary that this tutorial sequence is designed for the 3.7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The rest of the guide will be based off of my experiences with a PC (Windows). If you have any issues, please let me know, but it should roughly be the same process</a:t>
            </a:r>
          </a:p>
        </p:txBody>
      </p:sp>
    </p:spTree>
    <p:extLst>
      <p:ext uri="{BB962C8B-B14F-4D97-AF65-F5344CB8AC3E}">
        <p14:creationId xmlns:p14="http://schemas.microsoft.com/office/powerpoint/2010/main" val="104192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684A04-1FA4-4302-978B-48AFD4C23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" t="1501" r="1865" b="2196"/>
          <a:stretch/>
        </p:blipFill>
        <p:spPr>
          <a:xfrm>
            <a:off x="2895600" y="660401"/>
            <a:ext cx="6400800" cy="4971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482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7FFD8B-7D1A-488A-AE32-A4A97D7EA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" t="946" r="1124" b="1283"/>
          <a:stretch/>
        </p:blipFill>
        <p:spPr>
          <a:xfrm>
            <a:off x="2898648" y="640079"/>
            <a:ext cx="6400800" cy="5014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4585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2060"/>
      </a:accent1>
      <a:accent2>
        <a:srgbClr val="E1E600"/>
      </a:accent2>
      <a:accent3>
        <a:srgbClr val="002060"/>
      </a:accent3>
      <a:accent4>
        <a:srgbClr val="E1E600"/>
      </a:accent4>
      <a:accent5>
        <a:srgbClr val="002060"/>
      </a:accent5>
      <a:accent6>
        <a:srgbClr val="E1E600"/>
      </a:accent6>
      <a:hlink>
        <a:srgbClr val="2998E3"/>
      </a:hlink>
      <a:folHlink>
        <a:srgbClr val="7030A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428</Words>
  <Application>Microsoft Office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Aharoni</vt:lpstr>
      <vt:lpstr>Arial</vt:lpstr>
      <vt:lpstr>Calibri</vt:lpstr>
      <vt:lpstr>Calibri Light</vt:lpstr>
      <vt:lpstr>Retrospect</vt:lpstr>
      <vt:lpstr>MSAS Tutorial Sequence -Module One-</vt:lpstr>
      <vt:lpstr>PowerPoint Presentation</vt:lpstr>
      <vt:lpstr>What is MSAS?</vt:lpstr>
      <vt:lpstr>What is the point of these tutorials?</vt:lpstr>
      <vt:lpstr>Who am I? </vt:lpstr>
      <vt:lpstr>Goals of Today</vt:lpstr>
      <vt:lpstr>Installing Anaconda</vt:lpstr>
      <vt:lpstr>PowerPoint Presentation</vt:lpstr>
      <vt:lpstr>PowerPoint Presentation</vt:lpstr>
      <vt:lpstr>PowerPoint Presentation</vt:lpstr>
      <vt:lpstr>Questions about the club?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on Jupyter Notebooks Next Week…</vt:lpstr>
      <vt:lpstr>Why You Should Set Up a GitHub Account</vt:lpstr>
      <vt:lpstr>Setting Up Your Account</vt:lpstr>
      <vt:lpstr>Setting Up Your Command Line (Mac)</vt:lpstr>
      <vt:lpstr>Setting Up Your Command Line (Windows)</vt:lpstr>
      <vt:lpstr>Congrats on Finishing Your First Module!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MSAS Tutorial Sequence -Module One-</dc:title>
  <dc:creator>Garrett Folbe</dc:creator>
  <cp:lastModifiedBy>Garrett Folbe</cp:lastModifiedBy>
  <cp:revision>26</cp:revision>
  <dcterms:created xsi:type="dcterms:W3CDTF">2019-06-26T01:42:27Z</dcterms:created>
  <dcterms:modified xsi:type="dcterms:W3CDTF">2019-08-27T03:05:57Z</dcterms:modified>
</cp:coreProperties>
</file>