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2" r:id="rId6"/>
    <p:sldId id="263" r:id="rId7"/>
    <p:sldId id="265" r:id="rId8"/>
    <p:sldId id="261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rett Folbe" initials="GF" lastIdx="1" clrIdx="0">
    <p:extLst>
      <p:ext uri="{19B8F6BF-5375-455C-9EA6-DF929625EA0E}">
        <p15:presenceInfo xmlns:p15="http://schemas.microsoft.com/office/powerpoint/2012/main" userId="519f9ccef36633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60"/>
  </p:normalViewPr>
  <p:slideViewPr>
    <p:cSldViewPr snapToGrid="0">
      <p:cViewPr varScale="1">
        <p:scale>
          <a:sx n="78" d="100"/>
          <a:sy n="78" d="100"/>
        </p:scale>
        <p:origin x="9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9D6FB-BAD4-4913-BC72-E57F834DEE3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3A498-1920-455E-AD9E-A6F9E166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3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why it is a good idea to reset the index to the player instead of simply using the built-in index (an increasing numerical sequence)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3A498-1920-455E-AD9E-A6F9E166CB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356-6DA9-4057-935C-742353E46FB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5004-0C2D-48BC-8E68-6119EC5F25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81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356-6DA9-4057-935C-742353E46FB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5004-0C2D-48BC-8E68-6119EC5F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0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356-6DA9-4057-935C-742353E46FB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5004-0C2D-48BC-8E68-6119EC5F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2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6213" indent="-17621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356-6DA9-4057-935C-742353E46FB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5004-0C2D-48BC-8E68-6119EC5F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6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356-6DA9-4057-935C-742353E46FB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5004-0C2D-48BC-8E68-6119EC5F25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04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356-6DA9-4057-935C-742353E46FB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5004-0C2D-48BC-8E68-6119EC5F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2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356-6DA9-4057-935C-742353E46FB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5004-0C2D-48BC-8E68-6119EC5F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7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356-6DA9-4057-935C-742353E46FB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5004-0C2D-48BC-8E68-6119EC5F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8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356-6DA9-4057-935C-742353E46FB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5004-0C2D-48BC-8E68-6119EC5F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5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AFC356-6DA9-4057-935C-742353E46FB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B85004-0C2D-48BC-8E68-6119EC5F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8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356-6DA9-4057-935C-742353E46FB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5004-0C2D-48BC-8E68-6119EC5F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7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AFC356-6DA9-4057-935C-742353E46FB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B85004-0C2D-48BC-8E68-6119EC5F25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25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queirozf.com/entries/pandas-dataframe-plot-examples-with-matplotlib-pyplo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0831-5884-4B4B-8D60-2F77B0F40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MSAS Tutorial Sequence</a:t>
            </a:r>
            <a:br>
              <a:rPr lang="en-US" dirty="0"/>
            </a:br>
            <a:r>
              <a:rPr lang="en-US" dirty="0"/>
              <a:t>-Module Five-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5314D-1CB9-44E6-9188-BD7FCF00A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Written By Garrett Folbe</a:t>
            </a:r>
          </a:p>
        </p:txBody>
      </p:sp>
    </p:spTree>
    <p:extLst>
      <p:ext uri="{BB962C8B-B14F-4D97-AF65-F5344CB8AC3E}">
        <p14:creationId xmlns:p14="http://schemas.microsoft.com/office/powerpoint/2010/main" val="377545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5A27-02E6-4485-9583-F2F1EDB9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</a:t>
            </a:r>
            <a:r>
              <a:rPr lang="en-US" dirty="0" err="1"/>
              <a:t>NaN</a:t>
            </a:r>
            <a:r>
              <a:rPr lang="en-US" dirty="0"/>
              <a:t> values so bad???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E6034-00E6-4100-B667-D279C7F7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605" y="1806069"/>
            <a:ext cx="5348789" cy="447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3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DDBB-6015-4EAF-BFC9-565A737A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Locate rows with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57842-8CF9-4188-9BB9-53210AEB7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720" y="1973178"/>
            <a:ext cx="8492560" cy="420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81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5E38-C204-4A71-922D-EAC1A7D5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all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4EFE5-ECA3-4292-B49B-C2119E90D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172901"/>
            <a:ext cx="10058400" cy="18954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would filling all values with the same value be useful</a:t>
            </a:r>
          </a:p>
          <a:p>
            <a:pPr lvl="1"/>
            <a:r>
              <a:rPr lang="en-US" dirty="0"/>
              <a:t>If the entire table is comprised of strings, we can fill an </a:t>
            </a:r>
            <a:r>
              <a:rPr lang="en-US" dirty="0" err="1"/>
              <a:t>NaN</a:t>
            </a:r>
            <a:r>
              <a:rPr lang="en-US" dirty="0"/>
              <a:t> cell with an empty string</a:t>
            </a:r>
          </a:p>
          <a:p>
            <a:pPr lvl="1"/>
            <a:r>
              <a:rPr lang="en-US" dirty="0"/>
              <a:t>If the entire table is filled with integers, we can fill with a -1 and only check values that are positive</a:t>
            </a:r>
          </a:p>
          <a:p>
            <a:r>
              <a:rPr lang="en-US" dirty="0"/>
              <a:t>Other than this, there aren’t many use cases</a:t>
            </a:r>
          </a:p>
          <a:p>
            <a:pPr lvl="1"/>
            <a:r>
              <a:rPr lang="en-US" dirty="0"/>
              <a:t>It is better to be more specific in the ways you want to deal with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How can we do this?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A0894-4ABD-480C-BB83-7E6EB7ED0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2007393"/>
            <a:ext cx="8810625" cy="189547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BC4F67C-44F6-4B1B-94C0-88AA5041184F}"/>
              </a:ext>
            </a:extLst>
          </p:cNvPr>
          <p:cNvSpPr/>
          <p:nvPr/>
        </p:nvSpPr>
        <p:spPr>
          <a:xfrm>
            <a:off x="4581330" y="3508310"/>
            <a:ext cx="242596" cy="2892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48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4D6B-D06D-4FA3-981A-68E3D3D6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Option #1 – Delete all rows with </a:t>
            </a:r>
            <a:r>
              <a:rPr lang="en-US" sz="4400" dirty="0" err="1"/>
              <a:t>NaN</a:t>
            </a:r>
            <a:r>
              <a:rPr lang="en-US" sz="4400" dirty="0"/>
              <a:t>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98457-1D37-4621-A68B-2B0BA98EA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2010747"/>
            <a:ext cx="92297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6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B372-87C3-4C57-87AE-B5504AC4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to restart the index!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1A2A4-7802-4F17-B0E2-7877C3164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2257425"/>
            <a:ext cx="92678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00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59A4-B73C-4CA9-A657-325930CE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to restart the index!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8E676-770A-47DD-A518-8AFE4A04E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80" y="1806834"/>
            <a:ext cx="93726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72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564E-A57E-4B81-8FB9-61DF20F8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#2, Fill each column differently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9FE0E-C40A-4845-BD46-3A2D62601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30318"/>
          </a:xfrm>
        </p:spPr>
        <p:txBody>
          <a:bodyPr/>
          <a:lstStyle/>
          <a:p>
            <a:r>
              <a:rPr lang="en-US" dirty="0"/>
              <a:t>The first step in this is to determine which columns have </a:t>
            </a:r>
            <a:r>
              <a:rPr lang="en-US" dirty="0" err="1"/>
              <a:t>NaN</a:t>
            </a:r>
            <a:r>
              <a:rPr lang="en-US" dirty="0"/>
              <a:t> values. This is done pretty easily using the following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D25FF2-A05B-48A1-B110-23F8190D6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77" y="3121243"/>
            <a:ext cx="9454650" cy="162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92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A266-291E-4EB8-A635-3CC33977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#2, Fill each column differently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548B95-4A01-41B6-91A2-D5CB3634F51C}"/>
              </a:ext>
            </a:extLst>
          </p:cNvPr>
          <p:cNvGrpSpPr/>
          <p:nvPr/>
        </p:nvGrpSpPr>
        <p:grpSpPr>
          <a:xfrm>
            <a:off x="1749742" y="2310003"/>
            <a:ext cx="8753475" cy="3390900"/>
            <a:chOff x="1749742" y="117410"/>
            <a:chExt cx="8753475" cy="3390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8422137-481B-4F90-8437-2BF6F4168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9742" y="117410"/>
              <a:ext cx="8753475" cy="3390900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42779C3-FA8E-4080-A368-9AD1CAE5FE4D}"/>
                </a:ext>
              </a:extLst>
            </p:cNvPr>
            <p:cNvSpPr/>
            <p:nvPr/>
          </p:nvSpPr>
          <p:spPr>
            <a:xfrm>
              <a:off x="4610826" y="2790555"/>
              <a:ext cx="242596" cy="2892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3743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219F-8BAB-4027-A045-135249C2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tips for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09426-A75B-4EFA-BCA1-BB32D0BC7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Always be sure to clean your data before doing any analysis</a:t>
            </a:r>
          </a:p>
          <a:p>
            <a:r>
              <a:rPr lang="en-US" sz="3200" dirty="0"/>
              <a:t>Be mindful of the values you are removing from the table</a:t>
            </a:r>
          </a:p>
          <a:p>
            <a:pPr lvl="1"/>
            <a:r>
              <a:rPr lang="en-US" sz="2800" dirty="0"/>
              <a:t>Make sure you are aware of the consequences of removing or changing values</a:t>
            </a:r>
          </a:p>
          <a:p>
            <a:pPr lvl="1"/>
            <a:r>
              <a:rPr lang="en-US" sz="2800" dirty="0"/>
              <a:t>Excluding values that you should not be excluding can have adverse effects on your final analysis</a:t>
            </a:r>
          </a:p>
        </p:txBody>
      </p:sp>
    </p:spTree>
    <p:extLst>
      <p:ext uri="{BB962C8B-B14F-4D97-AF65-F5344CB8AC3E}">
        <p14:creationId xmlns:p14="http://schemas.microsoft.com/office/powerpoint/2010/main" val="1831009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AA0A-9B6F-4A1B-B933-DD586002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information from the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EB141-AAE0-4B18-A6C7-CC359BC8D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next section of this module will focus on trends and visualizations</a:t>
            </a:r>
          </a:p>
          <a:p>
            <a:pPr lvl="1"/>
            <a:r>
              <a:rPr lang="en-US" sz="2400" dirty="0"/>
              <a:t>Not designed to be exhaustive, but rather point you in the right direction</a:t>
            </a:r>
          </a:p>
          <a:p>
            <a:r>
              <a:rPr lang="en-US" sz="2800" dirty="0"/>
              <a:t>A lot of analysis is designed for you to determine what is important and what isn’t</a:t>
            </a:r>
          </a:p>
          <a:p>
            <a:r>
              <a:rPr lang="en-US" sz="2800" dirty="0"/>
              <a:t>Think about your goals before you start cleaning and visualizing!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060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728FA-F643-4C20-8910-2BAFAB262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575824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8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GAME TIME</a:t>
            </a:r>
          </a:p>
        </p:txBody>
      </p:sp>
      <p:pic>
        <p:nvPicPr>
          <p:cNvPr id="3" name="Picture 2" descr="Image result for jim harbaugh">
            <a:extLst>
              <a:ext uri="{FF2B5EF4-FFF2-40B4-BE49-F238E27FC236}">
                <a16:creationId xmlns:a16="http://schemas.microsoft.com/office/drawing/2014/main" id="{00E279FA-632A-4990-A96B-1727A3B6B1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9" r="13639" b="-1"/>
          <a:stretch/>
        </p:blipFill>
        <p:spPr bwMode="auto">
          <a:xfrm>
            <a:off x="4639733" y="10"/>
            <a:ext cx="755226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1898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2C5D-9A07-4BE3-A79A-AF56634C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transition to a new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5B25C-14BE-47B5-AEDD-7B7F84B69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015024"/>
          </a:xfrm>
        </p:spPr>
        <p:txBody>
          <a:bodyPr/>
          <a:lstStyle/>
          <a:p>
            <a:r>
              <a:rPr lang="en-US" dirty="0"/>
              <a:t>Every game log of the 2018 season for every player</a:t>
            </a:r>
          </a:p>
          <a:p>
            <a:r>
              <a:rPr lang="en-US" dirty="0"/>
              <a:t>Open up a new </a:t>
            </a:r>
            <a:r>
              <a:rPr lang="en-US" dirty="0" err="1"/>
              <a:t>jupyter</a:t>
            </a:r>
            <a:r>
              <a:rPr lang="en-US" dirty="0"/>
              <a:t> notebook and read in the new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462B18-B70B-442C-9F16-9146C5D1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164" y="2682197"/>
            <a:ext cx="9384632" cy="354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69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E4E0-9C28-40A1-A9D7-5285DAA0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understand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7C4B-72EE-4535-9587-8B6380E0B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the columns mean?</a:t>
            </a:r>
          </a:p>
          <a:p>
            <a:r>
              <a:rPr lang="en-US" dirty="0"/>
              <a:t>What are the types of each column?</a:t>
            </a:r>
          </a:p>
          <a:p>
            <a:r>
              <a:rPr lang="en-US" dirty="0"/>
              <a:t>What is the dataset telling me?</a:t>
            </a:r>
          </a:p>
          <a:p>
            <a:r>
              <a:rPr lang="en-US" dirty="0"/>
              <a:t>What possible trends could I visualize?</a:t>
            </a:r>
          </a:p>
        </p:txBody>
      </p:sp>
    </p:spTree>
    <p:extLst>
      <p:ext uri="{BB962C8B-B14F-4D97-AF65-F5344CB8AC3E}">
        <p14:creationId xmlns:p14="http://schemas.microsoft.com/office/powerpoint/2010/main" val="525466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1F47-AF87-4830-B261-65A0FB3E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information about a column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09AE2-4B0F-4628-9FC1-06972500B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87409"/>
            <a:ext cx="2821544" cy="2589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A48B07-9B7B-41B2-A1A5-C2128E2DD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577" y="4576466"/>
            <a:ext cx="9681806" cy="1501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EA150-BCBB-4B2F-A08A-7DEEB6773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662" y="2614154"/>
            <a:ext cx="2554998" cy="133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37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3AFB-B3C1-481A-89A7-82DB92F7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A6FCC-1386-46D4-AAAB-F93591B4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At the top of your </a:t>
            </a:r>
            <a:r>
              <a:rPr lang="en-US" sz="2800" dirty="0" err="1"/>
              <a:t>jupyter</a:t>
            </a:r>
            <a:r>
              <a:rPr lang="en-US" sz="2800" dirty="0"/>
              <a:t> notebook, we will need to import a new library that allows you to plot data</a:t>
            </a:r>
          </a:p>
          <a:p>
            <a:pPr lvl="1"/>
            <a:r>
              <a:rPr lang="en-US" sz="2600" dirty="0"/>
              <a:t>import </a:t>
            </a:r>
            <a:r>
              <a:rPr lang="en-US" sz="2600" dirty="0" err="1"/>
              <a:t>matplotlib.pyplot</a:t>
            </a:r>
            <a:r>
              <a:rPr lang="en-US" sz="2600" dirty="0"/>
              <a:t> as </a:t>
            </a:r>
            <a:r>
              <a:rPr lang="en-US" sz="2600" dirty="0" err="1"/>
              <a:t>plt</a:t>
            </a:r>
            <a:endParaRPr lang="en-US" sz="2600" dirty="0"/>
          </a:p>
          <a:p>
            <a:r>
              <a:rPr lang="en-US" sz="2800" dirty="0"/>
              <a:t>This is not included in the pandas library</a:t>
            </a:r>
          </a:p>
          <a:p>
            <a:r>
              <a:rPr lang="en-US" sz="2800" dirty="0"/>
              <a:t>Why are data visualizations important?</a:t>
            </a:r>
          </a:p>
          <a:p>
            <a:r>
              <a:rPr lang="en-US" sz="2800" dirty="0"/>
              <a:t>Good tutorial: </a:t>
            </a:r>
            <a:r>
              <a:rPr lang="en-US" sz="2800" dirty="0">
                <a:hlinkClick r:id="rId2"/>
              </a:rPr>
              <a:t>http://queirozf.com/entries/pandas-dataframe-plot-examples-with-matplotlib-pyplot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5763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DB84-66C7-43B2-9AAD-0C25105A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DE7A7-C503-4E92-9DDC-8B67A8D87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592278" cy="4023360"/>
          </a:xfrm>
        </p:spPr>
        <p:txBody>
          <a:bodyPr>
            <a:normAutofit/>
          </a:bodyPr>
          <a:lstStyle/>
          <a:p>
            <a:r>
              <a:rPr lang="en-US" sz="3200" dirty="0"/>
              <a:t>Provide an x axis, y axis, and the type of graph you want to see</a:t>
            </a:r>
          </a:p>
          <a:p>
            <a:pPr lvl="1"/>
            <a:r>
              <a:rPr lang="en-US" sz="2800" dirty="0"/>
              <a:t>In this case, the kind is “bar”</a:t>
            </a:r>
          </a:p>
          <a:p>
            <a:r>
              <a:rPr lang="en-US" sz="3200" dirty="0"/>
              <a:t>What are bar graphs good for?</a:t>
            </a:r>
          </a:p>
          <a:p>
            <a:pPr lvl="1"/>
            <a:r>
              <a:rPr lang="en-US" sz="3000" dirty="0"/>
              <a:t>This example might not be the best idea for a bar graph</a:t>
            </a:r>
          </a:p>
          <a:p>
            <a:pPr lvl="2"/>
            <a:r>
              <a:rPr lang="en-US" sz="2400" dirty="0"/>
              <a:t>How can we make it better?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019B0-943F-4CC0-9912-E35E0442B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558" y="1954108"/>
            <a:ext cx="4794151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38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6461-5B9E-43A1-8D03-BDA6231F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Bar Graph Part 2, Creating a smaller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AD7F-F231-4F9C-92B4-8F6D1B5CE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every date in the season was too much. How about we narrow down our range to be smaller?</a:t>
            </a:r>
          </a:p>
          <a:p>
            <a:r>
              <a:rPr lang="en-US" dirty="0"/>
              <a:t>Let’s look at the first two weeks of December (arbitrary)</a:t>
            </a:r>
          </a:p>
          <a:p>
            <a:r>
              <a:rPr lang="en-US" dirty="0"/>
              <a:t>Is there a way we can easily take our </a:t>
            </a:r>
            <a:r>
              <a:rPr lang="en-US" dirty="0" err="1"/>
              <a:t>DataFrame</a:t>
            </a:r>
            <a:r>
              <a:rPr lang="en-US" dirty="0"/>
              <a:t> to slice out this region?</a:t>
            </a:r>
          </a:p>
          <a:p>
            <a:pPr lvl="1"/>
            <a:r>
              <a:rPr lang="en-US" dirty="0"/>
              <a:t>Because the dates are stored as strings, it makes it difficult to compare using inequalities</a:t>
            </a:r>
          </a:p>
          <a:p>
            <a:pPr lvl="1"/>
            <a:r>
              <a:rPr lang="en-US" dirty="0"/>
              <a:t>How do we know if a date is in that range?</a:t>
            </a:r>
          </a:p>
          <a:p>
            <a:r>
              <a:rPr lang="en-US" dirty="0"/>
              <a:t>We know the dates that we want are in the format: YYYY-MM-DD</a:t>
            </a:r>
          </a:p>
          <a:p>
            <a:pPr lvl="1"/>
            <a:r>
              <a:rPr lang="en-US" dirty="0"/>
              <a:t>We also know we want the dates of 2018-12-01 to 2018-12-14</a:t>
            </a:r>
          </a:p>
          <a:p>
            <a:pPr lvl="1"/>
            <a:r>
              <a:rPr lang="en-US" dirty="0"/>
              <a:t>How can we do this? For loop!</a:t>
            </a:r>
          </a:p>
        </p:txBody>
      </p:sp>
    </p:spTree>
    <p:extLst>
      <p:ext uri="{BB962C8B-B14F-4D97-AF65-F5344CB8AC3E}">
        <p14:creationId xmlns:p14="http://schemas.microsoft.com/office/powerpoint/2010/main" val="2321827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96B1-40A1-4A7F-83E8-91050CA5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missing here?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A187C-250F-4348-B41C-F3DFE0824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967" y="2100262"/>
            <a:ext cx="7966065" cy="33271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13D8EFB-E7D5-4FA8-B8A5-A3A5E5C75B91}"/>
              </a:ext>
            </a:extLst>
          </p:cNvPr>
          <p:cNvSpPr/>
          <p:nvPr/>
        </p:nvSpPr>
        <p:spPr>
          <a:xfrm>
            <a:off x="2374490" y="4380271"/>
            <a:ext cx="1327355" cy="3539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81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29B3-D609-4E01-ADF0-685A7B0F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5CA4C-C1B9-471A-97B8-862A6D949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2057400"/>
            <a:ext cx="115252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80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36F7-353E-4A72-A879-CB4F427D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Bar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053A6-5DDE-43C6-BB52-2A59DAE68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985" y="1858501"/>
            <a:ext cx="5133975" cy="4105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97DD68-D3BF-48A4-A95C-607349B29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88" y="2078182"/>
            <a:ext cx="5782992" cy="341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78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DB84-66C7-43B2-9AAD-0C25105A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DE7A7-C503-4E92-9DDC-8B67A8D87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2" y="1845734"/>
            <a:ext cx="5592278" cy="4023360"/>
          </a:xfrm>
        </p:spPr>
        <p:txBody>
          <a:bodyPr>
            <a:normAutofit/>
          </a:bodyPr>
          <a:lstStyle/>
          <a:p>
            <a:r>
              <a:rPr lang="en-US" sz="2800" dirty="0"/>
              <a:t>Histograms look similar to bar graphs but show groupings of data instead of individual values</a:t>
            </a:r>
          </a:p>
          <a:p>
            <a:pPr lvl="1"/>
            <a:r>
              <a:rPr lang="en-US" sz="2400" dirty="0"/>
              <a:t>When creating a histogram, determine the column you want to analyze and the “bins” you want to use</a:t>
            </a:r>
          </a:p>
          <a:p>
            <a:r>
              <a:rPr lang="en-US" sz="2800" dirty="0"/>
              <a:t>What are histograms good for?</a:t>
            </a:r>
          </a:p>
          <a:p>
            <a:pPr lvl="1"/>
            <a:r>
              <a:rPr lang="en-US" sz="2400" dirty="0"/>
              <a:t>Determining which values are the most common</a:t>
            </a:r>
          </a:p>
          <a:p>
            <a:pPr lvl="1"/>
            <a:r>
              <a:rPr lang="en-US" sz="2400" dirty="0"/>
              <a:t>Examining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5F5A3-3CB9-4529-B903-5958A9F75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550" y="1989456"/>
            <a:ext cx="5364180" cy="373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9AD98-B445-4A42-89DB-6D83E42E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6C05E-C92D-413A-9A1D-DBE1EFEAA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9808" lvl="1" indent="-457200">
              <a:buFont typeface="+mj-lt"/>
              <a:buAutoNum type="arabicPeriod"/>
            </a:pPr>
            <a:r>
              <a:rPr lang="en-US" sz="3200" dirty="0"/>
              <a:t>Data cleaning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3200" dirty="0"/>
              <a:t>More row operations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3200" dirty="0"/>
              <a:t>Getting information from your data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sz="2800" dirty="0"/>
              <a:t>Column information operations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sz="2800" dirty="0"/>
              <a:t>Data Visualizations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3200" dirty="0"/>
              <a:t>Ideas for the last tutorial?</a:t>
            </a:r>
          </a:p>
        </p:txBody>
      </p:sp>
    </p:spTree>
    <p:extLst>
      <p:ext uri="{BB962C8B-B14F-4D97-AF65-F5344CB8AC3E}">
        <p14:creationId xmlns:p14="http://schemas.microsoft.com/office/powerpoint/2010/main" val="2227630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CD6E-DEF1-4731-A165-D1411AF7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Histogram, different bin size!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DFEFF-1B52-4C36-AB82-30FE69A51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892" y="2044929"/>
            <a:ext cx="5016215" cy="37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98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DB84-66C7-43B2-9AAD-0C25105A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DE7A7-C503-4E92-9DDC-8B67A8D87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2" y="1845734"/>
            <a:ext cx="5592278" cy="4023360"/>
          </a:xfrm>
        </p:spPr>
        <p:txBody>
          <a:bodyPr>
            <a:normAutofit/>
          </a:bodyPr>
          <a:lstStyle/>
          <a:p>
            <a:r>
              <a:rPr lang="en-US" sz="3600" dirty="0"/>
              <a:t>Scatter plots attempt to display the relationship between two variables</a:t>
            </a:r>
          </a:p>
          <a:p>
            <a:pPr lvl="1"/>
            <a:r>
              <a:rPr lang="en-US" sz="2800" dirty="0"/>
              <a:t>Why is this useful?</a:t>
            </a:r>
          </a:p>
          <a:p>
            <a:r>
              <a:rPr lang="en-US" sz="3200" dirty="0"/>
              <a:t>Provide two variables you want to see and plot!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0FE5E-4590-4757-85E5-380BC1D88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550" y="2090156"/>
            <a:ext cx="5243315" cy="353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04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1507-901B-4E0E-9499-9F9C0E7E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applications for you to explore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5BF4-04A0-4494-8816-0CFBEE644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Improving your visualizations</a:t>
            </a:r>
          </a:p>
          <a:p>
            <a:pPr lvl="1"/>
            <a:r>
              <a:rPr lang="en-US" dirty="0"/>
              <a:t>Adding titles, axis labels</a:t>
            </a:r>
          </a:p>
          <a:p>
            <a:pPr lvl="1"/>
            <a:r>
              <a:rPr lang="en-US" dirty="0"/>
              <a:t>Using different colors</a:t>
            </a:r>
          </a:p>
          <a:p>
            <a:pPr lvl="1"/>
            <a:r>
              <a:rPr lang="en-US" dirty="0"/>
              <a:t>Exploring different types of visualizations</a:t>
            </a:r>
          </a:p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Too long for this tutorial</a:t>
            </a:r>
          </a:p>
          <a:p>
            <a:r>
              <a:rPr lang="en-US" dirty="0"/>
              <a:t>Graphing multiple trends on the same plot</a:t>
            </a:r>
          </a:p>
          <a:p>
            <a:pPr lvl="1"/>
            <a:r>
              <a:rPr lang="en-US" dirty="0"/>
              <a:t>Use different colors to display multiple trends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67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605D91-41D7-4E4E-B6D9-B5F02E0B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50B4F-13D6-455D-9EC2-BAF1222CD6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67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DE1C-8EB8-4CAD-9F82-7C19AE9B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do you want to see in the last module?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80FA2-11A6-4FB4-88EB-B5FB6848D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Options</a:t>
            </a:r>
          </a:p>
          <a:p>
            <a:r>
              <a:rPr lang="en-US" sz="3200" dirty="0" err="1"/>
              <a:t>Webscraping</a:t>
            </a:r>
            <a:r>
              <a:rPr lang="en-US" sz="3200" dirty="0"/>
              <a:t> live demo</a:t>
            </a:r>
          </a:p>
          <a:p>
            <a:r>
              <a:rPr lang="en-US" sz="3200" dirty="0"/>
              <a:t>Linear regression tutorial</a:t>
            </a:r>
          </a:p>
          <a:p>
            <a:r>
              <a:rPr lang="en-US" sz="3200" dirty="0"/>
              <a:t>More visualization help</a:t>
            </a:r>
          </a:p>
          <a:p>
            <a:r>
              <a:rPr lang="en-US" sz="3200" dirty="0"/>
              <a:t>General live coding demo</a:t>
            </a:r>
          </a:p>
          <a:p>
            <a:r>
              <a:rPr lang="en-US" sz="3200" dirty="0"/>
              <a:t>Any other options?</a:t>
            </a:r>
          </a:p>
          <a:p>
            <a:endParaRPr lang="en-US" sz="3200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0146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FFC2FF2-4BAB-4EA7-B678-FBF8BBEE9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US" dirty="0"/>
              <a:t>Cleaning Data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5F1D748-8D0E-482A-8CA9-09435F3CE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 dirty="0"/>
              <a:t>Why do we need to do it?</a:t>
            </a:r>
          </a:p>
        </p:txBody>
      </p:sp>
      <p:pic>
        <p:nvPicPr>
          <p:cNvPr id="8" name="Graphic 7" descr="Mop and bucket">
            <a:extLst>
              <a:ext uri="{FF2B5EF4-FFF2-40B4-BE49-F238E27FC236}">
                <a16:creationId xmlns:a16="http://schemas.microsoft.com/office/drawing/2014/main" id="{9EFF0CD1-DF9C-4152-98DE-840338591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87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E1B29C-7B27-4B50-9A7F-BEBC35C28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076645"/>
            <a:ext cx="10763250" cy="3600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32A0BD-300A-4772-B413-A1371667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Out of Range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529D7E-8508-4C91-B050-6462919AA2C4}"/>
              </a:ext>
            </a:extLst>
          </p:cNvPr>
          <p:cNvSpPr/>
          <p:nvPr/>
        </p:nvSpPr>
        <p:spPr>
          <a:xfrm>
            <a:off x="10207687" y="4112939"/>
            <a:ext cx="432087" cy="14649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0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2FAC-E825-4C4D-BC57-69A218CD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Invalid/Unwanted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D33116-D14E-4DBD-9B5E-6EF57F713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124075"/>
            <a:ext cx="92392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9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075B-415B-4A13-BB2E-876E0FBB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B3F94-2576-4D96-9CCF-3EE6AD61E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these cleaning operations can be taken care of simply by using inequalities</a:t>
            </a:r>
          </a:p>
          <a:p>
            <a:pPr lvl="1"/>
            <a:r>
              <a:rPr lang="en-US" dirty="0"/>
              <a:t>We learned this last module</a:t>
            </a:r>
          </a:p>
          <a:p>
            <a:pPr lvl="2"/>
            <a:r>
              <a:rPr lang="en-US" dirty="0"/>
              <a:t>Check if the position is a quarterback</a:t>
            </a:r>
          </a:p>
          <a:p>
            <a:pPr lvl="2"/>
            <a:r>
              <a:rPr lang="en-US" dirty="0"/>
              <a:t>Set a threshold for the number of passes thrown</a:t>
            </a:r>
          </a:p>
          <a:p>
            <a:pPr lvl="2"/>
            <a:r>
              <a:rPr lang="en-US" dirty="0"/>
              <a:t>Set a threshold for the number of games thrown/started</a:t>
            </a:r>
          </a:p>
          <a:p>
            <a:r>
              <a:rPr lang="en-US" dirty="0"/>
              <a:t>We can exclude these rows from our dataset simply because we do not need them</a:t>
            </a:r>
          </a:p>
          <a:p>
            <a:r>
              <a:rPr lang="en-US" dirty="0"/>
              <a:t>But what about the rows where values are undefined?</a:t>
            </a:r>
          </a:p>
        </p:txBody>
      </p:sp>
    </p:spTree>
    <p:extLst>
      <p:ext uri="{BB962C8B-B14F-4D97-AF65-F5344CB8AC3E}">
        <p14:creationId xmlns:p14="http://schemas.microsoft.com/office/powerpoint/2010/main" val="428450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2BD9-D615-4A58-A615-3B423EDF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23E60-F9ED-4BA7-BB99-73C1110F0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56" y="2099781"/>
            <a:ext cx="9588448" cy="381985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E0FFE57-EFD1-4E81-B77B-5DA685FF35B7}"/>
              </a:ext>
            </a:extLst>
          </p:cNvPr>
          <p:cNvSpPr/>
          <p:nvPr/>
        </p:nvSpPr>
        <p:spPr>
          <a:xfrm>
            <a:off x="5206482" y="3247053"/>
            <a:ext cx="354563" cy="2612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E659CF-94B6-494C-8BA1-003C1DBCAE6D}"/>
              </a:ext>
            </a:extLst>
          </p:cNvPr>
          <p:cNvSpPr/>
          <p:nvPr/>
        </p:nvSpPr>
        <p:spPr>
          <a:xfrm>
            <a:off x="8568606" y="3726025"/>
            <a:ext cx="354563" cy="2612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8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4949-FBA6-480F-9C81-0E5D22D6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NaN</a:t>
            </a:r>
            <a:r>
              <a:rPr lang="en-US" dirty="0"/>
              <a:t>”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0304-9591-4F5C-9481-0B65B6B9E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“</a:t>
            </a:r>
            <a:r>
              <a:rPr lang="en-US" dirty="0" err="1"/>
              <a:t>NaN</a:t>
            </a:r>
            <a:r>
              <a:rPr lang="en-US" dirty="0"/>
              <a:t>” value is a value that is undefined</a:t>
            </a:r>
          </a:p>
          <a:p>
            <a:r>
              <a:rPr lang="en-US" dirty="0"/>
              <a:t>Stands for “Not a Number”</a:t>
            </a:r>
          </a:p>
          <a:p>
            <a:pPr lvl="1"/>
            <a:r>
              <a:rPr lang="en-US" dirty="0"/>
              <a:t>Usually placeholders for cells that were left empty in the original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Can also be used to represent division by zero in some cases</a:t>
            </a:r>
          </a:p>
          <a:p>
            <a:r>
              <a:rPr lang="en-US" dirty="0"/>
              <a:t>Why do we care about </a:t>
            </a:r>
            <a:r>
              <a:rPr lang="en-US" dirty="0" err="1"/>
              <a:t>NaN</a:t>
            </a:r>
            <a:r>
              <a:rPr lang="en-US" dirty="0"/>
              <a:t> values?</a:t>
            </a:r>
          </a:p>
          <a:p>
            <a:pPr lvl="1"/>
            <a:r>
              <a:rPr lang="en-US" dirty="0"/>
              <a:t>Disruptive to our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Messes up operations on a series we want to do</a:t>
            </a:r>
          </a:p>
        </p:txBody>
      </p:sp>
    </p:spTree>
    <p:extLst>
      <p:ext uri="{BB962C8B-B14F-4D97-AF65-F5344CB8AC3E}">
        <p14:creationId xmlns:p14="http://schemas.microsoft.com/office/powerpoint/2010/main" val="32086173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2060"/>
      </a:accent1>
      <a:accent2>
        <a:srgbClr val="E1E600"/>
      </a:accent2>
      <a:accent3>
        <a:srgbClr val="002060"/>
      </a:accent3>
      <a:accent4>
        <a:srgbClr val="E1E600"/>
      </a:accent4>
      <a:accent5>
        <a:srgbClr val="002060"/>
      </a:accent5>
      <a:accent6>
        <a:srgbClr val="E1E600"/>
      </a:accent6>
      <a:hlink>
        <a:srgbClr val="2998E3"/>
      </a:hlink>
      <a:folHlink>
        <a:srgbClr val="7030A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966</Words>
  <Application>Microsoft Office PowerPoint</Application>
  <PresentationFormat>Widescreen</PresentationFormat>
  <Paragraphs>119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Aharoni</vt:lpstr>
      <vt:lpstr>Arial</vt:lpstr>
      <vt:lpstr>Calibri</vt:lpstr>
      <vt:lpstr>Calibri Light</vt:lpstr>
      <vt:lpstr>Retrospect</vt:lpstr>
      <vt:lpstr>MSAS Tutorial Sequence -Module Five-</vt:lpstr>
      <vt:lpstr>GAME TIME</vt:lpstr>
      <vt:lpstr>Goals of Today</vt:lpstr>
      <vt:lpstr>Cleaning Data</vt:lpstr>
      <vt:lpstr>Values Out of Range</vt:lpstr>
      <vt:lpstr>Invalid/Unwanted Data</vt:lpstr>
      <vt:lpstr>Filtering</vt:lpstr>
      <vt:lpstr>Missing values</vt:lpstr>
      <vt:lpstr>“NaN” Values</vt:lpstr>
      <vt:lpstr>Why are NaN values so bad???</vt:lpstr>
      <vt:lpstr>Locate rows with NaN values</vt:lpstr>
      <vt:lpstr>Fill all NaN values</vt:lpstr>
      <vt:lpstr>Option #1 – Delete all rows with NaN values</vt:lpstr>
      <vt:lpstr>Make sure to restart the index!</vt:lpstr>
      <vt:lpstr>Make sure to restart the index!</vt:lpstr>
      <vt:lpstr>Option #2, Fill each column differently</vt:lpstr>
      <vt:lpstr>Option #2, Fill each column differently</vt:lpstr>
      <vt:lpstr>Final tips for data cleaning</vt:lpstr>
      <vt:lpstr>Getting information from the table</vt:lpstr>
      <vt:lpstr>Let’s transition to a new dataset</vt:lpstr>
      <vt:lpstr>Let’s understand the dataset</vt:lpstr>
      <vt:lpstr>Get information about a column</vt:lpstr>
      <vt:lpstr>Plotting</vt:lpstr>
      <vt:lpstr>Bar Graphs</vt:lpstr>
      <vt:lpstr>Bar Graph Part 2, Creating a smaller range</vt:lpstr>
      <vt:lpstr>What is missing here?</vt:lpstr>
      <vt:lpstr>Fixed Code</vt:lpstr>
      <vt:lpstr>Fixed Bar Graph</vt:lpstr>
      <vt:lpstr>Histograms</vt:lpstr>
      <vt:lpstr>Same Histogram, different bin size!</vt:lpstr>
      <vt:lpstr>Scatter Plots</vt:lpstr>
      <vt:lpstr>Further applications for you to explore</vt:lpstr>
      <vt:lpstr>Any Questions?</vt:lpstr>
      <vt:lpstr>What do you want to see in the last module?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MSAS Tutorial Sequence -Module Five-</dc:title>
  <dc:creator>Garrett Folbe</dc:creator>
  <cp:lastModifiedBy>Garrett Folbe</cp:lastModifiedBy>
  <cp:revision>33</cp:revision>
  <dcterms:created xsi:type="dcterms:W3CDTF">2019-11-21T04:16:02Z</dcterms:created>
  <dcterms:modified xsi:type="dcterms:W3CDTF">2019-11-21T23:13:34Z</dcterms:modified>
</cp:coreProperties>
</file>