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8" r:id="rId3"/>
    <p:sldId id="264" r:id="rId4"/>
    <p:sldId id="286" r:id="rId5"/>
    <p:sldId id="289" r:id="rId6"/>
    <p:sldId id="290"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B8DB5-B548-464E-B19E-23CE501CF9A2}" v="16" dt="2024-07-09T01:01:19.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7" autoAdjust="0"/>
    <p:restoredTop sz="94666"/>
  </p:normalViewPr>
  <p:slideViewPr>
    <p:cSldViewPr snapToGrid="0">
      <p:cViewPr>
        <p:scale>
          <a:sx n="75" d="100"/>
          <a:sy n="75" d="100"/>
        </p:scale>
        <p:origin x="485" y="12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24C6359-9BB8-4148-8114-537E698DA205}" type="datetime1">
              <a:rPr lang="en-US" smtClean="0"/>
              <a:t>7/9/2024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1076ED0-0DB3-4879-AAE5-5C20D22C1DF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6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49BD0-10DB-43E7-8F22-40B3D51B8FC3}" type="datetime1">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8662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6C79C-F566-427A-93F6-434A4E613134}" type="datetime1">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470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7/9/2024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7977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3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6268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4960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7361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2160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0838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4162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769D389-4C4C-4FD7-9E6B-9F44477F0EB8}" type="datetime1">
              <a:rPr lang="en-US" smtClean="0"/>
              <a:t>7/9/2024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9600113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hartjs.org/docs/latest/getting-starte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66ED5B-FBB4-969E-4748-9B22AFAEA568}"/>
              </a:ext>
            </a:extLst>
          </p:cNvPr>
          <p:cNvPicPr>
            <a:picLocks noChangeAspect="1"/>
          </p:cNvPicPr>
          <p:nvPr/>
        </p:nvPicPr>
        <p:blipFill>
          <a:blip r:embed="rId2"/>
          <a:stretch>
            <a:fillRect/>
          </a:stretch>
        </p:blipFill>
        <p:spPr>
          <a:xfrm>
            <a:off x="352942" y="485399"/>
            <a:ext cx="5654530" cy="5814564"/>
          </a:xfrm>
          <a:prstGeom prst="rect">
            <a:avLst/>
          </a:prstGeom>
        </p:spPr>
      </p:pic>
      <p:sp>
        <p:nvSpPr>
          <p:cNvPr id="2" name="Title 1">
            <a:extLst>
              <a:ext uri="{FF2B5EF4-FFF2-40B4-BE49-F238E27FC236}">
                <a16:creationId xmlns:a16="http://schemas.microsoft.com/office/drawing/2014/main" id="{EF5FCA6D-A704-24B6-9B1C-735CE8AD3C9A}"/>
              </a:ext>
            </a:extLst>
          </p:cNvPr>
          <p:cNvSpPr>
            <a:spLocks noGrp="1"/>
          </p:cNvSpPr>
          <p:nvPr>
            <p:ph type="ctrTitle"/>
          </p:nvPr>
        </p:nvSpPr>
        <p:spPr>
          <a:xfrm>
            <a:off x="6007472" y="650664"/>
            <a:ext cx="4348134" cy="2110824"/>
          </a:xfrm>
        </p:spPr>
        <p:txBody>
          <a:bodyPr>
            <a:normAutofit/>
          </a:bodyPr>
          <a:lstStyle/>
          <a:p>
            <a:r>
              <a:rPr lang="en-US" sz="3600" dirty="0"/>
              <a:t>You Only Know What U.F.O: Sighting versus Military Bases</a:t>
            </a:r>
          </a:p>
        </p:txBody>
      </p:sp>
      <p:sp>
        <p:nvSpPr>
          <p:cNvPr id="3" name="Subtitle 2">
            <a:extLst>
              <a:ext uri="{FF2B5EF4-FFF2-40B4-BE49-F238E27FC236}">
                <a16:creationId xmlns:a16="http://schemas.microsoft.com/office/drawing/2014/main" id="{EC9DD5C8-90A0-C5F9-59A6-AC885909B94A}"/>
              </a:ext>
            </a:extLst>
          </p:cNvPr>
          <p:cNvSpPr>
            <a:spLocks noGrp="1"/>
          </p:cNvSpPr>
          <p:nvPr>
            <p:ph type="subTitle" idx="1"/>
          </p:nvPr>
        </p:nvSpPr>
        <p:spPr>
          <a:xfrm>
            <a:off x="5837147" y="3920346"/>
            <a:ext cx="5066592" cy="1995055"/>
          </a:xfrm>
        </p:spPr>
        <p:txBody>
          <a:bodyPr>
            <a:noAutofit/>
          </a:bodyPr>
          <a:lstStyle/>
          <a:p>
            <a:r>
              <a:rPr lang="en-US" sz="1200" b="1" u="sng" dirty="0"/>
              <a:t>Team Purple Members</a:t>
            </a:r>
            <a:endParaRPr lang="en-US" sz="1200" dirty="0"/>
          </a:p>
          <a:p>
            <a:pPr marL="339725" indent="-169863">
              <a:lnSpc>
                <a:spcPct val="100000"/>
              </a:lnSpc>
              <a:buFont typeface="Arial" panose="020B0604020202020204" pitchFamily="34" charset="0"/>
              <a:buChar char="•"/>
            </a:pPr>
            <a:r>
              <a:rPr lang="en-US" sz="1400" dirty="0"/>
              <a:t>Albert Lee</a:t>
            </a:r>
          </a:p>
          <a:p>
            <a:pPr marL="339725" indent="-169863">
              <a:lnSpc>
                <a:spcPct val="100000"/>
              </a:lnSpc>
              <a:buFont typeface="Arial" panose="020B0604020202020204" pitchFamily="34" charset="0"/>
              <a:buChar char="•"/>
            </a:pPr>
            <a:r>
              <a:rPr lang="en-US" sz="1400" dirty="0"/>
              <a:t>Courtney Cole</a:t>
            </a:r>
          </a:p>
          <a:p>
            <a:pPr marL="339725" indent="-169863">
              <a:lnSpc>
                <a:spcPct val="100000"/>
              </a:lnSpc>
              <a:buFont typeface="Arial" panose="020B0604020202020204" pitchFamily="34" charset="0"/>
              <a:buChar char="•"/>
            </a:pPr>
            <a:r>
              <a:rPr lang="en-US" sz="1400" dirty="0"/>
              <a:t>Garrett Foley</a:t>
            </a:r>
          </a:p>
          <a:p>
            <a:pPr marL="339725" indent="-169863">
              <a:lnSpc>
                <a:spcPct val="100000"/>
              </a:lnSpc>
              <a:buFont typeface="Arial" panose="020B0604020202020204" pitchFamily="34" charset="0"/>
              <a:buChar char="•"/>
            </a:pPr>
            <a:r>
              <a:rPr lang="en-US" sz="1400" dirty="0"/>
              <a:t>Matt McDowell</a:t>
            </a:r>
          </a:p>
          <a:p>
            <a:pPr marL="339725" indent="-169863">
              <a:lnSpc>
                <a:spcPct val="100000"/>
              </a:lnSpc>
              <a:buFont typeface="Arial" panose="020B0604020202020204" pitchFamily="34" charset="0"/>
              <a:buChar char="•"/>
            </a:pPr>
            <a:r>
              <a:rPr lang="en-US" sz="1400" dirty="0"/>
              <a:t>Mohamed Ibrahim</a:t>
            </a:r>
          </a:p>
          <a:p>
            <a:endParaRPr lang="en-US" sz="1000" dirty="0"/>
          </a:p>
          <a:p>
            <a:r>
              <a:rPr lang="en-US" sz="1000" dirty="0"/>
              <a:t>   </a:t>
            </a:r>
          </a:p>
        </p:txBody>
      </p:sp>
      <p:sp>
        <p:nvSpPr>
          <p:cNvPr id="10" name="Rectangle 11">
            <a:extLst>
              <a:ext uri="{FF2B5EF4-FFF2-40B4-BE49-F238E27FC236}">
                <a16:creationId xmlns:a16="http://schemas.microsoft.com/office/drawing/2014/main" id="{D8D33242-245A-D20A-5258-10B47148629D}"/>
              </a:ext>
            </a:extLst>
          </p:cNvPr>
          <p:cNvSpPr>
            <a:spLocks noChangeArrowheads="1"/>
          </p:cNvSpPr>
          <p:nvPr/>
        </p:nvSpPr>
        <p:spPr bwMode="auto">
          <a:xfrm>
            <a:off x="-258853" y="4853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 descr="A cartoon of a ufo&#10;&#10;Description automatically generated">
            <a:extLst>
              <a:ext uri="{FF2B5EF4-FFF2-40B4-BE49-F238E27FC236}">
                <a16:creationId xmlns:a16="http://schemas.microsoft.com/office/drawing/2014/main" id="{AD7F7A56-05B5-66C6-7879-8649B624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083" y="4740258"/>
            <a:ext cx="1693034" cy="169332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F459796B-2F0D-DAF7-07A0-60744EFDFF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014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991A-1DC5-C78C-7279-421E2AB5D521}"/>
              </a:ext>
            </a:extLst>
          </p:cNvPr>
          <p:cNvSpPr>
            <a:spLocks noGrp="1"/>
          </p:cNvSpPr>
          <p:nvPr>
            <p:ph type="title"/>
          </p:nvPr>
        </p:nvSpPr>
        <p:spPr>
          <a:xfrm>
            <a:off x="720589" y="457285"/>
            <a:ext cx="10077557" cy="457115"/>
          </a:xfrm>
        </p:spPr>
        <p:txBody>
          <a:bodyPr>
            <a:noAutofit/>
          </a:bodyPr>
          <a:lstStyle/>
          <a:p>
            <a:r>
              <a:rPr lang="en-US" dirty="0"/>
              <a:t>Reflection</a:t>
            </a:r>
          </a:p>
        </p:txBody>
      </p:sp>
      <p:sp>
        <p:nvSpPr>
          <p:cNvPr id="4" name="AutoShape 2">
            <a:extLst>
              <a:ext uri="{FF2B5EF4-FFF2-40B4-BE49-F238E27FC236}">
                <a16:creationId xmlns:a16="http://schemas.microsoft.com/office/drawing/2014/main" id="{E95874B2-54F9-592E-F45D-452F3CA0D7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white background with black text&#10;&#10;Description automatically generated">
            <a:extLst>
              <a:ext uri="{FF2B5EF4-FFF2-40B4-BE49-F238E27FC236}">
                <a16:creationId xmlns:a16="http://schemas.microsoft.com/office/drawing/2014/main" id="{E68B3FDE-F6F3-B84B-8AE3-8C076E073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280" y="1226689"/>
            <a:ext cx="7411912" cy="4404621"/>
          </a:xfrm>
          <a:prstGeom prst="rect">
            <a:avLst/>
          </a:prstGeom>
        </p:spPr>
      </p:pic>
    </p:spTree>
    <p:extLst>
      <p:ext uri="{BB962C8B-B14F-4D97-AF65-F5344CB8AC3E}">
        <p14:creationId xmlns:p14="http://schemas.microsoft.com/office/powerpoint/2010/main" val="142383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89EF-AEE8-B114-DEAF-4FFFE49D6A73}"/>
              </a:ext>
            </a:extLst>
          </p:cNvPr>
          <p:cNvSpPr>
            <a:spLocks noGrp="1"/>
          </p:cNvSpPr>
          <p:nvPr>
            <p:ph type="title"/>
          </p:nvPr>
        </p:nvSpPr>
        <p:spPr>
          <a:xfrm>
            <a:off x="525715" y="399719"/>
            <a:ext cx="10077557" cy="980840"/>
          </a:xfrm>
        </p:spPr>
        <p:txBody>
          <a:bodyPr/>
          <a:lstStyle/>
          <a:p>
            <a:r>
              <a:rPr lang="en-US" dirty="0"/>
              <a:t>Introduction</a:t>
            </a:r>
          </a:p>
        </p:txBody>
      </p:sp>
      <p:sp>
        <p:nvSpPr>
          <p:cNvPr id="3" name="Content Placeholder 2">
            <a:extLst>
              <a:ext uri="{FF2B5EF4-FFF2-40B4-BE49-F238E27FC236}">
                <a16:creationId xmlns:a16="http://schemas.microsoft.com/office/drawing/2014/main" id="{041DBB9D-3155-ADF8-B20D-B2ADA6F30A94}"/>
              </a:ext>
            </a:extLst>
          </p:cNvPr>
          <p:cNvSpPr>
            <a:spLocks noGrp="1"/>
          </p:cNvSpPr>
          <p:nvPr>
            <p:ph idx="1"/>
          </p:nvPr>
        </p:nvSpPr>
        <p:spPr>
          <a:xfrm>
            <a:off x="525715" y="1562919"/>
            <a:ext cx="11221785" cy="4638133"/>
          </a:xfrm>
        </p:spPr>
        <p:txBody>
          <a:bodyPr>
            <a:normAutofit/>
          </a:bodyPr>
          <a:lstStyle/>
          <a:p>
            <a:r>
              <a:rPr lang="en-US" b="1" u="sng" dirty="0"/>
              <a:t>Project Overview</a:t>
            </a:r>
            <a:r>
              <a:rPr lang="en-US" b="1" dirty="0"/>
              <a:t>: </a:t>
            </a:r>
            <a:r>
              <a:rPr lang="en-US" dirty="0"/>
              <a:t>The main goal of this project is to explore the different aspects of UFO sighting in USA including relationship with military base locations, the most common type of UFO sighted, The USA Coast with the most sighting, whether the increase or decreases in the number of UFO being sighting from 2014.  Our team try to answer some of the questions that have surround the mystery of UFOs. This Project is part of in KU Bootcamp challenge for data sciences and analysis. It covers both aspects of data engineering and data visualization </a:t>
            </a:r>
          </a:p>
          <a:p>
            <a:r>
              <a:rPr lang="en-US" b="1" u="sng" dirty="0"/>
              <a:t>Research Questions</a:t>
            </a:r>
            <a:r>
              <a:rPr lang="en-US" b="1" dirty="0"/>
              <a:t>:</a:t>
            </a:r>
          </a:p>
          <a:p>
            <a:pPr marL="457200" indent="-457200">
              <a:buAutoNum type="arabicPeriod"/>
            </a:pPr>
            <a:r>
              <a:rPr lang="en-US" dirty="0"/>
              <a:t>What type of UFO shape is most common?</a:t>
            </a:r>
          </a:p>
          <a:p>
            <a:pPr marL="457200" indent="-457200">
              <a:buAutoNum type="arabicPeriod"/>
            </a:pPr>
            <a:r>
              <a:rPr lang="en-US" dirty="0"/>
              <a:t>Which coast has the most UFO encounters?</a:t>
            </a:r>
          </a:p>
          <a:p>
            <a:pPr marL="457200" indent="-457200">
              <a:buAutoNum type="arabicPeriod"/>
            </a:pPr>
            <a:r>
              <a:rPr lang="en-US" dirty="0"/>
              <a:t>Has there been an increase in UFO sighting since 2014?</a:t>
            </a:r>
          </a:p>
          <a:p>
            <a:pPr marL="457200" indent="-457200">
              <a:buAutoNum type="arabicPeriod"/>
            </a:pPr>
            <a:r>
              <a:rPr lang="en-US" dirty="0"/>
              <a:t>Is there a correlation between UFO sightings and military bases?</a:t>
            </a:r>
          </a:p>
          <a:p>
            <a:pPr marL="457200" indent="-457200">
              <a:buAutoNum type="arabicPeriod"/>
            </a:pPr>
            <a:endParaRPr lang="en-US" dirty="0"/>
          </a:p>
        </p:txBody>
      </p:sp>
    </p:spTree>
    <p:extLst>
      <p:ext uri="{BB962C8B-B14F-4D97-AF65-F5344CB8AC3E}">
        <p14:creationId xmlns:p14="http://schemas.microsoft.com/office/powerpoint/2010/main" val="275907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C0B5-0A31-C10C-7C0A-86BDC7929C05}"/>
              </a:ext>
            </a:extLst>
          </p:cNvPr>
          <p:cNvSpPr>
            <a:spLocks noGrp="1"/>
          </p:cNvSpPr>
          <p:nvPr>
            <p:ph type="title"/>
          </p:nvPr>
        </p:nvSpPr>
        <p:spPr>
          <a:xfrm>
            <a:off x="428062" y="482147"/>
            <a:ext cx="10077557" cy="1325563"/>
          </a:xfrm>
        </p:spPr>
        <p:txBody>
          <a:bodyPr/>
          <a:lstStyle/>
          <a:p>
            <a:r>
              <a:rPr lang="en-US" dirty="0"/>
              <a:t>Tools and technologies</a:t>
            </a:r>
          </a:p>
        </p:txBody>
      </p:sp>
      <p:sp>
        <p:nvSpPr>
          <p:cNvPr id="6" name="TextBox 5">
            <a:extLst>
              <a:ext uri="{FF2B5EF4-FFF2-40B4-BE49-F238E27FC236}">
                <a16:creationId xmlns:a16="http://schemas.microsoft.com/office/drawing/2014/main" id="{5AB9BF1D-E8ED-0CDA-4051-D440BC9393D5}"/>
              </a:ext>
            </a:extLst>
          </p:cNvPr>
          <p:cNvSpPr txBox="1"/>
          <p:nvPr/>
        </p:nvSpPr>
        <p:spPr>
          <a:xfrm>
            <a:off x="347916" y="1505869"/>
            <a:ext cx="11844084" cy="4524315"/>
          </a:xfrm>
          <a:prstGeom prst="rect">
            <a:avLst/>
          </a:prstGeom>
          <a:noFill/>
        </p:spPr>
        <p:txBody>
          <a:bodyPr wrap="square">
            <a:spAutoFit/>
          </a:bodyPr>
          <a:lstStyle/>
          <a:p>
            <a:pPr algn="l"/>
            <a:endParaRPr lang="en-US" b="1" i="0" dirty="0">
              <a:effectLst/>
              <a:latin typeface="-apple-system"/>
            </a:endParaRPr>
          </a:p>
          <a:p>
            <a:pPr algn="l"/>
            <a:endParaRPr lang="en-US" b="1" i="0" dirty="0">
              <a:effectLst/>
              <a:latin typeface="-apple-system"/>
            </a:endParaRPr>
          </a:p>
          <a:p>
            <a:pPr algn="l"/>
            <a:r>
              <a:rPr lang="en-US" b="1" i="0" dirty="0">
                <a:effectLst/>
                <a:latin typeface="Times New Roman" panose="02020603050405020304" pitchFamily="18" charset="0"/>
                <a:cs typeface="Times New Roman" panose="02020603050405020304" pitchFamily="18" charset="0"/>
              </a:rPr>
              <a:t>Python libraries</a:t>
            </a:r>
          </a:p>
          <a:p>
            <a:pPr marL="285750" indent="-285750" algn="l">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matplotlib.pyplot</a:t>
            </a:r>
            <a:r>
              <a:rPr lang="en-US" sz="1600" b="0" i="0" dirty="0">
                <a:effectLst/>
                <a:latin typeface="Times New Roman" panose="02020603050405020304" pitchFamily="18" charset="0"/>
                <a:cs typeface="Times New Roman" panose="02020603050405020304" pitchFamily="18" charset="0"/>
              </a:rPr>
              <a:t>, pandas </a:t>
            </a:r>
            <a:r>
              <a:rPr lang="en-US" sz="1600" b="0" i="0" dirty="0" err="1">
                <a:effectLst/>
                <a:latin typeface="Times New Roman" panose="02020603050405020304" pitchFamily="18" charset="0"/>
                <a:cs typeface="Times New Roman" panose="02020603050405020304" pitchFamily="18" charset="0"/>
              </a:rPr>
              <a:t>numpy</a:t>
            </a:r>
            <a:r>
              <a:rPr lang="en-US" sz="1600" b="0" i="0" dirty="0">
                <a:effectLst/>
                <a:latin typeface="Times New Roman" panose="02020603050405020304" pitchFamily="18" charset="0"/>
                <a:cs typeface="Times New Roman" panose="02020603050405020304" pitchFamily="18" charset="0"/>
              </a:rPr>
              <a:t>, requests, warnings, time, </a:t>
            </a:r>
            <a:r>
              <a:rPr lang="en-US" sz="1600" b="0" i="0" dirty="0" err="1">
                <a:effectLst/>
                <a:latin typeface="Times New Roman" panose="02020603050405020304" pitchFamily="18" charset="0"/>
                <a:cs typeface="Times New Roman" panose="02020603050405020304" pitchFamily="18" charset="0"/>
              </a:rPr>
              <a:t>hvplot</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MongoClient</a:t>
            </a:r>
            <a:r>
              <a:rPr lang="en-US" sz="1600" b="0" i="0" dirty="0">
                <a:effectLst/>
                <a:latin typeface="Times New Roman" panose="02020603050405020304" pitchFamily="18" charset="0"/>
                <a:cs typeface="Times New Roman" panose="02020603050405020304" pitchFamily="18" charset="0"/>
              </a:rPr>
              <a:t>, bs4 import </a:t>
            </a:r>
            <a:r>
              <a:rPr lang="en-US" sz="1600" b="0" i="0" dirty="0" err="1">
                <a:effectLst/>
                <a:latin typeface="Times New Roman" panose="02020603050405020304" pitchFamily="18" charset="0"/>
                <a:cs typeface="Times New Roman" panose="02020603050405020304" pitchFamily="18" charset="0"/>
              </a:rPr>
              <a:t>BeautifulSoup</a:t>
            </a:r>
            <a:r>
              <a:rPr lang="en-US" sz="1600" b="0" i="0" dirty="0">
                <a:effectLst/>
                <a:latin typeface="Times New Roman" panose="02020603050405020304" pitchFamily="18" charset="0"/>
                <a:cs typeface="Times New Roman" panose="02020603050405020304" pitchFamily="18" charset="0"/>
              </a:rPr>
              <a:t>, from splinter import Browser, from selenium import </a:t>
            </a:r>
            <a:r>
              <a:rPr lang="en-US" sz="1600" b="0" i="0" dirty="0" err="1">
                <a:effectLst/>
                <a:latin typeface="Times New Roman" panose="02020603050405020304" pitchFamily="18" charset="0"/>
                <a:cs typeface="Times New Roman" panose="02020603050405020304" pitchFamily="18" charset="0"/>
              </a:rPr>
              <a:t>webdriver</a:t>
            </a:r>
            <a:endParaRPr lang="en-US" sz="1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Applications/technologies</a:t>
            </a:r>
          </a:p>
          <a:p>
            <a:pPr marL="285750" indent="-285750" algn="l">
              <a:buFont typeface="Arial" panose="020B0604020202020204" pitchFamily="34" charset="0"/>
              <a:buChar char="•"/>
            </a:pPr>
            <a:r>
              <a:rPr lang="en-US" sz="1600" b="0" i="0" dirty="0" err="1">
                <a:effectLst/>
                <a:latin typeface="Times New Roman" panose="02020603050405020304" pitchFamily="18" charset="0"/>
                <a:cs typeface="Times New Roman" panose="02020603050405020304" pitchFamily="18" charset="0"/>
              </a:rPr>
              <a:t>Jupyter</a:t>
            </a:r>
            <a:r>
              <a:rPr lang="en-US" sz="1600" b="0" i="0" dirty="0">
                <a:effectLst/>
                <a:latin typeface="Times New Roman" panose="02020603050405020304" pitchFamily="18" charset="0"/>
                <a:cs typeface="Times New Roman" panose="02020603050405020304" pitchFamily="18" charset="0"/>
              </a:rPr>
              <a:t> Notebook, Selenium </a:t>
            </a:r>
            <a:r>
              <a:rPr lang="en-US" sz="1600" b="0" i="0" dirty="0" err="1">
                <a:effectLst/>
                <a:latin typeface="Times New Roman" panose="02020603050405020304" pitchFamily="18" charset="0"/>
                <a:cs typeface="Times New Roman" panose="02020603050405020304" pitchFamily="18" charset="0"/>
              </a:rPr>
              <a:t>ChromeDriver</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OpenWeather</a:t>
            </a:r>
            <a:r>
              <a:rPr lang="en-US" sz="1600" b="0" i="0" dirty="0">
                <a:effectLst/>
                <a:latin typeface="Times New Roman" panose="02020603050405020304" pitchFamily="18" charset="0"/>
                <a:cs typeface="Times New Roman" panose="02020603050405020304" pitchFamily="18" charset="0"/>
              </a:rPr>
              <a:t> API - </a:t>
            </a:r>
            <a:r>
              <a:rPr lang="en-US" sz="1600" b="0" i="0" dirty="0" err="1">
                <a:effectLst/>
                <a:latin typeface="Times New Roman" panose="02020603050405020304" pitchFamily="18" charset="0"/>
                <a:cs typeface="Times New Roman" panose="02020603050405020304" pitchFamily="18" charset="0"/>
              </a:rPr>
              <a:t>GeoAPIfy</a:t>
            </a:r>
            <a:r>
              <a:rPr lang="en-US" sz="1600" b="0" i="0" dirty="0">
                <a:effectLst/>
                <a:latin typeface="Times New Roman" panose="02020603050405020304" pitchFamily="18" charset="0"/>
                <a:cs typeface="Times New Roman" panose="02020603050405020304" pitchFamily="18" charset="0"/>
              </a:rPr>
              <a:t>, Flask, MongoDB (NoSQL), JavaScript ES6, HTML5</a:t>
            </a:r>
          </a:p>
          <a:p>
            <a:pPr algn="l"/>
            <a:endParaRPr lang="en-US" sz="1600"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JavaScript libraries: </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Leaflet.js, </a:t>
            </a:r>
            <a:r>
              <a:rPr lang="en-US" sz="1600" b="0" i="0" dirty="0" err="1">
                <a:effectLst/>
                <a:latin typeface="Times New Roman" panose="02020603050405020304" pitchFamily="18" charset="0"/>
                <a:cs typeface="Times New Roman" panose="02020603050405020304" pitchFamily="18" charset="0"/>
              </a:rPr>
              <a:t>Plotly</a:t>
            </a:r>
            <a:r>
              <a:rPr lang="en-US" sz="1600" b="0" i="0" dirty="0">
                <a:effectLst/>
                <a:latin typeface="Times New Roman" panose="02020603050405020304" pitchFamily="18" charset="0"/>
                <a:cs typeface="Times New Roman" panose="02020603050405020304" pitchFamily="18" charset="0"/>
              </a:rPr>
              <a:t>, D3.js,</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New! </a:t>
            </a:r>
            <a:r>
              <a:rPr lang="en-US" sz="16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https://www.chartjs.org/docs/latest/getting-started/</a:t>
            </a:r>
            <a:endParaRPr lang="en-US" sz="1600" b="0" i="0" dirty="0">
              <a:effectLst/>
              <a:latin typeface="Times New Roman" panose="02020603050405020304" pitchFamily="18" charset="0"/>
              <a:cs typeface="Times New Roman" panose="02020603050405020304" pitchFamily="18" charset="0"/>
            </a:endParaRPr>
          </a:p>
          <a:p>
            <a:pPr algn="l"/>
            <a:endParaRPr lang="en-US" sz="1600"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Visualizations: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UFO Sightings Across the U.S.A. - Whiteboard (</a:t>
            </a:r>
            <a:r>
              <a:rPr lang="en-US" b="0" i="0" dirty="0" err="1">
                <a:effectLst/>
                <a:latin typeface="Times New Roman" panose="02020603050405020304" pitchFamily="18" charset="0"/>
                <a:cs typeface="Times New Roman" panose="02020603050405020304" pitchFamily="18" charset="0"/>
              </a:rPr>
              <a:t>canva.com</a:t>
            </a:r>
            <a:r>
              <a:rPr lang="en-US"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Github</a:t>
            </a:r>
            <a:r>
              <a:rPr lang="en-US" b="0" i="0" dirty="0">
                <a:effectLst/>
                <a:latin typeface="Times New Roman" panose="02020603050405020304" pitchFamily="18" charset="0"/>
                <a:cs typeface="Times New Roman" panose="02020603050405020304" pitchFamily="18" charset="0"/>
              </a:rPr>
              <a:t> and project tracking</a:t>
            </a:r>
          </a:p>
        </p:txBody>
      </p:sp>
    </p:spTree>
    <p:extLst>
      <p:ext uri="{BB962C8B-B14F-4D97-AF65-F5344CB8AC3E}">
        <p14:creationId xmlns:p14="http://schemas.microsoft.com/office/powerpoint/2010/main" val="65052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17C0BB-4FB0-15B2-EC71-F5A79CB966A4}"/>
              </a:ext>
            </a:extLst>
          </p:cNvPr>
          <p:cNvSpPr txBox="1">
            <a:spLocks/>
          </p:cNvSpPr>
          <p:nvPr/>
        </p:nvSpPr>
        <p:spPr>
          <a:xfrm>
            <a:off x="550415" y="559293"/>
            <a:ext cx="10133991" cy="766270"/>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400" i="0" dirty="0">
                <a:solidFill>
                  <a:schemeClr val="accent1"/>
                </a:solidFill>
              </a:rPr>
              <a:t>Workflow</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82275A8A-36BB-CCB9-9258-1A97068AE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531" y="1543665"/>
            <a:ext cx="11298054" cy="4755042"/>
          </a:xfrm>
        </p:spPr>
      </p:pic>
    </p:spTree>
    <p:extLst>
      <p:ext uri="{BB962C8B-B14F-4D97-AF65-F5344CB8AC3E}">
        <p14:creationId xmlns:p14="http://schemas.microsoft.com/office/powerpoint/2010/main" val="262667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78C-7F19-ED6D-CF89-FB9BB46917A7}"/>
              </a:ext>
            </a:extLst>
          </p:cNvPr>
          <p:cNvSpPr>
            <a:spLocks noGrp="1"/>
          </p:cNvSpPr>
          <p:nvPr>
            <p:ph type="title"/>
          </p:nvPr>
        </p:nvSpPr>
        <p:spPr>
          <a:xfrm>
            <a:off x="530441" y="538579"/>
            <a:ext cx="9875520" cy="1356360"/>
          </a:xfrm>
        </p:spPr>
        <p:txBody>
          <a:bodyPr/>
          <a:lstStyle/>
          <a:p>
            <a:r>
              <a:rPr lang="en-US" dirty="0"/>
              <a:t>Project Trend and Adjustment</a:t>
            </a:r>
          </a:p>
        </p:txBody>
      </p:sp>
      <p:sp>
        <p:nvSpPr>
          <p:cNvPr id="3" name="Content Placeholder 2">
            <a:extLst>
              <a:ext uri="{FF2B5EF4-FFF2-40B4-BE49-F238E27FC236}">
                <a16:creationId xmlns:a16="http://schemas.microsoft.com/office/drawing/2014/main" id="{DEC13F46-E459-03A5-1973-35C41E38E0A4}"/>
              </a:ext>
            </a:extLst>
          </p:cNvPr>
          <p:cNvSpPr>
            <a:spLocks noGrp="1"/>
          </p:cNvSpPr>
          <p:nvPr>
            <p:ph idx="1"/>
          </p:nvPr>
        </p:nvSpPr>
        <p:spPr>
          <a:xfrm>
            <a:off x="624840" y="1894939"/>
            <a:ext cx="11262360" cy="4038600"/>
          </a:xfrm>
        </p:spPr>
        <p:txBody>
          <a:bodyPr>
            <a:normAutofit/>
          </a:bodyPr>
          <a:lstStyle/>
          <a:p>
            <a:pPr marL="457200" lvl="1" indent="-457200">
              <a:buAutoNum type="arabicPeriod"/>
            </a:pPr>
            <a:r>
              <a:rPr lang="en-US" sz="3600" dirty="0"/>
              <a:t>The volume of the UFO data was huge (146K) </a:t>
            </a:r>
          </a:p>
          <a:p>
            <a:pPr marL="457200" lvl="1" indent="-457200">
              <a:buAutoNum type="arabicPeriod"/>
            </a:pPr>
            <a:r>
              <a:rPr lang="en-US" sz="3600" dirty="0"/>
              <a:t>Filtered UFO data based on time and location: USA and last ten years</a:t>
            </a:r>
          </a:p>
          <a:p>
            <a:pPr marL="457200" lvl="1" indent="-457200">
              <a:buAutoNum type="arabicPeriod"/>
            </a:pPr>
            <a:r>
              <a:rPr lang="en-US" sz="3600" dirty="0"/>
              <a:t>Pulled only Air Force bases instead all the forces</a:t>
            </a:r>
          </a:p>
          <a:p>
            <a:pPr marL="457200" lvl="1" indent="-457200">
              <a:buAutoNum type="arabicPeriod"/>
            </a:pPr>
            <a:r>
              <a:rPr lang="en-US" sz="3600" dirty="0"/>
              <a:t>Limited map data to 3000 points for web loading </a:t>
            </a:r>
          </a:p>
          <a:p>
            <a:endParaRPr lang="en-US" dirty="0"/>
          </a:p>
        </p:txBody>
      </p:sp>
    </p:spTree>
    <p:extLst>
      <p:ext uri="{BB962C8B-B14F-4D97-AF65-F5344CB8AC3E}">
        <p14:creationId xmlns:p14="http://schemas.microsoft.com/office/powerpoint/2010/main" val="129253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9699-7C84-E43E-DAE5-4C34CB263F69}"/>
              </a:ext>
            </a:extLst>
          </p:cNvPr>
          <p:cNvSpPr>
            <a:spLocks noGrp="1"/>
          </p:cNvSpPr>
          <p:nvPr>
            <p:ph type="title"/>
          </p:nvPr>
        </p:nvSpPr>
        <p:spPr>
          <a:xfrm>
            <a:off x="530352" y="787068"/>
            <a:ext cx="4562348" cy="2223152"/>
          </a:xfrm>
        </p:spPr>
        <p:txBody>
          <a:bodyPr/>
          <a:lstStyle/>
          <a:p>
            <a:r>
              <a:rPr lang="en-US" sz="4800" dirty="0"/>
              <a:t>Lessons Learned and Future Research</a:t>
            </a:r>
          </a:p>
        </p:txBody>
      </p:sp>
      <p:sp>
        <p:nvSpPr>
          <p:cNvPr id="3" name="Content Placeholder 2">
            <a:extLst>
              <a:ext uri="{FF2B5EF4-FFF2-40B4-BE49-F238E27FC236}">
                <a16:creationId xmlns:a16="http://schemas.microsoft.com/office/drawing/2014/main" id="{DB294636-852E-E767-29F4-4BEAC48E056E}"/>
              </a:ext>
            </a:extLst>
          </p:cNvPr>
          <p:cNvSpPr>
            <a:spLocks noGrp="1"/>
          </p:cNvSpPr>
          <p:nvPr>
            <p:ph idx="1"/>
          </p:nvPr>
        </p:nvSpPr>
        <p:spPr>
          <a:xfrm>
            <a:off x="5654548" y="995363"/>
            <a:ext cx="6007100" cy="4873625"/>
          </a:xfrm>
        </p:spPr>
        <p:txBody>
          <a:bodyPr>
            <a:normAutofit/>
          </a:bodyPr>
          <a:lstStyle/>
          <a:p>
            <a:pPr marL="45720" indent="0">
              <a:buNone/>
            </a:pPr>
            <a:r>
              <a:rPr lang="en-US" b="1" dirty="0"/>
              <a:t>Future Research:</a:t>
            </a:r>
          </a:p>
          <a:p>
            <a:pPr marL="342900" indent="-342900">
              <a:buFont typeface="Arial" panose="020B0604020202020204" pitchFamily="34" charset="0"/>
              <a:buChar char="•"/>
            </a:pPr>
            <a:r>
              <a:rPr lang="en-US" sz="2800" dirty="0"/>
              <a:t>Variation in distances of sighting to the bases</a:t>
            </a:r>
          </a:p>
          <a:p>
            <a:pPr marL="342900" indent="-342900">
              <a:buFont typeface="Arial" panose="020B0604020202020204" pitchFamily="34" charset="0"/>
              <a:buChar char="•"/>
            </a:pPr>
            <a:r>
              <a:rPr lang="en-US" sz="2800" dirty="0"/>
              <a:t>Inclusion other military bases</a:t>
            </a:r>
          </a:p>
          <a:p>
            <a:pPr marL="342900" indent="-342900">
              <a:buFont typeface="Arial" panose="020B0604020202020204" pitchFamily="34" charset="0"/>
              <a:buChar char="•"/>
            </a:pPr>
            <a:r>
              <a:rPr lang="en-US" sz="2800" dirty="0"/>
              <a:t>Expand data timeline</a:t>
            </a:r>
          </a:p>
          <a:p>
            <a:pPr marL="342900" indent="-342900">
              <a:buFont typeface="Arial" panose="020B0604020202020204" pitchFamily="34" charset="0"/>
              <a:buChar char="•"/>
            </a:pPr>
            <a:r>
              <a:rPr lang="en-US" sz="2800" dirty="0"/>
              <a:t>Linear regression and weather data</a:t>
            </a:r>
          </a:p>
          <a:p>
            <a:pPr marL="342900" indent="-342900">
              <a:buFont typeface="Arial" panose="020B0604020202020204" pitchFamily="34" charset="0"/>
              <a:buChar char="•"/>
            </a:pPr>
            <a:r>
              <a:rPr lang="en-US" sz="2800" dirty="0"/>
              <a:t>Seasonality and sighting  </a:t>
            </a:r>
          </a:p>
          <a:p>
            <a:pPr marL="342900" indent="-342900">
              <a:buFont typeface="Arial" panose="020B0604020202020204" pitchFamily="34" charset="0"/>
              <a:buChar char="•"/>
            </a:pPr>
            <a:r>
              <a:rPr lang="en-US" sz="2800" dirty="0"/>
              <a:t>Include other countries/continents</a:t>
            </a:r>
            <a:endParaRPr lang="en-US" b="1"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B30716EB-DAD9-DD56-8109-7DE7F0E25A0E}"/>
              </a:ext>
            </a:extLst>
          </p:cNvPr>
          <p:cNvSpPr>
            <a:spLocks noGrp="1"/>
          </p:cNvSpPr>
          <p:nvPr>
            <p:ph type="body" sz="half" idx="2"/>
          </p:nvPr>
        </p:nvSpPr>
        <p:spPr>
          <a:xfrm>
            <a:off x="845566" y="3234135"/>
            <a:ext cx="3931920" cy="3017520"/>
          </a:xfrm>
        </p:spPr>
        <p:txBody>
          <a:bodyPr>
            <a:normAutofit/>
          </a:bodyPr>
          <a:lstStyle/>
          <a:p>
            <a:pPr marL="45720">
              <a:lnSpc>
                <a:spcPct val="90000"/>
              </a:lnSpc>
              <a:spcBef>
                <a:spcPts val="1400"/>
              </a:spcBef>
            </a:pPr>
            <a:r>
              <a:rPr lang="en-US" sz="3200" b="1" dirty="0"/>
              <a:t>Lessons Learned:</a:t>
            </a:r>
          </a:p>
          <a:p>
            <a:pPr marL="342900" indent="-342900">
              <a:buFont typeface="Arial" panose="020B0604020202020204" pitchFamily="34" charset="0"/>
              <a:buChar char="•"/>
            </a:pPr>
            <a:r>
              <a:rPr lang="en-US" sz="2400" dirty="0"/>
              <a:t>UFO data – scraping challenge</a:t>
            </a:r>
          </a:p>
          <a:p>
            <a:pPr marL="342900" indent="-342900">
              <a:buFont typeface="Arial" panose="020B0604020202020204" pitchFamily="34" charset="0"/>
              <a:buChar char="•"/>
            </a:pPr>
            <a:r>
              <a:rPr lang="en-US" sz="2400" dirty="0"/>
              <a:t>API call specificity</a:t>
            </a:r>
          </a:p>
          <a:p>
            <a:pPr marL="342900" indent="-342900">
              <a:buFont typeface="Arial" panose="020B0604020202020204" pitchFamily="34" charset="0"/>
              <a:buChar char="•"/>
            </a:pPr>
            <a:r>
              <a:rPr lang="en-US" sz="2400" dirty="0"/>
              <a:t>File type and MongoDB loading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b="1" dirty="0"/>
          </a:p>
        </p:txBody>
      </p:sp>
    </p:spTree>
    <p:extLst>
      <p:ext uri="{BB962C8B-B14F-4D97-AF65-F5344CB8AC3E}">
        <p14:creationId xmlns:p14="http://schemas.microsoft.com/office/powerpoint/2010/main" val="3849145788"/>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Metadata/LabelInfo.xml><?xml version="1.0" encoding="utf-8"?>
<clbl:labelList xmlns:clbl="http://schemas.microsoft.com/office/2020/mipLabelMetadata">
  <clbl:label id="{fae6d70f-954b-4811-92b6-0530d6f84c43}" enabled="0" method="" siteId="{fae6d70f-954b-4811-92b6-0530d6f84c43}" removed="1"/>
</clbl:labelList>
</file>

<file path=docProps/app.xml><?xml version="1.0" encoding="utf-8"?>
<Properties xmlns="http://schemas.openxmlformats.org/officeDocument/2006/extended-properties" xmlns:vt="http://schemas.openxmlformats.org/officeDocument/2006/docPropsVTypes">
  <Template>TM03457444[[fn=Basis]]</Template>
  <TotalTime>2082</TotalTime>
  <Words>383</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Corbel</vt:lpstr>
      <vt:lpstr>Times New Roman</vt:lpstr>
      <vt:lpstr>Basis</vt:lpstr>
      <vt:lpstr>You Only Know What U.F.O: Sighting versus Military Bases</vt:lpstr>
      <vt:lpstr>Reflection</vt:lpstr>
      <vt:lpstr>Introduction</vt:lpstr>
      <vt:lpstr>Tools and technologies</vt:lpstr>
      <vt:lpstr>PowerPoint Presentation</vt:lpstr>
      <vt:lpstr>Project Trend and Adjustment</vt:lpstr>
      <vt:lpstr>Lessons Learned and 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Patterns in Shark Attack Incidents: A Global Perspective</dc:title>
  <dc:creator>Lee, Albert Jay (Al) CIV USARMY CAC (USA)</dc:creator>
  <cp:lastModifiedBy>Foley, Garrett</cp:lastModifiedBy>
  <cp:revision>33</cp:revision>
  <dcterms:created xsi:type="dcterms:W3CDTF">2024-04-30T13:43:43Z</dcterms:created>
  <dcterms:modified xsi:type="dcterms:W3CDTF">2024-07-10T03:09:47Z</dcterms:modified>
</cp:coreProperties>
</file>