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8"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3" autoAdjust="0"/>
    <p:restoredTop sz="94660"/>
  </p:normalViewPr>
  <p:slideViewPr>
    <p:cSldViewPr snapToGrid="0">
      <p:cViewPr>
        <p:scale>
          <a:sx n="75" d="100"/>
          <a:sy n="75" d="100"/>
        </p:scale>
        <p:origin x="-288"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nnar Forcier" userId="edb566f355294ad9" providerId="LiveId" clId="{EE2C95E1-98E8-41CB-84CC-6EB000EE58E7}"/>
    <pc:docChg chg="undo custSel addSld delSld modSld">
      <pc:chgData name="Gunnar Forcier" userId="edb566f355294ad9" providerId="LiveId" clId="{EE2C95E1-98E8-41CB-84CC-6EB000EE58E7}" dt="2023-02-09T20:40:03.598" v="3470" actId="20577"/>
      <pc:docMkLst>
        <pc:docMk/>
      </pc:docMkLst>
      <pc:sldChg chg="modSp mod">
        <pc:chgData name="Gunnar Forcier" userId="edb566f355294ad9" providerId="LiveId" clId="{EE2C95E1-98E8-41CB-84CC-6EB000EE58E7}" dt="2023-02-09T20:32:09.123" v="2741" actId="20577"/>
        <pc:sldMkLst>
          <pc:docMk/>
          <pc:sldMk cId="1887232635" sldId="256"/>
        </pc:sldMkLst>
        <pc:spChg chg="mod">
          <ac:chgData name="Gunnar Forcier" userId="edb566f355294ad9" providerId="LiveId" clId="{EE2C95E1-98E8-41CB-84CC-6EB000EE58E7}" dt="2023-02-09T20:32:09.123" v="2741" actId="20577"/>
          <ac:spMkLst>
            <pc:docMk/>
            <pc:sldMk cId="1887232635" sldId="256"/>
            <ac:spMk id="23" creationId="{1D8F6156-A8C7-1AFF-0226-05FFC07CA102}"/>
          </ac:spMkLst>
        </pc:spChg>
        <pc:spChg chg="mod">
          <ac:chgData name="Gunnar Forcier" userId="edb566f355294ad9" providerId="LiveId" clId="{EE2C95E1-98E8-41CB-84CC-6EB000EE58E7}" dt="2023-02-09T20:22:03.413" v="2074" actId="207"/>
          <ac:spMkLst>
            <pc:docMk/>
            <pc:sldMk cId="1887232635" sldId="256"/>
            <ac:spMk id="24" creationId="{829A25F5-4390-4C0A-465C-AF36B23753D7}"/>
          </ac:spMkLst>
        </pc:spChg>
      </pc:sldChg>
      <pc:sldChg chg="modSp del mod">
        <pc:chgData name="Gunnar Forcier" userId="edb566f355294ad9" providerId="LiveId" clId="{EE2C95E1-98E8-41CB-84CC-6EB000EE58E7}" dt="2023-02-09T20:27:33.517" v="2259" actId="2696"/>
        <pc:sldMkLst>
          <pc:docMk/>
          <pc:sldMk cId="16829523" sldId="257"/>
        </pc:sldMkLst>
        <pc:spChg chg="mod">
          <ac:chgData name="Gunnar Forcier" userId="edb566f355294ad9" providerId="LiveId" clId="{EE2C95E1-98E8-41CB-84CC-6EB000EE58E7}" dt="2023-02-09T19:41:21.844" v="336" actId="20577"/>
          <ac:spMkLst>
            <pc:docMk/>
            <pc:sldMk cId="16829523" sldId="257"/>
            <ac:spMk id="3" creationId="{3B43E9FF-2ECA-F646-E0EC-DF88DA2D65C8}"/>
          </ac:spMkLst>
        </pc:spChg>
      </pc:sldChg>
      <pc:sldChg chg="modSp new mod">
        <pc:chgData name="Gunnar Forcier" userId="edb566f355294ad9" providerId="LiveId" clId="{EE2C95E1-98E8-41CB-84CC-6EB000EE58E7}" dt="2023-02-09T20:40:03.598" v="3470" actId="20577"/>
        <pc:sldMkLst>
          <pc:docMk/>
          <pc:sldMk cId="273586908" sldId="258"/>
        </pc:sldMkLst>
        <pc:spChg chg="mod">
          <ac:chgData name="Gunnar Forcier" userId="edb566f355294ad9" providerId="LiveId" clId="{EE2C95E1-98E8-41CB-84CC-6EB000EE58E7}" dt="2023-02-09T20:27:42.113" v="2279" actId="20577"/>
          <ac:spMkLst>
            <pc:docMk/>
            <pc:sldMk cId="273586908" sldId="258"/>
            <ac:spMk id="2" creationId="{01261FE8-2E08-EBB3-E88D-CD546192FE60}"/>
          </ac:spMkLst>
        </pc:spChg>
        <pc:spChg chg="mod">
          <ac:chgData name="Gunnar Forcier" userId="edb566f355294ad9" providerId="LiveId" clId="{EE2C95E1-98E8-41CB-84CC-6EB000EE58E7}" dt="2023-02-09T20:40:03.598" v="3470" actId="20577"/>
          <ac:spMkLst>
            <pc:docMk/>
            <pc:sldMk cId="273586908" sldId="258"/>
            <ac:spMk id="3" creationId="{98416702-178B-F3E8-D2DE-4BC7D3124C1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E28E53-605E-4E36-B22D-6068BCCA4456}"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1779B8-6E4F-4090-935E-45C364970B54}" type="slidenum">
              <a:rPr lang="en-US" smtClean="0"/>
              <a:t>‹#›</a:t>
            </a:fld>
            <a:endParaRPr lang="en-US"/>
          </a:p>
        </p:txBody>
      </p:sp>
    </p:spTree>
    <p:extLst>
      <p:ext uri="{BB962C8B-B14F-4D97-AF65-F5344CB8AC3E}">
        <p14:creationId xmlns:p14="http://schemas.microsoft.com/office/powerpoint/2010/main" val="227428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E28E53-605E-4E36-B22D-6068BCCA4456}"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1779B8-6E4F-4090-935E-45C364970B54}" type="slidenum">
              <a:rPr lang="en-US" smtClean="0"/>
              <a:t>‹#›</a:t>
            </a:fld>
            <a:endParaRPr lang="en-US"/>
          </a:p>
        </p:txBody>
      </p:sp>
    </p:spTree>
    <p:extLst>
      <p:ext uri="{BB962C8B-B14F-4D97-AF65-F5344CB8AC3E}">
        <p14:creationId xmlns:p14="http://schemas.microsoft.com/office/powerpoint/2010/main" val="56532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7E28E53-605E-4E36-B22D-6068BCCA4456}"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1779B8-6E4F-4090-935E-45C364970B54}" type="slidenum">
              <a:rPr lang="en-US" smtClean="0"/>
              <a:t>‹#›</a:t>
            </a:fld>
            <a:endParaRPr lang="en-US"/>
          </a:p>
        </p:txBody>
      </p:sp>
    </p:spTree>
    <p:extLst>
      <p:ext uri="{BB962C8B-B14F-4D97-AF65-F5344CB8AC3E}">
        <p14:creationId xmlns:p14="http://schemas.microsoft.com/office/powerpoint/2010/main" val="1428983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7E28E53-605E-4E36-B22D-6068BCCA4456}"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1779B8-6E4F-4090-935E-45C364970B5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29343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E28E53-605E-4E36-B22D-6068BCCA4456}"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1779B8-6E4F-4090-935E-45C364970B54}" type="slidenum">
              <a:rPr lang="en-US" smtClean="0"/>
              <a:t>‹#›</a:t>
            </a:fld>
            <a:endParaRPr lang="en-US"/>
          </a:p>
        </p:txBody>
      </p:sp>
    </p:spTree>
    <p:extLst>
      <p:ext uri="{BB962C8B-B14F-4D97-AF65-F5344CB8AC3E}">
        <p14:creationId xmlns:p14="http://schemas.microsoft.com/office/powerpoint/2010/main" val="2236679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7E28E53-605E-4E36-B22D-6068BCCA4456}" type="datetimeFigureOut">
              <a:rPr lang="en-US" smtClean="0"/>
              <a:t>2/9/2023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1779B8-6E4F-4090-935E-45C364970B54}" type="slidenum">
              <a:rPr lang="en-US" smtClean="0"/>
              <a:t>‹#›</a:t>
            </a:fld>
            <a:endParaRPr lang="en-US"/>
          </a:p>
        </p:txBody>
      </p:sp>
    </p:spTree>
    <p:extLst>
      <p:ext uri="{BB962C8B-B14F-4D97-AF65-F5344CB8AC3E}">
        <p14:creationId xmlns:p14="http://schemas.microsoft.com/office/powerpoint/2010/main" val="2308115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7E28E53-605E-4E36-B22D-6068BCCA4456}" type="datetimeFigureOut">
              <a:rPr lang="en-US" smtClean="0"/>
              <a:t>2/9/2023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1779B8-6E4F-4090-935E-45C364970B54}" type="slidenum">
              <a:rPr lang="en-US" smtClean="0"/>
              <a:t>‹#›</a:t>
            </a:fld>
            <a:endParaRPr lang="en-US"/>
          </a:p>
        </p:txBody>
      </p:sp>
    </p:spTree>
    <p:extLst>
      <p:ext uri="{BB962C8B-B14F-4D97-AF65-F5344CB8AC3E}">
        <p14:creationId xmlns:p14="http://schemas.microsoft.com/office/powerpoint/2010/main" val="3473386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E28E53-605E-4E36-B22D-6068BCCA4456}"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1779B8-6E4F-4090-935E-45C364970B54}" type="slidenum">
              <a:rPr lang="en-US" smtClean="0"/>
              <a:t>‹#›</a:t>
            </a:fld>
            <a:endParaRPr lang="en-US"/>
          </a:p>
        </p:txBody>
      </p:sp>
    </p:spTree>
    <p:extLst>
      <p:ext uri="{BB962C8B-B14F-4D97-AF65-F5344CB8AC3E}">
        <p14:creationId xmlns:p14="http://schemas.microsoft.com/office/powerpoint/2010/main" val="7237681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E28E53-605E-4E36-B22D-6068BCCA4456}"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1779B8-6E4F-4090-935E-45C364970B54}" type="slidenum">
              <a:rPr lang="en-US" smtClean="0"/>
              <a:t>‹#›</a:t>
            </a:fld>
            <a:endParaRPr lang="en-US"/>
          </a:p>
        </p:txBody>
      </p:sp>
    </p:spTree>
    <p:extLst>
      <p:ext uri="{BB962C8B-B14F-4D97-AF65-F5344CB8AC3E}">
        <p14:creationId xmlns:p14="http://schemas.microsoft.com/office/powerpoint/2010/main" val="3661797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7E28E53-605E-4E36-B22D-6068BCCA4456}"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1779B8-6E4F-4090-935E-45C364970B54}" type="slidenum">
              <a:rPr lang="en-US" smtClean="0"/>
              <a:t>‹#›</a:t>
            </a:fld>
            <a:endParaRPr lang="en-US"/>
          </a:p>
        </p:txBody>
      </p:sp>
    </p:spTree>
    <p:extLst>
      <p:ext uri="{BB962C8B-B14F-4D97-AF65-F5344CB8AC3E}">
        <p14:creationId xmlns:p14="http://schemas.microsoft.com/office/powerpoint/2010/main" val="4049676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E28E53-605E-4E36-B22D-6068BCCA4456}"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1779B8-6E4F-4090-935E-45C364970B54}" type="slidenum">
              <a:rPr lang="en-US" smtClean="0"/>
              <a:t>‹#›</a:t>
            </a:fld>
            <a:endParaRPr lang="en-US"/>
          </a:p>
        </p:txBody>
      </p:sp>
    </p:spTree>
    <p:extLst>
      <p:ext uri="{BB962C8B-B14F-4D97-AF65-F5344CB8AC3E}">
        <p14:creationId xmlns:p14="http://schemas.microsoft.com/office/powerpoint/2010/main" val="463243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E28E53-605E-4E36-B22D-6068BCCA4456}"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1779B8-6E4F-4090-935E-45C364970B54}" type="slidenum">
              <a:rPr lang="en-US" smtClean="0"/>
              <a:t>‹#›</a:t>
            </a:fld>
            <a:endParaRPr lang="en-US"/>
          </a:p>
        </p:txBody>
      </p:sp>
    </p:spTree>
    <p:extLst>
      <p:ext uri="{BB962C8B-B14F-4D97-AF65-F5344CB8AC3E}">
        <p14:creationId xmlns:p14="http://schemas.microsoft.com/office/powerpoint/2010/main" val="4255112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E28E53-605E-4E36-B22D-6068BCCA4456}" type="datetimeFigureOut">
              <a:rPr lang="en-US" smtClean="0"/>
              <a:t>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1779B8-6E4F-4090-935E-45C364970B54}" type="slidenum">
              <a:rPr lang="en-US" smtClean="0"/>
              <a:t>‹#›</a:t>
            </a:fld>
            <a:endParaRPr lang="en-US"/>
          </a:p>
        </p:txBody>
      </p:sp>
    </p:spTree>
    <p:extLst>
      <p:ext uri="{BB962C8B-B14F-4D97-AF65-F5344CB8AC3E}">
        <p14:creationId xmlns:p14="http://schemas.microsoft.com/office/powerpoint/2010/main" val="2227951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7E28E53-605E-4E36-B22D-6068BCCA4456}" type="datetimeFigureOut">
              <a:rPr lang="en-US" smtClean="0"/>
              <a:t>2/9/2023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E1779B8-6E4F-4090-935E-45C364970B54}" type="slidenum">
              <a:rPr lang="en-US" smtClean="0"/>
              <a:t>‹#›</a:t>
            </a:fld>
            <a:endParaRPr lang="en-US"/>
          </a:p>
        </p:txBody>
      </p:sp>
    </p:spTree>
    <p:extLst>
      <p:ext uri="{BB962C8B-B14F-4D97-AF65-F5344CB8AC3E}">
        <p14:creationId xmlns:p14="http://schemas.microsoft.com/office/powerpoint/2010/main" val="3914553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7E28E53-605E-4E36-B22D-6068BCCA4456}" type="datetimeFigureOut">
              <a:rPr lang="en-US" smtClean="0"/>
              <a:t>2/9/2023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E1779B8-6E4F-4090-935E-45C364970B54}" type="slidenum">
              <a:rPr lang="en-US" smtClean="0"/>
              <a:t>‹#›</a:t>
            </a:fld>
            <a:endParaRPr lang="en-US"/>
          </a:p>
        </p:txBody>
      </p:sp>
    </p:spTree>
    <p:extLst>
      <p:ext uri="{BB962C8B-B14F-4D97-AF65-F5344CB8AC3E}">
        <p14:creationId xmlns:p14="http://schemas.microsoft.com/office/powerpoint/2010/main" val="2258291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7E28E53-605E-4E36-B22D-6068BCCA4456}" type="datetimeFigureOut">
              <a:rPr lang="en-US" smtClean="0"/>
              <a:t>2/9/2023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E1779B8-6E4F-4090-935E-45C364970B54}" type="slidenum">
              <a:rPr lang="en-US" smtClean="0"/>
              <a:t>‹#›</a:t>
            </a:fld>
            <a:endParaRPr lang="en-US"/>
          </a:p>
        </p:txBody>
      </p:sp>
    </p:spTree>
    <p:extLst>
      <p:ext uri="{BB962C8B-B14F-4D97-AF65-F5344CB8AC3E}">
        <p14:creationId xmlns:p14="http://schemas.microsoft.com/office/powerpoint/2010/main" val="1767845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E28E53-605E-4E36-B22D-6068BCCA4456}"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1779B8-6E4F-4090-935E-45C364970B54}" type="slidenum">
              <a:rPr lang="en-US" smtClean="0"/>
              <a:t>‹#›</a:t>
            </a:fld>
            <a:endParaRPr lang="en-US"/>
          </a:p>
        </p:txBody>
      </p:sp>
    </p:spTree>
    <p:extLst>
      <p:ext uri="{BB962C8B-B14F-4D97-AF65-F5344CB8AC3E}">
        <p14:creationId xmlns:p14="http://schemas.microsoft.com/office/powerpoint/2010/main" val="3819133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7E28E53-605E-4E36-B22D-6068BCCA4456}" type="datetimeFigureOut">
              <a:rPr lang="en-US" smtClean="0"/>
              <a:t>2/9/2023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E1779B8-6E4F-4090-935E-45C364970B54}" type="slidenum">
              <a:rPr lang="en-US" smtClean="0"/>
              <a:t>‹#›</a:t>
            </a:fld>
            <a:endParaRPr lang="en-US"/>
          </a:p>
        </p:txBody>
      </p:sp>
    </p:spTree>
    <p:extLst>
      <p:ext uri="{BB962C8B-B14F-4D97-AF65-F5344CB8AC3E}">
        <p14:creationId xmlns:p14="http://schemas.microsoft.com/office/powerpoint/2010/main" val="3550386627"/>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0C5B9A-F96C-43A8-E5FC-F9B621C8F178}"/>
              </a:ext>
            </a:extLst>
          </p:cNvPr>
          <p:cNvPicPr>
            <a:picLocks noChangeAspect="1"/>
          </p:cNvPicPr>
          <p:nvPr/>
        </p:nvPicPr>
        <p:blipFill>
          <a:blip r:embed="rId2"/>
          <a:stretch>
            <a:fillRect/>
          </a:stretch>
        </p:blipFill>
        <p:spPr>
          <a:xfrm>
            <a:off x="601134" y="0"/>
            <a:ext cx="11590866" cy="6858000"/>
          </a:xfrm>
          <a:prstGeom prst="rect">
            <a:avLst/>
          </a:prstGeom>
        </p:spPr>
      </p:pic>
      <p:sp>
        <p:nvSpPr>
          <p:cNvPr id="10" name="Speech Bubble: Rectangle 9">
            <a:extLst>
              <a:ext uri="{FF2B5EF4-FFF2-40B4-BE49-F238E27FC236}">
                <a16:creationId xmlns:a16="http://schemas.microsoft.com/office/drawing/2014/main" id="{4BE54305-3B9F-56E3-2126-44A3F1C998AB}"/>
              </a:ext>
            </a:extLst>
          </p:cNvPr>
          <p:cNvSpPr/>
          <p:nvPr/>
        </p:nvSpPr>
        <p:spPr>
          <a:xfrm>
            <a:off x="4423836" y="304800"/>
            <a:ext cx="2421467" cy="847130"/>
          </a:xfrm>
          <a:prstGeom prst="wedgeRectCallo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You’re here for a reason. You believe that right?</a:t>
            </a:r>
          </a:p>
        </p:txBody>
      </p:sp>
      <p:sp>
        <p:nvSpPr>
          <p:cNvPr id="11" name="Speech Bubble: Rectangle 10">
            <a:extLst>
              <a:ext uri="{FF2B5EF4-FFF2-40B4-BE49-F238E27FC236}">
                <a16:creationId xmlns:a16="http://schemas.microsoft.com/office/drawing/2014/main" id="{2BA20619-988C-17A9-FE6E-45EAE2EBBF31}"/>
              </a:ext>
            </a:extLst>
          </p:cNvPr>
          <p:cNvSpPr/>
          <p:nvPr/>
        </p:nvSpPr>
        <p:spPr>
          <a:xfrm>
            <a:off x="7226301" y="1405119"/>
            <a:ext cx="905933" cy="728597"/>
          </a:xfrm>
          <a:prstGeom prst="wedgeRectCallout">
            <a:avLst>
              <a:gd name="adj1" fmla="val 58606"/>
              <a:gd name="adj2" fmla="val 8109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Yeah</a:t>
            </a:r>
          </a:p>
        </p:txBody>
      </p:sp>
      <p:sp>
        <p:nvSpPr>
          <p:cNvPr id="14" name="Speech Bubble: Rectangle 13">
            <a:extLst>
              <a:ext uri="{FF2B5EF4-FFF2-40B4-BE49-F238E27FC236}">
                <a16:creationId xmlns:a16="http://schemas.microsoft.com/office/drawing/2014/main" id="{F86AEBFB-90CC-6963-5BBF-517661B075B6}"/>
              </a:ext>
            </a:extLst>
          </p:cNvPr>
          <p:cNvSpPr/>
          <p:nvPr/>
        </p:nvSpPr>
        <p:spPr>
          <a:xfrm>
            <a:off x="7679267" y="4362218"/>
            <a:ext cx="1617134" cy="542098"/>
          </a:xfrm>
          <a:prstGeom prst="wedgeRectCallout">
            <a:avLst>
              <a:gd name="adj1" fmla="val 24717"/>
              <a:gd name="adj2" fmla="val -18583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I’m here for a reason.</a:t>
            </a:r>
          </a:p>
        </p:txBody>
      </p:sp>
      <p:sp>
        <p:nvSpPr>
          <p:cNvPr id="15" name="Speech Bubble: Rectangle 14">
            <a:extLst>
              <a:ext uri="{FF2B5EF4-FFF2-40B4-BE49-F238E27FC236}">
                <a16:creationId xmlns:a16="http://schemas.microsoft.com/office/drawing/2014/main" id="{13B363D5-CDFE-CF3C-4A51-3BD5AAB155D5}"/>
              </a:ext>
            </a:extLst>
          </p:cNvPr>
          <p:cNvSpPr/>
          <p:nvPr/>
        </p:nvSpPr>
        <p:spPr>
          <a:xfrm>
            <a:off x="5257803" y="4362218"/>
            <a:ext cx="1210733" cy="322197"/>
          </a:xfrm>
          <a:prstGeom prst="wedgeRectCallout">
            <a:avLst>
              <a:gd name="adj1" fmla="val -11742"/>
              <a:gd name="adj2" fmla="val -17400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Say it.</a:t>
            </a:r>
          </a:p>
        </p:txBody>
      </p:sp>
      <p:sp>
        <p:nvSpPr>
          <p:cNvPr id="16" name="Arrow: Right 15">
            <a:extLst>
              <a:ext uri="{FF2B5EF4-FFF2-40B4-BE49-F238E27FC236}">
                <a16:creationId xmlns:a16="http://schemas.microsoft.com/office/drawing/2014/main" id="{F093AA09-3805-FD59-E0C3-02765A0B758E}"/>
              </a:ext>
            </a:extLst>
          </p:cNvPr>
          <p:cNvSpPr/>
          <p:nvPr/>
        </p:nvSpPr>
        <p:spPr>
          <a:xfrm>
            <a:off x="5888569" y="2104430"/>
            <a:ext cx="1790698" cy="72859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Message</a:t>
            </a:r>
          </a:p>
        </p:txBody>
      </p:sp>
      <p:sp>
        <p:nvSpPr>
          <p:cNvPr id="18" name="TextBox 17">
            <a:extLst>
              <a:ext uri="{FF2B5EF4-FFF2-40B4-BE49-F238E27FC236}">
                <a16:creationId xmlns:a16="http://schemas.microsoft.com/office/drawing/2014/main" id="{1B1BBA3D-9D40-DF12-BD54-E10BCD2A312D}"/>
              </a:ext>
            </a:extLst>
          </p:cNvPr>
          <p:cNvSpPr txBox="1"/>
          <p:nvPr/>
        </p:nvSpPr>
        <p:spPr>
          <a:xfrm>
            <a:off x="5774267" y="2799993"/>
            <a:ext cx="2751666" cy="369332"/>
          </a:xfrm>
          <a:prstGeom prst="rect">
            <a:avLst/>
          </a:prstGeom>
          <a:noFill/>
        </p:spPr>
        <p:txBody>
          <a:bodyPr wrap="square" rtlCol="0">
            <a:spAutoFit/>
          </a:bodyPr>
          <a:lstStyle/>
          <a:p>
            <a:r>
              <a:rPr lang="en-US" dirty="0"/>
              <a:t>Face to Face Channel</a:t>
            </a:r>
          </a:p>
        </p:txBody>
      </p:sp>
      <p:sp>
        <p:nvSpPr>
          <p:cNvPr id="19" name="Arrow: Right 18">
            <a:extLst>
              <a:ext uri="{FF2B5EF4-FFF2-40B4-BE49-F238E27FC236}">
                <a16:creationId xmlns:a16="http://schemas.microsoft.com/office/drawing/2014/main" id="{A1BC6872-EF8C-345F-E664-B745172CC3B6}"/>
              </a:ext>
            </a:extLst>
          </p:cNvPr>
          <p:cNvSpPr/>
          <p:nvPr/>
        </p:nvSpPr>
        <p:spPr>
          <a:xfrm rot="10800000">
            <a:off x="5994400" y="3137701"/>
            <a:ext cx="1790698" cy="72859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E7F217C0-6F2D-5EE3-7B22-C228C35DAB0A}"/>
              </a:ext>
            </a:extLst>
          </p:cNvPr>
          <p:cNvSpPr txBox="1"/>
          <p:nvPr/>
        </p:nvSpPr>
        <p:spPr>
          <a:xfrm>
            <a:off x="6307667" y="3333498"/>
            <a:ext cx="1371600" cy="369332"/>
          </a:xfrm>
          <a:prstGeom prst="rect">
            <a:avLst/>
          </a:prstGeom>
          <a:noFill/>
        </p:spPr>
        <p:txBody>
          <a:bodyPr wrap="square" rtlCol="0">
            <a:spAutoFit/>
          </a:bodyPr>
          <a:lstStyle/>
          <a:p>
            <a:r>
              <a:rPr lang="en-US" dirty="0"/>
              <a:t>Feedback</a:t>
            </a:r>
          </a:p>
        </p:txBody>
      </p:sp>
      <p:sp>
        <p:nvSpPr>
          <p:cNvPr id="21" name="TextBox 20">
            <a:extLst>
              <a:ext uri="{FF2B5EF4-FFF2-40B4-BE49-F238E27FC236}">
                <a16:creationId xmlns:a16="http://schemas.microsoft.com/office/drawing/2014/main" id="{3C6B9C85-C30B-4625-1796-E27EB830AEFA}"/>
              </a:ext>
            </a:extLst>
          </p:cNvPr>
          <p:cNvSpPr txBox="1"/>
          <p:nvPr/>
        </p:nvSpPr>
        <p:spPr>
          <a:xfrm>
            <a:off x="3395132" y="6145199"/>
            <a:ext cx="2599267" cy="369332"/>
          </a:xfrm>
          <a:prstGeom prst="rect">
            <a:avLst/>
          </a:prstGeom>
          <a:noFill/>
        </p:spPr>
        <p:txBody>
          <a:bodyPr wrap="square" rtlCol="0">
            <a:spAutoFit/>
          </a:bodyPr>
          <a:lstStyle/>
          <a:p>
            <a:r>
              <a:rPr lang="en-US" dirty="0"/>
              <a:t>Terrence Fletcher</a:t>
            </a:r>
          </a:p>
        </p:txBody>
      </p:sp>
      <p:sp>
        <p:nvSpPr>
          <p:cNvPr id="22" name="TextBox 21">
            <a:extLst>
              <a:ext uri="{FF2B5EF4-FFF2-40B4-BE49-F238E27FC236}">
                <a16:creationId xmlns:a16="http://schemas.microsoft.com/office/drawing/2014/main" id="{2BB74C8A-812C-C49D-0B93-0FD599611F66}"/>
              </a:ext>
            </a:extLst>
          </p:cNvPr>
          <p:cNvSpPr txBox="1"/>
          <p:nvPr/>
        </p:nvSpPr>
        <p:spPr>
          <a:xfrm>
            <a:off x="9008533" y="6145199"/>
            <a:ext cx="2421467" cy="369332"/>
          </a:xfrm>
          <a:prstGeom prst="rect">
            <a:avLst/>
          </a:prstGeom>
          <a:noFill/>
        </p:spPr>
        <p:txBody>
          <a:bodyPr wrap="square" rtlCol="0">
            <a:spAutoFit/>
          </a:bodyPr>
          <a:lstStyle/>
          <a:p>
            <a:r>
              <a:rPr lang="en-US" dirty="0"/>
              <a:t>Andrew Neiman</a:t>
            </a:r>
          </a:p>
        </p:txBody>
      </p:sp>
      <p:sp>
        <p:nvSpPr>
          <p:cNvPr id="23" name="TextBox 22">
            <a:extLst>
              <a:ext uri="{FF2B5EF4-FFF2-40B4-BE49-F238E27FC236}">
                <a16:creationId xmlns:a16="http://schemas.microsoft.com/office/drawing/2014/main" id="{1D8F6156-A8C7-1AFF-0226-05FFC07CA102}"/>
              </a:ext>
            </a:extLst>
          </p:cNvPr>
          <p:cNvSpPr txBox="1"/>
          <p:nvPr/>
        </p:nvSpPr>
        <p:spPr>
          <a:xfrm>
            <a:off x="1092204" y="1994743"/>
            <a:ext cx="2751666" cy="2308324"/>
          </a:xfrm>
          <a:prstGeom prst="rect">
            <a:avLst/>
          </a:prstGeom>
          <a:noFill/>
        </p:spPr>
        <p:txBody>
          <a:bodyPr wrap="square" rtlCol="0">
            <a:spAutoFit/>
          </a:bodyPr>
          <a:lstStyle/>
          <a:p>
            <a:r>
              <a:rPr lang="en-US" dirty="0"/>
              <a:t>Setting:</a:t>
            </a:r>
          </a:p>
          <a:p>
            <a:r>
              <a:rPr lang="en-US" dirty="0"/>
              <a:t>Jazz institute</a:t>
            </a:r>
          </a:p>
          <a:p>
            <a:r>
              <a:rPr lang="en-US" dirty="0"/>
              <a:t>Hallway outside of class.</a:t>
            </a:r>
          </a:p>
          <a:p>
            <a:r>
              <a:rPr lang="en-US" dirty="0"/>
              <a:t>Highly Regarded teacher</a:t>
            </a:r>
          </a:p>
          <a:p>
            <a:r>
              <a:rPr lang="en-US" dirty="0"/>
              <a:t>Optimistic and arrogant student.</a:t>
            </a:r>
          </a:p>
        </p:txBody>
      </p:sp>
      <p:sp>
        <p:nvSpPr>
          <p:cNvPr id="24" name="TextBox 23">
            <a:extLst>
              <a:ext uri="{FF2B5EF4-FFF2-40B4-BE49-F238E27FC236}">
                <a16:creationId xmlns:a16="http://schemas.microsoft.com/office/drawing/2014/main" id="{829A25F5-4390-4C0A-465C-AF36B23753D7}"/>
              </a:ext>
            </a:extLst>
          </p:cNvPr>
          <p:cNvSpPr txBox="1"/>
          <p:nvPr/>
        </p:nvSpPr>
        <p:spPr>
          <a:xfrm>
            <a:off x="1092204" y="527956"/>
            <a:ext cx="2171702" cy="1754326"/>
          </a:xfrm>
          <a:prstGeom prst="rect">
            <a:avLst/>
          </a:prstGeom>
          <a:noFill/>
        </p:spPr>
        <p:txBody>
          <a:bodyPr wrap="square" rtlCol="0">
            <a:spAutoFit/>
          </a:bodyPr>
          <a:lstStyle/>
          <a:p>
            <a:r>
              <a:rPr lang="en-US" dirty="0"/>
              <a:t>Noise:</a:t>
            </a:r>
            <a:br>
              <a:rPr lang="en-US" dirty="0"/>
            </a:br>
            <a:r>
              <a:rPr lang="en-US" dirty="0"/>
              <a:t>Body Language</a:t>
            </a:r>
          </a:p>
          <a:p>
            <a:r>
              <a:rPr lang="en-US" dirty="0"/>
              <a:t>Jazz Music</a:t>
            </a:r>
          </a:p>
          <a:p>
            <a:r>
              <a:rPr lang="en-US" dirty="0"/>
              <a:t>Consequences of underperforming</a:t>
            </a:r>
          </a:p>
          <a:p>
            <a:endParaRPr lang="en-US" dirty="0"/>
          </a:p>
        </p:txBody>
      </p:sp>
    </p:spTree>
    <p:extLst>
      <p:ext uri="{BB962C8B-B14F-4D97-AF65-F5344CB8AC3E}">
        <p14:creationId xmlns:p14="http://schemas.microsoft.com/office/powerpoint/2010/main" val="1887232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61FE8-2E08-EBB3-E88D-CD546192FE60}"/>
              </a:ext>
            </a:extLst>
          </p:cNvPr>
          <p:cNvSpPr>
            <a:spLocks noGrp="1"/>
          </p:cNvSpPr>
          <p:nvPr>
            <p:ph type="title"/>
          </p:nvPr>
        </p:nvSpPr>
        <p:spPr/>
        <p:txBody>
          <a:bodyPr/>
          <a:lstStyle/>
          <a:p>
            <a:r>
              <a:rPr lang="en-US" dirty="0"/>
              <a:t>Communication Model Analysis</a:t>
            </a:r>
          </a:p>
        </p:txBody>
      </p:sp>
      <p:sp>
        <p:nvSpPr>
          <p:cNvPr id="3" name="Content Placeholder 2">
            <a:extLst>
              <a:ext uri="{FF2B5EF4-FFF2-40B4-BE49-F238E27FC236}">
                <a16:creationId xmlns:a16="http://schemas.microsoft.com/office/drawing/2014/main" id="{98416702-178B-F3E8-D2DE-4BC7D3124C15}"/>
              </a:ext>
            </a:extLst>
          </p:cNvPr>
          <p:cNvSpPr>
            <a:spLocks noGrp="1"/>
          </p:cNvSpPr>
          <p:nvPr>
            <p:ph idx="1"/>
          </p:nvPr>
        </p:nvSpPr>
        <p:spPr>
          <a:xfrm>
            <a:off x="1103312" y="2052918"/>
            <a:ext cx="8946541" cy="4195481"/>
          </a:xfrm>
        </p:spPr>
        <p:txBody>
          <a:bodyPr>
            <a:normAutofit/>
          </a:bodyPr>
          <a:lstStyle/>
          <a:p>
            <a:pPr marL="0" indent="0">
              <a:buNone/>
            </a:pPr>
            <a:r>
              <a:rPr lang="en-US" sz="1400" dirty="0"/>
              <a:t>I chose to analyze a scene from one of my favorite movies, Whiplash. Terrence Fletcher and Andrew Neiman are communicating during a break of their first class together. The message is Terrence trying to tell Andrew that he’s here in this school and in his class for a reason. Andrew’s feedback is an unsure and nervous, “yeah.” In addition, Terrence wants to reinforce this point to Andrew by making him express it himself. This communication uses the verbal face to face channel, and there are several examples of noise and context in this model.</a:t>
            </a:r>
          </a:p>
          <a:p>
            <a:pPr marL="0" indent="0">
              <a:buNone/>
            </a:pPr>
            <a:r>
              <a:rPr lang="en-US" sz="1400" dirty="0"/>
              <a:t>	The physical noise the background Jazz Music. Physiological noise is Terrence’s imposing body language over Andrew. Psychologically, Andrew is nervous and scared having just witnessed the abuse of another student, but also has dreams of greatness. The physical setting is the Jazz institute both of them are in, and the hallway that is just outside of their classroom. The social and relational context is between a highly regarded and strict teacher, and an optimistic and slightly arrogant student. </a:t>
            </a:r>
            <a:br>
              <a:rPr lang="en-US" sz="1400" dirty="0"/>
            </a:br>
            <a:r>
              <a:rPr lang="en-US" sz="1400" dirty="0"/>
              <a:t>	I believe they both understood what each person was saying and communicated effectively. The belief that, “being here for a reason” was instilled in Andrew for better or for worse, and Terrence also recognized that he believed that. All of the context and noise involved feeds into what each person takes away from it. Terrence wishing to push Andrew forward and Andrew wanting to be pushed forward is something both people wanted and took away from the interaction.</a:t>
            </a:r>
          </a:p>
        </p:txBody>
      </p:sp>
    </p:spTree>
    <p:extLst>
      <p:ext uri="{BB962C8B-B14F-4D97-AF65-F5344CB8AC3E}">
        <p14:creationId xmlns:p14="http://schemas.microsoft.com/office/powerpoint/2010/main" val="273586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80</TotalTime>
  <Words>342</Words>
  <Application>Microsoft Office PowerPoint</Application>
  <PresentationFormat>Widescreen</PresentationFormat>
  <Paragraphs>20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Century Gothic</vt:lpstr>
      <vt:lpstr>Wingdings 3</vt:lpstr>
      <vt:lpstr>Ion</vt:lpstr>
      <vt:lpstr>PowerPoint Presentation</vt:lpstr>
      <vt:lpstr>Communication Model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Gunnar Forcier</dc:creator>
  <cp:lastModifiedBy>Gunnar Forcier</cp:lastModifiedBy>
  <cp:revision>1</cp:revision>
  <dcterms:created xsi:type="dcterms:W3CDTF">2023-02-09T19:19:17Z</dcterms:created>
  <dcterms:modified xsi:type="dcterms:W3CDTF">2023-02-09T20:40:11Z</dcterms:modified>
</cp:coreProperties>
</file>