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40"/>
  </p:notesMasterIdLst>
  <p:sldIdLst>
    <p:sldId id="256" r:id="rId2"/>
    <p:sldId id="257" r:id="rId3"/>
    <p:sldId id="258" r:id="rId4"/>
    <p:sldId id="259" r:id="rId5"/>
    <p:sldId id="260" r:id="rId6"/>
    <p:sldId id="261" r:id="rId7"/>
    <p:sldId id="262" r:id="rId8"/>
    <p:sldId id="263" r:id="rId9"/>
    <p:sldId id="287" r:id="rId10"/>
    <p:sldId id="288"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93" r:id="rId30"/>
    <p:sldId id="283" r:id="rId31"/>
    <p:sldId id="289" r:id="rId32"/>
    <p:sldId id="290" r:id="rId33"/>
    <p:sldId id="291" r:id="rId34"/>
    <p:sldId id="292" r:id="rId35"/>
    <p:sldId id="285" r:id="rId36"/>
    <p:sldId id="295" r:id="rId37"/>
    <p:sldId id="294" r:id="rId38"/>
    <p:sldId id="286" r:id="rId3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tvik Neelakan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3" d="100"/>
          <a:sy n="133" d="100"/>
        </p:scale>
        <p:origin x="-972"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This is also there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2348223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 name="Shape 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
        <p:nvSpPr>
          <p:cNvPr id="9" name="Shape 9"/>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rgbClr val="000000"/>
              </a:buClr>
              <a:buSzPct val="166666"/>
              <a:buFont typeface="Arial"/>
              <a:buChar char="•"/>
              <a:defRPr sz="3000" b="0" i="0" u="none" strike="noStrike" cap="none" baseline="0">
                <a:solidFill>
                  <a:srgbClr val="000000"/>
                </a:solidFill>
                <a:latin typeface="Arial"/>
                <a:ea typeface="Arial"/>
                <a:cs typeface="Arial"/>
                <a:sym typeface="Arial"/>
              </a:defRPr>
            </a:lvl1pPr>
            <a:lvl2pPr marL="742950" indent="-285750" algn="l" rtl="0">
              <a:spcBef>
                <a:spcPts val="480"/>
              </a:spcBef>
              <a:buClr>
                <a:srgbClr val="000000"/>
              </a:buClr>
              <a:buSzPct val="100000"/>
              <a:buFont typeface="Courier New"/>
              <a:buChar char="o"/>
              <a:defRPr sz="2400" b="0" i="0" u="none" strike="noStrike" cap="none" baseline="0">
                <a:solidFill>
                  <a:srgbClr val="000000"/>
                </a:solidFill>
                <a:latin typeface="Arial"/>
                <a:ea typeface="Arial"/>
                <a:cs typeface="Arial"/>
                <a:sym typeface="Arial"/>
              </a:defRPr>
            </a:lvl2pPr>
            <a:lvl3pPr marL="1143000" indent="-228600" algn="l" rtl="0">
              <a:spcBef>
                <a:spcPts val="480"/>
              </a:spcBef>
              <a:buClr>
                <a:srgbClr val="000000"/>
              </a:buClr>
              <a:buSzPct val="100000"/>
              <a:buFont typeface="Wingdings"/>
              <a:buChar char="§"/>
              <a:defRPr sz="2400" b="0" i="0" u="none" strike="noStrike" cap="none" baseline="0">
                <a:solidFill>
                  <a:srgbClr val="000000"/>
                </a:solidFill>
                <a:latin typeface="Arial"/>
                <a:ea typeface="Arial"/>
                <a:cs typeface="Arial"/>
                <a:sym typeface="Arial"/>
              </a:defRPr>
            </a:lvl3pPr>
            <a:lvl4pPr marL="1600200" indent="-228600" algn="l" rtl="0">
              <a:spcBef>
                <a:spcPts val="360"/>
              </a:spcBef>
              <a:buClr>
                <a:srgbClr val="000000"/>
              </a:buClr>
              <a:buSzPct val="166666"/>
              <a:buFont typeface="Arial"/>
              <a:buChar char="•"/>
              <a:defRPr sz="1800" b="0" i="0" u="none" strike="noStrike" cap="none" baseline="0">
                <a:solidFill>
                  <a:srgbClr val="000000"/>
                </a:solidFill>
                <a:latin typeface="Arial"/>
                <a:ea typeface="Arial"/>
                <a:cs typeface="Arial"/>
                <a:sym typeface="Arial"/>
              </a:defRPr>
            </a:lvl4pPr>
            <a:lvl5pPr marL="2057400" indent="-228600" algn="l" rtl="0">
              <a:spcBef>
                <a:spcPts val="360"/>
              </a:spcBef>
              <a:buClr>
                <a:srgbClr val="000000"/>
              </a:buClr>
              <a:buSzPct val="100000"/>
              <a:buFont typeface="Courier New"/>
              <a:buChar char="o"/>
              <a:defRPr sz="1800" b="0" i="0" u="none" strike="noStrike" cap="none" baseline="0">
                <a:solidFill>
                  <a:srgbClr val="000000"/>
                </a:solidFill>
                <a:latin typeface="Arial"/>
                <a:ea typeface="Arial"/>
                <a:cs typeface="Arial"/>
                <a:sym typeface="Arial"/>
              </a:defRPr>
            </a:lvl5pPr>
            <a:lvl6pPr marL="2514600" indent="-228600" algn="l" rtl="0">
              <a:spcBef>
                <a:spcPts val="360"/>
              </a:spcBef>
              <a:buClr>
                <a:srgbClr val="000000"/>
              </a:buClr>
              <a:buSzPct val="100000"/>
              <a:buFont typeface="Wingdings"/>
              <a:buChar char="§"/>
              <a:defRPr sz="1800" b="0" i="0" u="none" strike="noStrike" cap="none" baseline="0">
                <a:solidFill>
                  <a:srgbClr val="000000"/>
                </a:solidFill>
                <a:latin typeface="Arial"/>
                <a:ea typeface="Arial"/>
                <a:cs typeface="Arial"/>
                <a:sym typeface="Arial"/>
              </a:defRPr>
            </a:lvl6pPr>
            <a:lvl7pPr marL="2971800" indent="-228600" algn="l" rtl="0">
              <a:spcBef>
                <a:spcPts val="360"/>
              </a:spcBef>
              <a:buClr>
                <a:srgbClr val="000000"/>
              </a:buClr>
              <a:buSzPct val="166666"/>
              <a:buFont typeface="Arial"/>
              <a:buChar char="•"/>
              <a:defRPr sz="1800" b="0" i="0" u="none" strike="noStrike" cap="none" baseline="0">
                <a:solidFill>
                  <a:srgbClr val="000000"/>
                </a:solidFill>
                <a:latin typeface="Arial"/>
                <a:ea typeface="Arial"/>
                <a:cs typeface="Arial"/>
                <a:sym typeface="Arial"/>
              </a:defRPr>
            </a:lvl7pPr>
            <a:lvl8pPr marL="3429000" indent="-228600" algn="l" rtl="0">
              <a:spcBef>
                <a:spcPts val="360"/>
              </a:spcBef>
              <a:buClr>
                <a:srgbClr val="000000"/>
              </a:buClr>
              <a:buSzPct val="100000"/>
              <a:buFont typeface="Courier New"/>
              <a:buChar char="o"/>
              <a:defRPr sz="1800" b="0" i="0" u="none" strike="noStrike" cap="none" baseline="0">
                <a:solidFill>
                  <a:srgbClr val="000000"/>
                </a:solidFill>
                <a:latin typeface="Arial"/>
                <a:ea typeface="Arial"/>
                <a:cs typeface="Arial"/>
                <a:sym typeface="Arial"/>
              </a:defRPr>
            </a:lvl8pPr>
            <a:lvl9pPr marL="3886200" indent="-228600" algn="l" rtl="0">
              <a:spcBef>
                <a:spcPts val="360"/>
              </a:spcBef>
              <a:buClr>
                <a:srgbClr val="000000"/>
              </a:buClr>
              <a:buSzPct val="100000"/>
              <a:buFont typeface="Wingdings"/>
              <a:buChar char="§"/>
              <a:defRPr sz="1800" b="0" i="0" u="none" strike="noStrike" cap="none" baseline="0">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Time_serie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hyperlink" Target="http://en.wikipedia.org/wiki/Sequence_alignmen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147830"/>
            <a:ext cx="7772400" cy="892199"/>
          </a:xfrm>
          <a:prstGeom prst="rect">
            <a:avLst/>
          </a:prstGeom>
        </p:spPr>
        <p:txBody>
          <a:bodyPr lIns="91425" tIns="91425" rIns="91425" bIns="91425" anchor="b" anchorCtr="0">
            <a:noAutofit/>
          </a:bodyPr>
          <a:lstStyle/>
          <a:p>
            <a:pPr>
              <a:buNone/>
            </a:pPr>
            <a:r>
              <a:rPr lang="en"/>
              <a:t>Time Series Data Mining Tool </a:t>
            </a:r>
          </a:p>
        </p:txBody>
      </p:sp>
      <p:sp>
        <p:nvSpPr>
          <p:cNvPr id="24" name="Shape 24"/>
          <p:cNvSpPr txBox="1">
            <a:spLocks noGrp="1"/>
          </p:cNvSpPr>
          <p:nvPr>
            <p:ph type="subTitle" idx="1"/>
          </p:nvPr>
        </p:nvSpPr>
        <p:spPr>
          <a:xfrm>
            <a:off x="612749" y="5134087"/>
            <a:ext cx="7772400" cy="1046400"/>
          </a:xfrm>
          <a:prstGeom prst="rect">
            <a:avLst/>
          </a:prstGeom>
        </p:spPr>
        <p:txBody>
          <a:bodyPr lIns="91425" tIns="91425" rIns="91425" bIns="91425" anchor="t" anchorCtr="0">
            <a:noAutofit/>
          </a:bodyPr>
          <a:lstStyle/>
          <a:p>
            <a:pPr lvl="0" rtl="0">
              <a:buNone/>
            </a:pPr>
            <a:r>
              <a:rPr lang="en"/>
              <a:t>Samir, Satvik, Vaishakh</a:t>
            </a:r>
          </a:p>
          <a:p>
            <a:pPr>
              <a:buNone/>
            </a:pPr>
            <a:r>
              <a:rPr lang="en"/>
              <a:t>Dept. Of CSE, RVCE</a:t>
            </a:r>
          </a:p>
        </p:txBody>
      </p:sp>
      <p:sp>
        <p:nvSpPr>
          <p:cNvPr id="25" name="Shape 25"/>
          <p:cNvSpPr/>
          <p:nvPr/>
        </p:nvSpPr>
        <p:spPr>
          <a:xfrm>
            <a:off x="1589439" y="1848923"/>
            <a:ext cx="5663486" cy="3160153"/>
          </a:xfrm>
          <a:prstGeom prst="rect">
            <a:avLst/>
          </a:prstGeom>
          <a:blipFill>
            <a:blip r:embed="rId3"/>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Level 2.0</a:t>
            </a:r>
            <a:endParaRPr lang="en-US" dirty="0"/>
          </a:p>
        </p:txBody>
      </p:sp>
      <p:pic>
        <p:nvPicPr>
          <p:cNvPr id="3074" name="Picture 2" descr="C:\Users\Satvik\Documents\GitHub\ts-datamining\Reports\Report\screenshots\dfd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148176"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62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MODULES Description</a:t>
            </a:r>
          </a:p>
        </p:txBody>
      </p:sp>
      <p:sp>
        <p:nvSpPr>
          <p:cNvPr id="75" name="Shape 75"/>
          <p:cNvSpPr txBox="1"/>
          <p:nvPr/>
        </p:nvSpPr>
        <p:spPr>
          <a:xfrm>
            <a:off x="457200" y="1693750"/>
            <a:ext cx="7721400" cy="4275599"/>
          </a:xfrm>
          <a:prstGeom prst="rect">
            <a:avLst/>
          </a:prstGeom>
          <a:noFill/>
        </p:spPr>
        <p:txBody>
          <a:bodyPr lIns="91425" tIns="91425" rIns="91425" bIns="91425" anchor="t" anchorCtr="0">
            <a:noAutofit/>
          </a:bodyPr>
          <a:lstStyle/>
          <a:p>
            <a:pPr lvl="0" rtl="0">
              <a:buNone/>
            </a:pPr>
            <a:r>
              <a:rPr lang="en" sz="3000"/>
              <a:t>The Different Modules are :</a:t>
            </a:r>
          </a:p>
          <a:p>
            <a:pPr marL="457200" lvl="0" indent="-419100" rtl="0">
              <a:buClr>
                <a:srgbClr val="000000"/>
              </a:buClr>
              <a:buSzPct val="166666"/>
              <a:buFont typeface="Arial"/>
              <a:buChar char="•"/>
            </a:pPr>
            <a:r>
              <a:rPr lang="en" sz="3000"/>
              <a:t>GUI module</a:t>
            </a:r>
          </a:p>
          <a:p>
            <a:pPr marL="457200" lvl="0" indent="-419100" rtl="0">
              <a:buClr>
                <a:srgbClr val="000000"/>
              </a:buClr>
              <a:buSzPct val="166666"/>
              <a:buFont typeface="Arial"/>
              <a:buChar char="•"/>
            </a:pPr>
            <a:r>
              <a:rPr lang="en" sz="3000"/>
              <a:t>Similarity Detection Module</a:t>
            </a:r>
          </a:p>
          <a:p>
            <a:pPr marL="457200" lvl="0" indent="-419100" rtl="0">
              <a:buClr>
                <a:srgbClr val="000000"/>
              </a:buClr>
              <a:buSzPct val="166666"/>
              <a:buFont typeface="Arial"/>
              <a:buChar char="•"/>
            </a:pPr>
            <a:r>
              <a:rPr lang="en" sz="3000"/>
              <a:t>Forecasting Module</a:t>
            </a:r>
          </a:p>
          <a:p>
            <a:pPr marL="457200" lvl="0" indent="-419100" rtl="0">
              <a:buClr>
                <a:srgbClr val="000000"/>
              </a:buClr>
              <a:buSzPct val="166666"/>
              <a:buFont typeface="Arial"/>
              <a:buChar char="•"/>
            </a:pPr>
            <a:r>
              <a:rPr lang="en" sz="3000"/>
              <a:t>Anomaly Detection Module</a:t>
            </a:r>
          </a:p>
          <a:p>
            <a:pPr marL="457200" lvl="0" indent="-419100">
              <a:buClr>
                <a:srgbClr val="000000"/>
              </a:buClr>
              <a:buSzPct val="166666"/>
              <a:buFont typeface="Arial"/>
              <a:buChar char="•"/>
            </a:pPr>
            <a:r>
              <a:rPr lang="en" sz="3000"/>
              <a:t>Temporal Pattern Detection Module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GUI MODULE</a:t>
            </a:r>
          </a:p>
        </p:txBody>
      </p:sp>
      <p:sp>
        <p:nvSpPr>
          <p:cNvPr id="81" name="Shape 8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Jsp and Servlets are are used.</a:t>
            </a:r>
          </a:p>
          <a:p>
            <a:pPr lvl="0" rtl="0">
              <a:buNone/>
            </a:pPr>
            <a:r>
              <a:rPr lang="en"/>
              <a:t> A MVC Model is built</a:t>
            </a:r>
          </a:p>
          <a:p>
            <a:pPr lvl="0" rtl="0">
              <a:buNone/>
            </a:pPr>
            <a:r>
              <a:rPr lang="en"/>
              <a:t>Ajax and JQuery UI</a:t>
            </a:r>
          </a:p>
          <a:p>
            <a:pPr lvl="0" rtl="0">
              <a:buNone/>
            </a:pPr>
            <a:r>
              <a:rPr lang="en"/>
              <a:t>for dynamic updation</a:t>
            </a:r>
          </a:p>
          <a:p>
            <a:pPr lvl="0" rtl="0">
              <a:buNone/>
            </a:pPr>
            <a:r>
              <a:rPr lang="en"/>
              <a:t>Google Charts API </a:t>
            </a:r>
          </a:p>
          <a:p>
            <a:pPr lvl="0" rtl="0">
              <a:buNone/>
            </a:pPr>
            <a:r>
              <a:rPr lang="en"/>
              <a:t>for charting</a:t>
            </a:r>
          </a:p>
        </p:txBody>
      </p:sp>
      <p:sp>
        <p:nvSpPr>
          <p:cNvPr id="82" name="Shape 82"/>
          <p:cNvSpPr/>
          <p:nvPr/>
        </p:nvSpPr>
        <p:spPr>
          <a:xfrm>
            <a:off x="4495800" y="2438400"/>
            <a:ext cx="4345987" cy="3680078"/>
          </a:xfrm>
          <a:prstGeom prst="rect">
            <a:avLst/>
          </a:prstGeom>
          <a:blipFill>
            <a:blip r:embed="rId3"/>
            <a:stretch>
              <a:fillRect/>
            </a:stretch>
          </a:blipFill>
          <a:ln>
            <a:noFill/>
          </a:ln>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Anomaly Detection</a:t>
            </a:r>
          </a:p>
        </p:txBody>
      </p:sp>
      <p:sp>
        <p:nvSpPr>
          <p:cNvPr id="88" name="Shape 8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buNone/>
            </a:pPr>
            <a:r>
              <a:rPr lang="en"/>
              <a:t>Anomaly detection, (outlier detection) refers to </a:t>
            </a:r>
            <a:r>
              <a:rPr lang="en" u="sng"/>
              <a:t>detecting patterns in a given data set</a:t>
            </a:r>
            <a:r>
              <a:rPr lang="en"/>
              <a:t> that do not </a:t>
            </a:r>
            <a:r>
              <a:rPr lang="en" u="sng"/>
              <a:t>conform to an established normal behavior</a:t>
            </a:r>
            <a:r>
              <a:rPr lang="en"/>
              <a:t>. The patterns thus detected are called anomalies and often translate to critical and actionable information in several application domains. Anomalies are also referred to as outliers, change, deviation, surprise, aberrant, peculiarity, intrusion, etc.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685800"/>
            <a:ext cx="8229600" cy="1143000"/>
          </a:xfrm>
          <a:prstGeom prst="rect">
            <a:avLst/>
          </a:prstGeom>
        </p:spPr>
        <p:txBody>
          <a:bodyPr lIns="91425" tIns="91425" rIns="91425" bIns="91425" anchor="b" anchorCtr="0">
            <a:noAutofit/>
          </a:bodyPr>
          <a:lstStyle/>
          <a:p>
            <a:pPr lvl="0" algn="ctr" rtl="0">
              <a:buNone/>
            </a:pPr>
            <a:r>
              <a:rPr lang="en" dirty="0"/>
              <a:t>Anomaly Detection - CUSUM VMASK </a:t>
            </a:r>
          </a:p>
          <a:p>
            <a:pPr algn="ctr">
              <a:buNone/>
            </a:pPr>
            <a:r>
              <a:rPr lang="en" dirty="0"/>
              <a:t>APPROACH</a:t>
            </a:r>
          </a:p>
        </p:txBody>
      </p:sp>
      <p:sp>
        <p:nvSpPr>
          <p:cNvPr id="94" name="Shape 9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38100" lvl="0" indent="0">
              <a:buClr>
                <a:srgbClr val="000000"/>
              </a:buClr>
              <a:buSzPct val="208333"/>
              <a:buNone/>
            </a:pPr>
            <a:endParaRPr lang="en" sz="2400" dirty="0" smtClean="0"/>
          </a:p>
          <a:p>
            <a:pPr marL="38100" lvl="0" indent="0">
              <a:buClr>
                <a:srgbClr val="000000"/>
              </a:buClr>
              <a:buSzPct val="208333"/>
              <a:buNone/>
            </a:pPr>
            <a:r>
              <a:rPr lang="en" sz="2400" dirty="0" smtClean="0"/>
              <a:t>Samples</a:t>
            </a:r>
            <a:r>
              <a:rPr lang="en" sz="2400" dirty="0"/>
              <a:t>, each of size n, and compute the mean of each sample. Then the cumulative sum (CUSUM) control chart is formed by plotting one of the following quantities: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1" name="Shape 101"/>
          <p:cNvSpPr/>
          <p:nvPr/>
        </p:nvSpPr>
        <p:spPr>
          <a:xfrm>
            <a:off x="762000" y="1676400"/>
            <a:ext cx="6892740" cy="3888417"/>
          </a:xfrm>
          <a:prstGeom prst="rect">
            <a:avLst/>
          </a:prstGeom>
          <a:blipFill>
            <a:blip r:embed="rId3"/>
            <a:stretch>
              <a:fillRect/>
            </a:stretch>
          </a:blipFill>
          <a:ln>
            <a:noFill/>
          </a:ln>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lgn="ctr">
              <a:buNone/>
            </a:pPr>
            <a:r>
              <a:rPr lang="en" sz="3400"/>
              <a:t>ANOMALY DETECTION-STATISTICAL APPROACH</a:t>
            </a:r>
          </a:p>
        </p:txBody>
      </p:sp>
      <p:sp>
        <p:nvSpPr>
          <p:cNvPr id="107" name="Shape 10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rgbClr val="000000"/>
              </a:buClr>
              <a:buSzPct val="166666"/>
              <a:buFont typeface="Arial"/>
              <a:buChar char="•"/>
            </a:pPr>
            <a:r>
              <a:rPr lang="en" dirty="0"/>
              <a:t>Dealt with by Statistical Quality Control</a:t>
            </a:r>
          </a:p>
          <a:p>
            <a:pPr marL="457200" lvl="0" indent="-419100" rtl="0">
              <a:buClr>
                <a:srgbClr val="000000"/>
              </a:buClr>
              <a:buSzPct val="166666"/>
              <a:buFont typeface="Arial"/>
              <a:buChar char="•"/>
            </a:pPr>
            <a:r>
              <a:rPr lang="en" dirty="0"/>
              <a:t>Record the mean and standard deviation up the the current time.</a:t>
            </a:r>
          </a:p>
          <a:p>
            <a:pPr marL="457200" lvl="0" indent="-419100" rtl="0">
              <a:buClr>
                <a:srgbClr val="000000"/>
              </a:buClr>
              <a:buSzPct val="166666"/>
              <a:buFont typeface="Arial"/>
              <a:buChar char="•"/>
            </a:pPr>
            <a:r>
              <a:rPr lang="en" dirty="0"/>
              <a:t>Signal an alarm if </a:t>
            </a:r>
            <a:r>
              <a:rPr lang="en" dirty="0" smtClean="0"/>
              <a:t>the process  goes  </a:t>
            </a:r>
            <a:r>
              <a:rPr lang="en" dirty="0"/>
              <a:t>outside 3 sigmas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endParaRPr/>
          </a:p>
        </p:txBody>
      </p:sp>
      <p:sp>
        <p:nvSpPr>
          <p:cNvPr id="113" name="Shape 11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endParaRPr/>
          </a:p>
        </p:txBody>
      </p:sp>
      <p:sp>
        <p:nvSpPr>
          <p:cNvPr id="114" name="Shape 114"/>
          <p:cNvSpPr/>
          <p:nvPr/>
        </p:nvSpPr>
        <p:spPr>
          <a:xfrm>
            <a:off x="457200" y="1600200"/>
            <a:ext cx="8398723" cy="3473752"/>
          </a:xfrm>
          <a:prstGeom prst="rect">
            <a:avLst/>
          </a:prstGeom>
          <a:blipFill>
            <a:blip r:embed="rId3"/>
            <a:stretch>
              <a:fillRect/>
            </a:stretch>
          </a:blipFill>
          <a:ln>
            <a:noFill/>
          </a:ln>
        </p:spPr>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Similarity Detection</a:t>
            </a:r>
          </a:p>
        </p:txBody>
      </p:sp>
      <p:sp>
        <p:nvSpPr>
          <p:cNvPr id="120" name="Shape 12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buNone/>
            </a:pPr>
            <a:r>
              <a:rPr lang="en" sz="1600" dirty="0">
                <a:solidFill>
                  <a:schemeClr val="tx1"/>
                </a:solidFill>
              </a:rPr>
              <a:t>Given a query time series Q, a similarity finder will find the most similar time series in a given collection of time series. With Clustering, natural groupings of time series can be obtained. </a:t>
            </a:r>
          </a:p>
        </p:txBody>
      </p:sp>
      <p:pic>
        <p:nvPicPr>
          <p:cNvPr id="10242" name="Picture 2" descr="C:\Users\Satvik\Documents\GitHub\ts-datamining\Reports\Report\screenshots\dtw_inf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19400"/>
            <a:ext cx="7848600" cy="3505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SIMILARITY FINDER - DTW ALGORITHM</a:t>
            </a:r>
          </a:p>
        </p:txBody>
      </p:sp>
      <p:sp>
        <p:nvSpPr>
          <p:cNvPr id="126" name="Shape 12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1800"/>
              <a:t>In general, DTW is a method that allows a computer to find an optimal match between two given sequences (e.g. </a:t>
            </a:r>
            <a:r>
              <a:rPr lang="en" sz="1800">
                <a:solidFill>
                  <a:srgbClr val="0B0080"/>
                </a:solidFill>
                <a:hlinkClick r:id="rId3"/>
              </a:rPr>
              <a:t>time series</a:t>
            </a:r>
            <a:r>
              <a:rPr lang="en" sz="1800"/>
              <a:t>) with certain restrictions. </a:t>
            </a:r>
          </a:p>
          <a:p>
            <a:endParaRPr lang="en" sz="1800"/>
          </a:p>
          <a:p>
            <a:pPr lvl="0" rtl="0">
              <a:buNone/>
            </a:pPr>
            <a:r>
              <a:rPr lang="en" sz="1800"/>
              <a:t>The sequences are "warped" non-linearly in the time dimension to determine a measure of their similarity independent of certain non-linear variations in the time dimension. This </a:t>
            </a:r>
            <a:r>
              <a:rPr lang="en" sz="1800">
                <a:solidFill>
                  <a:srgbClr val="0B0080"/>
                </a:solidFill>
                <a:hlinkClick r:id="rId4"/>
              </a:rPr>
              <a:t>sequence alignment</a:t>
            </a:r>
            <a:r>
              <a:rPr lang="en" sz="1800"/>
              <a:t> method is often used in time series classification.</a:t>
            </a:r>
          </a:p>
          <a:p>
            <a:endParaRPr lang="en" sz="1800"/>
          </a:p>
          <a:p>
            <a:endParaRPr lang="en" sz="1800"/>
          </a:p>
        </p:txBody>
      </p:sp>
      <p:sp>
        <p:nvSpPr>
          <p:cNvPr id="127" name="Shape 127"/>
          <p:cNvSpPr/>
          <p:nvPr/>
        </p:nvSpPr>
        <p:spPr>
          <a:xfrm>
            <a:off x="4001325" y="3721197"/>
            <a:ext cx="3456350" cy="2846702"/>
          </a:xfrm>
          <a:prstGeom prst="rect">
            <a:avLst/>
          </a:prstGeom>
          <a:blipFill>
            <a:blip r:embed="rId5"/>
            <a:stretch>
              <a:fillRect/>
            </a:stretch>
          </a:blipFill>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9124" y="349187"/>
            <a:ext cx="8229600" cy="1143000"/>
          </a:xfrm>
          <a:prstGeom prst="rect">
            <a:avLst/>
          </a:prstGeom>
        </p:spPr>
        <p:txBody>
          <a:bodyPr lIns="91425" tIns="91425" rIns="91425" bIns="91425" anchor="b" anchorCtr="0">
            <a:noAutofit/>
          </a:bodyPr>
          <a:lstStyle/>
          <a:p>
            <a:pPr lvl="0" rtl="0">
              <a:buNone/>
            </a:pPr>
            <a:r>
              <a:rPr lang="en"/>
              <a:t>INTRODUCTION</a:t>
            </a:r>
          </a:p>
        </p:txBody>
      </p:sp>
      <p:sp>
        <p:nvSpPr>
          <p:cNvPr id="31" name="Shape 3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rgbClr val="000000"/>
              </a:buClr>
              <a:buSzPct val="166666"/>
              <a:buFont typeface="Arial"/>
              <a:buChar char="•"/>
            </a:pPr>
            <a:r>
              <a:rPr lang="en"/>
              <a:t>A time series is a sequence of data points, measured typically at successive points in time spaced at uniform time intervals.</a:t>
            </a:r>
          </a:p>
          <a:p>
            <a:endParaRPr lang="en"/>
          </a:p>
          <a:p>
            <a:pPr marL="457200" lvl="0" indent="-419100" rtl="0">
              <a:buClr>
                <a:srgbClr val="000000"/>
              </a:buClr>
              <a:buSzPct val="166666"/>
              <a:buFont typeface="Arial"/>
              <a:buChar char="•"/>
            </a:pPr>
            <a:r>
              <a:rPr lang="en"/>
              <a:t> Time series analysis comprises methods for analyzing time series data in order to extract meaningful statistics and other characteristics of the data.</a:t>
            </a:r>
          </a:p>
          <a:p>
            <a:endParaRPr lang="en"/>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endParaRPr/>
          </a:p>
        </p:txBody>
      </p:sp>
      <p:sp>
        <p:nvSpPr>
          <p:cNvPr id="133" name="Shape 13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endParaRPr/>
          </a:p>
        </p:txBody>
      </p:sp>
      <p:sp>
        <p:nvSpPr>
          <p:cNvPr id="134" name="Shape 134"/>
          <p:cNvSpPr/>
          <p:nvPr/>
        </p:nvSpPr>
        <p:spPr>
          <a:xfrm>
            <a:off x="152400" y="152400"/>
            <a:ext cx="8867775" cy="6315075"/>
          </a:xfrm>
          <a:prstGeom prst="rect">
            <a:avLst/>
          </a:prstGeom>
          <a:blipFill>
            <a:blip r:embed="rId3"/>
            <a:stretch>
              <a:fillRect/>
            </a:stretch>
          </a:blipFill>
        </p:spPr>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endParaRPr/>
          </a:p>
        </p:txBody>
      </p:sp>
      <p:sp>
        <p:nvSpPr>
          <p:cNvPr id="140" name="Shape 14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endParaRPr/>
          </a:p>
        </p:txBody>
      </p:sp>
      <p:sp>
        <p:nvSpPr>
          <p:cNvPr id="141" name="Shape 141"/>
          <p:cNvSpPr/>
          <p:nvPr/>
        </p:nvSpPr>
        <p:spPr>
          <a:xfrm>
            <a:off x="152400" y="152400"/>
            <a:ext cx="9010650" cy="6067425"/>
          </a:xfrm>
          <a:prstGeom prst="rect">
            <a:avLst/>
          </a:prstGeom>
          <a:blipFill>
            <a:blip r:embed="rId3"/>
            <a:stretch>
              <a:fillRect/>
            </a:stretch>
          </a:blipFill>
        </p:spPr>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SIMILARITY - SAX ALGORITHM</a:t>
            </a:r>
          </a:p>
        </p:txBody>
      </p:sp>
      <p:sp>
        <p:nvSpPr>
          <p:cNvPr id="147" name="Shape 14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2400"/>
              <a:t>SAX transforms a time-series </a:t>
            </a:r>
            <a:r>
              <a:rPr lang="en" sz="2400" i="1"/>
              <a:t>X</a:t>
            </a:r>
            <a:r>
              <a:rPr lang="en" sz="2400"/>
              <a:t> of length </a:t>
            </a:r>
            <a:r>
              <a:rPr lang="en" sz="2400" i="1"/>
              <a:t>n</a:t>
            </a:r>
            <a:r>
              <a:rPr lang="en" sz="2400"/>
              <a:t> into the string of arbitrary length</a:t>
            </a:r>
          </a:p>
          <a:p>
            <a:pPr lvl="0" rtl="0">
              <a:buNone/>
            </a:pPr>
            <a:r>
              <a:rPr lang="en" sz="2400"/>
              <a:t> The SAX algorithm consist of two steps: during the first step it transforms the original time-series into a PAA representation and this intermediate representation gets converted into a string during the second step. Use of PAA at the first step brings the advantage of a simple and efficient dimensionality reduction. </a:t>
            </a:r>
          </a:p>
          <a:p>
            <a:pPr>
              <a:buNone/>
            </a:pPr>
            <a:r>
              <a:rPr lang="en" sz="2400"/>
              <a:t>The second step, actual conversion of PAA coefficients into letters.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Time Series Forecasting </a:t>
            </a:r>
          </a:p>
        </p:txBody>
      </p:sp>
      <p:sp>
        <p:nvSpPr>
          <p:cNvPr id="153" name="Shape 15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rgbClr val="000000"/>
              </a:buClr>
              <a:buSzPct val="166666"/>
              <a:buFont typeface="Arial"/>
              <a:buChar char="•"/>
            </a:pPr>
            <a:r>
              <a:rPr lang="en"/>
              <a:t>Time series forecasting is the use of a model to predict future values based on previously observed values.</a:t>
            </a:r>
          </a:p>
          <a:p>
            <a:endParaRPr lang="en"/>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Forecasting/Smoothing Approaches</a:t>
            </a:r>
          </a:p>
        </p:txBody>
      </p:sp>
      <p:sp>
        <p:nvSpPr>
          <p:cNvPr id="159" name="Shape 15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rgbClr val="000000"/>
              </a:buClr>
              <a:buSzPct val="100000"/>
              <a:buFont typeface="Arial"/>
              <a:buAutoNum type="arabicPeriod"/>
            </a:pPr>
            <a:r>
              <a:rPr lang="en" b="1"/>
              <a:t>Moving Average</a:t>
            </a:r>
          </a:p>
          <a:p>
            <a:pPr marL="457200" lvl="0" indent="-419100" rtl="0">
              <a:buClr>
                <a:srgbClr val="000000"/>
              </a:buClr>
              <a:buSzPct val="100000"/>
              <a:buFont typeface="Arial"/>
              <a:buAutoNum type="arabicPeriod"/>
            </a:pPr>
            <a:r>
              <a:rPr lang="en" b="1"/>
              <a:t>Moving Exponential Average</a:t>
            </a:r>
          </a:p>
          <a:p>
            <a:pPr marL="457200" lvl="0" indent="-419100" rtl="0">
              <a:buClr>
                <a:srgbClr val="000000"/>
              </a:buClr>
              <a:buSzPct val="100000"/>
              <a:buFont typeface="Arial"/>
              <a:buAutoNum type="arabicPeriod"/>
            </a:pPr>
            <a:r>
              <a:rPr lang="en" b="1"/>
              <a:t>Moving Geometric Average</a:t>
            </a:r>
          </a:p>
          <a:p>
            <a:pPr lvl="0" rtl="0">
              <a:buNone/>
            </a:pPr>
            <a:r>
              <a:rPr lang="en" sz="2400">
                <a:latin typeface="Verdana"/>
                <a:ea typeface="Verdana"/>
                <a:cs typeface="Verdana"/>
                <a:sym typeface="Verdana"/>
              </a:rPr>
              <a:t>The Geometric moving average calculates the geometric mean of the previous N bars </a:t>
            </a:r>
          </a:p>
          <a:p>
            <a:pPr lvl="0" rtl="0">
              <a:buNone/>
            </a:pPr>
            <a:r>
              <a:rPr lang="en" sz="2400">
                <a:latin typeface="Verdana"/>
                <a:ea typeface="Verdana"/>
                <a:cs typeface="Verdana"/>
                <a:sym typeface="Verdana"/>
              </a:rPr>
              <a:t> The geometric mean on the other hand is calculated by multiplying the time series' N previous values and then taking the N'th root.</a:t>
            </a:r>
          </a:p>
          <a:p>
            <a:pPr lvl="0" rtl="0">
              <a:buNone/>
            </a:pPr>
            <a:r>
              <a:rPr lang="en" sz="2400">
                <a:latin typeface="Verdana"/>
                <a:ea typeface="Verdana"/>
                <a:cs typeface="Verdana"/>
                <a:sym typeface="Verdana"/>
              </a:rPr>
              <a:t>These algorithms are just legacy algorithms and do not really yield promising results. Hence, the NARX NN Is Used.</a:t>
            </a:r>
          </a:p>
          <a:p>
            <a:endParaRPr lang="en" sz="2400">
              <a:latin typeface="Verdana"/>
              <a:ea typeface="Verdana"/>
              <a:cs typeface="Verdana"/>
              <a:sym typeface="Verdana"/>
            </a:endParaRPr>
          </a:p>
          <a:p>
            <a:endParaRPr lang="en" sz="2400">
              <a:latin typeface="Verdana"/>
              <a:ea typeface="Verdana"/>
              <a:cs typeface="Verdana"/>
              <a:sym typeface="Verdana"/>
            </a:endParaRPr>
          </a:p>
          <a:p>
            <a:endParaRPr lang="en" sz="2400">
              <a:latin typeface="Verdana"/>
              <a:ea typeface="Verdana"/>
              <a:cs typeface="Verdana"/>
              <a:sym typeface="Verdana"/>
            </a:endParaRPr>
          </a:p>
          <a:p>
            <a:endParaRPr lang="en" sz="2400">
              <a:latin typeface="Verdana"/>
              <a:ea typeface="Verdana"/>
              <a:cs typeface="Verdana"/>
              <a:sym typeface="Verdana"/>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Example : Moving geometric on Rainfall Data</a:t>
            </a:r>
          </a:p>
        </p:txBody>
      </p:sp>
      <p:sp>
        <p:nvSpPr>
          <p:cNvPr id="165" name="Shape 165"/>
          <p:cNvSpPr/>
          <p:nvPr/>
        </p:nvSpPr>
        <p:spPr>
          <a:xfrm>
            <a:off x="390525" y="1347787"/>
            <a:ext cx="8362950" cy="4162425"/>
          </a:xfrm>
          <a:prstGeom prst="rect">
            <a:avLst/>
          </a:prstGeom>
          <a:blipFill>
            <a:blip r:embed="rId3"/>
            <a:stretch>
              <a:fillRect/>
            </a:stretch>
          </a:blipFill>
          <a:ln>
            <a:noFill/>
          </a:ln>
        </p:spPr>
      </p:sp>
      <p:sp>
        <p:nvSpPr>
          <p:cNvPr id="166" name="Shape 166"/>
          <p:cNvSpPr txBox="1"/>
          <p:nvPr/>
        </p:nvSpPr>
        <p:spPr>
          <a:xfrm>
            <a:off x="547975" y="5695625"/>
            <a:ext cx="8120100" cy="1112700"/>
          </a:xfrm>
          <a:prstGeom prst="rect">
            <a:avLst/>
          </a:prstGeom>
          <a:noFill/>
        </p:spPr>
        <p:txBody>
          <a:bodyPr lIns="91425" tIns="91425" rIns="91425" bIns="91425" anchor="t" anchorCtr="0">
            <a:noAutofit/>
          </a:bodyPr>
          <a:lstStyle/>
          <a:p>
            <a:pPr lvl="0" rtl="0">
              <a:buNone/>
            </a:pPr>
            <a:r>
              <a:rPr lang="en" sz="1800"/>
              <a:t>The predicted value is very close to the actual value. </a:t>
            </a:r>
          </a:p>
          <a:p>
            <a:pPr lvl="0" rtl="0">
              <a:buNone/>
            </a:pPr>
            <a:r>
              <a:rPr lang="en" sz="1800"/>
              <a:t>Final Predicted : 1.44</a:t>
            </a:r>
          </a:p>
          <a:p>
            <a:pPr lvl="0" rtl="0">
              <a:buNone/>
            </a:pPr>
            <a:r>
              <a:rPr lang="en" sz="1800"/>
              <a:t>Final Actual : 1.7</a:t>
            </a:r>
          </a:p>
          <a:p>
            <a:pPr>
              <a:buNone/>
            </a:pPr>
            <a:r>
              <a:rPr lang="en" sz="1800"/>
              <a:t>Error : 17% (Error percentage changes for different data sets)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Forecasting - NARX NN </a:t>
            </a:r>
          </a:p>
        </p:txBody>
      </p:sp>
      <p:sp>
        <p:nvSpPr>
          <p:cNvPr id="172" name="Shape 17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sz="2400"/>
              <a:t>In time series modeling, a nonlinear autoregressive exogenous model (NARX) is a nonlinear autoregressive model which has exogenous inputs. This means that the model relates the current value of a time series which one would like to explain or predict to both:</a:t>
            </a:r>
          </a:p>
          <a:p>
            <a:pPr marL="914400" lvl="0" indent="-419100" rtl="0">
              <a:buClr>
                <a:srgbClr val="000000"/>
              </a:buClr>
              <a:buSzPct val="277777"/>
              <a:buFont typeface="Arial"/>
              <a:buChar char="•"/>
            </a:pPr>
            <a:r>
              <a:rPr lang="en" sz="1800"/>
              <a:t>past values of the same series; and</a:t>
            </a:r>
          </a:p>
          <a:p>
            <a:pPr marL="914400" lvl="0" indent="-419100" rtl="0">
              <a:buClr>
                <a:srgbClr val="000000"/>
              </a:buClr>
              <a:buSzPct val="277777"/>
              <a:buFont typeface="Arial"/>
              <a:buChar char="•"/>
            </a:pPr>
            <a:r>
              <a:rPr lang="en" sz="1800"/>
              <a:t>current and past values of the driving (exogenous) series — that is, of the externally determined series that influences the series of interest.</a:t>
            </a:r>
          </a:p>
          <a:p>
            <a:endParaRPr lang="en" sz="1800"/>
          </a:p>
          <a:p>
            <a:endParaRPr lang="en" sz="180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p:nvPr/>
        </p:nvSpPr>
        <p:spPr>
          <a:xfrm>
            <a:off x="1219200" y="914400"/>
            <a:ext cx="6104922" cy="5464516"/>
          </a:xfrm>
          <a:prstGeom prst="rect">
            <a:avLst/>
          </a:prstGeom>
          <a:blipFill>
            <a:blip r:embed="rId3"/>
            <a:stretch>
              <a:fillRect/>
            </a:stretch>
          </a:blipFill>
          <a:ln>
            <a:noFill/>
          </a:ln>
        </p:spPr>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Temporal Pattern Mining</a:t>
            </a:r>
          </a:p>
        </p:txBody>
      </p:sp>
      <p:sp>
        <p:nvSpPr>
          <p:cNvPr id="189" name="Shape 18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Clr>
                <a:srgbClr val="000000"/>
              </a:buClr>
              <a:buSzPct val="36666"/>
              <a:buFont typeface="Arial"/>
              <a:buNone/>
            </a:pPr>
            <a:r>
              <a:rPr lang="en"/>
              <a:t>
• Revels hidden patterns that are</a:t>
            </a:r>
          </a:p>
          <a:p>
            <a:pPr lvl="0" rtl="0">
              <a:spcBef>
                <a:spcPts val="0"/>
              </a:spcBef>
              <a:buClr>
                <a:srgbClr val="000000"/>
              </a:buClr>
              <a:buSzPct val="36666"/>
              <a:buFont typeface="Arial"/>
              <a:buNone/>
            </a:pPr>
            <a:r>
              <a:rPr lang="en"/>
              <a:t>characteristic and predictive time series</a:t>
            </a:r>
          </a:p>
          <a:p>
            <a:pPr lvl="0" rtl="0">
              <a:spcBef>
                <a:spcPts val="0"/>
              </a:spcBef>
              <a:buClr>
                <a:srgbClr val="000000"/>
              </a:buClr>
              <a:buSzPct val="36666"/>
              <a:buFont typeface="Arial"/>
              <a:buNone/>
            </a:pPr>
            <a:r>
              <a:rPr lang="en"/>
              <a:t>events</a:t>
            </a:r>
          </a:p>
          <a:p>
            <a:pPr lvl="0" rtl="0">
              <a:spcBef>
                <a:spcPts val="0"/>
              </a:spcBef>
              <a:buClr>
                <a:srgbClr val="000000"/>
              </a:buClr>
              <a:buSzPct val="36666"/>
              <a:buFont typeface="Arial"/>
              <a:buNone/>
            </a:pPr>
            <a:r>
              <a:rPr lang="en"/>
              <a:t>• Traditional analysis is unable to identify</a:t>
            </a:r>
          </a:p>
          <a:p>
            <a:pPr lvl="0" rtl="0">
              <a:spcBef>
                <a:spcPts val="0"/>
              </a:spcBef>
              <a:buClr>
                <a:srgbClr val="000000"/>
              </a:buClr>
              <a:buSzPct val="36666"/>
              <a:buFont typeface="Arial"/>
              <a:buNone/>
            </a:pPr>
            <a:r>
              <a:rPr lang="en"/>
              <a:t>complex characteristics (complex, non non-</a:t>
            </a:r>
          </a:p>
          <a:p>
            <a:pPr lvl="0" rtl="0">
              <a:spcBef>
                <a:spcPts val="0"/>
              </a:spcBef>
              <a:buClr>
                <a:srgbClr val="000000"/>
              </a:buClr>
              <a:buSzPct val="36666"/>
              <a:buFont typeface="Arial"/>
              <a:buNone/>
            </a:pPr>
            <a:r>
              <a:rPr lang="en"/>
              <a:t>periodic, irregular, chaotic)</a:t>
            </a:r>
          </a:p>
          <a:p>
            <a:endParaRPr lang="en"/>
          </a:p>
        </p:txBody>
      </p:sp>
      <p:sp>
        <p:nvSpPr>
          <p:cNvPr id="190" name="Shape 190"/>
          <p:cNvSpPr txBox="1"/>
          <p:nvPr/>
        </p:nvSpPr>
        <p:spPr>
          <a:xfrm>
            <a:off x="2395275" y="2114900"/>
            <a:ext cx="3000000" cy="3000000"/>
          </a:xfrm>
          <a:prstGeom prst="rect">
            <a:avLst/>
          </a:prstGeom>
        </p:spPr>
        <p:txBody>
          <a:bodyPr lIns="91425" tIns="91425" rIns="91425" bIns="91425" anchor="ctr" anchorCtr="0">
            <a:noAutofit/>
          </a:bodyPr>
          <a:lstStyle/>
          <a:p>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Temporal Patterns</a:t>
            </a:r>
            <a:endParaRPr lang="en-US" dirty="0"/>
          </a:p>
        </p:txBody>
      </p:sp>
      <p:pic>
        <p:nvPicPr>
          <p:cNvPr id="8194" name="Picture 2" descr="C:\Users\Satvik\Documents\GitHub\ts-datamining\Reports\Report\screenshots\result_tmp_patter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479425" cy="4396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3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p:nvPr/>
        </p:nvSpPr>
        <p:spPr>
          <a:xfrm>
            <a:off x="803475" y="868400"/>
            <a:ext cx="7872600" cy="5307899"/>
          </a:xfrm>
          <a:prstGeom prst="rect">
            <a:avLst/>
          </a:prstGeom>
          <a:noFill/>
        </p:spPr>
        <p:txBody>
          <a:bodyPr lIns="91425" tIns="91425" rIns="91425" bIns="91425" anchor="t" anchorCtr="0">
            <a:noAutofit/>
          </a:bodyPr>
          <a:lstStyle/>
          <a:p>
            <a:pPr marL="457200" lvl="0" indent="-317500" rtl="0">
              <a:buClr>
                <a:srgbClr val="000000"/>
              </a:buClr>
              <a:buSzPct val="77777"/>
              <a:buFont typeface="Arial"/>
              <a:buChar char="•"/>
            </a:pPr>
            <a:r>
              <a:rPr lang="en" sz="3000"/>
              <a:t>In the context of data mining, pattern recognition and machine learning time series analysis can be used for clustering, classification, query by content, anomaly detection as well as forecasting.</a:t>
            </a:r>
          </a:p>
          <a:p>
            <a:endParaRPr lang="en" sz="3000"/>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endParaRPr/>
          </a:p>
        </p:txBody>
      </p:sp>
      <p:sp>
        <p:nvSpPr>
          <p:cNvPr id="196" name="Shape 19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endParaRPr/>
          </a:p>
        </p:txBody>
      </p:sp>
      <p:sp>
        <p:nvSpPr>
          <p:cNvPr id="197" name="Shape 197"/>
          <p:cNvSpPr/>
          <p:nvPr/>
        </p:nvSpPr>
        <p:spPr>
          <a:xfrm>
            <a:off x="0" y="0"/>
            <a:ext cx="9180075" cy="6876172"/>
          </a:xfrm>
          <a:prstGeom prst="rect">
            <a:avLst/>
          </a:prstGeom>
          <a:blipFill>
            <a:blip r:embed="rId3"/>
            <a:stretch>
              <a:fillRect/>
            </a:stretch>
          </a:blipFill>
        </p:spPr>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TextBox 3"/>
          <p:cNvSpPr txBox="1"/>
          <p:nvPr/>
        </p:nvSpPr>
        <p:spPr>
          <a:xfrm>
            <a:off x="609600" y="1828800"/>
            <a:ext cx="3505200" cy="307777"/>
          </a:xfrm>
          <a:prstGeom prst="rect">
            <a:avLst/>
          </a:prstGeom>
          <a:noFill/>
        </p:spPr>
        <p:txBody>
          <a:bodyPr wrap="square" rtlCol="0">
            <a:spAutoFit/>
          </a:bodyPr>
          <a:lstStyle/>
          <a:p>
            <a:r>
              <a:rPr lang="en-US" dirty="0" smtClean="0"/>
              <a:t>SIMILARITY DETECTION</a:t>
            </a:r>
            <a:endParaRPr lang="en-US" dirty="0"/>
          </a:p>
        </p:txBody>
      </p:sp>
      <p:pic>
        <p:nvPicPr>
          <p:cNvPr id="4098" name="Picture 2" descr="C:\Users\Satvik\Documents\GitHub\ts-datamining\Reports\Report\screenshots\result_sim_dt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07" y="2743200"/>
            <a:ext cx="9015093" cy="3516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075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Anomaly Detection</a:t>
            </a:r>
            <a:endParaRPr lang="en-US" dirty="0"/>
          </a:p>
        </p:txBody>
      </p:sp>
      <p:pic>
        <p:nvPicPr>
          <p:cNvPr id="5122" name="Picture 2" descr="C:\Users\Satvik\Documents\GitHub\ts-datamining\Reports\Report\screenshots\result_ano_st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4809834" cy="5593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40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Forecasting/Prediction</a:t>
            </a:r>
            <a:endParaRPr lang="en-US" dirty="0"/>
          </a:p>
        </p:txBody>
      </p:sp>
      <p:pic>
        <p:nvPicPr>
          <p:cNvPr id="6146" name="Picture 2" descr="C:\Users\Satvik\Documents\GitHub\ts-datamining\Reports\Report\screenshots\result_fort_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6029169" cy="4857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1600200"/>
            <a:ext cx="2590800" cy="307777"/>
          </a:xfrm>
          <a:prstGeom prst="rect">
            <a:avLst/>
          </a:prstGeom>
          <a:noFill/>
        </p:spPr>
        <p:txBody>
          <a:bodyPr wrap="square" rtlCol="0">
            <a:spAutoFit/>
          </a:bodyPr>
          <a:lstStyle/>
          <a:p>
            <a:r>
              <a:rPr lang="en-US" dirty="0" smtClean="0"/>
              <a:t>NARX  Neural Network</a:t>
            </a:r>
            <a:endParaRPr lang="en-US" dirty="0"/>
          </a:p>
        </p:txBody>
      </p:sp>
    </p:spTree>
    <p:extLst>
      <p:ext uri="{BB962C8B-B14F-4D97-AF65-F5344CB8AC3E}">
        <p14:creationId xmlns:p14="http://schemas.microsoft.com/office/powerpoint/2010/main" val="1005266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Results</a:t>
            </a:r>
            <a:endParaRPr lang="en-US" dirty="0"/>
          </a:p>
        </p:txBody>
      </p:sp>
      <p:pic>
        <p:nvPicPr>
          <p:cNvPr id="7170" name="Picture 2" descr="C:\Users\Satvik\Documents\GitHub\ts-datamining\Reports\Report\screenshots\result_fort_ME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02531"/>
            <a:ext cx="7764463" cy="5629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2360711"/>
            <a:ext cx="3200400" cy="307777"/>
          </a:xfrm>
          <a:prstGeom prst="rect">
            <a:avLst/>
          </a:prstGeom>
          <a:noFill/>
        </p:spPr>
        <p:txBody>
          <a:bodyPr wrap="square" rtlCol="0">
            <a:spAutoFit/>
          </a:bodyPr>
          <a:lstStyle/>
          <a:p>
            <a:r>
              <a:rPr lang="en-US" dirty="0" smtClean="0"/>
              <a:t>Moving Exponential Average Method</a:t>
            </a:r>
            <a:endParaRPr lang="en-US" dirty="0"/>
          </a:p>
        </p:txBody>
      </p:sp>
    </p:spTree>
    <p:extLst>
      <p:ext uri="{BB962C8B-B14F-4D97-AF65-F5344CB8AC3E}">
        <p14:creationId xmlns:p14="http://schemas.microsoft.com/office/powerpoint/2010/main" val="2690686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57199" y="282762"/>
            <a:ext cx="8229600" cy="1143000"/>
          </a:xfrm>
          <a:prstGeom prst="rect">
            <a:avLst/>
          </a:prstGeom>
        </p:spPr>
        <p:txBody>
          <a:bodyPr lIns="91425" tIns="91425" rIns="91425" bIns="91425" anchor="b" anchorCtr="0">
            <a:noAutofit/>
          </a:bodyPr>
          <a:lstStyle/>
          <a:p>
            <a:pPr>
              <a:buNone/>
            </a:pPr>
            <a:r>
              <a:rPr lang="en"/>
              <a:t>FURTHER ENHANCEMENTS</a:t>
            </a:r>
          </a:p>
        </p:txBody>
      </p:sp>
      <p:sp>
        <p:nvSpPr>
          <p:cNvPr id="209" name="Shape 20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rgbClr val="000000"/>
              </a:buClr>
              <a:buSzPct val="208333"/>
              <a:buFont typeface="Arial"/>
              <a:buChar char="•"/>
            </a:pPr>
            <a:r>
              <a:rPr lang="en" sz="2400"/>
              <a:t>The size of the time series data analyzed is in terms of Mega Bytes. For larger dataset(In terms of GBs) or big data, distributed computing technologies like Hadoop can be used.</a:t>
            </a:r>
          </a:p>
          <a:p>
            <a:pPr marL="457200" lvl="0" indent="-419100" rtl="0">
              <a:buClr>
                <a:srgbClr val="000000"/>
              </a:buClr>
              <a:buSzPct val="208333"/>
              <a:buFont typeface="Arial"/>
              <a:buChar char="•"/>
            </a:pPr>
            <a:r>
              <a:rPr lang="en" sz="2400"/>
              <a:t>The application can be extended to analyze multi variate time series data.</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1026" name="Picture 2" descr="C:\Users\Satvik\Pictures\ref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6116638"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205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828800"/>
            <a:ext cx="4495800" cy="307777"/>
          </a:xfrm>
          <a:prstGeom prst="rect">
            <a:avLst/>
          </a:prstGeom>
          <a:noFill/>
        </p:spPr>
        <p:txBody>
          <a:bodyPr wrap="square" rtlCol="0">
            <a:spAutoFit/>
          </a:bodyPr>
          <a:lstStyle/>
          <a:p>
            <a:r>
              <a:rPr lang="en-US" dirty="0" smtClean="0"/>
              <a:t>Questions ?</a:t>
            </a:r>
            <a:endParaRPr lang="en-US" dirty="0"/>
          </a:p>
        </p:txBody>
      </p:sp>
      <p:pic>
        <p:nvPicPr>
          <p:cNvPr id="9218" name="Picture 2" descr="C:\Users\Satvik\Downloads\q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8288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172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rot="-899469">
            <a:off x="627076" y="2942249"/>
            <a:ext cx="8229794" cy="1142940"/>
          </a:xfrm>
          <a:prstGeom prst="rect">
            <a:avLst/>
          </a:prstGeom>
        </p:spPr>
        <p:txBody>
          <a:bodyPr lIns="91425" tIns="91425" rIns="91425" bIns="91425" anchor="b" anchorCtr="0">
            <a:noAutofit/>
          </a:bodyPr>
          <a:lstStyle/>
          <a:p>
            <a:pPr>
              <a:buNone/>
            </a:pPr>
            <a:r>
              <a:rPr lang="en"/>
              <a:t>THANK YOU  </a:t>
            </a:r>
          </a:p>
        </p:txBody>
      </p:sp>
      <p:sp>
        <p:nvSpPr>
          <p:cNvPr id="215" name="Shape 215"/>
          <p:cNvSpPr txBox="1"/>
          <p:nvPr/>
        </p:nvSpPr>
        <p:spPr>
          <a:xfrm>
            <a:off x="401575" y="1197050"/>
            <a:ext cx="7491300" cy="463499"/>
          </a:xfrm>
          <a:prstGeom prst="rect">
            <a:avLst/>
          </a:prstGeom>
          <a:noFill/>
        </p:spPr>
        <p:txBody>
          <a:bodyPr lIns="91425" tIns="91425" rIns="91425" bIns="91425" anchor="t" anchorCtr="0">
            <a:noAutofit/>
          </a:bodyPr>
          <a:lstStyle/>
          <a:p>
            <a:pPr lvl="0" rtl="0">
              <a:buNone/>
            </a:pPr>
            <a:r>
              <a:rPr lang="en" sz="2400"/>
              <a:t>Source code available at </a:t>
            </a:r>
            <a:r>
              <a:rPr lang="en" sz="2400" u="sng"/>
              <a:t>https://github.com/nsatvik/ts-datamining</a:t>
            </a:r>
          </a:p>
        </p:txBody>
      </p:sp>
      <p:sp>
        <p:nvSpPr>
          <p:cNvPr id="216" name="Shape 216"/>
          <p:cNvSpPr txBox="1"/>
          <p:nvPr/>
        </p:nvSpPr>
        <p:spPr>
          <a:xfrm>
            <a:off x="2494525" y="5745900"/>
            <a:ext cx="5892600" cy="648599"/>
          </a:xfrm>
          <a:prstGeom prst="rect">
            <a:avLst/>
          </a:prstGeom>
          <a:noFill/>
        </p:spPr>
        <p:txBody>
          <a:bodyPr lIns="91425" tIns="91425" rIns="91425" bIns="91425" anchor="t" anchorCtr="0">
            <a:noAutofit/>
          </a:bodyPr>
          <a:lstStyle/>
          <a:p>
            <a:pPr>
              <a:buNone/>
            </a:pPr>
            <a:r>
              <a:rPr lang="en" dirty="0" smtClean="0"/>
              <a:t>© </a:t>
            </a:r>
            <a:r>
              <a:rPr lang="en" dirty="0"/>
              <a:t>2013,Code </a:t>
            </a:r>
            <a:r>
              <a:rPr lang="en" dirty="0" smtClean="0"/>
              <a:t>Kshetra. (Satvik, Vaishakh, Samir) </a:t>
            </a:r>
            <a:r>
              <a:rPr lang="en" dirty="0" smtClean="0">
                <a:sym typeface="Wingdings" pitchFamily="2" charset="2"/>
              </a:rPr>
              <a:t></a:t>
            </a:r>
            <a:endParaRPr lang="en" dirty="0"/>
          </a:p>
        </p:txBody>
      </p:sp>
      <p:sp>
        <p:nvSpPr>
          <p:cNvPr id="217" name="Shape 217"/>
          <p:cNvSpPr/>
          <p:nvPr/>
        </p:nvSpPr>
        <p:spPr>
          <a:xfrm>
            <a:off x="3859675" y="2378870"/>
            <a:ext cx="3162300" cy="1447800"/>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EXAMPLES OF TIME SERIES DATA</a:t>
            </a:r>
          </a:p>
        </p:txBody>
      </p:sp>
      <p:sp>
        <p:nvSpPr>
          <p:cNvPr id="42" name="Shape 4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 </a:t>
            </a:r>
          </a:p>
        </p:txBody>
      </p:sp>
      <p:sp>
        <p:nvSpPr>
          <p:cNvPr id="43" name="Shape 43"/>
          <p:cNvSpPr/>
          <p:nvPr/>
        </p:nvSpPr>
        <p:spPr>
          <a:xfrm>
            <a:off x="457200" y="1752600"/>
            <a:ext cx="4478406" cy="3350228"/>
          </a:xfrm>
          <a:prstGeom prst="rect">
            <a:avLst/>
          </a:prstGeom>
          <a:blipFill>
            <a:blip r:embed="rId3"/>
            <a:stretch>
              <a:fillRect/>
            </a:stretch>
          </a:blipFill>
          <a:ln>
            <a:noFill/>
          </a:ln>
        </p:spPr>
      </p:sp>
      <p:sp>
        <p:nvSpPr>
          <p:cNvPr id="44" name="Shape 44"/>
          <p:cNvSpPr/>
          <p:nvPr/>
        </p:nvSpPr>
        <p:spPr>
          <a:xfrm>
            <a:off x="5214937" y="1752600"/>
            <a:ext cx="2659200" cy="2157750"/>
          </a:xfrm>
          <a:prstGeom prst="rect">
            <a:avLst/>
          </a:prstGeom>
          <a:blipFill>
            <a:blip r:embed="rId4"/>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DATA SETS CONSIDERED IN THIS PROJECT</a:t>
            </a:r>
          </a:p>
        </p:txBody>
      </p:sp>
      <p:sp>
        <p:nvSpPr>
          <p:cNvPr id="50" name="Shape 5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rgbClr val="000000"/>
              </a:buClr>
              <a:buSzPct val="166666"/>
              <a:buFont typeface="Arial"/>
              <a:buChar char="•"/>
            </a:pPr>
            <a:r>
              <a:rPr lang="en"/>
              <a:t>Rainfall Data from Bhramhavara collection point in Sita Nadi. (Monthly Data)</a:t>
            </a:r>
          </a:p>
          <a:p>
            <a:pPr marL="457200" lvl="0" indent="-419100" rtl="0">
              <a:buClr>
                <a:srgbClr val="000000"/>
              </a:buClr>
              <a:buSzPct val="166666"/>
              <a:buFont typeface="Arial"/>
              <a:buChar char="•"/>
            </a:pPr>
            <a:r>
              <a:rPr lang="en"/>
              <a:t>Sea Level Data Set</a:t>
            </a:r>
          </a:p>
          <a:p>
            <a:pPr marL="457200" lvl="0" indent="-419100" rtl="0">
              <a:buClr>
                <a:srgbClr val="000000"/>
              </a:buClr>
              <a:buSzPct val="166666"/>
              <a:buFont typeface="Arial"/>
              <a:buChar char="•"/>
            </a:pPr>
            <a:r>
              <a:rPr lang="en"/>
              <a:t>Electricity Consumption Data Set</a:t>
            </a:r>
          </a:p>
          <a:p>
            <a:pPr marL="457200" lvl="0" indent="-419100" rtl="0">
              <a:buClr>
                <a:srgbClr val="000000"/>
              </a:buClr>
              <a:buSzPct val="166666"/>
              <a:buFont typeface="Arial"/>
              <a:buChar char="•"/>
            </a:pPr>
            <a:r>
              <a:rPr lang="en"/>
              <a:t>ECG Data Set</a:t>
            </a:r>
          </a:p>
          <a:p>
            <a:endParaRPr lang="en"/>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High Level Design Of the TSDM Tool</a:t>
            </a:r>
          </a:p>
        </p:txBody>
      </p:sp>
      <p:sp>
        <p:nvSpPr>
          <p:cNvPr id="56" name="Shape 5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buNone/>
            </a:pPr>
            <a:r>
              <a:rPr lang="en"/>
              <a:t>TSDM Tool implemented in Java and JSP</a:t>
            </a:r>
          </a:p>
        </p:txBody>
      </p:sp>
      <p:sp>
        <p:nvSpPr>
          <p:cNvPr id="57" name="Shape 57"/>
          <p:cNvSpPr/>
          <p:nvPr/>
        </p:nvSpPr>
        <p:spPr>
          <a:xfrm>
            <a:off x="223425" y="2618237"/>
            <a:ext cx="8610600" cy="3609975"/>
          </a:xfrm>
          <a:prstGeom prst="rect">
            <a:avLst/>
          </a:prstGeom>
          <a:blipFill>
            <a:blip r:embed="rId3"/>
            <a:stretch>
              <a:fillRect/>
            </a:stretch>
          </a:blipFill>
          <a:ln>
            <a:noFill/>
          </a:ln>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DFD Level 0</a:t>
            </a:r>
          </a:p>
        </p:txBody>
      </p:sp>
      <p:pic>
        <p:nvPicPr>
          <p:cNvPr id="4" name="Picture 2" descr="C:\Users\Satvik\Documents\GitHub\ts-datamining\Reports\Report\screenshots\dfd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7164388" cy="1971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DFD Level 1</a:t>
            </a:r>
          </a:p>
        </p:txBody>
      </p:sp>
      <p:pic>
        <p:nvPicPr>
          <p:cNvPr id="1027" name="Picture 3" descr="C:\Users\Satvik\Documents\GitHub\ts-datamining\Reports\Report\screenshots\dfd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676343"/>
            <a:ext cx="9067799" cy="31720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Level 1.1</a:t>
            </a:r>
            <a:endParaRPr lang="en-US" dirty="0"/>
          </a:p>
        </p:txBody>
      </p:sp>
      <p:pic>
        <p:nvPicPr>
          <p:cNvPr id="2050" name="Picture 2" descr="C:\Users\Satvik\Documents\GitHub\ts-datamining\Reports\Report\screenshots\dfd_1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92107"/>
            <a:ext cx="6705600" cy="512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408831"/>
      </p:ext>
    </p:extLst>
  </p:cSld>
  <p:clrMapOvr>
    <a:masterClrMapping/>
  </p:clrMapOvr>
</p:sld>
</file>

<file path=ppt/theme/theme1.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865</Words>
  <Application>Microsoft Office PowerPoint</Application>
  <PresentationFormat>On-screen Show (4:3)</PresentationFormat>
  <Paragraphs>98</Paragraphs>
  <Slides>38</Slides>
  <Notes>29</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
      <vt:lpstr>Time Series Data Mining Tool </vt:lpstr>
      <vt:lpstr>INTRODUCTION</vt:lpstr>
      <vt:lpstr>PowerPoint Presentation</vt:lpstr>
      <vt:lpstr>EXAMPLES OF TIME SERIES DATA</vt:lpstr>
      <vt:lpstr>DATA SETS CONSIDERED IN THIS PROJECT</vt:lpstr>
      <vt:lpstr>High Level Design Of the TSDM Tool</vt:lpstr>
      <vt:lpstr>DFD Level 0</vt:lpstr>
      <vt:lpstr>DFD Level 1</vt:lpstr>
      <vt:lpstr>DFD Level 1.1</vt:lpstr>
      <vt:lpstr>DFD Level 2.0</vt:lpstr>
      <vt:lpstr>MODULES Description</vt:lpstr>
      <vt:lpstr>GUI MODULE</vt:lpstr>
      <vt:lpstr>Anomaly Detection</vt:lpstr>
      <vt:lpstr>Anomaly Detection - CUSUM VMASK  APPROACH</vt:lpstr>
      <vt:lpstr>PowerPoint Presentation</vt:lpstr>
      <vt:lpstr>ANOMALY DETECTION-STATISTICAL APPROACH</vt:lpstr>
      <vt:lpstr>PowerPoint Presentation</vt:lpstr>
      <vt:lpstr>Similarity Detection</vt:lpstr>
      <vt:lpstr>SIMILARITY FINDER - DTW ALGORITHM</vt:lpstr>
      <vt:lpstr>PowerPoint Presentation</vt:lpstr>
      <vt:lpstr>PowerPoint Presentation</vt:lpstr>
      <vt:lpstr>SIMILARITY - SAX ALGORITHM</vt:lpstr>
      <vt:lpstr>Time Series Forecasting </vt:lpstr>
      <vt:lpstr>Forecasting/Smoothing Approaches</vt:lpstr>
      <vt:lpstr>Example : Moving geometric on Rainfall Data</vt:lpstr>
      <vt:lpstr>Forecasting - NARX NN </vt:lpstr>
      <vt:lpstr>PowerPoint Presentation</vt:lpstr>
      <vt:lpstr>Temporal Pattern Mining</vt:lpstr>
      <vt:lpstr>Results – Temporal Patterns</vt:lpstr>
      <vt:lpstr>PowerPoint Presentation</vt:lpstr>
      <vt:lpstr>Results</vt:lpstr>
      <vt:lpstr>Results – Anomaly Detection</vt:lpstr>
      <vt:lpstr>Results – Forecasting/Prediction</vt:lpstr>
      <vt:lpstr>Results</vt:lpstr>
      <vt:lpstr>FURTHER ENHANCEMENTS</vt:lpstr>
      <vt:lpstr>References</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Data Mining Tool </dc:title>
  <cp:lastModifiedBy>Satvik Neelakant</cp:lastModifiedBy>
  <cp:revision>6</cp:revision>
  <dcterms:modified xsi:type="dcterms:W3CDTF">2013-05-06T07:28:18Z</dcterms:modified>
</cp:coreProperties>
</file>