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4"/>
  </p:notesMasterIdLst>
  <p:sldIdLst>
    <p:sldId id="256" r:id="rId4"/>
    <p:sldId id="262" r:id="rId5"/>
    <p:sldId id="257" r:id="rId6"/>
    <p:sldId id="258" r:id="rId7"/>
    <p:sldId id="264" r:id="rId8"/>
    <p:sldId id="259" r:id="rId9"/>
    <p:sldId id="260" r:id="rId10"/>
    <p:sldId id="261" r:id="rId11"/>
    <p:sldId id="265" r:id="rId12"/>
    <p:sldId id="263" r:id="rId13"/>
  </p:sldIdLst>
  <p:sldSz cx="10969625" cy="6170613"/>
  <p:notesSz cx="6858000" cy="91440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Fólia címet hozzáfűzni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Fólia címet hozzáfűzni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Belső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CC/EPD4-Bp | 2023-01-19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Minden jog fenntartva, a rendelkezés, az értékesítés, a reprodukálás, a feldolgozás, a továbbadás, és a jogvédelmi bejelentések joga is.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ux-RISC/Sungrow-Meter-cheater/blob/Sungrow-Meter-cheater-1.1/cheater.sh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Fake</a:t>
            </a:r>
            <a:r>
              <a:rPr lang="hu-HU" dirty="0"/>
              <a:t> S100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hu-HU" dirty="0" err="1"/>
              <a:t>Comminucation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Sungrom</a:t>
            </a:r>
            <a:r>
              <a:rPr lang="hu-HU" dirty="0"/>
              <a:t> </a:t>
            </a:r>
            <a:r>
              <a:rPr lang="hu-HU" dirty="0" err="1"/>
              <a:t>SGxx</a:t>
            </a:r>
            <a:r>
              <a:rPr lang="hu-HU" dirty="0"/>
              <a:t> </a:t>
            </a:r>
            <a:r>
              <a:rPr lang="hu-HU" dirty="0" err="1"/>
              <a:t>series</a:t>
            </a:r>
            <a:r>
              <a:rPr lang="hu-HU" dirty="0"/>
              <a:t> </a:t>
            </a:r>
            <a:r>
              <a:rPr lang="hu-HU" dirty="0" err="1"/>
              <a:t>inverter</a:t>
            </a:r>
            <a:r>
              <a:rPr lang="hu-HU" dirty="0"/>
              <a:t> and S100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F91B-F76E-4F27-8E85-7537E65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F19F-5E6C-4A19-A1EA-06CAB6E73D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Fake S100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B3445-26A2-4E43-9E6B-A902923C33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https://github.com/Linux-RISC/Sungrow-Meter-cheater/blob/Sungrow-Meter-cheater-1.1/cheater.sh</a:t>
            </a:r>
            <a:endParaRPr lang="hu-HU" dirty="0"/>
          </a:p>
          <a:p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8CF0E-8844-42EB-A4C1-31086F3B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8922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1ED3-BE3C-4A3D-8A26-F08CFA3A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Problem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E71C-38AE-4448-8F06-F707EFAA61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Fake</a:t>
            </a:r>
            <a:r>
              <a:rPr lang="hu-HU" dirty="0"/>
              <a:t> S100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Meter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3F16B-B89C-4A22-95DA-82F220A59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Sungrow</a:t>
            </a:r>
            <a:r>
              <a:rPr lang="hu-HU" dirty="0"/>
              <a:t> </a:t>
            </a:r>
            <a:r>
              <a:rPr lang="hu-HU" dirty="0" err="1"/>
              <a:t>SGxxRS</a:t>
            </a:r>
            <a:r>
              <a:rPr lang="hu-HU" dirty="0"/>
              <a:t> </a:t>
            </a:r>
            <a:r>
              <a:rPr lang="hu-HU" dirty="0" err="1"/>
              <a:t>inverter</a:t>
            </a:r>
            <a:r>
              <a:rPr lang="hu-HU" dirty="0"/>
              <a:t> </a:t>
            </a:r>
            <a:r>
              <a:rPr lang="hu-HU" dirty="0" err="1"/>
              <a:t>fammily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comminucate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S100 (</a:t>
            </a:r>
            <a:r>
              <a:rPr lang="hu-HU" dirty="0" err="1"/>
              <a:t>Sungrow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)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meter</a:t>
            </a:r>
            <a:r>
              <a:rPr lang="hu-HU" dirty="0"/>
              <a:t>.</a:t>
            </a:r>
          </a:p>
          <a:p>
            <a:r>
              <a:rPr lang="hu-HU" dirty="0" err="1"/>
              <a:t>This</a:t>
            </a:r>
            <a:r>
              <a:rPr lang="hu-HU" dirty="0"/>
              <a:t> is a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enegy</a:t>
            </a:r>
            <a:r>
              <a:rPr lang="hu-HU" dirty="0"/>
              <a:t> </a:t>
            </a:r>
            <a:r>
              <a:rPr lang="hu-HU" dirty="0" err="1"/>
              <a:t>meter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address</a:t>
            </a:r>
            <a:r>
              <a:rPr lang="hu-HU" dirty="0"/>
              <a:t> </a:t>
            </a:r>
            <a:r>
              <a:rPr lang="hu-HU" dirty="0" err="1"/>
              <a:t>range</a:t>
            </a:r>
            <a:r>
              <a:rPr lang="hu-HU" dirty="0"/>
              <a:t> and </a:t>
            </a:r>
            <a:r>
              <a:rPr lang="hu-HU" dirty="0" err="1"/>
              <a:t>slave</a:t>
            </a:r>
            <a:r>
              <a:rPr lang="hu-HU" dirty="0"/>
              <a:t> ID. </a:t>
            </a:r>
          </a:p>
          <a:p>
            <a:r>
              <a:rPr lang="hu-HU" dirty="0"/>
              <a:t>The </a:t>
            </a:r>
            <a:r>
              <a:rPr lang="hu-HU" dirty="0" err="1"/>
              <a:t>inverter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recognize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meter</a:t>
            </a:r>
            <a:r>
              <a:rPr lang="hu-HU" dirty="0"/>
              <a:t>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compatible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(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eventually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requiered</a:t>
            </a:r>
            <a:r>
              <a:rPr lang="hu-HU" dirty="0"/>
              <a:t>).</a:t>
            </a:r>
          </a:p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official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iSolarCloud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WinetS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capable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meter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.</a:t>
            </a:r>
          </a:p>
          <a:p>
            <a:r>
              <a:rPr lang="hu-HU" dirty="0" err="1"/>
              <a:t>Solution</a:t>
            </a:r>
            <a:r>
              <a:rPr lang="hu-HU" dirty="0"/>
              <a:t>: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emulate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meter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fake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answeres</a:t>
            </a:r>
            <a:r>
              <a:rPr lang="hu-HU" dirty="0"/>
              <a:t> and </a:t>
            </a:r>
            <a:r>
              <a:rPr lang="hu-HU" dirty="0" err="1"/>
              <a:t>fill</a:t>
            </a:r>
            <a:r>
              <a:rPr lang="hu-HU" dirty="0"/>
              <a:t> out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packages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. </a:t>
            </a:r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zeros</a:t>
            </a:r>
            <a:r>
              <a:rPr lang="hu-HU" dirty="0"/>
              <a:t> and in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inject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consumed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2BF51-8F69-493A-A768-B5C60363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908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7104-65CB-4083-B8C5-E407E1EE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003F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4C6D0-D93D-4C78-8899-C36EB63D7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Fake</a:t>
            </a:r>
            <a:r>
              <a:rPr lang="hu-HU" dirty="0"/>
              <a:t> S100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4B96-826F-44DE-85CE-44B12721FF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1400" dirty="0" err="1"/>
              <a:t>Raw</a:t>
            </a:r>
            <a:r>
              <a:rPr lang="hu-HU" sz="1400" dirty="0"/>
              <a:t>: fe03003f0001a009</a:t>
            </a:r>
          </a:p>
          <a:p>
            <a:r>
              <a:rPr lang="hu-HU" sz="1400" dirty="0" err="1"/>
              <a:t>Request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Inverter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Address</a:t>
            </a:r>
            <a:r>
              <a:rPr lang="hu-HU" sz="1400" dirty="0"/>
              <a:t>: 003F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0001</a:t>
            </a:r>
          </a:p>
          <a:p>
            <a:r>
              <a:rPr lang="hu-HU" sz="1400" dirty="0"/>
              <a:t>CRC: 09A0</a:t>
            </a:r>
          </a:p>
          <a:p>
            <a:r>
              <a:rPr lang="hu-HU" sz="1400" dirty="0" err="1"/>
              <a:t>Response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Meter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01</a:t>
            </a:r>
          </a:p>
          <a:p>
            <a:r>
              <a:rPr lang="hu-HU" sz="1400" dirty="0"/>
              <a:t>Data: 00</a:t>
            </a:r>
          </a:p>
          <a:p>
            <a:r>
              <a:rPr lang="hu-HU" sz="1400" dirty="0"/>
              <a:t>CRC: 50AC</a:t>
            </a:r>
          </a:p>
          <a:p>
            <a:r>
              <a:rPr lang="hu-HU" sz="1400" dirty="0" err="1"/>
              <a:t>Raw</a:t>
            </a:r>
            <a:r>
              <a:rPr lang="hu-HU" sz="1400" dirty="0"/>
              <a:t>: fe03020000ac50</a:t>
            </a:r>
          </a:p>
          <a:p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CFA4D-3340-4EC5-99A8-B68B3727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7571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4C6D0-D93D-4C78-8899-C36EB63D7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Fake</a:t>
            </a:r>
            <a:r>
              <a:rPr lang="hu-HU" dirty="0"/>
              <a:t> S100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F7104-65CB-4083-B8C5-E407E1EE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0164 – </a:t>
            </a:r>
            <a:r>
              <a:rPr lang="hu-HU" dirty="0" err="1"/>
              <a:t>injected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4B96-826F-44DE-85CE-44B12721FF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1400" dirty="0" err="1"/>
              <a:t>Raw</a:t>
            </a:r>
            <a:r>
              <a:rPr lang="hu-HU" sz="1400" dirty="0"/>
              <a:t>: fe03016400081020</a:t>
            </a:r>
          </a:p>
          <a:p>
            <a:r>
              <a:rPr lang="hu-HU" sz="1400" dirty="0" err="1"/>
              <a:t>Request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Inverter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Address</a:t>
            </a:r>
            <a:r>
              <a:rPr lang="hu-HU" sz="1400" dirty="0"/>
              <a:t>: 0164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0008</a:t>
            </a:r>
          </a:p>
          <a:p>
            <a:r>
              <a:rPr lang="hu-HU" sz="1400" dirty="0"/>
              <a:t>CRC: 2010</a:t>
            </a:r>
          </a:p>
          <a:p>
            <a:r>
              <a:rPr lang="hu-HU" sz="1400" dirty="0" err="1"/>
              <a:t>Response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Meter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10 (16 </a:t>
            </a:r>
            <a:r>
              <a:rPr lang="hu-HU" sz="1400" dirty="0" err="1"/>
              <a:t>bytes</a:t>
            </a:r>
            <a:r>
              <a:rPr lang="hu-HU" sz="1400" dirty="0"/>
              <a:t>)</a:t>
            </a:r>
          </a:p>
          <a:p>
            <a:r>
              <a:rPr lang="hu-HU" sz="1400" dirty="0"/>
              <a:t>Data: xxxxxxxx0000000000000000xxxxxxxx</a:t>
            </a:r>
          </a:p>
          <a:p>
            <a:r>
              <a:rPr lang="hu-HU" sz="1400" dirty="0" err="1"/>
              <a:t>Raw</a:t>
            </a:r>
            <a:r>
              <a:rPr lang="hu-HU" sz="1400" dirty="0"/>
              <a:t>: fe0310xxxxxxxx0000000000000000xxxxxxxxCRC</a:t>
            </a:r>
          </a:p>
          <a:p>
            <a:endParaRPr lang="hu-H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AFF68-FBC1-45BE-BA96-BA8515F56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1400" b="1" dirty="0"/>
              <a:t>DDSU666 - Read 4 </a:t>
            </a:r>
            <a:r>
              <a:rPr lang="hu-HU" sz="1400" b="1" dirty="0" err="1"/>
              <a:t>word</a:t>
            </a:r>
            <a:r>
              <a:rPr lang="hu-HU" sz="1400" b="1" dirty="0"/>
              <a:t> </a:t>
            </a:r>
            <a:r>
              <a:rPr lang="hu-HU" sz="1400" b="1" dirty="0" err="1"/>
              <a:t>from</a:t>
            </a:r>
            <a:r>
              <a:rPr lang="hu-HU" sz="1400" b="1" dirty="0"/>
              <a:t> 2004H</a:t>
            </a:r>
          </a:p>
          <a:p>
            <a:r>
              <a:rPr lang="hu-HU" sz="1400" dirty="0" err="1"/>
              <a:t>Request</a:t>
            </a:r>
            <a:r>
              <a:rPr lang="hu-HU" sz="1400" dirty="0"/>
              <a:t> </a:t>
            </a:r>
          </a:p>
          <a:p>
            <a:r>
              <a:rPr lang="hu-HU" sz="1400" dirty="0"/>
              <a:t>Raw:020320040004CRC</a:t>
            </a:r>
          </a:p>
          <a:p>
            <a:r>
              <a:rPr lang="hu-HU" sz="1400" dirty="0" err="1"/>
              <a:t>Address</a:t>
            </a:r>
            <a:r>
              <a:rPr lang="hu-HU" sz="1400" dirty="0"/>
              <a:t>:</a:t>
            </a:r>
          </a:p>
          <a:p>
            <a:pPr lvl="1"/>
            <a:r>
              <a:rPr lang="hu-HU" sz="1400" dirty="0"/>
              <a:t>2004H:high byte P(kW)</a:t>
            </a:r>
          </a:p>
          <a:p>
            <a:pPr lvl="1"/>
            <a:r>
              <a:rPr lang="hu-HU" sz="1400" dirty="0"/>
              <a:t>2005H:low byte P(kW)</a:t>
            </a:r>
          </a:p>
          <a:p>
            <a:pPr lvl="1"/>
            <a:r>
              <a:rPr lang="hu-HU" sz="1400" dirty="0"/>
              <a:t>2006H:high byte Q(kW)</a:t>
            </a:r>
          </a:p>
          <a:p>
            <a:pPr lvl="1"/>
            <a:r>
              <a:rPr lang="hu-HU" sz="1400" dirty="0"/>
              <a:t>2007H:low byte Q(kW)</a:t>
            </a:r>
          </a:p>
          <a:p>
            <a:r>
              <a:rPr lang="hu-HU" sz="1400" dirty="0" err="1"/>
              <a:t>Response</a:t>
            </a:r>
            <a:endParaRPr lang="hu-HU" sz="1400" dirty="0"/>
          </a:p>
          <a:p>
            <a:r>
              <a:rPr lang="hu-HU" sz="1400" dirty="0"/>
              <a:t>Raw:020308xxxxxxxxyyyyyyyyCRC</a:t>
            </a:r>
          </a:p>
          <a:p>
            <a:r>
              <a:rPr lang="hu-HU" sz="1400" dirty="0"/>
              <a:t>P-&gt;x</a:t>
            </a:r>
          </a:p>
          <a:p>
            <a:r>
              <a:rPr lang="hu-HU" sz="1400" dirty="0"/>
              <a:t>Q-&gt;y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CFA4D-3340-4EC5-99A8-B68B3727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0730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FCD7-D35C-4874-9AFD-EB2E1F7E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DDSU666 </a:t>
            </a:r>
            <a:r>
              <a:rPr lang="hu-HU" dirty="0" err="1"/>
              <a:t>register</a:t>
            </a:r>
            <a:r>
              <a:rPr lang="hu-HU" dirty="0"/>
              <a:t>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A289-B4BB-4AEE-BB7E-121ADF7C72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Fake S100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D551C5-DF8F-4D1C-BD7E-851360AD0A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3490" y="1230700"/>
            <a:ext cx="5081142" cy="4241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AA303-C5D0-4AF9-AC35-A371AFF1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E6B1B-C4E9-4208-B416-52D3F5B3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32" y="1230700"/>
            <a:ext cx="5020818" cy="1441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629FCF-FA71-493D-A1DA-B2B85DF7A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32" y="2671753"/>
            <a:ext cx="5020818" cy="28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0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8F6-933E-4331-9379-B8DEFBBD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000A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3372-2098-42A4-A7CE-416D6631E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Fake S100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9CEE-290B-4916-984E-1789605444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1400" dirty="0" err="1"/>
              <a:t>Raw</a:t>
            </a:r>
            <a:r>
              <a:rPr lang="hu-HU" sz="1400" dirty="0"/>
              <a:t>: fe03000a000c71c2</a:t>
            </a:r>
          </a:p>
          <a:p>
            <a:r>
              <a:rPr lang="hu-HU" sz="1400" dirty="0" err="1"/>
              <a:t>Request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Inverter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Address</a:t>
            </a:r>
            <a:r>
              <a:rPr lang="hu-HU" sz="1400" dirty="0"/>
              <a:t>: 000A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000C</a:t>
            </a:r>
          </a:p>
          <a:p>
            <a:r>
              <a:rPr lang="hu-HU" sz="1400" dirty="0"/>
              <a:t>CRC: C271</a:t>
            </a:r>
          </a:p>
          <a:p>
            <a:r>
              <a:rPr lang="hu-HU" sz="1400" dirty="0" err="1"/>
              <a:t>Response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18</a:t>
            </a:r>
          </a:p>
          <a:p>
            <a:r>
              <a:rPr lang="hu-HU" sz="1400" dirty="0"/>
              <a:t>Data: 00000000000000000000000000000000000</a:t>
            </a:r>
          </a:p>
          <a:p>
            <a:r>
              <a:rPr lang="hu-HU" sz="1400" dirty="0" err="1"/>
              <a:t>Raw</a:t>
            </a:r>
            <a:r>
              <a:rPr lang="hu-HU" sz="1400" dirty="0"/>
              <a:t>: FE03180000000000000000000000000000000000000000000000006F1F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E2F65-232D-48C1-ACB3-527F9C20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5924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8F6-933E-4331-9379-B8DEFBBD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0061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3372-2098-42A4-A7CE-416D6631E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Fake S100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9CEE-290B-4916-984E-1789605444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1400" dirty="0" err="1"/>
              <a:t>Raw</a:t>
            </a:r>
            <a:r>
              <a:rPr lang="hu-HU" sz="1400" dirty="0"/>
              <a:t>: fe0300610003401a</a:t>
            </a:r>
          </a:p>
          <a:p>
            <a:r>
              <a:rPr lang="hu-HU" sz="1400" dirty="0" err="1"/>
              <a:t>Request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Inverter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Address</a:t>
            </a:r>
            <a:r>
              <a:rPr lang="hu-HU" sz="1400" dirty="0"/>
              <a:t>: 0061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0003</a:t>
            </a:r>
          </a:p>
          <a:p>
            <a:r>
              <a:rPr lang="hu-HU" sz="1400" dirty="0"/>
              <a:t>CRC: 1A40</a:t>
            </a:r>
          </a:p>
          <a:p>
            <a:r>
              <a:rPr lang="hu-HU" sz="1400" dirty="0" err="1"/>
              <a:t>Response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06</a:t>
            </a:r>
          </a:p>
          <a:p>
            <a:r>
              <a:rPr lang="hu-HU" sz="1400" dirty="0"/>
              <a:t>Data: 000000000000</a:t>
            </a:r>
          </a:p>
          <a:p>
            <a:r>
              <a:rPr lang="hu-HU" sz="1400" dirty="0" err="1"/>
              <a:t>Raw</a:t>
            </a:r>
            <a:r>
              <a:rPr lang="hu-HU" sz="1400" dirty="0"/>
              <a:t>: FE03060000000000006481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E2F65-232D-48C1-ACB3-527F9C20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1966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8F6-933E-4331-9379-B8DEFBBD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0077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3372-2098-42A4-A7CE-416D6631E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Fake S100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9CEE-290B-4916-984E-1789605444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1400" dirty="0" err="1"/>
              <a:t>Raw</a:t>
            </a:r>
            <a:r>
              <a:rPr lang="hu-HU" sz="1400" dirty="0"/>
              <a:t>: fe0300770001201f</a:t>
            </a:r>
          </a:p>
          <a:p>
            <a:r>
              <a:rPr lang="hu-HU" sz="1400" dirty="0" err="1"/>
              <a:t>Request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Inverter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Address</a:t>
            </a:r>
            <a:r>
              <a:rPr lang="hu-HU" sz="1400" dirty="0"/>
              <a:t>: 0077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0001</a:t>
            </a:r>
          </a:p>
          <a:p>
            <a:r>
              <a:rPr lang="hu-HU" sz="1400" dirty="0"/>
              <a:t>CRC: 1F20</a:t>
            </a:r>
          </a:p>
          <a:p>
            <a:r>
              <a:rPr lang="hu-HU" sz="1400" dirty="0" err="1"/>
              <a:t>Response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endParaRPr lang="hu-HU" sz="1400" dirty="0"/>
          </a:p>
          <a:p>
            <a:r>
              <a:rPr lang="hu-HU" sz="1400" dirty="0" err="1"/>
              <a:t>SlaveID</a:t>
            </a:r>
            <a:r>
              <a:rPr lang="hu-HU" sz="1400" dirty="0"/>
              <a:t>: FE</a:t>
            </a:r>
          </a:p>
          <a:p>
            <a:r>
              <a:rPr lang="hu-HU" sz="1400" dirty="0" err="1"/>
              <a:t>Function</a:t>
            </a:r>
            <a:r>
              <a:rPr lang="hu-HU" sz="1400" dirty="0"/>
              <a:t>: 03</a:t>
            </a:r>
          </a:p>
          <a:p>
            <a:r>
              <a:rPr lang="hu-HU" sz="1400" dirty="0" err="1"/>
              <a:t>Length</a:t>
            </a:r>
            <a:r>
              <a:rPr lang="hu-HU" sz="1400" dirty="0"/>
              <a:t>: 02</a:t>
            </a:r>
          </a:p>
          <a:p>
            <a:r>
              <a:rPr lang="hu-HU" sz="1400" dirty="0"/>
              <a:t>Data: 0000</a:t>
            </a:r>
          </a:p>
          <a:p>
            <a:r>
              <a:rPr lang="hu-HU" sz="1400" dirty="0" err="1"/>
              <a:t>Raw</a:t>
            </a:r>
            <a:r>
              <a:rPr lang="hu-HU" sz="1400" dirty="0"/>
              <a:t>: FE03020000AC50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E2F65-232D-48C1-ACB3-527F9C20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420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DFFE-17FC-421F-89E0-2B226C45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Timing diagramm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D011-460B-48DE-A6AA-8E8EB70B35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Fake</a:t>
            </a:r>
            <a:r>
              <a:rPr lang="hu-HU" dirty="0"/>
              <a:t> S100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395AF-8797-4D3C-9CB0-3D0DDD9F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035A9C-8995-4CF3-8A82-6617E6448A91}"/>
              </a:ext>
            </a:extLst>
          </p:cNvPr>
          <p:cNvCxnSpPr/>
          <p:nvPr/>
        </p:nvCxnSpPr>
        <p:spPr>
          <a:xfrm>
            <a:off x="1018674" y="1515979"/>
            <a:ext cx="0" cy="383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C5222A-F9BB-4B29-939D-1DD7D5E03199}"/>
              </a:ext>
            </a:extLst>
          </p:cNvPr>
          <p:cNvGrpSpPr/>
          <p:nvPr/>
        </p:nvGrpSpPr>
        <p:grpSpPr>
          <a:xfrm>
            <a:off x="645890" y="3933727"/>
            <a:ext cx="7479436" cy="336881"/>
            <a:chOff x="493490" y="2438401"/>
            <a:chExt cx="7479436" cy="33688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9017A0-E748-4392-8C1B-DE41AEF11559}"/>
                </a:ext>
              </a:extLst>
            </p:cNvPr>
            <p:cNvCxnSpPr/>
            <p:nvPr/>
          </p:nvCxnSpPr>
          <p:spPr>
            <a:xfrm>
              <a:off x="493490" y="2751221"/>
              <a:ext cx="7479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57F70E-A394-4CFB-8637-D0C71733D7B5}"/>
                </a:ext>
              </a:extLst>
            </p:cNvPr>
            <p:cNvSpPr txBox="1"/>
            <p:nvPr/>
          </p:nvSpPr>
          <p:spPr>
            <a:xfrm>
              <a:off x="7058526" y="2438401"/>
              <a:ext cx="914400" cy="3368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hu-H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100ms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433699-C166-464D-BF87-3AFF22C67EA8}"/>
              </a:ext>
            </a:extLst>
          </p:cNvPr>
          <p:cNvGrpSpPr/>
          <p:nvPr/>
        </p:nvGrpSpPr>
        <p:grpSpPr>
          <a:xfrm>
            <a:off x="645890" y="2590801"/>
            <a:ext cx="7479436" cy="336881"/>
            <a:chOff x="493490" y="2438401"/>
            <a:chExt cx="7479436" cy="33688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C7EB7B-9C07-431F-8F20-2E9921C05BBD}"/>
                </a:ext>
              </a:extLst>
            </p:cNvPr>
            <p:cNvCxnSpPr/>
            <p:nvPr/>
          </p:nvCxnSpPr>
          <p:spPr>
            <a:xfrm>
              <a:off x="493490" y="2751221"/>
              <a:ext cx="7479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862C3F-8B4F-4663-ADB3-C894521BE60E}"/>
                </a:ext>
              </a:extLst>
            </p:cNvPr>
            <p:cNvSpPr txBox="1"/>
            <p:nvPr/>
          </p:nvSpPr>
          <p:spPr>
            <a:xfrm>
              <a:off x="7058526" y="2438401"/>
              <a:ext cx="914400" cy="3368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hu-H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100ms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34C13F-7809-4A05-AFFC-3DF8506FE3A4}"/>
              </a:ext>
            </a:extLst>
          </p:cNvPr>
          <p:cNvGrpSpPr/>
          <p:nvPr/>
        </p:nvGrpSpPr>
        <p:grpSpPr>
          <a:xfrm>
            <a:off x="962527" y="2951181"/>
            <a:ext cx="2430377" cy="401618"/>
            <a:chOff x="962528" y="2951181"/>
            <a:chExt cx="2294014" cy="4016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399D60-E468-474F-9EA1-1B2564EAA678}"/>
                </a:ext>
              </a:extLst>
            </p:cNvPr>
            <p:cNvSpPr/>
            <p:nvPr/>
          </p:nvSpPr>
          <p:spPr>
            <a:xfrm>
              <a:off x="962528" y="2951181"/>
              <a:ext cx="112293" cy="3775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65C4A4-F278-4A81-B5BA-EE7D391DFD37}"/>
                </a:ext>
              </a:extLst>
            </p:cNvPr>
            <p:cNvSpPr txBox="1"/>
            <p:nvPr/>
          </p:nvSpPr>
          <p:spPr>
            <a:xfrm>
              <a:off x="1130967" y="3034494"/>
              <a:ext cx="2125575" cy="318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hu-HU" sz="1200" kern="0" dirty="0">
                  <a:solidFill>
                    <a:srgbClr val="000000"/>
                  </a:solidFill>
                </a:rPr>
                <a:t>r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equest</a:t>
              </a:r>
              <a:r>
                <a:rPr kumimoji="0" lang="hu-H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processing</a:t>
              </a:r>
              <a:endPara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AEB6EB-BC04-4F11-9187-E17C784CBCE8}"/>
              </a:ext>
            </a:extLst>
          </p:cNvPr>
          <p:cNvGrpSpPr/>
          <p:nvPr/>
        </p:nvGrpSpPr>
        <p:grpSpPr>
          <a:xfrm>
            <a:off x="962527" y="4304939"/>
            <a:ext cx="2430377" cy="401618"/>
            <a:chOff x="962528" y="2951181"/>
            <a:chExt cx="2294014" cy="4016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A60687-916A-4A1C-B3E3-A9C8EABDC92D}"/>
                </a:ext>
              </a:extLst>
            </p:cNvPr>
            <p:cNvSpPr/>
            <p:nvPr/>
          </p:nvSpPr>
          <p:spPr>
            <a:xfrm>
              <a:off x="962528" y="2951181"/>
              <a:ext cx="112293" cy="3775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FBA675-5718-44B4-9F4E-2A170FB565A8}"/>
                </a:ext>
              </a:extLst>
            </p:cNvPr>
            <p:cNvSpPr txBox="1"/>
            <p:nvPr/>
          </p:nvSpPr>
          <p:spPr>
            <a:xfrm>
              <a:off x="1130967" y="3034494"/>
              <a:ext cx="2125575" cy="318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hu-HU" sz="1200" kern="0" dirty="0" err="1">
                  <a:solidFill>
                    <a:srgbClr val="000000"/>
                  </a:solidFill>
                </a:rPr>
                <a:t>response</a:t>
              </a:r>
              <a:r>
                <a:rPr kumimoji="0" lang="hu-H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sending</a:t>
              </a:r>
              <a:endPara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ED65D8-ACF3-463D-9993-1BAB66DCF6F1}"/>
              </a:ext>
            </a:extLst>
          </p:cNvPr>
          <p:cNvGrpSpPr/>
          <p:nvPr/>
        </p:nvGrpSpPr>
        <p:grpSpPr>
          <a:xfrm>
            <a:off x="962527" y="2102689"/>
            <a:ext cx="2430377" cy="401618"/>
            <a:chOff x="962528" y="2951181"/>
            <a:chExt cx="2294014" cy="4016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DC3B83-8280-4A0E-BFEC-FCB04E786AF2}"/>
                </a:ext>
              </a:extLst>
            </p:cNvPr>
            <p:cNvSpPr/>
            <p:nvPr/>
          </p:nvSpPr>
          <p:spPr>
            <a:xfrm>
              <a:off x="962528" y="2951181"/>
              <a:ext cx="112293" cy="377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89D3B9-F4DF-45A8-9B13-7E13641B06CF}"/>
                </a:ext>
              </a:extLst>
            </p:cNvPr>
            <p:cNvSpPr txBox="1"/>
            <p:nvPr/>
          </p:nvSpPr>
          <p:spPr>
            <a:xfrm>
              <a:off x="1130967" y="3034494"/>
              <a:ext cx="2125575" cy="318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hu-HU" sz="1200" kern="0" dirty="0">
                  <a:solidFill>
                    <a:srgbClr val="000000"/>
                  </a:solidFill>
                </a:rPr>
                <a:t>r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equest</a:t>
              </a:r>
              <a:r>
                <a:rPr kumimoji="0" lang="hu-H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received</a:t>
              </a:r>
              <a:endPara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6EDCFA-6210-495C-B253-8ABC4396CE09}"/>
              </a:ext>
            </a:extLst>
          </p:cNvPr>
          <p:cNvGrpSpPr/>
          <p:nvPr/>
        </p:nvGrpSpPr>
        <p:grpSpPr>
          <a:xfrm>
            <a:off x="629849" y="1355759"/>
            <a:ext cx="7479436" cy="336881"/>
            <a:chOff x="493490" y="2438401"/>
            <a:chExt cx="7479436" cy="3368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997B7D-A5FF-4672-8410-21FC84117A95}"/>
                </a:ext>
              </a:extLst>
            </p:cNvPr>
            <p:cNvCxnSpPr/>
            <p:nvPr/>
          </p:nvCxnSpPr>
          <p:spPr>
            <a:xfrm>
              <a:off x="493490" y="2751221"/>
              <a:ext cx="7479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2B9C7D-B24F-4352-BA00-949912733EF7}"/>
                </a:ext>
              </a:extLst>
            </p:cNvPr>
            <p:cNvSpPr txBox="1"/>
            <p:nvPr/>
          </p:nvSpPr>
          <p:spPr>
            <a:xfrm>
              <a:off x="7058526" y="2438401"/>
              <a:ext cx="914400" cy="3368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hu-H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100ms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C08F34-BBFF-42B5-8341-78E2394DE9BB}"/>
              </a:ext>
            </a:extLst>
          </p:cNvPr>
          <p:cNvGrpSpPr/>
          <p:nvPr/>
        </p:nvGrpSpPr>
        <p:grpSpPr>
          <a:xfrm>
            <a:off x="962527" y="4848261"/>
            <a:ext cx="2430377" cy="401618"/>
            <a:chOff x="962528" y="2951181"/>
            <a:chExt cx="2294014" cy="4016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F01722-400E-4D48-AE8F-8B759D9B7CF4}"/>
                </a:ext>
              </a:extLst>
            </p:cNvPr>
            <p:cNvSpPr/>
            <p:nvPr/>
          </p:nvSpPr>
          <p:spPr>
            <a:xfrm>
              <a:off x="962528" y="2951181"/>
              <a:ext cx="112293" cy="377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1CE5D6-3954-4B2C-898A-4F41662F4371}"/>
                </a:ext>
              </a:extLst>
            </p:cNvPr>
            <p:cNvSpPr txBox="1"/>
            <p:nvPr/>
          </p:nvSpPr>
          <p:spPr>
            <a:xfrm>
              <a:off x="1130967" y="3034494"/>
              <a:ext cx="2125575" cy="318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hu-HU" sz="1200" kern="0" dirty="0">
                  <a:solidFill>
                    <a:srgbClr val="000000"/>
                  </a:solidFill>
                </a:rPr>
                <a:t>r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equest</a:t>
              </a:r>
              <a:r>
                <a:rPr kumimoji="0" lang="hu-H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received</a:t>
              </a:r>
              <a:endPara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CD69E5-AAA1-4D70-9C54-2CEEEA39FB89}"/>
              </a:ext>
            </a:extLst>
          </p:cNvPr>
          <p:cNvCxnSpPr/>
          <p:nvPr/>
        </p:nvCxnSpPr>
        <p:spPr>
          <a:xfrm>
            <a:off x="3818021" y="1524199"/>
            <a:ext cx="0" cy="383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B1E856-7187-4FC5-B376-803A55DAF523}"/>
              </a:ext>
            </a:extLst>
          </p:cNvPr>
          <p:cNvGrpSpPr/>
          <p:nvPr/>
        </p:nvGrpSpPr>
        <p:grpSpPr>
          <a:xfrm>
            <a:off x="3761874" y="4296918"/>
            <a:ext cx="2430377" cy="409639"/>
            <a:chOff x="962528" y="2943160"/>
            <a:chExt cx="2294014" cy="4096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562F84-4B66-4E70-A143-E8A3DE4A05C4}"/>
                </a:ext>
              </a:extLst>
            </p:cNvPr>
            <p:cNvSpPr/>
            <p:nvPr/>
          </p:nvSpPr>
          <p:spPr>
            <a:xfrm>
              <a:off x="962528" y="2943160"/>
              <a:ext cx="112293" cy="37755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B8206E-59B5-4CDA-B39F-CB612C2ED365}"/>
                </a:ext>
              </a:extLst>
            </p:cNvPr>
            <p:cNvSpPr txBox="1"/>
            <p:nvPr/>
          </p:nvSpPr>
          <p:spPr>
            <a:xfrm>
              <a:off x="1130967" y="3034494"/>
              <a:ext cx="2125575" cy="318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hu-HU" sz="1200" kern="0" dirty="0">
                  <a:solidFill>
                    <a:srgbClr val="000000"/>
                  </a:solidFill>
                </a:rPr>
                <a:t>TX</a:t>
              </a:r>
              <a:r>
                <a:rPr kumimoji="0" lang="hu-H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enabled</a:t>
              </a:r>
              <a:endPara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C7428C-A783-4565-82A2-0D88F3C825FE}"/>
              </a:ext>
            </a:extLst>
          </p:cNvPr>
          <p:cNvGrpSpPr/>
          <p:nvPr/>
        </p:nvGrpSpPr>
        <p:grpSpPr>
          <a:xfrm>
            <a:off x="3761874" y="1612991"/>
            <a:ext cx="2430377" cy="2657617"/>
            <a:chOff x="962528" y="2951181"/>
            <a:chExt cx="2294014" cy="265761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9618BA-1AB9-4C87-ACB4-6AEA215A68BE}"/>
                </a:ext>
              </a:extLst>
            </p:cNvPr>
            <p:cNvSpPr/>
            <p:nvPr/>
          </p:nvSpPr>
          <p:spPr>
            <a:xfrm>
              <a:off x="962528" y="2951181"/>
              <a:ext cx="112291" cy="265761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2A08C2-9504-42F1-BFAB-EEBD8A38C0F6}"/>
                </a:ext>
              </a:extLst>
            </p:cNvPr>
            <p:cNvSpPr txBox="1"/>
            <p:nvPr/>
          </p:nvSpPr>
          <p:spPr>
            <a:xfrm>
              <a:off x="1130967" y="3034494"/>
              <a:ext cx="2125575" cy="318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hu-HU" sz="1200" kern="0" dirty="0">
                  <a:solidFill>
                    <a:srgbClr val="000000"/>
                  </a:solidFill>
                </a:rPr>
                <a:t>RX</a:t>
              </a:r>
              <a:r>
                <a:rPr kumimoji="0" lang="hu-H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enabled</a:t>
              </a:r>
              <a:endPara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8650EA-58C1-4D16-9FD6-1C66D9F41305}"/>
              </a:ext>
            </a:extLst>
          </p:cNvPr>
          <p:cNvGrpSpPr/>
          <p:nvPr/>
        </p:nvGrpSpPr>
        <p:grpSpPr>
          <a:xfrm>
            <a:off x="3761872" y="4716824"/>
            <a:ext cx="2430379" cy="730229"/>
            <a:chOff x="962526" y="2951181"/>
            <a:chExt cx="2294016" cy="73022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C2151C-AE05-451E-856E-C7071A95158F}"/>
                </a:ext>
              </a:extLst>
            </p:cNvPr>
            <p:cNvSpPr/>
            <p:nvPr/>
          </p:nvSpPr>
          <p:spPr>
            <a:xfrm>
              <a:off x="962526" y="2951181"/>
              <a:ext cx="112289" cy="73022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9FF5C3-55E0-4DFC-8BB5-C823098A170A}"/>
                </a:ext>
              </a:extLst>
            </p:cNvPr>
            <p:cNvSpPr txBox="1"/>
            <p:nvPr/>
          </p:nvSpPr>
          <p:spPr>
            <a:xfrm>
              <a:off x="1130967" y="3034494"/>
              <a:ext cx="2125575" cy="318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hu-HU" sz="1200" kern="0" dirty="0">
                  <a:solidFill>
                    <a:srgbClr val="000000"/>
                  </a:solidFill>
                </a:rPr>
                <a:t>RX</a:t>
              </a:r>
              <a:r>
                <a:rPr kumimoji="0" lang="hu-H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enabled</a:t>
              </a:r>
              <a:endPara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267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Mellékletek jegyzéke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CC/EPD4-Bp</OrgInhalt>
      <Wert>CC/EPD4-Bp</Wert>
      <Platzhalter>False</Platzhalter>
      <DocDatenDialog>True</DocDatenDialog>
      <Label>Szerzői jegyzet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Belső</OrgInhalt>
      <Wert>Belső</Wert>
      <Platzhalter>False</Platzhalter>
      <DocDatenDialog>True</DocDatenDialog>
      <Label>Bizalmas kezelés jelzése</Label>
      <FrageVar>False</FrageVar>
      <Prefix/>
      <Suffix/>
      <WegfallVar/>
      <ComboBox>
        <Option>Belső</Option>
        <Option>Bizalmas</Option>
        <Option>Szigorúan bizalmas</Option>
        <Option/>
      </ComboBox>
      <MussFeld>False</MussFeld>
      <InDokument>True</InDokument>
      <Sektion>Bosch_footer_1</Sektion>
      <Reihenfolge>0</Reihenfolge>
    </Variable>
    <Variable>
      <Name>copyright</Name>
      <OrgInhalt>Minden jog fenntartva, a rendelkezés, az értékesítés, a reprodukálás, a feldolgozás, a továbbadás, és a jogvédelmi bejelentések joga is.</OrgInhalt>
      <Wert>Minden jog fenntartva, a rendelkezés, az értékesítés, a reprodukálás, a feldolgozás, a továbbadás, és a jogvédelmi bejelentések joga is.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2023-01-19</OrgInhalt>
      <Wert>2023-01-19</Wert>
      <Platzhalter>False</Platzhalter>
      <DocDatenDialog>True</DocDatenDialog>
      <Label>Dátum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Lerakó jelzet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461</Words>
  <Application>Microsoft Office PowerPoint</Application>
  <PresentationFormat>Custom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Bosch Office Sans</vt:lpstr>
      <vt:lpstr>Calibri</vt:lpstr>
      <vt:lpstr>Symbol</vt:lpstr>
      <vt:lpstr>Wingdings</vt:lpstr>
      <vt:lpstr>Bosch 2022</vt:lpstr>
      <vt:lpstr>Fake S100 Energy Meter</vt:lpstr>
      <vt:lpstr>Problem description</vt:lpstr>
      <vt:lpstr>003F</vt:lpstr>
      <vt:lpstr>0164 – injected data</vt:lpstr>
      <vt:lpstr>DDSU666 register map</vt:lpstr>
      <vt:lpstr>000A</vt:lpstr>
      <vt:lpstr>0061</vt:lpstr>
      <vt:lpstr>0077</vt:lpstr>
      <vt:lpstr>Timing diagramm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Francsics Gergely (CC/EPD4-Bp)</dc:creator>
  <cp:lastModifiedBy>Francsics Gergely (CC/EPD4-Bp)</cp:lastModifiedBy>
  <cp:revision>18</cp:revision>
  <dcterms:created xsi:type="dcterms:W3CDTF">2023-01-19T14:01:07Z</dcterms:created>
  <dcterms:modified xsi:type="dcterms:W3CDTF">2023-01-30T19:57:08Z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