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69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2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8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5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2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5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7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87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1D1D-6B13-495D-83C2-9E772D59B649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391471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Seminário - </a:t>
            </a:r>
            <a:r>
              <a:rPr lang="pt-BR" dirty="0" err="1"/>
              <a:t>VxWorks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Pós Graduação em Sistemas Eletrônicos Embarcados </a:t>
            </a:r>
          </a:p>
          <a:p>
            <a:r>
              <a:rPr lang="pt-BR" dirty="0"/>
              <a:t>Sistemas Operacionais de Tempo Real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12899"/>
            <a:ext cx="5987453" cy="457961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Arquitetura:</a:t>
            </a:r>
          </a:p>
        </p:txBody>
      </p:sp>
    </p:spTree>
    <p:extLst>
      <p:ext uri="{BB962C8B-B14F-4D97-AF65-F5344CB8AC3E}">
        <p14:creationId xmlns:p14="http://schemas.microsoft.com/office/powerpoint/2010/main" val="486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VxWork</a:t>
            </a:r>
            <a:r>
              <a:rPr lang="pt-BR" dirty="0"/>
              <a:t> oferece o escalonador padrão POSIX, e também um proprietário chamado Wind </a:t>
            </a:r>
            <a:r>
              <a:rPr lang="pt-BR" dirty="0" err="1"/>
              <a:t>scheduling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POSIX é 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System Interface – normas de compatibilidade entre sistemas operacionais.</a:t>
            </a:r>
          </a:p>
          <a:p>
            <a:r>
              <a:rPr lang="pt-BR" dirty="0"/>
              <a:t>O escalonador pode ser </a:t>
            </a:r>
            <a:r>
              <a:rPr lang="pt-BR" dirty="0" err="1"/>
              <a:t>preemptivo</a:t>
            </a:r>
            <a:r>
              <a:rPr lang="pt-BR" dirty="0"/>
              <a:t> Round-Robin ou </a:t>
            </a:r>
            <a:r>
              <a:rPr lang="pt-BR" dirty="0" err="1"/>
              <a:t>Priority-based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Rounr</a:t>
            </a:r>
            <a:r>
              <a:rPr lang="pt-BR" dirty="0"/>
              <a:t>-Robin, todas as </a:t>
            </a:r>
            <a:r>
              <a:rPr lang="pt-BR" dirty="0" err="1"/>
              <a:t>tasks</a:t>
            </a:r>
            <a:r>
              <a:rPr lang="pt-BR" dirty="0"/>
              <a:t> tem a mesma prioridade, e o escalonador da um time-</a:t>
            </a:r>
            <a:r>
              <a:rPr lang="pt-BR" dirty="0" err="1"/>
              <a:t>slice</a:t>
            </a:r>
            <a:r>
              <a:rPr lang="pt-BR" dirty="0"/>
              <a:t> igual para todas as </a:t>
            </a:r>
            <a:r>
              <a:rPr lang="pt-BR" dirty="0" err="1"/>
              <a:t>task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Priority-Based</a:t>
            </a:r>
            <a:r>
              <a:rPr lang="pt-BR" dirty="0"/>
              <a:t> é o que usamos no </a:t>
            </a:r>
            <a:r>
              <a:rPr lang="pt-BR" dirty="0" err="1"/>
              <a:t>FreeRTOS</a:t>
            </a:r>
            <a:r>
              <a:rPr lang="pt-BR" dirty="0"/>
              <a:t>.</a:t>
            </a:r>
          </a:p>
          <a:p>
            <a:r>
              <a:rPr lang="pt-BR" dirty="0"/>
              <a:t>A numeração de prioridade é invertida (no Wind, quanto menor, maior a prioridade).</a:t>
            </a:r>
          </a:p>
          <a:p>
            <a:r>
              <a:rPr lang="pt-BR" dirty="0"/>
              <a:t>As </a:t>
            </a:r>
            <a:r>
              <a:rPr lang="pt-BR" dirty="0" err="1"/>
              <a:t>tasks</a:t>
            </a:r>
            <a:r>
              <a:rPr lang="pt-BR" dirty="0"/>
              <a:t> de usuário tem prioridade de 100 até 255, sendo 255 a </a:t>
            </a:r>
            <a:r>
              <a:rPr lang="pt-BR" dirty="0" err="1"/>
              <a:t>task</a:t>
            </a:r>
            <a:r>
              <a:rPr lang="pt-BR" dirty="0"/>
              <a:t> de </a:t>
            </a:r>
            <a:r>
              <a:rPr lang="pt-BR" i="1" dirty="0"/>
              <a:t>menor</a:t>
            </a:r>
            <a:r>
              <a:rPr lang="pt-BR" dirty="0"/>
              <a:t> prioridade. As </a:t>
            </a:r>
            <a:r>
              <a:rPr lang="pt-BR" dirty="0" err="1"/>
              <a:t>task</a:t>
            </a:r>
            <a:r>
              <a:rPr lang="pt-BR" dirty="0"/>
              <a:t> do sistema vão de 0 até 99. A prioridade numero 100 é o default.</a:t>
            </a:r>
          </a:p>
          <a:p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968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016897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No </a:t>
            </a:r>
            <a:r>
              <a:rPr lang="pt-BR" dirty="0" err="1"/>
              <a:t>VxWorks</a:t>
            </a:r>
            <a:r>
              <a:rPr lang="pt-BR" dirty="0"/>
              <a:t>, as </a:t>
            </a:r>
            <a:r>
              <a:rPr lang="pt-BR" dirty="0" err="1"/>
              <a:t>task</a:t>
            </a:r>
            <a:r>
              <a:rPr lang="pt-BR" dirty="0"/>
              <a:t> podem assumir 8 estados:</a:t>
            </a:r>
          </a:p>
          <a:p>
            <a:endParaRPr lang="pt-BR" dirty="0"/>
          </a:p>
          <a:p>
            <a:pPr lvl="1"/>
            <a:r>
              <a:rPr lang="pt-BR" b="1" dirty="0" err="1"/>
              <a:t>Suspended</a:t>
            </a:r>
            <a:r>
              <a:rPr lang="pt-BR" b="1" dirty="0"/>
              <a:t>: </a:t>
            </a:r>
            <a:r>
              <a:rPr lang="pt-BR" dirty="0"/>
              <a:t>Ociosa após sua criação, ou com sua execução inibida (mais usada para </a:t>
            </a:r>
            <a:r>
              <a:rPr lang="pt-BR" dirty="0" err="1"/>
              <a:t>debugar</a:t>
            </a:r>
            <a:r>
              <a:rPr lang="pt-BR" dirty="0"/>
              <a:t>).</a:t>
            </a:r>
          </a:p>
          <a:p>
            <a:pPr lvl="1"/>
            <a:r>
              <a:rPr lang="pt-BR" b="1" dirty="0" err="1"/>
              <a:t>Ready</a:t>
            </a:r>
            <a:r>
              <a:rPr lang="pt-BR" b="1" dirty="0"/>
              <a:t>: </a:t>
            </a:r>
            <a:r>
              <a:rPr lang="pt-BR" dirty="0"/>
              <a:t>Esperando para “pegar” o processamento.</a:t>
            </a:r>
          </a:p>
          <a:p>
            <a:pPr lvl="1"/>
            <a:r>
              <a:rPr lang="pt-BR" b="1" dirty="0" err="1"/>
              <a:t>Pending</a:t>
            </a:r>
            <a:r>
              <a:rPr lang="pt-BR" dirty="0"/>
              <a:t>: A </a:t>
            </a:r>
            <a:r>
              <a:rPr lang="pt-BR" dirty="0" err="1"/>
              <a:t>task</a:t>
            </a:r>
            <a:r>
              <a:rPr lang="pt-BR" dirty="0"/>
              <a:t> está bloqueada esperando uma mensagem de uma IPC (</a:t>
            </a:r>
            <a:r>
              <a:rPr lang="pt-BR" dirty="0" err="1"/>
              <a:t>inter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communication) ou um recurso.</a:t>
            </a:r>
          </a:p>
          <a:p>
            <a:pPr lvl="1"/>
            <a:r>
              <a:rPr lang="pt-BR" b="1" dirty="0" err="1"/>
              <a:t>Delayed</a:t>
            </a:r>
            <a:r>
              <a:rPr lang="pt-BR" b="1" dirty="0"/>
              <a:t>: </a:t>
            </a:r>
            <a:r>
              <a:rPr lang="pt-BR" dirty="0"/>
              <a:t>Dormindo por um certo período de tempo.</a:t>
            </a:r>
          </a:p>
          <a:p>
            <a:pPr lvl="1"/>
            <a:r>
              <a:rPr lang="pt-BR" b="1" dirty="0" err="1"/>
              <a:t>Delayed</a:t>
            </a:r>
            <a:r>
              <a:rPr lang="pt-BR" b="1" dirty="0"/>
              <a:t> + </a:t>
            </a:r>
            <a:r>
              <a:rPr lang="pt-BR" b="1" dirty="0" err="1"/>
              <a:t>Suspended</a:t>
            </a:r>
            <a:r>
              <a:rPr lang="pt-BR" dirty="0"/>
              <a:t>: Após o </a:t>
            </a:r>
            <a:r>
              <a:rPr lang="pt-BR" dirty="0" err="1"/>
              <a:t>delay</a:t>
            </a:r>
            <a:r>
              <a:rPr lang="pt-BR" dirty="0"/>
              <a:t> e ainda não ocorreu uma preempção.</a:t>
            </a:r>
          </a:p>
          <a:p>
            <a:pPr lvl="1"/>
            <a:r>
              <a:rPr lang="pt-BR" b="1" dirty="0" err="1"/>
              <a:t>Pended</a:t>
            </a:r>
            <a:r>
              <a:rPr lang="pt-BR" b="1" dirty="0"/>
              <a:t> for </a:t>
            </a:r>
            <a:r>
              <a:rPr lang="pt-BR" b="1" dirty="0" err="1"/>
              <a:t>an</a:t>
            </a:r>
            <a:r>
              <a:rPr lang="pt-BR" b="1" dirty="0"/>
              <a:t> IPC + </a:t>
            </a:r>
            <a:r>
              <a:rPr lang="pt-BR" b="1" dirty="0" err="1"/>
              <a:t>suspended</a:t>
            </a:r>
            <a:r>
              <a:rPr lang="pt-BR" b="1" dirty="0"/>
              <a:t>: </a:t>
            </a:r>
            <a:r>
              <a:rPr lang="pt-BR" dirty="0"/>
              <a:t>Estava </a:t>
            </a:r>
            <a:r>
              <a:rPr lang="pt-BR" dirty="0" err="1"/>
              <a:t>Pending</a:t>
            </a:r>
            <a:r>
              <a:rPr lang="pt-BR" dirty="0"/>
              <a:t> e após receber a mensagem IPC por algum motivo não ocorreu preempção.</a:t>
            </a:r>
          </a:p>
          <a:p>
            <a:pPr lvl="1"/>
            <a:r>
              <a:rPr lang="pt-BR" b="1" dirty="0" err="1"/>
              <a:t>Pended</a:t>
            </a:r>
            <a:r>
              <a:rPr lang="pt-BR" b="1" dirty="0"/>
              <a:t> for </a:t>
            </a:r>
            <a:r>
              <a:rPr lang="pt-BR" b="1" dirty="0" err="1"/>
              <a:t>an</a:t>
            </a:r>
            <a:r>
              <a:rPr lang="pt-BR" b="1" dirty="0"/>
              <a:t> IPC + </a:t>
            </a:r>
            <a:r>
              <a:rPr lang="pt-BR" b="1" dirty="0" err="1"/>
              <a:t>delayed</a:t>
            </a:r>
            <a:r>
              <a:rPr lang="pt-BR" b="1" dirty="0"/>
              <a:t>:</a:t>
            </a:r>
            <a:r>
              <a:rPr lang="pt-BR" dirty="0"/>
              <a:t> Estava </a:t>
            </a:r>
            <a:r>
              <a:rPr lang="pt-BR" dirty="0" err="1"/>
              <a:t>Pending</a:t>
            </a:r>
            <a:r>
              <a:rPr lang="pt-BR" dirty="0"/>
              <a:t> e então será executada após </a:t>
            </a:r>
            <a:r>
              <a:rPr lang="pt-BR" dirty="0" err="1"/>
              <a:t>delay</a:t>
            </a:r>
            <a:r>
              <a:rPr lang="pt-BR" dirty="0"/>
              <a:t>.</a:t>
            </a:r>
          </a:p>
          <a:p>
            <a:pPr lvl="1"/>
            <a:r>
              <a:rPr lang="pt-BR" b="1" dirty="0" err="1"/>
              <a:t>Pended</a:t>
            </a:r>
            <a:r>
              <a:rPr lang="pt-BR" b="1" dirty="0"/>
              <a:t> for na IPC + </a:t>
            </a:r>
            <a:r>
              <a:rPr lang="pt-BR" b="1" dirty="0" err="1"/>
              <a:t>suspended</a:t>
            </a:r>
            <a:r>
              <a:rPr lang="pt-BR" b="1" dirty="0"/>
              <a:t> + </a:t>
            </a:r>
            <a:r>
              <a:rPr lang="pt-BR" b="1" dirty="0" err="1"/>
              <a:t>delay</a:t>
            </a:r>
            <a:r>
              <a:rPr lang="pt-BR" b="1" dirty="0"/>
              <a:t>: </a:t>
            </a:r>
            <a:r>
              <a:rPr lang="pt-BR" dirty="0"/>
              <a:t>Está </a:t>
            </a:r>
            <a:r>
              <a:rPr lang="pt-BR" dirty="0" err="1"/>
              <a:t>Pending</a:t>
            </a:r>
            <a:r>
              <a:rPr lang="pt-BR" dirty="0"/>
              <a:t> e esperando </a:t>
            </a:r>
            <a:r>
              <a:rPr lang="pt-BR" dirty="0" err="1"/>
              <a:t>Delay</a:t>
            </a:r>
            <a:r>
              <a:rPr lang="pt-BR" dirty="0"/>
              <a:t> e sua execução está inibida.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65460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875214" y="2481943"/>
            <a:ext cx="8181702" cy="2194560"/>
            <a:chOff x="2342605" y="2481943"/>
            <a:chExt cx="6400800" cy="16002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342605" y="24819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704805" y="24819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990805" y="24819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704805" y="3472543"/>
              <a:ext cx="1752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104605" y="3091543"/>
              <a:ext cx="1676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390605" y="309154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6381205" y="3039156"/>
              <a:ext cx="1066800" cy="738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409405" y="3091543"/>
              <a:ext cx="1295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543005" y="309154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85505" y="2660312"/>
              <a:ext cx="1219200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dirty="0"/>
                <a:t>Pending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314405" y="2558143"/>
              <a:ext cx="768530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dirty="0"/>
                <a:t>Ready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524205" y="2593637"/>
              <a:ext cx="848785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dirty="0"/>
                <a:t>Delayed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6381205" y="3015343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075605" y="3660437"/>
              <a:ext cx="1143000" cy="269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pt-BR" u="sng" dirty="0"/>
                <a:t>Suspended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095205" y="27105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095205" y="28629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457405" y="27105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6381205" y="28629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92404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Interrupções: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interrupções informam ao sistema eventos externos.</a:t>
            </a:r>
          </a:p>
          <a:p>
            <a:r>
              <a:rPr lang="pt-BR" dirty="0"/>
              <a:t>As interrupções (ISR) acontecem fora do contexto de uma </a:t>
            </a:r>
            <a:r>
              <a:rPr lang="pt-BR" dirty="0" err="1"/>
              <a:t>task</a:t>
            </a:r>
            <a:r>
              <a:rPr lang="pt-BR" dirty="0"/>
              <a:t>.</a:t>
            </a:r>
          </a:p>
          <a:p>
            <a:r>
              <a:rPr lang="pt-BR" dirty="0"/>
              <a:t>Na ocorrência de uma ISR não há troca e contexto.</a:t>
            </a:r>
          </a:p>
          <a:p>
            <a:r>
              <a:rPr lang="pt-BR" dirty="0"/>
              <a:t>Limitações:</a:t>
            </a:r>
          </a:p>
          <a:p>
            <a:pPr lvl="1"/>
            <a:r>
              <a:rPr lang="pt-BR" dirty="0"/>
              <a:t>Todas as </a:t>
            </a:r>
            <a:r>
              <a:rPr lang="pt-BR" dirty="0" err="1"/>
              <a:t>ISRs</a:t>
            </a:r>
            <a:r>
              <a:rPr lang="pt-BR" dirty="0"/>
              <a:t> compartilham a mesma “</a:t>
            </a:r>
            <a:r>
              <a:rPr lang="pt-BR" dirty="0" err="1"/>
              <a:t>stack</a:t>
            </a:r>
            <a:r>
              <a:rPr lang="pt-BR" dirty="0"/>
              <a:t>”.</a:t>
            </a:r>
          </a:p>
          <a:p>
            <a:pPr lvl="1"/>
            <a:r>
              <a:rPr lang="pt-BR" dirty="0"/>
              <a:t>Uma ISR não tem um contexto que pode ser suspenso.</a:t>
            </a:r>
          </a:p>
          <a:p>
            <a:pPr lvl="1"/>
            <a:r>
              <a:rPr lang="pt-BR" dirty="0"/>
              <a:t>Não pode pegar um semáforo, mas pode dar um semáforo para liberar uma </a:t>
            </a:r>
            <a:r>
              <a:rPr lang="pt-BR" dirty="0" err="1"/>
              <a:t>task</a:t>
            </a:r>
            <a:r>
              <a:rPr lang="pt-BR" dirty="0"/>
              <a:t> esperando pelo semáforo.</a:t>
            </a:r>
          </a:p>
          <a:p>
            <a:pPr lvl="1"/>
            <a:r>
              <a:rPr lang="pt-BR" dirty="0"/>
              <a:t>Não pode usar uma I/O pelos drivers.</a:t>
            </a:r>
          </a:p>
        </p:txBody>
      </p:sp>
    </p:spTree>
    <p:extLst>
      <p:ext uri="{BB962C8B-B14F-4D97-AF65-F5344CB8AC3E}">
        <p14:creationId xmlns:p14="http://schemas.microsoft.com/office/powerpoint/2010/main" val="333419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Código compartilhado: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compartilhado por diferentes </a:t>
            </a:r>
            <a:r>
              <a:rPr lang="pt-BR" dirty="0" err="1"/>
              <a:t>task</a:t>
            </a:r>
            <a:r>
              <a:rPr lang="pt-BR" dirty="0"/>
              <a:t> deve ser reentrante.</a:t>
            </a:r>
          </a:p>
          <a:p>
            <a:pPr lvl="1"/>
            <a:r>
              <a:rPr lang="pt-BR" dirty="0"/>
              <a:t>Um função chamada por diferentes </a:t>
            </a:r>
            <a:r>
              <a:rPr lang="pt-BR" dirty="0" err="1"/>
              <a:t>tasks</a:t>
            </a:r>
            <a:r>
              <a:rPr lang="pt-BR" dirty="0"/>
              <a:t>.</a:t>
            </a:r>
          </a:p>
          <a:p>
            <a:r>
              <a:rPr lang="pt-BR" dirty="0"/>
              <a:t>Um código é reentrante se é possível “roda-lo” concorrentemente de forma segura.</a:t>
            </a:r>
          </a:p>
          <a:p>
            <a:r>
              <a:rPr lang="pt-BR" dirty="0"/>
              <a:t>Para isso deve ser usada as seguintes técnicas de reentrância:</a:t>
            </a:r>
          </a:p>
          <a:p>
            <a:pPr lvl="1"/>
            <a:r>
              <a:rPr lang="pt-BR" dirty="0"/>
              <a:t>Uso de variáveis dinâmicas;</a:t>
            </a:r>
          </a:p>
          <a:p>
            <a:pPr lvl="1"/>
            <a:r>
              <a:rPr lang="pt-BR" dirty="0"/>
              <a:t>Variáveis globais ou estáticas guardadas por Semáforos (</a:t>
            </a:r>
            <a:r>
              <a:rPr lang="pt-BR" dirty="0" err="1"/>
              <a:t>Mutex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Variáveis da </a:t>
            </a:r>
            <a:r>
              <a:rPr lang="pt-BR" dirty="0" err="1"/>
              <a:t>Task</a:t>
            </a:r>
            <a:r>
              <a:rPr lang="pt-BR" dirty="0"/>
              <a:t>( Variáveis de 4 bytes que são adicionadas no TCB).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2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Comunicação entre </a:t>
            </a:r>
            <a:r>
              <a:rPr lang="pt-BR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(ITC):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Shared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, for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sharing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data. </a:t>
            </a:r>
          </a:p>
          <a:p>
            <a:r>
              <a:rPr lang="pt-BR" dirty="0" err="1"/>
              <a:t>Semaphores</a:t>
            </a:r>
            <a:r>
              <a:rPr lang="pt-BR" dirty="0"/>
              <a:t>, for </a:t>
            </a:r>
            <a:r>
              <a:rPr lang="pt-BR" dirty="0" err="1"/>
              <a:t>basic</a:t>
            </a:r>
            <a:r>
              <a:rPr lang="pt-BR" dirty="0"/>
              <a:t> mutual </a:t>
            </a:r>
            <a:r>
              <a:rPr lang="pt-BR" dirty="0" err="1"/>
              <a:t>exclusion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. </a:t>
            </a:r>
          </a:p>
          <a:p>
            <a:r>
              <a:rPr lang="pt-BR" dirty="0" err="1"/>
              <a:t>Mutexes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condition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for mutual </a:t>
            </a:r>
            <a:r>
              <a:rPr lang="pt-BR" dirty="0" err="1"/>
              <a:t>exclusion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POSIX interfaces. </a:t>
            </a:r>
          </a:p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pipes</a:t>
            </a:r>
            <a:r>
              <a:rPr lang="pt-BR" dirty="0"/>
              <a:t>, for </a:t>
            </a:r>
            <a:r>
              <a:rPr lang="pt-BR" dirty="0" err="1"/>
              <a:t>intertask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passing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a CPU.</a:t>
            </a:r>
          </a:p>
          <a:p>
            <a:r>
              <a:rPr lang="pt-BR" dirty="0" err="1"/>
              <a:t>VxWorks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, for communication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. </a:t>
            </a:r>
          </a:p>
          <a:p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channels</a:t>
            </a:r>
            <a:r>
              <a:rPr lang="pt-BR" dirty="0"/>
              <a:t>, for socket-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interprocess</a:t>
            </a:r>
            <a:r>
              <a:rPr lang="pt-BR" dirty="0"/>
              <a:t> communication. </a:t>
            </a:r>
          </a:p>
          <a:p>
            <a:r>
              <a:rPr lang="pt-BR" dirty="0"/>
              <a:t>Sockets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procedure </a:t>
            </a:r>
            <a:r>
              <a:rPr lang="pt-BR" dirty="0" err="1"/>
              <a:t>calls</a:t>
            </a:r>
            <a:r>
              <a:rPr lang="pt-BR" dirty="0"/>
              <a:t>, for network-</a:t>
            </a:r>
            <a:r>
              <a:rPr lang="pt-BR" dirty="0" err="1"/>
              <a:t>transparent</a:t>
            </a:r>
            <a:r>
              <a:rPr lang="pt-BR" dirty="0"/>
              <a:t> </a:t>
            </a:r>
            <a:r>
              <a:rPr lang="pt-BR" dirty="0" err="1"/>
              <a:t>intertask</a:t>
            </a:r>
            <a:r>
              <a:rPr lang="pt-BR" dirty="0"/>
              <a:t> communication. </a:t>
            </a:r>
          </a:p>
          <a:p>
            <a:r>
              <a:rPr lang="pt-BR" dirty="0" err="1"/>
              <a:t>Signals</a:t>
            </a:r>
            <a:r>
              <a:rPr lang="pt-BR" dirty="0"/>
              <a:t>, for </a:t>
            </a:r>
            <a:r>
              <a:rPr lang="pt-BR" dirty="0" err="1"/>
              <a:t>exception</a:t>
            </a:r>
            <a:r>
              <a:rPr lang="pt-BR" dirty="0"/>
              <a:t> </a:t>
            </a:r>
            <a:r>
              <a:rPr lang="pt-BR" dirty="0" err="1"/>
              <a:t>handling</a:t>
            </a:r>
            <a:r>
              <a:rPr lang="pt-BR" dirty="0"/>
              <a:t>, </a:t>
            </a:r>
            <a:r>
              <a:rPr lang="pt-BR" dirty="0" err="1"/>
              <a:t>interprocess</a:t>
            </a:r>
            <a:r>
              <a:rPr lang="pt-BR" dirty="0"/>
              <a:t> communication,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management.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11" y="2784629"/>
            <a:ext cx="4995446" cy="2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5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VxWorks</a:t>
            </a:r>
            <a:r>
              <a:rPr lang="pt-BR" dirty="0"/>
              <a:t> é um RTOS desenvolvido pela Wind River</a:t>
            </a:r>
          </a:p>
          <a:p>
            <a:r>
              <a:rPr lang="pt-BR" dirty="0"/>
              <a:t>Utilizado em sistemas embarcados em variados setores como:</a:t>
            </a:r>
          </a:p>
          <a:p>
            <a:pPr lvl="1"/>
            <a:r>
              <a:rPr lang="pt-BR" dirty="0"/>
              <a:t>Industrial</a:t>
            </a:r>
          </a:p>
          <a:p>
            <a:pPr lvl="1"/>
            <a:r>
              <a:rPr lang="pt-BR" dirty="0"/>
              <a:t>Medico</a:t>
            </a:r>
          </a:p>
          <a:p>
            <a:pPr lvl="1"/>
            <a:r>
              <a:rPr lang="pt-BR" dirty="0"/>
              <a:t>Aeroespacial</a:t>
            </a:r>
          </a:p>
          <a:p>
            <a:pPr lvl="1"/>
            <a:r>
              <a:rPr lang="pt-BR" dirty="0"/>
              <a:t>Comunicações</a:t>
            </a:r>
          </a:p>
          <a:p>
            <a:pPr lvl="1"/>
            <a:r>
              <a:rPr lang="pt-BR" dirty="0"/>
              <a:t>Automotivo</a:t>
            </a:r>
          </a:p>
          <a:p>
            <a:pPr lvl="1"/>
            <a:r>
              <a:rPr lang="pt-BR" dirty="0"/>
              <a:t>Transportes</a:t>
            </a:r>
          </a:p>
          <a:p>
            <a:pPr lvl="1"/>
            <a:r>
              <a:rPr lang="pt-BR" dirty="0"/>
              <a:t>Defesa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97" y="1465906"/>
            <a:ext cx="1596480" cy="118738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433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Alguns dos principais clientes:</a:t>
            </a:r>
          </a:p>
          <a:p>
            <a:pPr lvl="1"/>
            <a:r>
              <a:rPr lang="pt-BR" dirty="0"/>
              <a:t>ABB</a:t>
            </a:r>
          </a:p>
          <a:p>
            <a:pPr lvl="1"/>
            <a:r>
              <a:rPr lang="pt-BR" dirty="0"/>
              <a:t>Airbus </a:t>
            </a:r>
          </a:p>
          <a:p>
            <a:pPr lvl="1"/>
            <a:r>
              <a:rPr lang="pt-BR" dirty="0" err="1"/>
              <a:t>AlcatelLucent</a:t>
            </a:r>
            <a:endParaRPr lang="pt-BR" dirty="0"/>
          </a:p>
          <a:p>
            <a:pPr lvl="1"/>
            <a:r>
              <a:rPr lang="pt-BR" dirty="0"/>
              <a:t>BD </a:t>
            </a:r>
            <a:r>
              <a:rPr lang="pt-BR" dirty="0" err="1"/>
              <a:t>Biosciences</a:t>
            </a:r>
            <a:endParaRPr lang="pt-BR" dirty="0"/>
          </a:p>
          <a:p>
            <a:pPr lvl="1"/>
            <a:r>
              <a:rPr lang="pt-BR" dirty="0"/>
              <a:t>Boeing</a:t>
            </a:r>
          </a:p>
          <a:p>
            <a:pPr lvl="1"/>
            <a:r>
              <a:rPr lang="pt-BR" dirty="0"/>
              <a:t>Delphi</a:t>
            </a:r>
          </a:p>
          <a:p>
            <a:pPr lvl="1"/>
            <a:r>
              <a:rPr lang="pt-BR" dirty="0" err="1"/>
              <a:t>Eurocopter</a:t>
            </a:r>
            <a:endParaRPr lang="pt-BR" dirty="0"/>
          </a:p>
          <a:p>
            <a:pPr lvl="1"/>
            <a:r>
              <a:rPr lang="pt-BR" dirty="0" err="1"/>
              <a:t>Huawei</a:t>
            </a:r>
            <a:endParaRPr lang="pt-BR" dirty="0"/>
          </a:p>
          <a:p>
            <a:pPr lvl="1"/>
            <a:r>
              <a:rPr lang="pt-BR" dirty="0"/>
              <a:t>Mitsubishi</a:t>
            </a:r>
          </a:p>
          <a:p>
            <a:pPr lvl="1"/>
            <a:r>
              <a:rPr lang="pt-BR" dirty="0"/>
              <a:t>NASA</a:t>
            </a:r>
          </a:p>
          <a:p>
            <a:pPr lvl="1"/>
            <a:r>
              <a:rPr lang="pt-BR" dirty="0"/>
              <a:t>Siemens</a:t>
            </a:r>
          </a:p>
          <a:p>
            <a:pPr lvl="1"/>
            <a:r>
              <a:rPr lang="pt-BR" dirty="0"/>
              <a:t>Bombardier</a:t>
            </a:r>
          </a:p>
          <a:p>
            <a:pPr lvl="1"/>
            <a:r>
              <a:rPr lang="pt-BR" dirty="0"/>
              <a:t>BMW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60" y="2079833"/>
            <a:ext cx="4635990" cy="11497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4" y="644119"/>
            <a:ext cx="2809123" cy="11166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26" y="3440287"/>
            <a:ext cx="2058883" cy="26456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5" y="3657069"/>
            <a:ext cx="2602469" cy="221209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77334" y="1576079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24628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31358" y="2107790"/>
            <a:ext cx="3328283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</a:rPr>
              <a:t>Boeing Apache </a:t>
            </a:r>
            <a:r>
              <a:rPr lang="pt-BR" b="1" dirty="0" err="1">
                <a:solidFill>
                  <a:schemeClr val="tx1"/>
                </a:solidFill>
              </a:rPr>
              <a:t>Longbow</a:t>
            </a:r>
            <a:r>
              <a:rPr lang="pt-BR" b="1" dirty="0">
                <a:solidFill>
                  <a:schemeClr val="tx1"/>
                </a:solidFill>
              </a:rPr>
              <a:t> AH-64</a:t>
            </a:r>
          </a:p>
        </p:txBody>
      </p:sp>
    </p:spTree>
    <p:extLst>
      <p:ext uri="{BB962C8B-B14F-4D97-AF65-F5344CB8AC3E}">
        <p14:creationId xmlns:p14="http://schemas.microsoft.com/office/powerpoint/2010/main" val="22786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74408" y="5841590"/>
            <a:ext cx="367453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bg2"/>
                </a:solidFill>
              </a:rPr>
              <a:t>BWW </a:t>
            </a:r>
            <a:r>
              <a:rPr lang="pt-BR" b="1" dirty="0" err="1">
                <a:solidFill>
                  <a:schemeClr val="bg2"/>
                </a:solidFill>
              </a:rPr>
              <a:t>iDrive</a:t>
            </a:r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59958" y="431390"/>
            <a:ext cx="367453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bg2"/>
                </a:solidFill>
              </a:rPr>
              <a:t>NASA </a:t>
            </a:r>
            <a:r>
              <a:rPr lang="pt-BR" b="1" dirty="0" err="1">
                <a:solidFill>
                  <a:schemeClr val="bg2"/>
                </a:solidFill>
              </a:rPr>
              <a:t>Curiosity</a:t>
            </a:r>
            <a:r>
              <a:rPr lang="pt-BR" b="1" dirty="0">
                <a:solidFill>
                  <a:schemeClr val="bg2"/>
                </a:solidFill>
              </a:rPr>
              <a:t> Rover</a:t>
            </a:r>
          </a:p>
        </p:txBody>
      </p:sp>
    </p:spTree>
    <p:extLst>
      <p:ext uri="{BB962C8B-B14F-4D97-AF65-F5344CB8AC3E}">
        <p14:creationId xmlns:p14="http://schemas.microsoft.com/office/powerpoint/2010/main" val="10270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6870"/>
            <a:ext cx="9838266" cy="5280630"/>
          </a:xfrm>
        </p:spPr>
        <p:txBody>
          <a:bodyPr>
            <a:normAutofit fontScale="92500" lnSpcReduction="20000"/>
          </a:bodyPr>
          <a:lstStyle/>
          <a:p>
            <a:endParaRPr lang="pt-BR" sz="2400" dirty="0"/>
          </a:p>
          <a:p>
            <a:r>
              <a:rPr lang="pt-BR" dirty="0"/>
              <a:t>A família de produtos </a:t>
            </a:r>
            <a:r>
              <a:rPr lang="pt-BR" dirty="0" err="1"/>
              <a:t>VxWorks</a:t>
            </a:r>
            <a:r>
              <a:rPr lang="pt-BR" dirty="0"/>
              <a:t> suporta processadores 32-bit, 64-bit e processadores </a:t>
            </a:r>
            <a:r>
              <a:rPr lang="pt-BR" dirty="0" err="1"/>
              <a:t>multi-core</a:t>
            </a:r>
            <a:r>
              <a:rPr lang="pt-BR" dirty="0"/>
              <a:t>, incluindo ARM®, Intel ®, e Power </a:t>
            </a:r>
            <a:r>
              <a:rPr lang="pt-BR" dirty="0" err="1"/>
              <a:t>Architecture</a:t>
            </a:r>
            <a:r>
              <a:rPr lang="pt-BR" dirty="0"/>
              <a:t>®.</a:t>
            </a:r>
          </a:p>
          <a:p>
            <a:r>
              <a:rPr lang="pt-BR" dirty="0"/>
              <a:t>O fabricante oferece diversos add-ons e middlewares para suporte a diversas tecnologias de comunicação, segurança, etc...</a:t>
            </a:r>
          </a:p>
          <a:p>
            <a:pPr lvl="1"/>
            <a:r>
              <a:rPr lang="pt-BR" dirty="0"/>
              <a:t>Add-on </a:t>
            </a:r>
            <a:r>
              <a:rPr lang="pt-BR" dirty="0" err="1"/>
              <a:t>Safety</a:t>
            </a:r>
            <a:r>
              <a:rPr lang="pt-BR" dirty="0"/>
              <a:t> Profile: para atender requisitos de segurança e obter certificação IEC 61508 SIL3.</a:t>
            </a:r>
          </a:p>
          <a:p>
            <a:pPr lvl="1"/>
            <a:r>
              <a:rPr lang="pt-BR" dirty="0"/>
              <a:t>Add-on Security Profile: proteção de dados e propriedade intelectual.</a:t>
            </a:r>
          </a:p>
          <a:p>
            <a:pPr lvl="1"/>
            <a:r>
              <a:rPr lang="pt-BR" dirty="0"/>
              <a:t>Add-on para suporte de padrões aeroespaciais como ARINC e FACE.</a:t>
            </a:r>
          </a:p>
          <a:p>
            <a:r>
              <a:rPr lang="pt-BR" dirty="0"/>
              <a:t>Arquitetura expansível e atualizável: o kernel é separado dos protocolos, aplicações e outros pacotes, possibilitando atualizações e inclusão de novas funcionalidades mais rapidamente, reduzindo a necessidade de “</a:t>
            </a:r>
            <a:r>
              <a:rPr lang="pt-BR" dirty="0" err="1"/>
              <a:t>reteste</a:t>
            </a:r>
            <a:r>
              <a:rPr lang="pt-BR" dirty="0"/>
              <a:t>”.</a:t>
            </a:r>
          </a:p>
          <a:p>
            <a:r>
              <a:rPr lang="pt-BR" dirty="0"/>
              <a:t>Arquitetura escalável: É possível customiza-lo para atender diversos requisitos de  memória disponível, funcionalidades e poder de processamento.</a:t>
            </a:r>
          </a:p>
          <a:p>
            <a:r>
              <a:rPr lang="pt-BR" dirty="0"/>
              <a:t>Virtualização: Suporte a diversas plataformas de hardware com um processador </a:t>
            </a:r>
            <a:r>
              <a:rPr lang="pt-BR" dirty="0" err="1"/>
              <a:t>multi-core</a:t>
            </a:r>
            <a:r>
              <a:rPr lang="pt-BR" dirty="0"/>
              <a:t>.</a:t>
            </a:r>
          </a:p>
          <a:p>
            <a:r>
              <a:rPr lang="pt-BR" dirty="0"/>
              <a:t>Suporte ao Java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r>
              <a:rPr lang="pt-BR" dirty="0" err="1"/>
              <a:t>Suite</a:t>
            </a:r>
            <a:r>
              <a:rPr lang="pt-BR" dirty="0"/>
              <a:t> de desenvolvimento Wind River </a:t>
            </a:r>
            <a:r>
              <a:rPr lang="pt-BR" dirty="0" err="1"/>
              <a:t>WorkBench</a:t>
            </a:r>
            <a:r>
              <a:rPr lang="pt-BR" dirty="0"/>
              <a:t>: é baseado no Eclipse, suporta todo o desenvolvimento do projeto incluindo debug, simulação e monitoramento do sistema (no hardware e no simulador).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8067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1934" y="18684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O coração do sistema </a:t>
            </a:r>
            <a:r>
              <a:rPr lang="pt-BR" sz="2000" dirty="0" err="1"/>
              <a:t>VxWorks</a:t>
            </a:r>
            <a:r>
              <a:rPr lang="pt-BR" sz="2000" dirty="0"/>
              <a:t> é o “Wind </a:t>
            </a:r>
            <a:r>
              <a:rPr lang="pt-BR" sz="2000" dirty="0" err="1"/>
              <a:t>microkernel</a:t>
            </a:r>
            <a:r>
              <a:rPr lang="pt-BR" sz="2000" dirty="0"/>
              <a:t>”. Este </a:t>
            </a:r>
            <a:r>
              <a:rPr lang="pt-BR" sz="2000" dirty="0" err="1"/>
              <a:t>microkernel</a:t>
            </a:r>
            <a:r>
              <a:rPr lang="pt-BR" sz="2000" dirty="0"/>
              <a:t> uma gama completa de funcionalidades de RTOS, incluindo </a:t>
            </a:r>
            <a:r>
              <a:rPr lang="pt-BR" sz="2000" dirty="0" err="1"/>
              <a:t>multi-tasking</a:t>
            </a:r>
            <a:r>
              <a:rPr lang="pt-BR" sz="2000" dirty="0"/>
              <a:t>, sincronização e comunicação entre </a:t>
            </a:r>
            <a:r>
              <a:rPr lang="pt-BR" sz="2000" dirty="0" err="1"/>
              <a:t>tasks</a:t>
            </a:r>
            <a:r>
              <a:rPr lang="pt-BR" sz="2000" dirty="0"/>
              <a:t>, e gerenciamento de memoria.</a:t>
            </a:r>
          </a:p>
          <a:p>
            <a:pPr lvl="1"/>
            <a:endParaRPr lang="pt-BR" sz="1800" dirty="0"/>
          </a:p>
          <a:p>
            <a:r>
              <a:rPr lang="pt-BR" sz="2000" dirty="0"/>
              <a:t>Demais funcionalidades são implementadas como processos.</a:t>
            </a:r>
          </a:p>
          <a:p>
            <a:pPr lvl="1"/>
            <a:endParaRPr lang="pt-BR" sz="1800" dirty="0"/>
          </a:p>
          <a:p>
            <a:r>
              <a:rPr lang="pt-BR" sz="2000" dirty="0"/>
              <a:t>É possível incluir ou excluir vários módulos, daí sua característica de ser escalável.</a:t>
            </a:r>
          </a:p>
          <a:p>
            <a:pPr lvl="1"/>
            <a:endParaRPr lang="pt-BR" sz="1800" dirty="0"/>
          </a:p>
          <a:p>
            <a:r>
              <a:rPr lang="pt-BR" sz="2000" dirty="0"/>
              <a:t>Cada  modulo individual também é escalável, podendo se retirar funções individuais da </a:t>
            </a:r>
            <a:r>
              <a:rPr lang="pt-BR" sz="2000" dirty="0" err="1"/>
              <a:t>library</a:t>
            </a:r>
            <a:r>
              <a:rPr lang="pt-BR" sz="2000" dirty="0"/>
              <a:t> ou omitir alguma ferramenta de sincronização, por exemplo, se esta não for utilizada.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Arquitetura:</a:t>
            </a:r>
          </a:p>
        </p:txBody>
      </p:sp>
    </p:spTree>
    <p:extLst>
      <p:ext uri="{BB962C8B-B14F-4D97-AF65-F5344CB8AC3E}">
        <p14:creationId xmlns:p14="http://schemas.microsoft.com/office/powerpoint/2010/main" val="2606279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881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Seminário - VxWorks</vt:lpstr>
      <vt:lpstr>Introdução ao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franzotti</dc:creator>
  <cp:lastModifiedBy>gabriel franzotti</cp:lastModifiedBy>
  <cp:revision>63</cp:revision>
  <dcterms:created xsi:type="dcterms:W3CDTF">2017-04-01T17:08:27Z</dcterms:created>
  <dcterms:modified xsi:type="dcterms:W3CDTF">2017-04-05T01:43:59Z</dcterms:modified>
</cp:coreProperties>
</file>