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7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694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2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82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5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62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51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9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4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59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81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7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87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1D1D-6B13-495D-83C2-9E772D59B649}" type="datetimeFigureOut">
              <a:rPr lang="pt-BR" smtClean="0"/>
              <a:t>01/04/2017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7D6E3E-B8BA-4ABB-BEB5-B5BDD1EF2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9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391471"/>
            <a:ext cx="7766936" cy="1646302"/>
          </a:xfrm>
        </p:spPr>
        <p:txBody>
          <a:bodyPr/>
          <a:lstStyle/>
          <a:p>
            <a:pPr algn="ctr"/>
            <a:r>
              <a:rPr lang="pt-BR" dirty="0"/>
              <a:t>Seminário - </a:t>
            </a:r>
            <a:r>
              <a:rPr lang="pt-BR" dirty="0" err="1"/>
              <a:t>VxWorks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Pós Graduação em Sistemas Eletrônicos Embarcados </a:t>
            </a:r>
          </a:p>
          <a:p>
            <a:r>
              <a:rPr lang="pt-BR" dirty="0"/>
              <a:t>Sistemas Operacionais de Tempo Real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6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612899"/>
            <a:ext cx="5987453" cy="457961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Arquitetura:</a:t>
            </a:r>
          </a:p>
        </p:txBody>
      </p:sp>
    </p:spTree>
    <p:extLst>
      <p:ext uri="{BB962C8B-B14F-4D97-AF65-F5344CB8AC3E}">
        <p14:creationId xmlns:p14="http://schemas.microsoft.com/office/powerpoint/2010/main" val="48651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VxWork</a:t>
            </a:r>
            <a:r>
              <a:rPr lang="pt-BR" dirty="0"/>
              <a:t> oferece o escalonador padrão POSIX, e também um proprietário chamado “</a:t>
            </a:r>
            <a:r>
              <a:rPr lang="pt-BR" dirty="0" err="1"/>
              <a:t>wind</a:t>
            </a:r>
            <a:r>
              <a:rPr lang="pt-BR" dirty="0"/>
              <a:t> </a:t>
            </a:r>
            <a:r>
              <a:rPr lang="pt-BR" dirty="0" err="1"/>
              <a:t>scheduling</a:t>
            </a:r>
            <a:r>
              <a:rPr lang="pt-BR" dirty="0"/>
              <a:t>”.</a:t>
            </a:r>
          </a:p>
          <a:p>
            <a:r>
              <a:rPr lang="pt-BR" dirty="0"/>
              <a:t>Os escalonadores poder ser </a:t>
            </a:r>
            <a:r>
              <a:rPr lang="pt-BR" dirty="0" err="1"/>
              <a:t>preemptivos</a:t>
            </a:r>
            <a:r>
              <a:rPr lang="pt-BR" dirty="0"/>
              <a:t> ou round-Robin.</a:t>
            </a:r>
          </a:p>
          <a:p>
            <a:r>
              <a:rPr lang="pt-BR" dirty="0"/>
              <a:t>A diferença entre o escalonador POSIX e Wind é que o POSIX é baseado em processos, e o Wind é baseado em </a:t>
            </a:r>
            <a:r>
              <a:rPr lang="pt-BR" dirty="0" err="1"/>
              <a:t>tasks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Uma </a:t>
            </a:r>
            <a:r>
              <a:rPr lang="pt-BR" dirty="0" err="1"/>
              <a:t>task</a:t>
            </a:r>
            <a:r>
              <a:rPr lang="pt-BR" dirty="0"/>
              <a:t> pode acessar a memória diretamente, enquanto um processo só pode acessa um endereço de memoria no seu próprio “contexto” e de atributos herdados.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VxWorks</a:t>
            </a:r>
            <a:r>
              <a:rPr lang="pt-BR" dirty="0"/>
              <a:t>, todas as </a:t>
            </a:r>
            <a:r>
              <a:rPr lang="pt-BR" dirty="0" err="1"/>
              <a:t>tasks</a:t>
            </a:r>
            <a:r>
              <a:rPr lang="pt-BR" dirty="0"/>
              <a:t> podem usar o mesmo espaço de memória, para fazer com que cada </a:t>
            </a:r>
            <a:r>
              <a:rPr lang="pt-BR" dirty="0" err="1"/>
              <a:t>task</a:t>
            </a:r>
            <a:r>
              <a:rPr lang="pt-BR" dirty="0"/>
              <a:t> tenha seu próprio espaço, é necessário fazer um mapeamento da memória com o add-on </a:t>
            </a:r>
            <a:r>
              <a:rPr lang="pt-BR" dirty="0" err="1"/>
              <a:t>VxVMI</a:t>
            </a:r>
            <a:r>
              <a:rPr lang="pt-BR" dirty="0"/>
              <a:t> (Virtual </a:t>
            </a:r>
            <a:r>
              <a:rPr lang="pt-BR" dirty="0" err="1"/>
              <a:t>Memory</a:t>
            </a:r>
            <a:r>
              <a:rPr lang="pt-BR" dirty="0"/>
              <a:t> Interface).</a:t>
            </a:r>
          </a:p>
          <a:p>
            <a:r>
              <a:rPr lang="pt-BR" dirty="0"/>
              <a:t>Outra diferença é que o algoritmo de escalonamento no POSIX é aplicado a cada processo, enquanto no Wind é aplicado ao sistema como um todo (ou todas as </a:t>
            </a:r>
            <a:r>
              <a:rPr lang="pt-BR" dirty="0" err="1"/>
              <a:t>task</a:t>
            </a:r>
            <a:r>
              <a:rPr lang="pt-BR" dirty="0"/>
              <a:t> do sistema são Round-Robin, ou todas são </a:t>
            </a:r>
            <a:r>
              <a:rPr lang="pt-BR" dirty="0" err="1"/>
              <a:t>preemptivas</a:t>
            </a:r>
            <a:r>
              <a:rPr lang="pt-BR" dirty="0"/>
              <a:t>).</a:t>
            </a:r>
          </a:p>
          <a:p>
            <a:r>
              <a:rPr lang="pt-BR" dirty="0"/>
              <a:t>A numeração de prioridade é invertida (no Wind, quanto menor, maior a prioridade).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Gerenciamento de Tarefas:</a:t>
            </a:r>
          </a:p>
        </p:txBody>
      </p:sp>
    </p:spTree>
    <p:extLst>
      <p:ext uri="{BB962C8B-B14F-4D97-AF65-F5344CB8AC3E}">
        <p14:creationId xmlns:p14="http://schemas.microsoft.com/office/powerpoint/2010/main" val="9687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</a:t>
            </a:r>
            <a:r>
              <a:rPr lang="pt-BR" dirty="0" err="1"/>
              <a:t>VxWorks</a:t>
            </a:r>
            <a:r>
              <a:rPr lang="pt-BR" dirty="0"/>
              <a:t>, as </a:t>
            </a:r>
            <a:r>
              <a:rPr lang="pt-BR" dirty="0" err="1"/>
              <a:t>task</a:t>
            </a:r>
            <a:r>
              <a:rPr lang="pt-BR" dirty="0"/>
              <a:t> podem assumir 8 estados:</a:t>
            </a:r>
          </a:p>
          <a:p>
            <a:pPr lvl="1"/>
            <a:r>
              <a:rPr lang="pt-BR" dirty="0" err="1"/>
              <a:t>Suspended</a:t>
            </a:r>
            <a:r>
              <a:rPr lang="pt-BR" dirty="0"/>
              <a:t>: Ociosa após sua criação, ou com sua execução inibida (mais usada para </a:t>
            </a:r>
            <a:r>
              <a:rPr lang="pt-BR" dirty="0" err="1"/>
              <a:t>debugar</a:t>
            </a:r>
            <a:r>
              <a:rPr lang="pt-BR" dirty="0"/>
              <a:t>).</a:t>
            </a:r>
          </a:p>
          <a:p>
            <a:pPr lvl="1"/>
            <a:r>
              <a:rPr lang="pt-BR" dirty="0" err="1"/>
              <a:t>Ready</a:t>
            </a:r>
            <a:r>
              <a:rPr lang="pt-BR" dirty="0"/>
              <a:t>: Esperando para “pegar” o processamento.</a:t>
            </a:r>
          </a:p>
          <a:p>
            <a:pPr lvl="1"/>
            <a:r>
              <a:rPr lang="pt-BR" dirty="0" err="1"/>
              <a:t>Pending</a:t>
            </a:r>
            <a:r>
              <a:rPr lang="pt-BR" dirty="0"/>
              <a:t>: A </a:t>
            </a:r>
            <a:r>
              <a:rPr lang="pt-BR" dirty="0" err="1"/>
              <a:t>task</a:t>
            </a:r>
            <a:r>
              <a:rPr lang="pt-BR" dirty="0"/>
              <a:t> está bloqueada esperando uma mensagem de uma IPC (</a:t>
            </a:r>
            <a:r>
              <a:rPr lang="pt-BR" dirty="0" err="1"/>
              <a:t>inter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communication) ou um recurso.</a:t>
            </a:r>
          </a:p>
          <a:p>
            <a:pPr lvl="1"/>
            <a:r>
              <a:rPr lang="pt-BR" dirty="0" err="1"/>
              <a:t>Delayed</a:t>
            </a:r>
            <a:r>
              <a:rPr lang="pt-BR" dirty="0"/>
              <a:t>: Dormindo por um certo período de tempo.</a:t>
            </a:r>
          </a:p>
          <a:p>
            <a:pPr lvl="1"/>
            <a:r>
              <a:rPr lang="pt-BR" dirty="0" err="1"/>
              <a:t>Delayed</a:t>
            </a:r>
            <a:r>
              <a:rPr lang="pt-BR" dirty="0"/>
              <a:t> + </a:t>
            </a:r>
            <a:r>
              <a:rPr lang="pt-BR" dirty="0" err="1"/>
              <a:t>Suspended</a:t>
            </a:r>
            <a:r>
              <a:rPr lang="pt-BR" dirty="0"/>
              <a:t>: Após o </a:t>
            </a:r>
            <a:r>
              <a:rPr lang="pt-BR" dirty="0" err="1"/>
              <a:t>delay</a:t>
            </a:r>
            <a:r>
              <a:rPr lang="pt-BR" dirty="0"/>
              <a:t> e ainda não ocorreu uma preempção.</a:t>
            </a:r>
          </a:p>
          <a:p>
            <a:pPr lvl="1"/>
            <a:r>
              <a:rPr lang="pt-BR" dirty="0" err="1"/>
              <a:t>Pended</a:t>
            </a:r>
            <a:r>
              <a:rPr lang="pt-BR" dirty="0"/>
              <a:t> for </a:t>
            </a:r>
            <a:r>
              <a:rPr lang="pt-BR" dirty="0" err="1"/>
              <a:t>an</a:t>
            </a:r>
            <a:r>
              <a:rPr lang="pt-BR" dirty="0"/>
              <a:t> IPC + </a:t>
            </a:r>
            <a:r>
              <a:rPr lang="pt-BR" dirty="0" err="1"/>
              <a:t>suspended</a:t>
            </a:r>
            <a:r>
              <a:rPr lang="pt-BR" dirty="0"/>
              <a:t>: Estava </a:t>
            </a:r>
            <a:r>
              <a:rPr lang="pt-BR" dirty="0" err="1"/>
              <a:t>Pending</a:t>
            </a:r>
            <a:r>
              <a:rPr lang="pt-BR" dirty="0"/>
              <a:t> e após receber a mensagem IPC por algum motivo não ocorreu preempção.</a:t>
            </a:r>
          </a:p>
          <a:p>
            <a:pPr lvl="1"/>
            <a:r>
              <a:rPr lang="pt-BR" dirty="0" err="1"/>
              <a:t>Pended</a:t>
            </a:r>
            <a:r>
              <a:rPr lang="pt-BR" dirty="0"/>
              <a:t> for </a:t>
            </a:r>
            <a:r>
              <a:rPr lang="pt-BR" dirty="0" err="1"/>
              <a:t>an</a:t>
            </a:r>
            <a:r>
              <a:rPr lang="pt-BR" dirty="0"/>
              <a:t> IPC + </a:t>
            </a:r>
            <a:r>
              <a:rPr lang="pt-BR" dirty="0" err="1"/>
              <a:t>delayed</a:t>
            </a:r>
            <a:r>
              <a:rPr lang="pt-BR" dirty="0"/>
              <a:t>: Estava </a:t>
            </a:r>
            <a:r>
              <a:rPr lang="pt-BR" dirty="0" err="1"/>
              <a:t>Pending</a:t>
            </a:r>
            <a:r>
              <a:rPr lang="pt-BR" dirty="0"/>
              <a:t> e então será executada após </a:t>
            </a:r>
            <a:r>
              <a:rPr lang="pt-BR" dirty="0" err="1"/>
              <a:t>delay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Pended</a:t>
            </a:r>
            <a:r>
              <a:rPr lang="pt-BR" dirty="0"/>
              <a:t> for na IPC + </a:t>
            </a:r>
            <a:r>
              <a:rPr lang="pt-BR" dirty="0" err="1"/>
              <a:t>suspended</a:t>
            </a:r>
            <a:r>
              <a:rPr lang="pt-BR" dirty="0"/>
              <a:t> + </a:t>
            </a:r>
            <a:r>
              <a:rPr lang="pt-BR" dirty="0" err="1"/>
              <a:t>delay</a:t>
            </a:r>
            <a:r>
              <a:rPr lang="pt-BR" dirty="0"/>
              <a:t>: Está </a:t>
            </a:r>
            <a:r>
              <a:rPr lang="pt-BR" dirty="0" err="1"/>
              <a:t>Pending</a:t>
            </a:r>
            <a:r>
              <a:rPr lang="pt-BR" dirty="0"/>
              <a:t> e esperando </a:t>
            </a:r>
            <a:r>
              <a:rPr lang="pt-BR" dirty="0" err="1"/>
              <a:t>Delay</a:t>
            </a:r>
            <a:r>
              <a:rPr lang="pt-BR" dirty="0"/>
              <a:t> e sua execução está inibida.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Gerenciamento de Tarefas:</a:t>
            </a:r>
          </a:p>
        </p:txBody>
      </p:sp>
    </p:spTree>
    <p:extLst>
      <p:ext uri="{BB962C8B-B14F-4D97-AF65-F5344CB8AC3E}">
        <p14:creationId xmlns:p14="http://schemas.microsoft.com/office/powerpoint/2010/main" val="65460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 Kernel se encontram nos arquivos “</a:t>
            </a:r>
            <a:r>
              <a:rPr lang="pt-BR" dirty="0" err="1"/>
              <a:t>vxWorks.h</a:t>
            </a:r>
            <a:r>
              <a:rPr lang="pt-BR" dirty="0"/>
              <a:t>” e “</a:t>
            </a:r>
            <a:r>
              <a:rPr lang="pt-BR" dirty="0" err="1"/>
              <a:t>kernelLib.h</a:t>
            </a:r>
            <a:r>
              <a:rPr lang="pt-BR" dirty="0"/>
              <a:t>”. Funções de </a:t>
            </a:r>
            <a:r>
              <a:rPr lang="pt-BR" dirty="0" err="1"/>
              <a:t>tasks</a:t>
            </a:r>
            <a:r>
              <a:rPr lang="pt-BR" dirty="0"/>
              <a:t> e do sistema estão nos arquivos “</a:t>
            </a:r>
            <a:r>
              <a:rPr lang="pt-BR" dirty="0" err="1"/>
              <a:t>taskLib.h</a:t>
            </a:r>
            <a:r>
              <a:rPr lang="pt-BR" dirty="0"/>
              <a:t>” e “</a:t>
            </a:r>
            <a:r>
              <a:rPr lang="pt-BR" dirty="0" err="1"/>
              <a:t>sysLib.h</a:t>
            </a:r>
            <a:r>
              <a:rPr lang="pt-BR" dirty="0"/>
              <a:t>”.</a:t>
            </a:r>
          </a:p>
          <a:p>
            <a:r>
              <a:rPr lang="pt-BR" dirty="0"/>
              <a:t>As </a:t>
            </a:r>
            <a:r>
              <a:rPr lang="pt-BR" dirty="0" err="1"/>
              <a:t>tasks</a:t>
            </a:r>
            <a:r>
              <a:rPr lang="pt-BR" dirty="0"/>
              <a:t> de usuário tem prioridade de 100 até 255, sendo 255 a </a:t>
            </a:r>
            <a:r>
              <a:rPr lang="pt-BR" dirty="0" err="1"/>
              <a:t>task</a:t>
            </a:r>
            <a:r>
              <a:rPr lang="pt-BR" dirty="0"/>
              <a:t> de </a:t>
            </a:r>
            <a:r>
              <a:rPr lang="pt-BR" i="1" dirty="0"/>
              <a:t>menor</a:t>
            </a:r>
            <a:r>
              <a:rPr lang="pt-BR" dirty="0"/>
              <a:t> prioridade. As </a:t>
            </a:r>
            <a:r>
              <a:rPr lang="pt-BR" dirty="0" err="1"/>
              <a:t>task</a:t>
            </a:r>
            <a:r>
              <a:rPr lang="pt-BR" dirty="0"/>
              <a:t> do sistema vão de 0 até 99. A prioridade numero 100 é o default.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Gerenciamento de Tarefas:</a:t>
            </a:r>
          </a:p>
        </p:txBody>
      </p:sp>
    </p:spTree>
    <p:extLst>
      <p:ext uri="{BB962C8B-B14F-4D97-AF65-F5344CB8AC3E}">
        <p14:creationId xmlns:p14="http://schemas.microsoft.com/office/powerpoint/2010/main" val="333419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04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11" y="2784629"/>
            <a:ext cx="4995446" cy="21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5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VxWorks</a:t>
            </a:r>
            <a:r>
              <a:rPr lang="pt-BR" dirty="0"/>
              <a:t> é um RTOS desenvolvido pela Wind River</a:t>
            </a:r>
          </a:p>
          <a:p>
            <a:r>
              <a:rPr lang="pt-BR" dirty="0"/>
              <a:t>Utilizado em sistemas embarcados em variados setores como:</a:t>
            </a:r>
          </a:p>
          <a:p>
            <a:pPr lvl="1"/>
            <a:r>
              <a:rPr lang="pt-BR" dirty="0"/>
              <a:t>Industrial</a:t>
            </a:r>
          </a:p>
          <a:p>
            <a:pPr lvl="1"/>
            <a:r>
              <a:rPr lang="pt-BR" dirty="0"/>
              <a:t>Medico</a:t>
            </a:r>
          </a:p>
          <a:p>
            <a:pPr lvl="1"/>
            <a:r>
              <a:rPr lang="pt-BR" dirty="0"/>
              <a:t>Aeroespacial</a:t>
            </a:r>
          </a:p>
          <a:p>
            <a:pPr lvl="1"/>
            <a:r>
              <a:rPr lang="pt-BR" dirty="0"/>
              <a:t>Comunicações</a:t>
            </a:r>
          </a:p>
          <a:p>
            <a:pPr lvl="1"/>
            <a:r>
              <a:rPr lang="pt-BR" dirty="0"/>
              <a:t>Automotivo</a:t>
            </a:r>
          </a:p>
          <a:p>
            <a:pPr lvl="1"/>
            <a:r>
              <a:rPr lang="pt-BR" dirty="0"/>
              <a:t>Transportes</a:t>
            </a:r>
          </a:p>
          <a:p>
            <a:pPr lvl="1"/>
            <a:r>
              <a:rPr lang="pt-BR" dirty="0"/>
              <a:t>Defesa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97" y="1465906"/>
            <a:ext cx="1596480" cy="118738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</p:spTree>
    <p:extLst>
      <p:ext uri="{BB962C8B-B14F-4D97-AF65-F5344CB8AC3E}">
        <p14:creationId xmlns:p14="http://schemas.microsoft.com/office/powerpoint/2010/main" val="433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Alguns dos principais clientes:</a:t>
            </a:r>
          </a:p>
          <a:p>
            <a:pPr lvl="1"/>
            <a:r>
              <a:rPr lang="pt-BR" dirty="0"/>
              <a:t>ABB</a:t>
            </a:r>
          </a:p>
          <a:p>
            <a:pPr lvl="1"/>
            <a:r>
              <a:rPr lang="pt-BR" dirty="0"/>
              <a:t>Airbus </a:t>
            </a:r>
          </a:p>
          <a:p>
            <a:pPr lvl="1"/>
            <a:r>
              <a:rPr lang="pt-BR" dirty="0" err="1"/>
              <a:t>AlcatelLucent</a:t>
            </a:r>
            <a:endParaRPr lang="pt-BR" dirty="0"/>
          </a:p>
          <a:p>
            <a:pPr lvl="1"/>
            <a:r>
              <a:rPr lang="pt-BR" dirty="0"/>
              <a:t>BD </a:t>
            </a:r>
            <a:r>
              <a:rPr lang="pt-BR" dirty="0" err="1"/>
              <a:t>Biosciences</a:t>
            </a:r>
            <a:endParaRPr lang="pt-BR" dirty="0"/>
          </a:p>
          <a:p>
            <a:pPr lvl="1"/>
            <a:r>
              <a:rPr lang="pt-BR" dirty="0"/>
              <a:t>Boeing</a:t>
            </a:r>
          </a:p>
          <a:p>
            <a:pPr lvl="1"/>
            <a:r>
              <a:rPr lang="pt-BR" dirty="0"/>
              <a:t>Delphi</a:t>
            </a:r>
          </a:p>
          <a:p>
            <a:pPr lvl="1"/>
            <a:r>
              <a:rPr lang="pt-BR" dirty="0" err="1"/>
              <a:t>Eurocopter</a:t>
            </a:r>
            <a:endParaRPr lang="pt-BR" dirty="0"/>
          </a:p>
          <a:p>
            <a:pPr lvl="1"/>
            <a:r>
              <a:rPr lang="pt-BR" dirty="0" err="1"/>
              <a:t>Huawei</a:t>
            </a:r>
            <a:endParaRPr lang="pt-BR" dirty="0"/>
          </a:p>
          <a:p>
            <a:pPr lvl="1"/>
            <a:r>
              <a:rPr lang="pt-BR" dirty="0"/>
              <a:t>Mitsubishi</a:t>
            </a:r>
          </a:p>
          <a:p>
            <a:pPr lvl="1"/>
            <a:r>
              <a:rPr lang="pt-BR" dirty="0"/>
              <a:t>NASA</a:t>
            </a:r>
          </a:p>
          <a:p>
            <a:pPr lvl="1"/>
            <a:r>
              <a:rPr lang="pt-BR" dirty="0"/>
              <a:t>Siemens</a:t>
            </a:r>
          </a:p>
          <a:p>
            <a:pPr lvl="1"/>
            <a:r>
              <a:rPr lang="pt-BR" dirty="0"/>
              <a:t>Bombardier</a:t>
            </a:r>
          </a:p>
          <a:p>
            <a:pPr lvl="1"/>
            <a:r>
              <a:rPr lang="pt-BR" dirty="0"/>
              <a:t>BMW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60" y="2079833"/>
            <a:ext cx="4635990" cy="114972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94" y="644119"/>
            <a:ext cx="2809123" cy="111662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26" y="3440287"/>
            <a:ext cx="2058883" cy="26456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55" y="3657069"/>
            <a:ext cx="2602469" cy="221209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77334" y="1576079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</p:spTree>
    <p:extLst>
      <p:ext uri="{BB962C8B-B14F-4D97-AF65-F5344CB8AC3E}">
        <p14:creationId xmlns:p14="http://schemas.microsoft.com/office/powerpoint/2010/main" val="24628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31358" y="2107790"/>
            <a:ext cx="3328283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b="1" dirty="0">
                <a:solidFill>
                  <a:schemeClr val="tx1"/>
                </a:solidFill>
              </a:rPr>
              <a:t>Boeing Apache </a:t>
            </a:r>
            <a:r>
              <a:rPr lang="pt-BR" b="1" dirty="0" err="1">
                <a:solidFill>
                  <a:schemeClr val="tx1"/>
                </a:solidFill>
              </a:rPr>
              <a:t>Longbow</a:t>
            </a:r>
            <a:r>
              <a:rPr lang="pt-BR" b="1" dirty="0">
                <a:solidFill>
                  <a:schemeClr val="tx1"/>
                </a:solidFill>
              </a:rPr>
              <a:t> AH-64</a:t>
            </a:r>
          </a:p>
        </p:txBody>
      </p:sp>
    </p:spTree>
    <p:extLst>
      <p:ext uri="{BB962C8B-B14F-4D97-AF65-F5344CB8AC3E}">
        <p14:creationId xmlns:p14="http://schemas.microsoft.com/office/powerpoint/2010/main" val="22786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974408" y="5841590"/>
            <a:ext cx="367453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b="1" dirty="0">
                <a:solidFill>
                  <a:schemeClr val="bg2"/>
                </a:solidFill>
              </a:rPr>
              <a:t>BWW </a:t>
            </a:r>
            <a:r>
              <a:rPr lang="pt-BR" b="1" dirty="0" err="1">
                <a:solidFill>
                  <a:schemeClr val="bg2"/>
                </a:solidFill>
              </a:rPr>
              <a:t>iDrive</a:t>
            </a:r>
            <a:endParaRPr lang="pt-B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59958" y="431390"/>
            <a:ext cx="3674532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b="1" dirty="0">
                <a:solidFill>
                  <a:schemeClr val="bg2"/>
                </a:solidFill>
              </a:rPr>
              <a:t>NASA </a:t>
            </a:r>
            <a:r>
              <a:rPr lang="pt-BR" b="1" dirty="0" err="1">
                <a:solidFill>
                  <a:schemeClr val="bg2"/>
                </a:solidFill>
              </a:rPr>
              <a:t>Curiosity</a:t>
            </a:r>
            <a:r>
              <a:rPr lang="pt-BR" b="1" dirty="0">
                <a:solidFill>
                  <a:schemeClr val="bg2"/>
                </a:solidFill>
              </a:rPr>
              <a:t> Rover</a:t>
            </a:r>
          </a:p>
        </p:txBody>
      </p:sp>
    </p:spTree>
    <p:extLst>
      <p:ext uri="{BB962C8B-B14F-4D97-AF65-F5344CB8AC3E}">
        <p14:creationId xmlns:p14="http://schemas.microsoft.com/office/powerpoint/2010/main" val="10270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6870"/>
            <a:ext cx="9838266" cy="5280630"/>
          </a:xfrm>
        </p:spPr>
        <p:txBody>
          <a:bodyPr>
            <a:normAutofit fontScale="92500" lnSpcReduction="20000"/>
          </a:bodyPr>
          <a:lstStyle/>
          <a:p>
            <a:endParaRPr lang="pt-BR" sz="2400" dirty="0"/>
          </a:p>
          <a:p>
            <a:r>
              <a:rPr lang="pt-BR" dirty="0"/>
              <a:t>A família de produtos </a:t>
            </a:r>
            <a:r>
              <a:rPr lang="pt-BR" dirty="0" err="1"/>
              <a:t>VxWorks</a:t>
            </a:r>
            <a:r>
              <a:rPr lang="pt-BR" dirty="0"/>
              <a:t> suporta processadores 32-bit, 64-bit e processadores </a:t>
            </a:r>
            <a:r>
              <a:rPr lang="pt-BR" dirty="0" err="1"/>
              <a:t>multi-core</a:t>
            </a:r>
            <a:r>
              <a:rPr lang="pt-BR" dirty="0"/>
              <a:t>, incluindo ARM®, Intel</a:t>
            </a:r>
            <a:r>
              <a:rPr lang="pt-BR" dirty="0"/>
              <a:t> ®,</a:t>
            </a:r>
            <a:r>
              <a:rPr lang="pt-BR" dirty="0"/>
              <a:t> e Power </a:t>
            </a:r>
            <a:r>
              <a:rPr lang="pt-BR" dirty="0" err="1"/>
              <a:t>Architecture</a:t>
            </a:r>
            <a:r>
              <a:rPr lang="pt-BR" dirty="0"/>
              <a:t>®</a:t>
            </a:r>
            <a:r>
              <a:rPr lang="pt-BR" dirty="0"/>
              <a:t>.</a:t>
            </a:r>
          </a:p>
          <a:p>
            <a:r>
              <a:rPr lang="pt-BR" dirty="0"/>
              <a:t>O fabricante oferece diversos add-ons e middlewares para suporte a diversas tecnologias de comunicação, segurança, etc...</a:t>
            </a:r>
          </a:p>
          <a:p>
            <a:pPr lvl="1"/>
            <a:r>
              <a:rPr lang="pt-BR" dirty="0"/>
              <a:t>Add-on </a:t>
            </a:r>
            <a:r>
              <a:rPr lang="pt-BR" dirty="0" err="1"/>
              <a:t>Safety</a:t>
            </a:r>
            <a:r>
              <a:rPr lang="pt-BR" dirty="0"/>
              <a:t> Profile: para atender requisitos de segurança e obter certificação IEC 61508 SIL3.</a:t>
            </a:r>
          </a:p>
          <a:p>
            <a:pPr lvl="1"/>
            <a:r>
              <a:rPr lang="pt-BR" dirty="0"/>
              <a:t>Add-on Security Profile: proteção de dados e propriedade intelectual.</a:t>
            </a:r>
          </a:p>
          <a:p>
            <a:pPr lvl="1"/>
            <a:r>
              <a:rPr lang="pt-BR" dirty="0"/>
              <a:t>Add-on para suporte de padrões aeroespaciais como ARINC e FACE.</a:t>
            </a:r>
          </a:p>
          <a:p>
            <a:r>
              <a:rPr lang="pt-BR" dirty="0"/>
              <a:t>Arquitetura expansível e atualizável: o kernel é separado dos protocolos, aplicações e outros pacotes, possibilitando atualizações e inclusão de novas funcionalidades mais rapidamente, reduzindo a necessidade de “</a:t>
            </a:r>
            <a:r>
              <a:rPr lang="pt-BR" dirty="0" err="1"/>
              <a:t>reteste</a:t>
            </a:r>
            <a:r>
              <a:rPr lang="pt-BR" dirty="0"/>
              <a:t>”.</a:t>
            </a:r>
          </a:p>
          <a:p>
            <a:r>
              <a:rPr lang="pt-BR" dirty="0"/>
              <a:t>Arquitetura escalável: É possível customiza-lo para atender diversos requisitos de  memória disponível, funcionalidades e poder de processamento.</a:t>
            </a:r>
          </a:p>
          <a:p>
            <a:r>
              <a:rPr lang="pt-BR" dirty="0"/>
              <a:t>Virtualização: Suporte a diversas plataformas de hardware com um processador </a:t>
            </a:r>
            <a:r>
              <a:rPr lang="pt-BR" dirty="0" err="1"/>
              <a:t>multi-core</a:t>
            </a:r>
            <a:r>
              <a:rPr lang="pt-BR" dirty="0"/>
              <a:t>.</a:t>
            </a:r>
          </a:p>
          <a:p>
            <a:r>
              <a:rPr lang="pt-BR" dirty="0"/>
              <a:t>Suporte ao Java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r>
              <a:rPr lang="pt-BR" dirty="0" err="1"/>
              <a:t>Suite</a:t>
            </a:r>
            <a:r>
              <a:rPr lang="pt-BR" dirty="0"/>
              <a:t> de desenvolvimento Wind River </a:t>
            </a:r>
            <a:r>
              <a:rPr lang="pt-BR" dirty="0" err="1"/>
              <a:t>WorkBench</a:t>
            </a:r>
            <a:r>
              <a:rPr lang="pt-BR" dirty="0"/>
              <a:t>: é baseado no Eclipse, suporta todo o desenvolvimento do projeto incluindo debug, simulação e monitoramento do sistema (no hardware e no simulador).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Introdução:</a:t>
            </a:r>
          </a:p>
        </p:txBody>
      </p:sp>
    </p:spTree>
    <p:extLst>
      <p:ext uri="{BB962C8B-B14F-4D97-AF65-F5344CB8AC3E}">
        <p14:creationId xmlns:p14="http://schemas.microsoft.com/office/powerpoint/2010/main" val="8067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1934" y="18684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/>
              <a:t>O coração do sistema </a:t>
            </a:r>
            <a:r>
              <a:rPr lang="pt-BR" sz="2000" dirty="0" err="1"/>
              <a:t>VxWorks</a:t>
            </a:r>
            <a:r>
              <a:rPr lang="pt-BR" sz="2000" dirty="0"/>
              <a:t> é o “</a:t>
            </a:r>
            <a:r>
              <a:rPr lang="pt-BR" sz="2000" dirty="0" err="1"/>
              <a:t>wind</a:t>
            </a:r>
            <a:r>
              <a:rPr lang="pt-BR" sz="2000" dirty="0"/>
              <a:t> </a:t>
            </a:r>
            <a:r>
              <a:rPr lang="pt-BR" sz="2000" dirty="0" err="1"/>
              <a:t>microkernel</a:t>
            </a:r>
            <a:r>
              <a:rPr lang="pt-BR" sz="2000" dirty="0"/>
              <a:t>”. Este </a:t>
            </a:r>
            <a:r>
              <a:rPr lang="pt-BR" sz="2000" dirty="0" err="1"/>
              <a:t>microkernel</a:t>
            </a:r>
            <a:r>
              <a:rPr lang="pt-BR" sz="2000" dirty="0"/>
              <a:t> uma gama completa de funcionalidades de RTOS, incluindo </a:t>
            </a:r>
            <a:r>
              <a:rPr lang="pt-BR" sz="2000" dirty="0" err="1"/>
              <a:t>multi-tasking</a:t>
            </a:r>
            <a:r>
              <a:rPr lang="pt-BR" sz="2000" dirty="0"/>
              <a:t>, sincronização e comunicação entre </a:t>
            </a:r>
            <a:r>
              <a:rPr lang="pt-BR" sz="2000" dirty="0" err="1"/>
              <a:t>tasks</a:t>
            </a:r>
            <a:r>
              <a:rPr lang="pt-BR" sz="2000" dirty="0"/>
              <a:t>, e gerenciamento de memoria.</a:t>
            </a:r>
          </a:p>
          <a:p>
            <a:pPr lvl="1"/>
            <a:endParaRPr lang="pt-BR" sz="1800" dirty="0"/>
          </a:p>
          <a:p>
            <a:r>
              <a:rPr lang="pt-BR" sz="2000" dirty="0"/>
              <a:t>Demais funcionalidades são implementadas como processos.</a:t>
            </a:r>
          </a:p>
          <a:p>
            <a:pPr lvl="1"/>
            <a:endParaRPr lang="pt-BR" sz="1800" dirty="0"/>
          </a:p>
          <a:p>
            <a:r>
              <a:rPr lang="pt-BR" sz="2000" dirty="0"/>
              <a:t>É possível incluir ou excluir vários módulos, daí sua característica de ser escalável.</a:t>
            </a:r>
          </a:p>
          <a:p>
            <a:pPr lvl="1"/>
            <a:endParaRPr lang="pt-BR" sz="1800" dirty="0"/>
          </a:p>
          <a:p>
            <a:r>
              <a:rPr lang="pt-BR" sz="2000" dirty="0"/>
              <a:t>Cada  modulo individual também é </a:t>
            </a:r>
            <a:r>
              <a:rPr lang="pt-BR" sz="2000" dirty="0" err="1"/>
              <a:t>escalavel</a:t>
            </a:r>
            <a:r>
              <a:rPr lang="pt-BR" sz="2000" dirty="0"/>
              <a:t>, podendo se retirar funções individuais da </a:t>
            </a:r>
            <a:r>
              <a:rPr lang="pt-BR" sz="2000" dirty="0" err="1"/>
              <a:t>library</a:t>
            </a:r>
            <a:r>
              <a:rPr lang="pt-BR" sz="2000" dirty="0"/>
              <a:t> ou omitir alguma ferramenta de sincronização, por exemplo, se esta não for utilizada.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276174"/>
            <a:ext cx="2307101" cy="107543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938665" y="982274"/>
            <a:ext cx="333533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pt-BR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Arquitetura:</a:t>
            </a:r>
          </a:p>
        </p:txBody>
      </p:sp>
    </p:spTree>
    <p:extLst>
      <p:ext uri="{BB962C8B-B14F-4D97-AF65-F5344CB8AC3E}">
        <p14:creationId xmlns:p14="http://schemas.microsoft.com/office/powerpoint/2010/main" val="2606279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757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Seminário - VxWorks</vt:lpstr>
      <vt:lpstr>Introdução ao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franzotti</dc:creator>
  <cp:lastModifiedBy>gabriel franzotti</cp:lastModifiedBy>
  <cp:revision>42</cp:revision>
  <dcterms:created xsi:type="dcterms:W3CDTF">2017-04-01T17:08:27Z</dcterms:created>
  <dcterms:modified xsi:type="dcterms:W3CDTF">2017-04-01T20:56:42Z</dcterms:modified>
</cp:coreProperties>
</file>