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4" r:id="rId4"/>
  </p:sldMasterIdLst>
  <p:notesMasterIdLst>
    <p:notesMasterId r:id="rId15"/>
  </p:notesMasterIdLst>
  <p:sldIdLst>
    <p:sldId id="267" r:id="rId5"/>
    <p:sldId id="274" r:id="rId6"/>
    <p:sldId id="275" r:id="rId7"/>
    <p:sldId id="270" r:id="rId8"/>
    <p:sldId id="276" r:id="rId9"/>
    <p:sldId id="278" r:id="rId10"/>
    <p:sldId id="277" r:id="rId11"/>
    <p:sldId id="280" r:id="rId12"/>
    <p:sldId id="279"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3163"/>
    <a:srgbClr val="2E0C1F"/>
    <a:srgbClr val="E1E1E1"/>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103" d="100"/>
          <a:sy n="103" d="100"/>
        </p:scale>
        <p:origin x="5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ED3C6D-7417-4FF0-9A70-08086C75F550}" type="doc">
      <dgm:prSet loTypeId="urn:microsoft.com/office/officeart/2018/2/layout/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F3436C34-53C8-499C-8225-BCEFA5D7D71E}">
      <dgm:prSet/>
      <dgm:spPr/>
      <dgm:t>
        <a:bodyPr/>
        <a:lstStyle/>
        <a:p>
          <a:pPr>
            <a:defRPr b="1"/>
          </a:pPr>
          <a:r>
            <a:rPr lang="en-IE" b="0" dirty="0"/>
            <a:t>In modern data science, the analysis of free text fields is a major challenge. The text is often known to contain useful information (such as an address), but it can be difficult to reliably extract the information. Machine learning can teach an algorithm to recognize and select addresses from a free text field.</a:t>
          </a:r>
          <a:endParaRPr lang="en-US" b="0" dirty="0"/>
        </a:p>
      </dgm:t>
    </dgm:pt>
    <dgm:pt modelId="{0AAE9973-5A5A-4616-8B72-FE3A23758979}" type="parTrans" cxnId="{358B172E-9CE2-4004-9D24-20AECFE5189D}">
      <dgm:prSet/>
      <dgm:spPr/>
      <dgm:t>
        <a:bodyPr/>
        <a:lstStyle/>
        <a:p>
          <a:endParaRPr lang="en-US"/>
        </a:p>
      </dgm:t>
    </dgm:pt>
    <dgm:pt modelId="{0807544F-A2AC-4507-95E8-548D072A3759}" type="sibTrans" cxnId="{358B172E-9CE2-4004-9D24-20AECFE5189D}">
      <dgm:prSet/>
      <dgm:spPr/>
      <dgm:t>
        <a:bodyPr/>
        <a:lstStyle/>
        <a:p>
          <a:endParaRPr lang="en-US"/>
        </a:p>
      </dgm:t>
    </dgm:pt>
    <dgm:pt modelId="{C6F54571-8BBB-435B-B991-6924FC68178B}">
      <dgm:prSet/>
      <dgm:spPr/>
      <dgm:t>
        <a:bodyPr/>
        <a:lstStyle/>
        <a:p>
          <a:pPr>
            <a:defRPr b="1"/>
          </a:pPr>
          <a:r>
            <a:rPr lang="en-IE" b="0" dirty="0"/>
            <a:t>The business requirements for this project are to present a system that can reliably extract addresses from texts and present the same document with the extracted information anonymised. This is mainly for General Data Protection Regulation (GDPR) and for auditing purposes.</a:t>
          </a:r>
          <a:endParaRPr lang="en-US" b="0" dirty="0"/>
        </a:p>
      </dgm:t>
    </dgm:pt>
    <dgm:pt modelId="{FB33205D-9169-43CC-833F-F5707C401EB6}" type="parTrans" cxnId="{66BA4E3A-D463-40DF-85DA-4B036636D78E}">
      <dgm:prSet/>
      <dgm:spPr/>
      <dgm:t>
        <a:bodyPr/>
        <a:lstStyle/>
        <a:p>
          <a:endParaRPr lang="en-US"/>
        </a:p>
      </dgm:t>
    </dgm:pt>
    <dgm:pt modelId="{074D2CBB-ABCB-4BA7-97EB-7CFD6A3D0CEE}" type="sibTrans" cxnId="{66BA4E3A-D463-40DF-85DA-4B036636D78E}">
      <dgm:prSet/>
      <dgm:spPr/>
      <dgm:t>
        <a:bodyPr/>
        <a:lstStyle/>
        <a:p>
          <a:endParaRPr lang="en-US"/>
        </a:p>
      </dgm:t>
    </dgm:pt>
    <dgm:pt modelId="{EC4B14C4-D12F-4708-B3DB-C45F77EE873A}">
      <dgm:prSet/>
      <dgm:spPr/>
      <dgm:t>
        <a:bodyPr/>
        <a:lstStyle/>
        <a:p>
          <a:pPr>
            <a:defRPr b="1"/>
          </a:pPr>
          <a:r>
            <a:rPr lang="en-IE" b="0" dirty="0"/>
            <a:t>The exercise of this thesis is to demonstrate the following statement:</a:t>
          </a:r>
          <a:endParaRPr lang="en-US" b="0" dirty="0"/>
        </a:p>
      </dgm:t>
    </dgm:pt>
    <dgm:pt modelId="{308DED5C-255A-4163-AD6B-1ED5AAB1FC6E}" type="parTrans" cxnId="{8BC27F29-F901-4916-AC7D-53ADE6DB4A0D}">
      <dgm:prSet/>
      <dgm:spPr/>
      <dgm:t>
        <a:bodyPr/>
        <a:lstStyle/>
        <a:p>
          <a:endParaRPr lang="en-US"/>
        </a:p>
      </dgm:t>
    </dgm:pt>
    <dgm:pt modelId="{0F166E65-9F8B-43D2-98A4-D7D4A184A22F}" type="sibTrans" cxnId="{8BC27F29-F901-4916-AC7D-53ADE6DB4A0D}">
      <dgm:prSet/>
      <dgm:spPr/>
      <dgm:t>
        <a:bodyPr/>
        <a:lstStyle/>
        <a:p>
          <a:endParaRPr lang="en-US"/>
        </a:p>
      </dgm:t>
    </dgm:pt>
    <dgm:pt modelId="{1C5608B5-57DE-4713-8161-0D7CC73D8A64}">
      <dgm:prSet custT="1"/>
      <dgm:spPr/>
      <dgm:t>
        <a:bodyPr/>
        <a:lstStyle/>
        <a:p>
          <a:r>
            <a:rPr lang="en-IE" sz="1400" b="0" i="1" dirty="0"/>
            <a:t>A word n-gram model combined with a machine-learning approach, in this case Naïve-Bayes, can be used to efficiently extract addresses from a free text field.</a:t>
          </a:r>
          <a:endParaRPr lang="en-US" sz="1400" b="0" dirty="0"/>
        </a:p>
      </dgm:t>
    </dgm:pt>
    <dgm:pt modelId="{5756F242-4BF0-4E94-8919-77415709E463}" type="parTrans" cxnId="{46E5D621-A708-4259-BFE9-AFF5EDD42B4B}">
      <dgm:prSet/>
      <dgm:spPr/>
      <dgm:t>
        <a:bodyPr/>
        <a:lstStyle/>
        <a:p>
          <a:endParaRPr lang="en-US"/>
        </a:p>
      </dgm:t>
    </dgm:pt>
    <dgm:pt modelId="{73A10572-E619-4D63-9E15-799425AACB7F}" type="sibTrans" cxnId="{46E5D621-A708-4259-BFE9-AFF5EDD42B4B}">
      <dgm:prSet/>
      <dgm:spPr/>
      <dgm:t>
        <a:bodyPr/>
        <a:lstStyle/>
        <a:p>
          <a:endParaRPr lang="en-US"/>
        </a:p>
      </dgm:t>
    </dgm:pt>
    <dgm:pt modelId="{95385360-5BDF-4FBA-BC86-5244380B98C8}" type="pres">
      <dgm:prSet presAssocID="{9DED3C6D-7417-4FF0-9A70-08086C75F550}" presName="root" presStyleCnt="0">
        <dgm:presLayoutVars>
          <dgm:dir/>
          <dgm:resizeHandles val="exact"/>
        </dgm:presLayoutVars>
      </dgm:prSet>
      <dgm:spPr/>
    </dgm:pt>
    <dgm:pt modelId="{B98B432F-21CE-4630-8057-0D91FBE10468}" type="pres">
      <dgm:prSet presAssocID="{F3436C34-53C8-499C-8225-BCEFA5D7D71E}" presName="compNode" presStyleCnt="0"/>
      <dgm:spPr/>
    </dgm:pt>
    <dgm:pt modelId="{3C304FA5-4099-44EC-AB50-5D7150544659}" type="pres">
      <dgm:prSet presAssocID="{F3436C34-53C8-499C-8225-BCEFA5D7D7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3490D59-7F30-4A6D-A399-FC348D6F711B}" type="pres">
      <dgm:prSet presAssocID="{F3436C34-53C8-499C-8225-BCEFA5D7D71E}" presName="iconSpace" presStyleCnt="0"/>
      <dgm:spPr/>
    </dgm:pt>
    <dgm:pt modelId="{6B2BF25A-7C79-413D-B092-E348E3910050}" type="pres">
      <dgm:prSet presAssocID="{F3436C34-53C8-499C-8225-BCEFA5D7D71E}" presName="parTx" presStyleLbl="revTx" presStyleIdx="0" presStyleCnt="6">
        <dgm:presLayoutVars>
          <dgm:chMax val="0"/>
          <dgm:chPref val="0"/>
        </dgm:presLayoutVars>
      </dgm:prSet>
      <dgm:spPr/>
    </dgm:pt>
    <dgm:pt modelId="{1729A563-48A2-42C1-81A0-F3386959C562}" type="pres">
      <dgm:prSet presAssocID="{F3436C34-53C8-499C-8225-BCEFA5D7D71E}" presName="txSpace" presStyleCnt="0"/>
      <dgm:spPr/>
    </dgm:pt>
    <dgm:pt modelId="{5E1182A3-A566-4E83-8F4D-D5538AE54B88}" type="pres">
      <dgm:prSet presAssocID="{F3436C34-53C8-499C-8225-BCEFA5D7D71E}" presName="desTx" presStyleLbl="revTx" presStyleIdx="1" presStyleCnt="6">
        <dgm:presLayoutVars/>
      </dgm:prSet>
      <dgm:spPr/>
    </dgm:pt>
    <dgm:pt modelId="{341274D8-1F2C-41C8-8A74-5AC0A0A61636}" type="pres">
      <dgm:prSet presAssocID="{0807544F-A2AC-4507-95E8-548D072A3759}" presName="sibTrans" presStyleCnt="0"/>
      <dgm:spPr/>
    </dgm:pt>
    <dgm:pt modelId="{33497C55-3D53-407C-801C-136639204205}" type="pres">
      <dgm:prSet presAssocID="{C6F54571-8BBB-435B-B991-6924FC68178B}" presName="compNode" presStyleCnt="0"/>
      <dgm:spPr/>
    </dgm:pt>
    <dgm:pt modelId="{0EA2009C-BCB6-437A-921C-E6C122E59F22}" type="pres">
      <dgm:prSet presAssocID="{C6F54571-8BBB-435B-B991-6924FC6817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E9D1B616-CFA2-4B38-A1DE-7E48CDB8719F}" type="pres">
      <dgm:prSet presAssocID="{C6F54571-8BBB-435B-B991-6924FC68178B}" presName="iconSpace" presStyleCnt="0"/>
      <dgm:spPr/>
    </dgm:pt>
    <dgm:pt modelId="{9E21CC64-9094-429D-99AA-6056AB0994BB}" type="pres">
      <dgm:prSet presAssocID="{C6F54571-8BBB-435B-B991-6924FC68178B}" presName="parTx" presStyleLbl="revTx" presStyleIdx="2" presStyleCnt="6">
        <dgm:presLayoutVars>
          <dgm:chMax val="0"/>
          <dgm:chPref val="0"/>
        </dgm:presLayoutVars>
      </dgm:prSet>
      <dgm:spPr/>
    </dgm:pt>
    <dgm:pt modelId="{CBAEDD95-D005-4042-88AF-ADED899E3271}" type="pres">
      <dgm:prSet presAssocID="{C6F54571-8BBB-435B-B991-6924FC68178B}" presName="txSpace" presStyleCnt="0"/>
      <dgm:spPr/>
    </dgm:pt>
    <dgm:pt modelId="{56A4A8FB-BC25-4488-BE57-C271A7DD67EA}" type="pres">
      <dgm:prSet presAssocID="{C6F54571-8BBB-435B-B991-6924FC68178B}" presName="desTx" presStyleLbl="revTx" presStyleIdx="3" presStyleCnt="6">
        <dgm:presLayoutVars/>
      </dgm:prSet>
      <dgm:spPr/>
    </dgm:pt>
    <dgm:pt modelId="{3C5E732C-51B0-43C8-A643-6124F4102D8B}" type="pres">
      <dgm:prSet presAssocID="{074D2CBB-ABCB-4BA7-97EB-7CFD6A3D0CEE}" presName="sibTrans" presStyleCnt="0"/>
      <dgm:spPr/>
    </dgm:pt>
    <dgm:pt modelId="{2AE57EEE-79AA-4AA7-B2EC-FCB935E8EB9B}" type="pres">
      <dgm:prSet presAssocID="{EC4B14C4-D12F-4708-B3DB-C45F77EE873A}" presName="compNode" presStyleCnt="0"/>
      <dgm:spPr/>
    </dgm:pt>
    <dgm:pt modelId="{3CF42628-D192-4D71-AFDC-CE0F67081E8A}" type="pres">
      <dgm:prSet presAssocID="{EC4B14C4-D12F-4708-B3DB-C45F77EE87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EBC869A-D45A-4573-8512-B55974BEE3F0}" type="pres">
      <dgm:prSet presAssocID="{EC4B14C4-D12F-4708-B3DB-C45F77EE873A}" presName="iconSpace" presStyleCnt="0"/>
      <dgm:spPr/>
    </dgm:pt>
    <dgm:pt modelId="{78E99427-8599-4358-BBE0-EC550786151C}" type="pres">
      <dgm:prSet presAssocID="{EC4B14C4-D12F-4708-B3DB-C45F77EE873A}" presName="parTx" presStyleLbl="revTx" presStyleIdx="4" presStyleCnt="6" custScaleY="81766">
        <dgm:presLayoutVars>
          <dgm:chMax val="0"/>
          <dgm:chPref val="0"/>
        </dgm:presLayoutVars>
      </dgm:prSet>
      <dgm:spPr/>
    </dgm:pt>
    <dgm:pt modelId="{4A041B41-9A49-4A4B-872D-A75171A6C178}" type="pres">
      <dgm:prSet presAssocID="{EC4B14C4-D12F-4708-B3DB-C45F77EE873A}" presName="txSpace" presStyleCnt="0"/>
      <dgm:spPr/>
    </dgm:pt>
    <dgm:pt modelId="{7134ACE2-DE30-4D19-8742-48B079354541}" type="pres">
      <dgm:prSet presAssocID="{EC4B14C4-D12F-4708-B3DB-C45F77EE873A}" presName="desTx" presStyleLbl="revTx" presStyleIdx="5" presStyleCnt="6" custAng="0" custScaleX="90262" custScaleY="236125" custLinFactY="-100000" custLinFactNeighborX="-3941" custLinFactNeighborY="-127255">
        <dgm:presLayoutVars/>
      </dgm:prSet>
      <dgm:spPr/>
    </dgm:pt>
  </dgm:ptLst>
  <dgm:cxnLst>
    <dgm:cxn modelId="{46E5D621-A708-4259-BFE9-AFF5EDD42B4B}" srcId="{EC4B14C4-D12F-4708-B3DB-C45F77EE873A}" destId="{1C5608B5-57DE-4713-8161-0D7CC73D8A64}" srcOrd="0" destOrd="0" parTransId="{5756F242-4BF0-4E94-8919-77415709E463}" sibTransId="{73A10572-E619-4D63-9E15-799425AACB7F}"/>
    <dgm:cxn modelId="{CDD7A624-E8FB-4FE3-BF1F-244D20A48228}" type="presOf" srcId="{C6F54571-8BBB-435B-B991-6924FC68178B}" destId="{9E21CC64-9094-429D-99AA-6056AB0994BB}" srcOrd="0" destOrd="0" presId="urn:microsoft.com/office/officeart/2018/2/layout/IconLabelDescriptionList"/>
    <dgm:cxn modelId="{8BC27F29-F901-4916-AC7D-53ADE6DB4A0D}" srcId="{9DED3C6D-7417-4FF0-9A70-08086C75F550}" destId="{EC4B14C4-D12F-4708-B3DB-C45F77EE873A}" srcOrd="2" destOrd="0" parTransId="{308DED5C-255A-4163-AD6B-1ED5AAB1FC6E}" sibTransId="{0F166E65-9F8B-43D2-98A4-D7D4A184A22F}"/>
    <dgm:cxn modelId="{358B172E-9CE2-4004-9D24-20AECFE5189D}" srcId="{9DED3C6D-7417-4FF0-9A70-08086C75F550}" destId="{F3436C34-53C8-499C-8225-BCEFA5D7D71E}" srcOrd="0" destOrd="0" parTransId="{0AAE9973-5A5A-4616-8B72-FE3A23758979}" sibTransId="{0807544F-A2AC-4507-95E8-548D072A3759}"/>
    <dgm:cxn modelId="{66BA4E3A-D463-40DF-85DA-4B036636D78E}" srcId="{9DED3C6D-7417-4FF0-9A70-08086C75F550}" destId="{C6F54571-8BBB-435B-B991-6924FC68178B}" srcOrd="1" destOrd="0" parTransId="{FB33205D-9169-43CC-833F-F5707C401EB6}" sibTransId="{074D2CBB-ABCB-4BA7-97EB-7CFD6A3D0CEE}"/>
    <dgm:cxn modelId="{12A82F72-E23C-4CB2-A21F-4841842D13A7}" type="presOf" srcId="{1C5608B5-57DE-4713-8161-0D7CC73D8A64}" destId="{7134ACE2-DE30-4D19-8742-48B079354541}" srcOrd="0" destOrd="0" presId="urn:microsoft.com/office/officeart/2018/2/layout/IconLabelDescriptionList"/>
    <dgm:cxn modelId="{0A2E9C7A-FB7C-4F06-8AA9-F4C74A0C7D60}" type="presOf" srcId="{F3436C34-53C8-499C-8225-BCEFA5D7D71E}" destId="{6B2BF25A-7C79-413D-B092-E348E3910050}" srcOrd="0" destOrd="0" presId="urn:microsoft.com/office/officeart/2018/2/layout/IconLabelDescriptionList"/>
    <dgm:cxn modelId="{F78631C1-34DA-4E79-8785-2A7D37BF36D9}" type="presOf" srcId="{9DED3C6D-7417-4FF0-9A70-08086C75F550}" destId="{95385360-5BDF-4FBA-BC86-5244380B98C8}" srcOrd="0" destOrd="0" presId="urn:microsoft.com/office/officeart/2018/2/layout/IconLabelDescriptionList"/>
    <dgm:cxn modelId="{D07CCDDD-240C-4AE8-85D5-D91416A04289}" type="presOf" srcId="{EC4B14C4-D12F-4708-B3DB-C45F77EE873A}" destId="{78E99427-8599-4358-BBE0-EC550786151C}" srcOrd="0" destOrd="0" presId="urn:microsoft.com/office/officeart/2018/2/layout/IconLabelDescriptionList"/>
    <dgm:cxn modelId="{D4A1DBBB-0472-410D-B594-7EEAC776AE5E}" type="presParOf" srcId="{95385360-5BDF-4FBA-BC86-5244380B98C8}" destId="{B98B432F-21CE-4630-8057-0D91FBE10468}" srcOrd="0" destOrd="0" presId="urn:microsoft.com/office/officeart/2018/2/layout/IconLabelDescriptionList"/>
    <dgm:cxn modelId="{CAA9DFBF-58A6-4179-AB7D-A5C3001DE1EF}" type="presParOf" srcId="{B98B432F-21CE-4630-8057-0D91FBE10468}" destId="{3C304FA5-4099-44EC-AB50-5D7150544659}" srcOrd="0" destOrd="0" presId="urn:microsoft.com/office/officeart/2018/2/layout/IconLabelDescriptionList"/>
    <dgm:cxn modelId="{5DA74371-556A-4D3F-8129-A49B91ED7B7F}" type="presParOf" srcId="{B98B432F-21CE-4630-8057-0D91FBE10468}" destId="{03490D59-7F30-4A6D-A399-FC348D6F711B}" srcOrd="1" destOrd="0" presId="urn:microsoft.com/office/officeart/2018/2/layout/IconLabelDescriptionList"/>
    <dgm:cxn modelId="{BA59B4B8-BA2C-4F9A-B9D4-D1A9CDBB3897}" type="presParOf" srcId="{B98B432F-21CE-4630-8057-0D91FBE10468}" destId="{6B2BF25A-7C79-413D-B092-E348E3910050}" srcOrd="2" destOrd="0" presId="urn:microsoft.com/office/officeart/2018/2/layout/IconLabelDescriptionList"/>
    <dgm:cxn modelId="{2B0ED957-BA7F-423B-807D-D1FD6EA9878A}" type="presParOf" srcId="{B98B432F-21CE-4630-8057-0D91FBE10468}" destId="{1729A563-48A2-42C1-81A0-F3386959C562}" srcOrd="3" destOrd="0" presId="urn:microsoft.com/office/officeart/2018/2/layout/IconLabelDescriptionList"/>
    <dgm:cxn modelId="{3D406CED-63C6-4616-B152-A2A9C5D50095}" type="presParOf" srcId="{B98B432F-21CE-4630-8057-0D91FBE10468}" destId="{5E1182A3-A566-4E83-8F4D-D5538AE54B88}" srcOrd="4" destOrd="0" presId="urn:microsoft.com/office/officeart/2018/2/layout/IconLabelDescriptionList"/>
    <dgm:cxn modelId="{3C12D656-F74E-4D25-8C77-A1760847A97C}" type="presParOf" srcId="{95385360-5BDF-4FBA-BC86-5244380B98C8}" destId="{341274D8-1F2C-41C8-8A74-5AC0A0A61636}" srcOrd="1" destOrd="0" presId="urn:microsoft.com/office/officeart/2018/2/layout/IconLabelDescriptionList"/>
    <dgm:cxn modelId="{4D17B0B0-879C-4928-9B1B-2F3BC81E118D}" type="presParOf" srcId="{95385360-5BDF-4FBA-BC86-5244380B98C8}" destId="{33497C55-3D53-407C-801C-136639204205}" srcOrd="2" destOrd="0" presId="urn:microsoft.com/office/officeart/2018/2/layout/IconLabelDescriptionList"/>
    <dgm:cxn modelId="{DBE01F3E-CFDF-48FC-81F2-F14B4A0F1DCB}" type="presParOf" srcId="{33497C55-3D53-407C-801C-136639204205}" destId="{0EA2009C-BCB6-437A-921C-E6C122E59F22}" srcOrd="0" destOrd="0" presId="urn:microsoft.com/office/officeart/2018/2/layout/IconLabelDescriptionList"/>
    <dgm:cxn modelId="{BB3F88F0-0A8A-40F6-966A-93B9CE99A1A3}" type="presParOf" srcId="{33497C55-3D53-407C-801C-136639204205}" destId="{E9D1B616-CFA2-4B38-A1DE-7E48CDB8719F}" srcOrd="1" destOrd="0" presId="urn:microsoft.com/office/officeart/2018/2/layout/IconLabelDescriptionList"/>
    <dgm:cxn modelId="{B4BAF7EB-3528-4AEE-95F4-1C977911D51C}" type="presParOf" srcId="{33497C55-3D53-407C-801C-136639204205}" destId="{9E21CC64-9094-429D-99AA-6056AB0994BB}" srcOrd="2" destOrd="0" presId="urn:microsoft.com/office/officeart/2018/2/layout/IconLabelDescriptionList"/>
    <dgm:cxn modelId="{F8227E10-C9E4-4882-A2E1-5F35643B4DE9}" type="presParOf" srcId="{33497C55-3D53-407C-801C-136639204205}" destId="{CBAEDD95-D005-4042-88AF-ADED899E3271}" srcOrd="3" destOrd="0" presId="urn:microsoft.com/office/officeart/2018/2/layout/IconLabelDescriptionList"/>
    <dgm:cxn modelId="{E093C0D6-416E-4ACD-BFBA-2BC869AAE642}" type="presParOf" srcId="{33497C55-3D53-407C-801C-136639204205}" destId="{56A4A8FB-BC25-4488-BE57-C271A7DD67EA}" srcOrd="4" destOrd="0" presId="urn:microsoft.com/office/officeart/2018/2/layout/IconLabelDescriptionList"/>
    <dgm:cxn modelId="{39E8D23B-8E1A-4930-A477-7779F0B1892F}" type="presParOf" srcId="{95385360-5BDF-4FBA-BC86-5244380B98C8}" destId="{3C5E732C-51B0-43C8-A643-6124F4102D8B}" srcOrd="3" destOrd="0" presId="urn:microsoft.com/office/officeart/2018/2/layout/IconLabelDescriptionList"/>
    <dgm:cxn modelId="{247F724F-1298-4236-A6DF-562225B9EAAD}" type="presParOf" srcId="{95385360-5BDF-4FBA-BC86-5244380B98C8}" destId="{2AE57EEE-79AA-4AA7-B2EC-FCB935E8EB9B}" srcOrd="4" destOrd="0" presId="urn:microsoft.com/office/officeart/2018/2/layout/IconLabelDescriptionList"/>
    <dgm:cxn modelId="{16718854-F386-40CC-9365-7E4EB15C34D7}" type="presParOf" srcId="{2AE57EEE-79AA-4AA7-B2EC-FCB935E8EB9B}" destId="{3CF42628-D192-4D71-AFDC-CE0F67081E8A}" srcOrd="0" destOrd="0" presId="urn:microsoft.com/office/officeart/2018/2/layout/IconLabelDescriptionList"/>
    <dgm:cxn modelId="{19180A20-64DF-4E2B-A80C-27D9BBACA27E}" type="presParOf" srcId="{2AE57EEE-79AA-4AA7-B2EC-FCB935E8EB9B}" destId="{6EBC869A-D45A-4573-8512-B55974BEE3F0}" srcOrd="1" destOrd="0" presId="urn:microsoft.com/office/officeart/2018/2/layout/IconLabelDescriptionList"/>
    <dgm:cxn modelId="{203FD881-2486-4C9A-83FC-8AF66EBFB884}" type="presParOf" srcId="{2AE57EEE-79AA-4AA7-B2EC-FCB935E8EB9B}" destId="{78E99427-8599-4358-BBE0-EC550786151C}" srcOrd="2" destOrd="0" presId="urn:microsoft.com/office/officeart/2018/2/layout/IconLabelDescriptionList"/>
    <dgm:cxn modelId="{80B99DC1-1464-400F-B5CA-E00CDAE1A10C}" type="presParOf" srcId="{2AE57EEE-79AA-4AA7-B2EC-FCB935E8EB9B}" destId="{4A041B41-9A49-4A4B-872D-A75171A6C178}" srcOrd="3" destOrd="0" presId="urn:microsoft.com/office/officeart/2018/2/layout/IconLabelDescriptionList"/>
    <dgm:cxn modelId="{B80CDDE8-AF10-464C-9633-70629196879E}" type="presParOf" srcId="{2AE57EEE-79AA-4AA7-B2EC-FCB935E8EB9B}" destId="{7134ACE2-DE30-4D19-8742-48B079354541}"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ED3C6D-7417-4FF0-9A70-08086C75F550}"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F3436C34-53C8-499C-8225-BCEFA5D7D71E}">
      <dgm:prSet/>
      <dgm:spPr/>
      <dgm:t>
        <a:bodyPr/>
        <a:lstStyle/>
        <a:p>
          <a:pPr>
            <a:defRPr b="1"/>
          </a:pPr>
          <a:r>
            <a:rPr lang="en-GB" dirty="0"/>
            <a:t>The system reads the text from a document, extracts the addresses contained within it and transforms the input to render the document without any address data.</a:t>
          </a:r>
          <a:endParaRPr lang="en-US" b="1" dirty="0"/>
        </a:p>
      </dgm:t>
    </dgm:pt>
    <dgm:pt modelId="{0AAE9973-5A5A-4616-8B72-FE3A23758979}" type="parTrans" cxnId="{358B172E-9CE2-4004-9D24-20AECFE5189D}">
      <dgm:prSet/>
      <dgm:spPr/>
      <dgm:t>
        <a:bodyPr/>
        <a:lstStyle/>
        <a:p>
          <a:endParaRPr lang="en-US"/>
        </a:p>
      </dgm:t>
    </dgm:pt>
    <dgm:pt modelId="{0807544F-A2AC-4507-95E8-548D072A3759}" type="sibTrans" cxnId="{358B172E-9CE2-4004-9D24-20AECFE5189D}">
      <dgm:prSet/>
      <dgm:spPr/>
      <dgm:t>
        <a:bodyPr/>
        <a:lstStyle/>
        <a:p>
          <a:endParaRPr lang="en-US"/>
        </a:p>
      </dgm:t>
    </dgm:pt>
    <dgm:pt modelId="{C6F54571-8BBB-435B-B991-6924FC68178B}">
      <dgm:prSet/>
      <dgm:spPr/>
      <dgm:t>
        <a:bodyPr/>
        <a:lstStyle/>
        <a:p>
          <a:pPr>
            <a:defRPr b="1"/>
          </a:pPr>
          <a:r>
            <a:rPr lang="en-GB" dirty="0"/>
            <a:t>The program then pre-processes the documents into tokens and outputs them sequentially, each token will be labelled as one of the following four classes: BEGIN, INSIDE, END, and OTHER, which can be used to evaluate system performance or integrated with other systems.</a:t>
          </a:r>
          <a:endParaRPr lang="en-US" dirty="0"/>
        </a:p>
      </dgm:t>
    </dgm:pt>
    <dgm:pt modelId="{FB33205D-9169-43CC-833F-F5707C401EB6}" type="parTrans" cxnId="{66BA4E3A-D463-40DF-85DA-4B036636D78E}">
      <dgm:prSet/>
      <dgm:spPr/>
      <dgm:t>
        <a:bodyPr/>
        <a:lstStyle/>
        <a:p>
          <a:endParaRPr lang="en-US"/>
        </a:p>
      </dgm:t>
    </dgm:pt>
    <dgm:pt modelId="{074D2CBB-ABCB-4BA7-97EB-7CFD6A3D0CEE}" type="sibTrans" cxnId="{66BA4E3A-D463-40DF-85DA-4B036636D78E}">
      <dgm:prSet/>
      <dgm:spPr/>
      <dgm:t>
        <a:bodyPr/>
        <a:lstStyle/>
        <a:p>
          <a:endParaRPr lang="en-US"/>
        </a:p>
      </dgm:t>
    </dgm:pt>
    <dgm:pt modelId="{EC4B14C4-D12F-4708-B3DB-C45F77EE873A}">
      <dgm:prSet/>
      <dgm:spPr/>
      <dgm:t>
        <a:bodyPr/>
        <a:lstStyle/>
        <a:p>
          <a:pPr>
            <a:defRPr b="1"/>
          </a:pPr>
          <a:r>
            <a:rPr lang="en-GB"/>
            <a:t>These four classes will identify each token, determining if a token is in address block as the first, middle or last token or else if it is outside the address boundaries, using a n-Gram word model and a Naïve-Bayes classifier to determine the classes. </a:t>
          </a:r>
          <a:endParaRPr lang="en-US"/>
        </a:p>
      </dgm:t>
    </dgm:pt>
    <dgm:pt modelId="{308DED5C-255A-4163-AD6B-1ED5AAB1FC6E}" type="parTrans" cxnId="{8BC27F29-F901-4916-AC7D-53ADE6DB4A0D}">
      <dgm:prSet/>
      <dgm:spPr/>
      <dgm:t>
        <a:bodyPr/>
        <a:lstStyle/>
        <a:p>
          <a:endParaRPr lang="en-US"/>
        </a:p>
      </dgm:t>
    </dgm:pt>
    <dgm:pt modelId="{0F166E65-9F8B-43D2-98A4-D7D4A184A22F}" type="sibTrans" cxnId="{8BC27F29-F901-4916-AC7D-53ADE6DB4A0D}">
      <dgm:prSet/>
      <dgm:spPr/>
      <dgm:t>
        <a:bodyPr/>
        <a:lstStyle/>
        <a:p>
          <a:endParaRPr lang="en-US"/>
        </a:p>
      </dgm:t>
    </dgm:pt>
    <dgm:pt modelId="{59360709-3C16-45A5-8FC0-7F9CF40E25DD}" type="pres">
      <dgm:prSet presAssocID="{9DED3C6D-7417-4FF0-9A70-08086C75F550}" presName="Name0" presStyleCnt="0">
        <dgm:presLayoutVars>
          <dgm:dir/>
          <dgm:animLvl val="lvl"/>
          <dgm:resizeHandles val="exact"/>
        </dgm:presLayoutVars>
      </dgm:prSet>
      <dgm:spPr/>
    </dgm:pt>
    <dgm:pt modelId="{E5319040-8412-44E9-BF00-751C5FE420DA}" type="pres">
      <dgm:prSet presAssocID="{EC4B14C4-D12F-4708-B3DB-C45F77EE873A}" presName="boxAndChildren" presStyleCnt="0"/>
      <dgm:spPr/>
    </dgm:pt>
    <dgm:pt modelId="{F33AEB99-42E9-4B03-BF6D-CB48987E4D90}" type="pres">
      <dgm:prSet presAssocID="{EC4B14C4-D12F-4708-B3DB-C45F77EE873A}" presName="parentTextBox" presStyleLbl="node1" presStyleIdx="0" presStyleCnt="3"/>
      <dgm:spPr/>
    </dgm:pt>
    <dgm:pt modelId="{C1497886-EE2C-4F29-8656-F46201748D02}" type="pres">
      <dgm:prSet presAssocID="{074D2CBB-ABCB-4BA7-97EB-7CFD6A3D0CEE}" presName="sp" presStyleCnt="0"/>
      <dgm:spPr/>
    </dgm:pt>
    <dgm:pt modelId="{E27F2E94-3E79-479F-8A1B-B478632F10C7}" type="pres">
      <dgm:prSet presAssocID="{C6F54571-8BBB-435B-B991-6924FC68178B}" presName="arrowAndChildren" presStyleCnt="0"/>
      <dgm:spPr/>
    </dgm:pt>
    <dgm:pt modelId="{E1865EF8-5457-4E1D-BDB8-4733B2273979}" type="pres">
      <dgm:prSet presAssocID="{C6F54571-8BBB-435B-B991-6924FC68178B}" presName="parentTextArrow" presStyleLbl="node1" presStyleIdx="1" presStyleCnt="3"/>
      <dgm:spPr/>
    </dgm:pt>
    <dgm:pt modelId="{06F2802A-1222-496F-8971-6EC59C167D59}" type="pres">
      <dgm:prSet presAssocID="{0807544F-A2AC-4507-95E8-548D072A3759}" presName="sp" presStyleCnt="0"/>
      <dgm:spPr/>
    </dgm:pt>
    <dgm:pt modelId="{C7212DF3-2BCB-4963-960C-C574F8262770}" type="pres">
      <dgm:prSet presAssocID="{F3436C34-53C8-499C-8225-BCEFA5D7D71E}" presName="arrowAndChildren" presStyleCnt="0"/>
      <dgm:spPr/>
    </dgm:pt>
    <dgm:pt modelId="{A9348C51-A737-4988-AA9E-7B0353324D0F}" type="pres">
      <dgm:prSet presAssocID="{F3436C34-53C8-499C-8225-BCEFA5D7D71E}" presName="parentTextArrow" presStyleLbl="node1" presStyleIdx="2" presStyleCnt="3"/>
      <dgm:spPr/>
    </dgm:pt>
  </dgm:ptLst>
  <dgm:cxnLst>
    <dgm:cxn modelId="{0101E907-7B92-42DA-A8A1-BDB23B888B45}" type="presOf" srcId="{9DED3C6D-7417-4FF0-9A70-08086C75F550}" destId="{59360709-3C16-45A5-8FC0-7F9CF40E25DD}" srcOrd="0" destOrd="0" presId="urn:microsoft.com/office/officeart/2005/8/layout/process4"/>
    <dgm:cxn modelId="{EE110828-9595-4684-8F42-51B688424F48}" type="presOf" srcId="{EC4B14C4-D12F-4708-B3DB-C45F77EE873A}" destId="{F33AEB99-42E9-4B03-BF6D-CB48987E4D90}" srcOrd="0" destOrd="0" presId="urn:microsoft.com/office/officeart/2005/8/layout/process4"/>
    <dgm:cxn modelId="{8BC27F29-F901-4916-AC7D-53ADE6DB4A0D}" srcId="{9DED3C6D-7417-4FF0-9A70-08086C75F550}" destId="{EC4B14C4-D12F-4708-B3DB-C45F77EE873A}" srcOrd="2" destOrd="0" parTransId="{308DED5C-255A-4163-AD6B-1ED5AAB1FC6E}" sibTransId="{0F166E65-9F8B-43D2-98A4-D7D4A184A22F}"/>
    <dgm:cxn modelId="{358B172E-9CE2-4004-9D24-20AECFE5189D}" srcId="{9DED3C6D-7417-4FF0-9A70-08086C75F550}" destId="{F3436C34-53C8-499C-8225-BCEFA5D7D71E}" srcOrd="0" destOrd="0" parTransId="{0AAE9973-5A5A-4616-8B72-FE3A23758979}" sibTransId="{0807544F-A2AC-4507-95E8-548D072A3759}"/>
    <dgm:cxn modelId="{66BA4E3A-D463-40DF-85DA-4B036636D78E}" srcId="{9DED3C6D-7417-4FF0-9A70-08086C75F550}" destId="{C6F54571-8BBB-435B-B991-6924FC68178B}" srcOrd="1" destOrd="0" parTransId="{FB33205D-9169-43CC-833F-F5707C401EB6}" sibTransId="{074D2CBB-ABCB-4BA7-97EB-7CFD6A3D0CEE}"/>
    <dgm:cxn modelId="{1418A35D-71EF-4DD8-B46E-A2BAEFB628CE}" type="presOf" srcId="{C6F54571-8BBB-435B-B991-6924FC68178B}" destId="{E1865EF8-5457-4E1D-BDB8-4733B2273979}" srcOrd="0" destOrd="0" presId="urn:microsoft.com/office/officeart/2005/8/layout/process4"/>
    <dgm:cxn modelId="{2A7C89CE-DD86-4B51-B493-F0645D6970E1}" type="presOf" srcId="{F3436C34-53C8-499C-8225-BCEFA5D7D71E}" destId="{A9348C51-A737-4988-AA9E-7B0353324D0F}" srcOrd="0" destOrd="0" presId="urn:microsoft.com/office/officeart/2005/8/layout/process4"/>
    <dgm:cxn modelId="{53297803-B43E-4400-B229-E783DBE38A66}" type="presParOf" srcId="{59360709-3C16-45A5-8FC0-7F9CF40E25DD}" destId="{E5319040-8412-44E9-BF00-751C5FE420DA}" srcOrd="0" destOrd="0" presId="urn:microsoft.com/office/officeart/2005/8/layout/process4"/>
    <dgm:cxn modelId="{2195D372-4333-48E4-8036-8D63B644F672}" type="presParOf" srcId="{E5319040-8412-44E9-BF00-751C5FE420DA}" destId="{F33AEB99-42E9-4B03-BF6D-CB48987E4D90}" srcOrd="0" destOrd="0" presId="urn:microsoft.com/office/officeart/2005/8/layout/process4"/>
    <dgm:cxn modelId="{C483F270-0C4C-4B48-A8E1-5420E96796DD}" type="presParOf" srcId="{59360709-3C16-45A5-8FC0-7F9CF40E25DD}" destId="{C1497886-EE2C-4F29-8656-F46201748D02}" srcOrd="1" destOrd="0" presId="urn:microsoft.com/office/officeart/2005/8/layout/process4"/>
    <dgm:cxn modelId="{1E1506BE-29D0-4D4F-8B8C-1733D3353415}" type="presParOf" srcId="{59360709-3C16-45A5-8FC0-7F9CF40E25DD}" destId="{E27F2E94-3E79-479F-8A1B-B478632F10C7}" srcOrd="2" destOrd="0" presId="urn:microsoft.com/office/officeart/2005/8/layout/process4"/>
    <dgm:cxn modelId="{A6A42FBC-2F82-4360-9E7E-551F5CAD7059}" type="presParOf" srcId="{E27F2E94-3E79-479F-8A1B-B478632F10C7}" destId="{E1865EF8-5457-4E1D-BDB8-4733B2273979}" srcOrd="0" destOrd="0" presId="urn:microsoft.com/office/officeart/2005/8/layout/process4"/>
    <dgm:cxn modelId="{9D830E50-76A6-4C97-97EA-EED1F68ECA06}" type="presParOf" srcId="{59360709-3C16-45A5-8FC0-7F9CF40E25DD}" destId="{06F2802A-1222-496F-8971-6EC59C167D59}" srcOrd="3" destOrd="0" presId="urn:microsoft.com/office/officeart/2005/8/layout/process4"/>
    <dgm:cxn modelId="{549D899C-0307-4946-BDD4-6D91A35E7DD3}" type="presParOf" srcId="{59360709-3C16-45A5-8FC0-7F9CF40E25DD}" destId="{C7212DF3-2BCB-4963-960C-C574F8262770}" srcOrd="4" destOrd="0" presId="urn:microsoft.com/office/officeart/2005/8/layout/process4"/>
    <dgm:cxn modelId="{0AC8E108-2568-4210-88CF-791965CE5C18}" type="presParOf" srcId="{C7212DF3-2BCB-4963-960C-C574F8262770}" destId="{A9348C51-A737-4988-AA9E-7B0353324D0F}"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04FA5-4099-44EC-AB50-5D7150544659}">
      <dsp:nvSpPr>
        <dsp:cNvPr id="0" name=""/>
        <dsp:cNvSpPr/>
      </dsp:nvSpPr>
      <dsp:spPr>
        <a:xfrm>
          <a:off x="11875" y="135072"/>
          <a:ext cx="1000628" cy="1000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6B2BF25A-7C79-413D-B092-E348E3910050}">
      <dsp:nvSpPr>
        <dsp:cNvPr id="0" name=""/>
        <dsp:cNvSpPr/>
      </dsp:nvSpPr>
      <dsp:spPr>
        <a:xfrm>
          <a:off x="11875" y="1258476"/>
          <a:ext cx="2858939" cy="120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E" sz="1400" b="0" kern="1200" dirty="0"/>
            <a:t>In modern data science, the analysis of free text fields is a major challenge. The text is often known to contain useful information (such as an address), but it can be difficult to reliably extract the information. Machine learning can teach an algorithm to recognize and select addresses from a free text field.</a:t>
          </a:r>
          <a:endParaRPr lang="en-US" sz="1400" b="0" kern="1200" dirty="0"/>
        </a:p>
      </dsp:txBody>
      <dsp:txXfrm>
        <a:off x="11875" y="1258476"/>
        <a:ext cx="2858939" cy="1201461"/>
      </dsp:txXfrm>
    </dsp:sp>
    <dsp:sp modelId="{5E1182A3-A566-4E83-8F4D-D5538AE54B88}">
      <dsp:nvSpPr>
        <dsp:cNvPr id="0" name=""/>
        <dsp:cNvSpPr/>
      </dsp:nvSpPr>
      <dsp:spPr>
        <a:xfrm>
          <a:off x="11875" y="2517042"/>
          <a:ext cx="2858939" cy="222767"/>
        </a:xfrm>
        <a:prstGeom prst="rect">
          <a:avLst/>
        </a:prstGeom>
        <a:noFill/>
        <a:ln>
          <a:noFill/>
        </a:ln>
        <a:effectLst/>
      </dsp:spPr>
      <dsp:style>
        <a:lnRef idx="0">
          <a:scrgbClr r="0" g="0" b="0"/>
        </a:lnRef>
        <a:fillRef idx="0">
          <a:scrgbClr r="0" g="0" b="0"/>
        </a:fillRef>
        <a:effectRef idx="0">
          <a:scrgbClr r="0" g="0" b="0"/>
        </a:effectRef>
        <a:fontRef idx="minor"/>
      </dsp:style>
    </dsp:sp>
    <dsp:sp modelId="{0EA2009C-BCB6-437A-921C-E6C122E59F22}">
      <dsp:nvSpPr>
        <dsp:cNvPr id="0" name=""/>
        <dsp:cNvSpPr/>
      </dsp:nvSpPr>
      <dsp:spPr>
        <a:xfrm>
          <a:off x="3371128" y="135072"/>
          <a:ext cx="1000628" cy="1000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9E21CC64-9094-429D-99AA-6056AB0994BB}">
      <dsp:nvSpPr>
        <dsp:cNvPr id="0" name=""/>
        <dsp:cNvSpPr/>
      </dsp:nvSpPr>
      <dsp:spPr>
        <a:xfrm>
          <a:off x="3371128" y="1258476"/>
          <a:ext cx="2858939" cy="120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E" sz="1400" b="0" kern="1200" dirty="0"/>
            <a:t>The business requirements for this project are to present a system that can reliably extract addresses from texts and present the same document with the extracted information anonymised. This is mainly for General Data Protection Regulation (GDPR) and for auditing purposes.</a:t>
          </a:r>
          <a:endParaRPr lang="en-US" sz="1400" b="0" kern="1200" dirty="0"/>
        </a:p>
      </dsp:txBody>
      <dsp:txXfrm>
        <a:off x="3371128" y="1258476"/>
        <a:ext cx="2858939" cy="1201461"/>
      </dsp:txXfrm>
    </dsp:sp>
    <dsp:sp modelId="{56A4A8FB-BC25-4488-BE57-C271A7DD67EA}">
      <dsp:nvSpPr>
        <dsp:cNvPr id="0" name=""/>
        <dsp:cNvSpPr/>
      </dsp:nvSpPr>
      <dsp:spPr>
        <a:xfrm>
          <a:off x="3371128" y="2517042"/>
          <a:ext cx="2858939" cy="222767"/>
        </a:xfrm>
        <a:prstGeom prst="rect">
          <a:avLst/>
        </a:prstGeom>
        <a:noFill/>
        <a:ln>
          <a:noFill/>
        </a:ln>
        <a:effectLst/>
      </dsp:spPr>
      <dsp:style>
        <a:lnRef idx="0">
          <a:scrgbClr r="0" g="0" b="0"/>
        </a:lnRef>
        <a:fillRef idx="0">
          <a:scrgbClr r="0" g="0" b="0"/>
        </a:fillRef>
        <a:effectRef idx="0">
          <a:scrgbClr r="0" g="0" b="0"/>
        </a:effectRef>
        <a:fontRef idx="minor"/>
      </dsp:style>
    </dsp:sp>
    <dsp:sp modelId="{3CF42628-D192-4D71-AFDC-CE0F67081E8A}">
      <dsp:nvSpPr>
        <dsp:cNvPr id="0" name=""/>
        <dsp:cNvSpPr/>
      </dsp:nvSpPr>
      <dsp:spPr>
        <a:xfrm>
          <a:off x="6730382" y="59261"/>
          <a:ext cx="1000628" cy="1000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78E99427-8599-4358-BBE0-EC550786151C}">
      <dsp:nvSpPr>
        <dsp:cNvPr id="0" name=""/>
        <dsp:cNvSpPr/>
      </dsp:nvSpPr>
      <dsp:spPr>
        <a:xfrm>
          <a:off x="6730382" y="1292202"/>
          <a:ext cx="2858939" cy="98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E" sz="1400" b="0" kern="1200" dirty="0"/>
            <a:t>The exercise of this thesis is to demonstrate the following statement:</a:t>
          </a:r>
          <a:endParaRPr lang="en-US" sz="1400" b="0" kern="1200" dirty="0"/>
        </a:p>
      </dsp:txBody>
      <dsp:txXfrm>
        <a:off x="6730382" y="1292202"/>
        <a:ext cx="2858939" cy="982387"/>
      </dsp:txXfrm>
    </dsp:sp>
    <dsp:sp modelId="{7134ACE2-DE30-4D19-8742-48B079354541}">
      <dsp:nvSpPr>
        <dsp:cNvPr id="0" name=""/>
        <dsp:cNvSpPr/>
      </dsp:nvSpPr>
      <dsp:spPr>
        <a:xfrm>
          <a:off x="6754353" y="1783359"/>
          <a:ext cx="2331520" cy="52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IE" sz="1400" b="0" i="1" kern="1200" dirty="0"/>
            <a:t>A word n-gram model combined with a machine-learning approach, in this case Naïve-Bayes, can be used to efficiently extract addresses from a free text field.</a:t>
          </a:r>
          <a:endParaRPr lang="en-US" sz="1400" b="0" kern="1200" dirty="0"/>
        </a:p>
      </dsp:txBody>
      <dsp:txXfrm>
        <a:off x="6754353" y="1783359"/>
        <a:ext cx="2331520" cy="526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AEB99-42E9-4B03-BF6D-CB48987E4D90}">
      <dsp:nvSpPr>
        <dsp:cNvPr id="0" name=""/>
        <dsp:cNvSpPr/>
      </dsp:nvSpPr>
      <dsp:spPr>
        <a:xfrm>
          <a:off x="0" y="2164076"/>
          <a:ext cx="9601196" cy="71029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defRPr b="1"/>
          </a:pPr>
          <a:r>
            <a:rPr lang="en-GB" sz="1300" kern="1200"/>
            <a:t>These four classes will identify each token, determining if a token is in address block as the first, middle or last token or else if it is outside the address boundaries, using a n-Gram word model and a Naïve-Bayes classifier to determine the classes. </a:t>
          </a:r>
          <a:endParaRPr lang="en-US" sz="1300" kern="1200"/>
        </a:p>
      </dsp:txBody>
      <dsp:txXfrm>
        <a:off x="0" y="2164076"/>
        <a:ext cx="9601196" cy="710298"/>
      </dsp:txXfrm>
    </dsp:sp>
    <dsp:sp modelId="{E1865EF8-5457-4E1D-BDB8-4733B2273979}">
      <dsp:nvSpPr>
        <dsp:cNvPr id="0" name=""/>
        <dsp:cNvSpPr/>
      </dsp:nvSpPr>
      <dsp:spPr>
        <a:xfrm rot="10800000">
          <a:off x="0" y="1082292"/>
          <a:ext cx="9601196" cy="1092438"/>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defRPr b="1"/>
          </a:pPr>
          <a:r>
            <a:rPr lang="en-GB" sz="1300" kern="1200" dirty="0"/>
            <a:t>The program then pre-processes the documents into tokens and outputs them sequentially, each token will be labelled as one of the following four classes: BEGIN, INSIDE, END, and OTHER, which can be used to evaluate system performance or integrated with other systems.</a:t>
          </a:r>
          <a:endParaRPr lang="en-US" sz="1300" kern="1200" dirty="0"/>
        </a:p>
      </dsp:txBody>
      <dsp:txXfrm rot="10800000">
        <a:off x="0" y="1082292"/>
        <a:ext cx="9601196" cy="709833"/>
      </dsp:txXfrm>
    </dsp:sp>
    <dsp:sp modelId="{A9348C51-A737-4988-AA9E-7B0353324D0F}">
      <dsp:nvSpPr>
        <dsp:cNvPr id="0" name=""/>
        <dsp:cNvSpPr/>
      </dsp:nvSpPr>
      <dsp:spPr>
        <a:xfrm rot="10800000">
          <a:off x="0" y="508"/>
          <a:ext cx="9601196" cy="1092438"/>
        </a:xfrm>
        <a:prstGeom prst="upArrowCallou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defRPr b="1"/>
          </a:pPr>
          <a:r>
            <a:rPr lang="en-GB" sz="1300" kern="1200" dirty="0"/>
            <a:t>The system reads the text from a document, extracts the addresses contained within it and transforms the input to render the document without any address data.</a:t>
          </a:r>
          <a:endParaRPr lang="en-US" sz="1300" b="1" kern="1200" dirty="0"/>
        </a:p>
      </dsp:txBody>
      <dsp:txXfrm rot="10800000">
        <a:off x="0" y="508"/>
        <a:ext cx="9601196" cy="7098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12/16/2018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7D86AA0-B889-4FC0-8908-A1A591CF11C0}" type="datetime8">
              <a:rPr lang="en-US" smtClean="0"/>
              <a:pPr/>
              <a:t>12/16/2018 9:44 PM</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ZA"/>
              <a:t>ADD A FOOTER</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C5C3056E-1632-4A65-A24F-3F10A1450A6E}"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06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4BA81B-A36E-46D5-918F-749D311F4B4A}" type="datetime8">
              <a:rPr lang="en-US" smtClean="0"/>
              <a:t>12/16/2018 9:44 PM</a:t>
            </a:fld>
            <a:endParaRPr lang="en-US"/>
          </a:p>
        </p:txBody>
      </p:sp>
      <p:sp>
        <p:nvSpPr>
          <p:cNvPr id="6" name="Footer Placeholder 5"/>
          <p:cNvSpPr>
            <a:spLocks noGrp="1"/>
          </p:cNvSpPr>
          <p:nvPr>
            <p:ph type="ftr" sz="quarter" idx="11"/>
          </p:nvPr>
        </p:nvSpPr>
        <p:spPr/>
        <p:txBody>
          <a:bodyPr/>
          <a:lstStyle/>
          <a:p>
            <a:r>
              <a:rPr lang="en-ZA"/>
              <a:t>ADD A FOOTER</a:t>
            </a:r>
            <a:endParaRPr lang="en-US" dirty="0"/>
          </a:p>
        </p:txBody>
      </p:sp>
      <p:sp>
        <p:nvSpPr>
          <p:cNvPr id="7" name="Slide Number Placeholder 6"/>
          <p:cNvSpPr>
            <a:spLocks noGrp="1"/>
          </p:cNvSpPr>
          <p:nvPr>
            <p:ph type="sldNum" sz="quarter" idx="12"/>
          </p:nvPr>
        </p:nvSpPr>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15331500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BA81B-A36E-46D5-918F-749D311F4B4A}" type="datetime8">
              <a:rPr lang="en-US" smtClean="0"/>
              <a:t>12/16/2018 9:44 PM</a:t>
            </a:fld>
            <a:endParaRPr lang="en-US"/>
          </a:p>
        </p:txBody>
      </p:sp>
      <p:sp>
        <p:nvSpPr>
          <p:cNvPr id="5" name="Footer Placeholder 4"/>
          <p:cNvSpPr>
            <a:spLocks noGrp="1"/>
          </p:cNvSpPr>
          <p:nvPr>
            <p:ph type="ftr" sz="quarter" idx="11"/>
          </p:nvPr>
        </p:nvSpPr>
        <p:spPr/>
        <p:txBody>
          <a:bodyPr/>
          <a:lstStyle/>
          <a:p>
            <a:r>
              <a:rPr lang="en-ZA"/>
              <a:t>ADD A FOOTER</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0468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BA81B-A36E-46D5-918F-749D311F4B4A}" type="datetime8">
              <a:rPr lang="en-US" smtClean="0"/>
              <a:t>12/16/2018 9:44 PM</a:t>
            </a:fld>
            <a:endParaRPr lang="en-US"/>
          </a:p>
        </p:txBody>
      </p:sp>
      <p:sp>
        <p:nvSpPr>
          <p:cNvPr id="5" name="Footer Placeholder 4"/>
          <p:cNvSpPr>
            <a:spLocks noGrp="1"/>
          </p:cNvSpPr>
          <p:nvPr>
            <p:ph type="ftr" sz="quarter" idx="11"/>
          </p:nvPr>
        </p:nvSpPr>
        <p:spPr/>
        <p:txBody>
          <a:bodyPr/>
          <a:lstStyle/>
          <a:p>
            <a:r>
              <a:rPr lang="en-ZA"/>
              <a:t>ADD A FOOTER</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30162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BA81B-A36E-46D5-918F-749D311F4B4A}" type="datetime8">
              <a:rPr lang="en-US" smtClean="0"/>
              <a:t>12/16/2018 9:44 PM</a:t>
            </a:fld>
            <a:endParaRPr lang="en-US"/>
          </a:p>
        </p:txBody>
      </p:sp>
      <p:sp>
        <p:nvSpPr>
          <p:cNvPr id="5" name="Footer Placeholder 4"/>
          <p:cNvSpPr>
            <a:spLocks noGrp="1"/>
          </p:cNvSpPr>
          <p:nvPr>
            <p:ph type="ftr" sz="quarter" idx="11"/>
          </p:nvPr>
        </p:nvSpPr>
        <p:spPr/>
        <p:txBody>
          <a:bodyPr/>
          <a:lstStyle/>
          <a:p>
            <a:r>
              <a:rPr lang="en-ZA"/>
              <a:t>ADD A FOOTER</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13851710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BA81B-A36E-46D5-918F-749D311F4B4A}" type="datetime8">
              <a:rPr lang="en-US" smtClean="0"/>
              <a:t>12/16/2018 9:44 PM</a:t>
            </a:fld>
            <a:endParaRPr lang="en-US"/>
          </a:p>
        </p:txBody>
      </p:sp>
      <p:sp>
        <p:nvSpPr>
          <p:cNvPr id="5" name="Footer Placeholder 4"/>
          <p:cNvSpPr>
            <a:spLocks noGrp="1"/>
          </p:cNvSpPr>
          <p:nvPr>
            <p:ph type="ftr" sz="quarter" idx="11"/>
          </p:nvPr>
        </p:nvSpPr>
        <p:spPr/>
        <p:txBody>
          <a:bodyPr/>
          <a:lstStyle/>
          <a:p>
            <a:r>
              <a:rPr lang="en-ZA"/>
              <a:t>ADD A FOOTER</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71438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BA81B-A36E-46D5-918F-749D311F4B4A}" type="datetime8">
              <a:rPr lang="en-US" smtClean="0"/>
              <a:t>12/16/2018 9:44 PM</a:t>
            </a:fld>
            <a:endParaRPr lang="en-US"/>
          </a:p>
        </p:txBody>
      </p:sp>
      <p:sp>
        <p:nvSpPr>
          <p:cNvPr id="5" name="Footer Placeholder 4"/>
          <p:cNvSpPr>
            <a:spLocks noGrp="1"/>
          </p:cNvSpPr>
          <p:nvPr>
            <p:ph type="ftr" sz="quarter" idx="11"/>
          </p:nvPr>
        </p:nvSpPr>
        <p:spPr/>
        <p:txBody>
          <a:bodyPr/>
          <a:lstStyle/>
          <a:p>
            <a:r>
              <a:rPr lang="en-ZA"/>
              <a:t>ADD A FOOTER</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8908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BA81B-A36E-46D5-918F-749D311F4B4A}" type="datetime8">
              <a:rPr lang="en-US" smtClean="0"/>
              <a:t>12/16/2018 9:44 PM</a:t>
            </a:fld>
            <a:endParaRPr lang="en-US"/>
          </a:p>
        </p:txBody>
      </p:sp>
      <p:sp>
        <p:nvSpPr>
          <p:cNvPr id="5" name="Footer Placeholder 4"/>
          <p:cNvSpPr>
            <a:spLocks noGrp="1"/>
          </p:cNvSpPr>
          <p:nvPr>
            <p:ph type="ftr" sz="quarter" idx="11"/>
          </p:nvPr>
        </p:nvSpPr>
        <p:spPr/>
        <p:txBody>
          <a:bodyPr/>
          <a:lstStyle/>
          <a:p>
            <a:r>
              <a:rPr lang="en-ZA"/>
              <a:t>ADD A FOOTER</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149974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BA81B-A36E-46D5-918F-749D311F4B4A}" type="datetime8">
              <a:rPr lang="en-US" smtClean="0"/>
              <a:t>12/16/2018 9:44 PM</a:t>
            </a:fld>
            <a:endParaRPr lang="en-US"/>
          </a:p>
        </p:txBody>
      </p:sp>
      <p:sp>
        <p:nvSpPr>
          <p:cNvPr id="5" name="Footer Placeholder 4"/>
          <p:cNvSpPr>
            <a:spLocks noGrp="1"/>
          </p:cNvSpPr>
          <p:nvPr>
            <p:ph type="ftr" sz="quarter" idx="11"/>
          </p:nvPr>
        </p:nvSpPr>
        <p:spPr/>
        <p:txBody>
          <a:bodyPr/>
          <a:lstStyle/>
          <a:p>
            <a:r>
              <a:rPr lang="en-ZA"/>
              <a:t>ADD A FOOTER</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67383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D11B3-3F18-4FD1-BAEF-D15CC2EE16C2}" type="datetime8">
              <a:rPr lang="en-US" smtClean="0"/>
              <a:t>12/16/2018 9:44 PM</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smtClean="0"/>
              <a:t>‹#›</a:t>
            </a:fld>
            <a:endParaRPr lang="en-US"/>
          </a:p>
        </p:txBody>
      </p:sp>
      <p:sp>
        <p:nvSpPr>
          <p:cNvPr id="9" name="Titl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Tree>
    <p:extLst>
      <p:ext uri="{BB962C8B-B14F-4D97-AF65-F5344CB8AC3E}">
        <p14:creationId xmlns:p14="http://schemas.microsoft.com/office/powerpoint/2010/main" val="2546653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357A1812-3FD3-44A5-B738-8F3425664C1B}" type="datetime8">
              <a:rPr lang="en-US" smtClean="0"/>
              <a:t>12/16/2018 9:44 PM</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C5C3056E-1632-4A65-A24F-3F10A1450A6E}" type="slidenum">
              <a:rPr lang="en-US" smtClean="0"/>
              <a:t>‹#›</a:t>
            </a:fld>
            <a:endParaRPr lang="en-US"/>
          </a:p>
        </p:txBody>
      </p:sp>
      <p:sp>
        <p:nvSpPr>
          <p:cNvPr id="9" name="Titl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Tree>
    <p:extLst>
      <p:ext uri="{BB962C8B-B14F-4D97-AF65-F5344CB8AC3E}">
        <p14:creationId xmlns:p14="http://schemas.microsoft.com/office/powerpoint/2010/main" val="154544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D11B3-3F18-4FD1-BAEF-D15CC2EE16C2}" type="datetime8">
              <a:rPr lang="en-US" smtClean="0"/>
              <a:t>12/16/2018 9:44 PM</a:t>
            </a:fld>
            <a:endParaRPr lang="en-US"/>
          </a:p>
        </p:txBody>
      </p:sp>
      <p:sp>
        <p:nvSpPr>
          <p:cNvPr id="5" name="Footer Placeholder 4"/>
          <p:cNvSpPr>
            <a:spLocks noGrp="1"/>
          </p:cNvSpPr>
          <p:nvPr>
            <p:ph type="ftr" sz="quarter" idx="11"/>
          </p:nvPr>
        </p:nvSpPr>
        <p:spPr/>
        <p:txBody>
          <a:bodyPr/>
          <a:lstStyle/>
          <a:p>
            <a:r>
              <a:rPr lang="en-ZA"/>
              <a:t>ADD A FOOTER</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a:t>
            </a:fld>
            <a:endParaRPr lang="en-US"/>
          </a:p>
        </p:txBody>
      </p:sp>
      <p:sp>
        <p:nvSpPr>
          <p:cNvPr id="8" name="Rectangle 7">
            <a:extLst>
              <a:ext uri="{FF2B5EF4-FFF2-40B4-BE49-F238E27FC236}">
                <a16:creationId xmlns:a16="http://schemas.microsoft.com/office/drawing/2014/main" id="{14089783-135F-420A-9265-0E804C1A9521}"/>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9095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20C59B-4134-42ED-BEFA-FCBF7FC8D035}" type="datetime8">
              <a:rPr lang="en-US" smtClean="0"/>
              <a:pPr/>
              <a:t>12/16/2018 9:44 PM</a:t>
            </a:fld>
            <a:endParaRPr lang="en-US"/>
          </a:p>
        </p:txBody>
      </p:sp>
      <p:sp>
        <p:nvSpPr>
          <p:cNvPr id="5" name="Footer Placeholder 4"/>
          <p:cNvSpPr>
            <a:spLocks noGrp="1"/>
          </p:cNvSpPr>
          <p:nvPr>
            <p:ph type="ftr" sz="quarter" idx="11"/>
          </p:nvPr>
        </p:nvSpPr>
        <p:spPr/>
        <p:txBody>
          <a:bodyPr/>
          <a:lstStyle/>
          <a:p>
            <a:r>
              <a:rPr lang="en-ZA"/>
              <a:t>ADD A FOOTER</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239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0AE2A5-5D3B-4ECC-9A5D-868F6C887DEE}" type="datetime8">
              <a:rPr lang="en-US" smtClean="0"/>
              <a:t>12/16/2018 9:44 PM</a:t>
            </a:fld>
            <a:endParaRPr lang="en-US"/>
          </a:p>
        </p:txBody>
      </p:sp>
      <p:sp>
        <p:nvSpPr>
          <p:cNvPr id="6" name="Footer Placeholder 5"/>
          <p:cNvSpPr>
            <a:spLocks noGrp="1"/>
          </p:cNvSpPr>
          <p:nvPr>
            <p:ph type="ftr" sz="quarter" idx="11"/>
          </p:nvPr>
        </p:nvSpPr>
        <p:spPr/>
        <p:txBody>
          <a:bodyPr/>
          <a:lstStyle/>
          <a:p>
            <a:r>
              <a:rPr lang="en-ZA"/>
              <a:t>ADD A FOOTER</a:t>
            </a:r>
            <a:endParaRPr lang="en-US" dirty="0"/>
          </a:p>
        </p:txBody>
      </p:sp>
      <p:sp>
        <p:nvSpPr>
          <p:cNvPr id="7" name="Slide Number Placeholder 6"/>
          <p:cNvSpPr>
            <a:spLocks noGrp="1"/>
          </p:cNvSpPr>
          <p:nvPr>
            <p:ph type="sldNum" sz="quarter" idx="12"/>
          </p:nvPr>
        </p:nvSpPr>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57211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51DAFA-20BD-4111-8F90-24432E23573D}" type="datetime8">
              <a:rPr lang="en-US" smtClean="0"/>
              <a:pPr/>
              <a:t>12/16/2018 9:44 PM</a:t>
            </a:fld>
            <a:endParaRPr lang="en-US"/>
          </a:p>
        </p:txBody>
      </p:sp>
      <p:sp>
        <p:nvSpPr>
          <p:cNvPr id="8" name="Footer Placeholder 7"/>
          <p:cNvSpPr>
            <a:spLocks noGrp="1"/>
          </p:cNvSpPr>
          <p:nvPr>
            <p:ph type="ftr" sz="quarter" idx="11"/>
          </p:nvPr>
        </p:nvSpPr>
        <p:spPr/>
        <p:txBody>
          <a:bodyPr/>
          <a:lstStyle/>
          <a:p>
            <a:r>
              <a:rPr lang="en-ZA"/>
              <a:t>ADD A FOOTER</a:t>
            </a:r>
            <a:endParaRPr lang="en-US" dirty="0"/>
          </a:p>
        </p:txBody>
      </p:sp>
      <p:sp>
        <p:nvSpPr>
          <p:cNvPr id="9" name="Slide Number Placeholder 8"/>
          <p:cNvSpPr>
            <a:spLocks noGrp="1"/>
          </p:cNvSpPr>
          <p:nvPr>
            <p:ph type="sldNum" sz="quarter" idx="12"/>
          </p:nvPr>
        </p:nvSpPr>
        <p:spPr/>
        <p:txBody>
          <a:bodyPr/>
          <a:lstStyle/>
          <a:p>
            <a:fld id="{C5C3056E-1632-4A65-A24F-3F10A1450A6E}"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410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7A1812-3FD3-44A5-B738-8F3425664C1B}" type="datetime8">
              <a:rPr lang="en-US" smtClean="0"/>
              <a:t>12/16/2018 9:44 PM</a:t>
            </a:fld>
            <a:endParaRPr lang="en-US"/>
          </a:p>
        </p:txBody>
      </p:sp>
      <p:sp>
        <p:nvSpPr>
          <p:cNvPr id="4" name="Footer Placeholder 3"/>
          <p:cNvSpPr>
            <a:spLocks noGrp="1"/>
          </p:cNvSpPr>
          <p:nvPr>
            <p:ph type="ftr" sz="quarter" idx="11"/>
          </p:nvPr>
        </p:nvSpPr>
        <p:spPr/>
        <p:txBody>
          <a:bodyPr/>
          <a:lstStyle/>
          <a:p>
            <a:r>
              <a:rPr lang="en-ZA"/>
              <a:t>ADD A FOOTER</a:t>
            </a:r>
            <a:endParaRPr lang="en-US" dirty="0"/>
          </a:p>
        </p:txBody>
      </p:sp>
      <p:sp>
        <p:nvSpPr>
          <p:cNvPr id="5" name="Slide Number Placeholder 4"/>
          <p:cNvSpPr>
            <a:spLocks noGrp="1"/>
          </p:cNvSpPr>
          <p:nvPr>
            <p:ph type="sldNum" sz="quarter" idx="12"/>
          </p:nvPr>
        </p:nvSpPr>
        <p:spPr/>
        <p:txBody>
          <a:bodyPr/>
          <a:lstStyle/>
          <a:p>
            <a:fld id="{C5C3056E-1632-4A65-A24F-3F10A1450A6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31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BA81B-A36E-46D5-918F-749D311F4B4A}" type="datetime8">
              <a:rPr lang="en-US" smtClean="0"/>
              <a:t>12/16/2018 9:44 PM</a:t>
            </a:fld>
            <a:endParaRPr lang="en-US"/>
          </a:p>
        </p:txBody>
      </p:sp>
      <p:sp>
        <p:nvSpPr>
          <p:cNvPr id="3" name="Footer Placeholder 2"/>
          <p:cNvSpPr>
            <a:spLocks noGrp="1"/>
          </p:cNvSpPr>
          <p:nvPr>
            <p:ph type="ftr" sz="quarter" idx="11"/>
          </p:nvPr>
        </p:nvSpPr>
        <p:spPr/>
        <p:txBody>
          <a:bodyPr/>
          <a:lstStyle/>
          <a:p>
            <a:r>
              <a:rPr lang="en-ZA"/>
              <a:t>ADD A FOOTER</a:t>
            </a:r>
            <a:endParaRPr lang="en-US" dirty="0"/>
          </a:p>
        </p:txBody>
      </p:sp>
      <p:sp>
        <p:nvSpPr>
          <p:cNvPr id="4" name="Slide Number Placeholder 3"/>
          <p:cNvSpPr>
            <a:spLocks noGrp="1"/>
          </p:cNvSpPr>
          <p:nvPr>
            <p:ph type="sldNum" sz="quarter" idx="12"/>
          </p:nvPr>
        </p:nvSpPr>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9896954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9E538E-6783-48BF-9DAA-8D73DA1DF735}" type="datetime8">
              <a:rPr lang="en-US" smtClean="0"/>
              <a:pPr/>
              <a:t>12/16/2018 9:44 PM</a:t>
            </a:fld>
            <a:endParaRPr lang="en-US"/>
          </a:p>
        </p:txBody>
      </p:sp>
      <p:sp>
        <p:nvSpPr>
          <p:cNvPr id="6" name="Footer Placeholder 5"/>
          <p:cNvSpPr>
            <a:spLocks noGrp="1"/>
          </p:cNvSpPr>
          <p:nvPr>
            <p:ph type="ftr" sz="quarter" idx="11"/>
          </p:nvPr>
        </p:nvSpPr>
        <p:spPr/>
        <p:txBody>
          <a:bodyPr/>
          <a:lstStyle/>
          <a:p>
            <a:r>
              <a:rPr lang="en-ZA"/>
              <a:t>ADD A FOOTER</a:t>
            </a:r>
            <a:endParaRPr lang="en-US" dirty="0"/>
          </a:p>
        </p:txBody>
      </p:sp>
      <p:sp>
        <p:nvSpPr>
          <p:cNvPr id="7" name="Slide Number Placeholder 6"/>
          <p:cNvSpPr>
            <a:spLocks noGrp="1"/>
          </p:cNvSpPr>
          <p:nvPr>
            <p:ph type="sldNum" sz="quarter" idx="12"/>
          </p:nvPr>
        </p:nvSpPr>
        <p:spPr/>
        <p:txBody>
          <a:bodyPr/>
          <a:lstStyle/>
          <a:p>
            <a:fld id="{C5C3056E-1632-4A65-A24F-3F10A1450A6E}"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05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E2CD03-0ACB-4458-BBFE-1F9AEE665C1A}" type="datetime8">
              <a:rPr lang="en-US" smtClean="0"/>
              <a:t>12/16/2018 9:44 PM</a:t>
            </a:fld>
            <a:endParaRPr lang="en-US"/>
          </a:p>
        </p:txBody>
      </p:sp>
      <p:sp>
        <p:nvSpPr>
          <p:cNvPr id="6" name="Footer Placeholder 5"/>
          <p:cNvSpPr>
            <a:spLocks noGrp="1"/>
          </p:cNvSpPr>
          <p:nvPr>
            <p:ph type="ftr" sz="quarter" idx="11"/>
          </p:nvPr>
        </p:nvSpPr>
        <p:spPr/>
        <p:txBody>
          <a:bodyPr/>
          <a:lstStyle/>
          <a:p>
            <a:r>
              <a:rPr lang="en-ZA"/>
              <a:t>ADD A FOOTER</a:t>
            </a:r>
            <a:endParaRPr lang="en-US" dirty="0"/>
          </a:p>
        </p:txBody>
      </p:sp>
      <p:sp>
        <p:nvSpPr>
          <p:cNvPr id="7" name="Slide Number Placeholder 6"/>
          <p:cNvSpPr>
            <a:spLocks noGrp="1"/>
          </p:cNvSpPr>
          <p:nvPr>
            <p:ph type="sldNum" sz="quarter" idx="12"/>
          </p:nvPr>
        </p:nvSpPr>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205329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4BA81B-A36E-46D5-918F-749D311F4B4A}" type="datetime8">
              <a:rPr lang="en-US" smtClean="0"/>
              <a:t>12/16/2018 9:44 PM</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ZA"/>
              <a:t>ADD A FOOTER</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C3056E-1632-4A65-A24F-3F10A1450A6E}" type="slidenum">
              <a:rPr lang="en-US" smtClean="0"/>
              <a:t>‹#›</a:t>
            </a:fld>
            <a:endParaRPr lang="en-US"/>
          </a:p>
        </p:txBody>
      </p:sp>
    </p:spTree>
    <p:extLst>
      <p:ext uri="{BB962C8B-B14F-4D97-AF65-F5344CB8AC3E}">
        <p14:creationId xmlns:p14="http://schemas.microsoft.com/office/powerpoint/2010/main" val="371109378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662" r:id="rId18"/>
    <p:sldLayoutId id="2147483666" r:id="rId19"/>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hyperlink" Target="https://go.microsoft.com/fwlink/?linkid=2007348" TargetMode="External"/><Relationship Id="rId3" Type="http://schemas.openxmlformats.org/officeDocument/2006/relationships/image" Target="../media/image5.png"/><Relationship Id="rId7" Type="http://schemas.openxmlformats.org/officeDocument/2006/relationships/image" Target="../media/image24.jp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o.microsoft.com/fwlink/?linkid=2007348" TargetMode="External"/><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s://go.microsoft.com/fwlink/?linkid=2007348" TargetMode="External"/><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sv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hyperlink" Target="https://go.microsoft.com/fwlink/?linkid=2007348"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Machine-learning address identifier</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621847"/>
            <a:ext cx="9096374" cy="1614306"/>
          </a:xfrm>
          <a:prstGeom prst="rect">
            <a:avLst/>
          </a:prstGeom>
          <a:noFill/>
        </p:spPr>
        <p:txBody>
          <a:bodyPr wrap="square" rtlCol="0">
            <a:noAutofit/>
          </a:bodyPr>
          <a:lstStyle/>
          <a:p>
            <a:pPr algn="ctr"/>
            <a:r>
              <a:rPr lang="en-US" sz="3200" dirty="0"/>
              <a:t>A machine-learning based approach on extracting address information from an unstructured text field.</a:t>
            </a:r>
          </a:p>
        </p:txBody>
      </p:sp>
      <p:pic>
        <p:nvPicPr>
          <p:cNvPr id="6" name="Picture 5">
            <a:extLst>
              <a:ext uri="{FF2B5EF4-FFF2-40B4-BE49-F238E27FC236}">
                <a16:creationId xmlns:a16="http://schemas.microsoft.com/office/drawing/2014/main" id="{8C1980DD-4B93-4CDB-BBEC-61BE42124DCE}"/>
              </a:ext>
            </a:extLst>
          </p:cNvPr>
          <p:cNvPicPr>
            <a:picLocks noChangeAspect="1"/>
          </p:cNvPicPr>
          <p:nvPr/>
        </p:nvPicPr>
        <p:blipFill>
          <a:blip r:embed="rId3"/>
          <a:stretch>
            <a:fillRect/>
          </a:stretch>
        </p:blipFill>
        <p:spPr>
          <a:xfrm>
            <a:off x="9229559" y="3780368"/>
            <a:ext cx="2095500" cy="2095500"/>
          </a:xfrm>
          <a:prstGeom prst="rect">
            <a:avLst/>
          </a:prstGeom>
        </p:spPr>
      </p:pic>
      <p:pic>
        <p:nvPicPr>
          <p:cNvPr id="9" name="Picture 8">
            <a:extLst>
              <a:ext uri="{FF2B5EF4-FFF2-40B4-BE49-F238E27FC236}">
                <a16:creationId xmlns:a16="http://schemas.microsoft.com/office/drawing/2014/main" id="{ED6FD800-BE59-429B-AD72-52DBFD14BBC7}"/>
              </a:ext>
            </a:extLst>
          </p:cNvPr>
          <p:cNvPicPr>
            <a:picLocks noChangeAspect="1"/>
          </p:cNvPicPr>
          <p:nvPr/>
        </p:nvPicPr>
        <p:blipFill>
          <a:blip r:embed="rId4"/>
          <a:stretch>
            <a:fillRect/>
          </a:stretch>
        </p:blipFill>
        <p:spPr>
          <a:xfrm>
            <a:off x="866941" y="3780368"/>
            <a:ext cx="2250501" cy="2095500"/>
          </a:xfrm>
          <a:prstGeom prst="rect">
            <a:avLst/>
          </a:prstGeom>
        </p:spPr>
      </p:pic>
    </p:spTree>
    <p:extLst>
      <p:ext uri="{BB962C8B-B14F-4D97-AF65-F5344CB8AC3E}">
        <p14:creationId xmlns:p14="http://schemas.microsoft.com/office/powerpoint/2010/main" val="153182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7" name="Picture 26">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0" name="Picture 29">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2" name="Straight Connector 31">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4" name="Rectangle 33">
            <a:extLst>
              <a:ext uri="{FF2B5EF4-FFF2-40B4-BE49-F238E27FC236}">
                <a16:creationId xmlns:a16="http://schemas.microsoft.com/office/drawing/2014/main" id="{263958DE-3089-4707-A79D-8ADBDE597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7C81077B-766D-44B3-909D-A26D42DA9C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37" name="Picture 36">
              <a:extLst>
                <a:ext uri="{FF2B5EF4-FFF2-40B4-BE49-F238E27FC236}">
                  <a16:creationId xmlns:a16="http://schemas.microsoft.com/office/drawing/2014/main" id="{5CC93258-4B7E-4DC5-AE91-AFAAD833ADB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05610CE6-9E44-431C-9AFA-E552B5D54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8B4315B7-9CDC-4449-9705-67DAFE6F7A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0" name="Picture 39">
              <a:extLst>
                <a:ext uri="{FF2B5EF4-FFF2-40B4-BE49-F238E27FC236}">
                  <a16:creationId xmlns:a16="http://schemas.microsoft.com/office/drawing/2014/main" id="{32D66995-395F-42A2-AB99-8B0E853BA11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3" name="Title 2">
            <a:extLst>
              <a:ext uri="{FF2B5EF4-FFF2-40B4-BE49-F238E27FC236}">
                <a16:creationId xmlns:a16="http://schemas.microsoft.com/office/drawing/2014/main" id="{D2E27EC4-A384-4237-8791-680833FD930B}"/>
              </a:ext>
            </a:extLst>
          </p:cNvPr>
          <p:cNvSpPr>
            <a:spLocks noGrp="1"/>
          </p:cNvSpPr>
          <p:nvPr>
            <p:ph type="title"/>
          </p:nvPr>
        </p:nvSpPr>
        <p:spPr>
          <a:xfrm>
            <a:off x="4564279" y="1041401"/>
            <a:ext cx="6528018" cy="2345264"/>
          </a:xfrm>
        </p:spPr>
        <p:txBody>
          <a:bodyPr vert="horz" lIns="91440" tIns="45720" rIns="91440" bIns="45720" rtlCol="0" anchor="b">
            <a:normAutofit/>
          </a:bodyPr>
          <a:lstStyle/>
          <a:p>
            <a:r>
              <a:rPr lang="en-US" sz="5400"/>
              <a:t>Q&amp;A</a:t>
            </a:r>
          </a:p>
        </p:txBody>
      </p:sp>
      <p:pic>
        <p:nvPicPr>
          <p:cNvPr id="6" name="Picture 5" descr="A close up of a logo&#10;&#10;Description automatically generated">
            <a:extLst>
              <a:ext uri="{FF2B5EF4-FFF2-40B4-BE49-F238E27FC236}">
                <a16:creationId xmlns:a16="http://schemas.microsoft.com/office/drawing/2014/main" id="{10F258FB-53B8-4D64-84BB-EFAE1AE6DEFC}"/>
              </a:ext>
            </a:extLst>
          </p:cNvPr>
          <p:cNvPicPr>
            <a:picLocks noChangeAspect="1"/>
          </p:cNvPicPr>
          <p:nvPr/>
        </p:nvPicPr>
        <p:blipFill rotWithShape="1">
          <a:blip r:embed="rId7"/>
          <a:srcRect l="27249" r="8686"/>
          <a:stretch/>
        </p:blipFill>
        <p:spPr>
          <a:xfrm>
            <a:off x="1081874" y="1041400"/>
            <a:ext cx="3059206" cy="4775200"/>
          </a:xfrm>
          <a:prstGeom prst="rect">
            <a:avLst/>
          </a:prstGeom>
          <a:ln w="57150" cmpd="thickThin">
            <a:solidFill>
              <a:schemeClr val="tx1">
                <a:lumMod val="50000"/>
                <a:lumOff val="50000"/>
              </a:schemeClr>
            </a:solidFill>
            <a:miter lim="800000"/>
          </a:ln>
        </p:spPr>
      </p:pic>
      <p:cxnSp>
        <p:nvCxnSpPr>
          <p:cNvPr id="55" name="Straight Connector 41">
            <a:extLst>
              <a:ext uri="{FF2B5EF4-FFF2-40B4-BE49-F238E27FC236}">
                <a16:creationId xmlns:a16="http://schemas.microsoft.com/office/drawing/2014/main" id="{2C4AED10-D735-4820-BE3F-7B5DE8BBC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2168" y="3522131"/>
            <a:ext cx="649224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hlinkClick r:id="rId8"/>
            <a:extLst>
              <a:ext uri="{FF2B5EF4-FFF2-40B4-BE49-F238E27FC236}">
                <a16:creationId xmlns:a16="http://schemas.microsoft.com/office/drawing/2014/main" id="{5FC6C278-4035-446A-A94B-030E792FDDF5}"/>
              </a:ext>
            </a:extLst>
          </p:cNvPr>
          <p:cNvSpPr txBox="1"/>
          <p:nvPr/>
        </p:nvSpPr>
        <p:spPr>
          <a:xfrm>
            <a:off x="1295402" y="2556932"/>
            <a:ext cx="6256866" cy="3318936"/>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pPr>
            <a:endParaRPr lang="en-US" sz="1700" dirty="0">
              <a:solidFill>
                <a:srgbClr val="262626"/>
              </a:solidFill>
            </a:endParaRPr>
          </a:p>
        </p:txBody>
      </p:sp>
    </p:spTree>
    <p:extLst>
      <p:ext uri="{BB962C8B-B14F-4D97-AF65-F5344CB8AC3E}">
        <p14:creationId xmlns:p14="http://schemas.microsoft.com/office/powerpoint/2010/main" val="93858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1" name="Straight Connector 20">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295402" y="982132"/>
            <a:ext cx="9601196" cy="1303867"/>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r>
              <a:rPr lang="en-US" dirty="0">
                <a:solidFill>
                  <a:schemeClr val="bg1"/>
                </a:solidFill>
              </a:rPr>
              <a:t>MOTIVATION AND SCOPE</a:t>
            </a:r>
          </a:p>
        </p:txBody>
      </p:sp>
      <p:graphicFrame>
        <p:nvGraphicFramePr>
          <p:cNvPr id="10" name="TextBox 7">
            <a:extLst>
              <a:ext uri="{FF2B5EF4-FFF2-40B4-BE49-F238E27FC236}">
                <a16:creationId xmlns:a16="http://schemas.microsoft.com/office/drawing/2014/main" id="{C1CD434C-E139-4130-893F-A57825B57C98}"/>
              </a:ext>
            </a:extLst>
          </p:cNvPr>
          <p:cNvGraphicFramePr/>
          <p:nvPr>
            <p:extLst>
              <p:ext uri="{D42A27DB-BD31-4B8C-83A1-F6EECF244321}">
                <p14:modId xmlns:p14="http://schemas.microsoft.com/office/powerpoint/2010/main" val="866931025"/>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2413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45" name="Group 25">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7" name="Picture 26">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0" name="Picture 29">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6" name="Straight Connector 31">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295402" y="982132"/>
            <a:ext cx="9601196" cy="1303867"/>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r>
              <a:rPr lang="en-US" dirty="0">
                <a:solidFill>
                  <a:schemeClr val="bg1"/>
                </a:solidFill>
                <a:latin typeface="+mj-lt"/>
                <a:ea typeface="+mj-ea"/>
                <a:cs typeface="+mj-cs"/>
              </a:rPr>
              <a:t>METHODOLOGY</a:t>
            </a:r>
          </a:p>
        </p:txBody>
      </p:sp>
      <p:graphicFrame>
        <p:nvGraphicFramePr>
          <p:cNvPr id="10" name="TextBox 7">
            <a:extLst>
              <a:ext uri="{FF2B5EF4-FFF2-40B4-BE49-F238E27FC236}">
                <a16:creationId xmlns:a16="http://schemas.microsoft.com/office/drawing/2014/main" id="{C1CD434C-E139-4130-893F-A57825B57C98}"/>
              </a:ext>
            </a:extLst>
          </p:cNvPr>
          <p:cNvGraphicFramePr/>
          <p:nvPr>
            <p:extLst>
              <p:ext uri="{D42A27DB-BD31-4B8C-83A1-F6EECF244321}">
                <p14:modId xmlns:p14="http://schemas.microsoft.com/office/powerpoint/2010/main" val="3361779958"/>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3722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a:xfrm>
            <a:off x="952108" y="954756"/>
            <a:ext cx="2730414" cy="4946003"/>
          </a:xfrm>
        </p:spPr>
        <p:txBody>
          <a:bodyPr>
            <a:normAutofit/>
          </a:bodyPr>
          <a:lstStyle/>
          <a:p>
            <a:r>
              <a:rPr lang="en-US">
                <a:solidFill>
                  <a:srgbClr val="FFFFFF"/>
                </a:solidFill>
              </a:rPr>
              <a:t>What is an n-gram?</a:t>
            </a:r>
          </a:p>
        </p:txBody>
      </p:sp>
      <p:sp>
        <p:nvSpPr>
          <p:cNvPr id="9"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140934" y="469900"/>
            <a:ext cx="5953630" cy="5405968"/>
          </a:xfrm>
        </p:spPr>
        <p:txBody>
          <a:bodyPr anchor="ctr">
            <a:normAutofit/>
          </a:bodyPr>
          <a:lstStyle/>
          <a:p>
            <a:pPr>
              <a:lnSpc>
                <a:spcPct val="90000"/>
              </a:lnSpc>
            </a:pPr>
            <a:r>
              <a:rPr lang="en-GB" sz="1500" dirty="0"/>
              <a:t>An </a:t>
            </a:r>
            <a:r>
              <a:rPr lang="en-IE" sz="1500" i="1" dirty="0"/>
              <a:t>n-gram</a:t>
            </a:r>
            <a:r>
              <a:rPr lang="en-IE" sz="1500" dirty="0"/>
              <a:t> is defined as a tokens sequence.  These tokens are usually words, though they can be characters or subsets of characters.  The </a:t>
            </a:r>
            <a:r>
              <a:rPr lang="en-IE" sz="1500" i="1" dirty="0"/>
              <a:t>n</a:t>
            </a:r>
            <a:r>
              <a:rPr lang="en-IE" sz="1500" dirty="0"/>
              <a:t> defines the number of tokens. </a:t>
            </a:r>
            <a:endParaRPr lang="en-GB" sz="1500" dirty="0"/>
          </a:p>
          <a:p>
            <a:pPr>
              <a:lnSpc>
                <a:spcPct val="90000"/>
              </a:lnSpc>
            </a:pPr>
            <a:r>
              <a:rPr lang="en-GB" altLang="en-US" sz="1500" dirty="0">
                <a:cs typeface="Times New Roman" panose="02020603050405020304" pitchFamily="18" charset="0"/>
              </a:rPr>
              <a:t>The </a:t>
            </a:r>
            <a:r>
              <a:rPr lang="en-IE" sz="1500" dirty="0"/>
              <a:t>Word “</a:t>
            </a:r>
            <a:r>
              <a:rPr lang="en-IE" sz="1500" i="1" dirty="0"/>
              <a:t>n-gram model</a:t>
            </a:r>
            <a:r>
              <a:rPr lang="en-IE" sz="1500" dirty="0"/>
              <a:t>” is used to represent the surrounding context of a token to be</a:t>
            </a:r>
            <a:r>
              <a:rPr lang="en-GB" sz="1500" dirty="0"/>
              <a:t> </a:t>
            </a:r>
            <a:r>
              <a:rPr lang="en-IE" sz="1500" dirty="0"/>
              <a:t>classified. An N-gram model predicts the occurrence of a word based on the occurrence of its N – 1 previous words. </a:t>
            </a:r>
          </a:p>
          <a:p>
            <a:pPr marL="0" indent="0">
              <a:lnSpc>
                <a:spcPct val="90000"/>
              </a:lnSpc>
              <a:buNone/>
            </a:pPr>
            <a:r>
              <a:rPr lang="en-IE" altLang="en-US" sz="1500" b="1" dirty="0">
                <a:cs typeface="Times New Roman" panose="02020603050405020304" pitchFamily="18" charset="0"/>
              </a:rPr>
              <a:t>Example</a:t>
            </a:r>
            <a:r>
              <a:rPr lang="en-IE" altLang="en-US" sz="1500" dirty="0">
                <a:cs typeface="Times New Roman" panose="02020603050405020304" pitchFamily="18" charset="0"/>
              </a:rPr>
              <a:t>: My house is in 221b Baker St, London. </a:t>
            </a:r>
          </a:p>
          <a:p>
            <a:pPr marL="0" indent="0">
              <a:lnSpc>
                <a:spcPct val="90000"/>
              </a:lnSpc>
              <a:buNone/>
            </a:pPr>
            <a:r>
              <a:rPr lang="en-IE" sz="1500" dirty="0"/>
              <a:t>Word n-gram output(n=2) </a:t>
            </a:r>
          </a:p>
          <a:p>
            <a:pPr marL="0" indent="0">
              <a:lnSpc>
                <a:spcPct val="90000"/>
              </a:lnSpc>
              <a:buNone/>
            </a:pPr>
            <a:r>
              <a:rPr lang="en-IE" altLang="en-US" sz="1500" b="1" dirty="0">
                <a:cs typeface="Times New Roman" panose="02020603050405020304" pitchFamily="18" charset="0"/>
              </a:rPr>
              <a:t>My</a:t>
            </a:r>
            <a:r>
              <a:rPr lang="en-GB" sz="1500" dirty="0"/>
              <a:t> </a:t>
            </a:r>
            <a:r>
              <a:rPr lang="en-IE" altLang="en-US" sz="1500" dirty="0">
                <a:cs typeface="Times New Roman" panose="02020603050405020304" pitchFamily="18" charset="0"/>
              </a:rPr>
              <a:t>house</a:t>
            </a:r>
            <a:r>
              <a:rPr lang="en-GB" sz="1500" dirty="0"/>
              <a:t> ⇒ {attribute, attribute, ..., attribute} ⇒ OTHER</a:t>
            </a:r>
          </a:p>
          <a:p>
            <a:pPr marL="0" indent="0">
              <a:lnSpc>
                <a:spcPct val="90000"/>
              </a:lnSpc>
              <a:buNone/>
            </a:pPr>
            <a:r>
              <a:rPr lang="en-IE" altLang="en-US" sz="1500" dirty="0">
                <a:cs typeface="Times New Roman" panose="02020603050405020304" pitchFamily="18" charset="0"/>
              </a:rPr>
              <a:t>My </a:t>
            </a:r>
            <a:r>
              <a:rPr lang="en-IE" altLang="en-US" sz="1500" b="1" dirty="0">
                <a:cs typeface="Times New Roman" panose="02020603050405020304" pitchFamily="18" charset="0"/>
              </a:rPr>
              <a:t>house</a:t>
            </a:r>
            <a:r>
              <a:rPr lang="en-IE" altLang="en-US" sz="1500" dirty="0">
                <a:cs typeface="Times New Roman" panose="02020603050405020304" pitchFamily="18" charset="0"/>
              </a:rPr>
              <a:t> is </a:t>
            </a:r>
            <a:r>
              <a:rPr lang="en-GB" sz="1500" dirty="0"/>
              <a:t>⇒ {attribute, attribute, ..., attribute} ⇒ OTHER</a:t>
            </a:r>
            <a:endParaRPr lang="en-IE" altLang="en-US" sz="1500" dirty="0">
              <a:cs typeface="Times New Roman" panose="02020603050405020304" pitchFamily="18" charset="0"/>
            </a:endParaRPr>
          </a:p>
          <a:p>
            <a:pPr marL="0" indent="0">
              <a:lnSpc>
                <a:spcPct val="90000"/>
              </a:lnSpc>
              <a:buNone/>
            </a:pPr>
            <a:r>
              <a:rPr lang="en-IE" altLang="en-US" sz="1500" dirty="0">
                <a:cs typeface="Times New Roman" panose="02020603050405020304" pitchFamily="18" charset="0"/>
              </a:rPr>
              <a:t>house </a:t>
            </a:r>
            <a:r>
              <a:rPr lang="en-IE" altLang="en-US" sz="1500" b="1" dirty="0">
                <a:cs typeface="Times New Roman" panose="02020603050405020304" pitchFamily="18" charset="0"/>
              </a:rPr>
              <a:t>is</a:t>
            </a:r>
            <a:r>
              <a:rPr lang="en-IE" altLang="en-US" sz="1500" dirty="0">
                <a:cs typeface="Times New Roman" panose="02020603050405020304" pitchFamily="18" charset="0"/>
              </a:rPr>
              <a:t> in </a:t>
            </a:r>
            <a:r>
              <a:rPr lang="en-GB" sz="1500" dirty="0"/>
              <a:t>⇒ {attribute, attribute, ..., attribute} ⇒ OTHER</a:t>
            </a:r>
            <a:endParaRPr lang="en-IE" altLang="en-US" sz="1500" dirty="0">
              <a:cs typeface="Times New Roman" panose="02020603050405020304" pitchFamily="18" charset="0"/>
            </a:endParaRPr>
          </a:p>
          <a:p>
            <a:pPr marL="0" indent="0">
              <a:lnSpc>
                <a:spcPct val="90000"/>
              </a:lnSpc>
              <a:buNone/>
            </a:pPr>
            <a:r>
              <a:rPr lang="en-IE" altLang="en-US" sz="1500" dirty="0">
                <a:cs typeface="Times New Roman" panose="02020603050405020304" pitchFamily="18" charset="0"/>
              </a:rPr>
              <a:t>is </a:t>
            </a:r>
            <a:r>
              <a:rPr lang="en-IE" altLang="en-US" sz="1500" b="1" dirty="0">
                <a:cs typeface="Times New Roman" panose="02020603050405020304" pitchFamily="18" charset="0"/>
              </a:rPr>
              <a:t>in</a:t>
            </a:r>
            <a:r>
              <a:rPr lang="en-IE" altLang="en-US" sz="1500" dirty="0">
                <a:cs typeface="Times New Roman" panose="02020603050405020304" pitchFamily="18" charset="0"/>
              </a:rPr>
              <a:t> 221b </a:t>
            </a:r>
            <a:r>
              <a:rPr lang="en-GB" sz="1500" dirty="0"/>
              <a:t>⇒ {attribute, attribute, ..., attribute} ⇒ OTHER</a:t>
            </a:r>
            <a:endParaRPr lang="en-IE" altLang="en-US" sz="1500" dirty="0">
              <a:cs typeface="Times New Roman" panose="02020603050405020304" pitchFamily="18" charset="0"/>
            </a:endParaRPr>
          </a:p>
          <a:p>
            <a:pPr marL="0" indent="0">
              <a:lnSpc>
                <a:spcPct val="90000"/>
              </a:lnSpc>
              <a:buNone/>
            </a:pPr>
            <a:r>
              <a:rPr lang="en-IE" altLang="en-US" sz="1500" dirty="0">
                <a:cs typeface="Times New Roman" panose="02020603050405020304" pitchFamily="18" charset="0"/>
              </a:rPr>
              <a:t>in </a:t>
            </a:r>
            <a:r>
              <a:rPr lang="en-IE" altLang="en-US" sz="1500" b="1" dirty="0">
                <a:cs typeface="Times New Roman" panose="02020603050405020304" pitchFamily="18" charset="0"/>
              </a:rPr>
              <a:t>221b</a:t>
            </a:r>
            <a:r>
              <a:rPr lang="en-IE" altLang="en-US" sz="1500" dirty="0">
                <a:cs typeface="Times New Roman" panose="02020603050405020304" pitchFamily="18" charset="0"/>
              </a:rPr>
              <a:t> Baker </a:t>
            </a:r>
            <a:r>
              <a:rPr lang="en-GB" sz="1500" dirty="0"/>
              <a:t>⇒ {attribute, attribute, ..., attribute} ⇒ BEGIN</a:t>
            </a:r>
            <a:endParaRPr lang="en-IE" altLang="en-US" sz="1500" dirty="0">
              <a:cs typeface="Times New Roman" panose="02020603050405020304" pitchFamily="18" charset="0"/>
            </a:endParaRPr>
          </a:p>
          <a:p>
            <a:pPr marL="0" indent="0">
              <a:lnSpc>
                <a:spcPct val="90000"/>
              </a:lnSpc>
              <a:buNone/>
            </a:pPr>
            <a:r>
              <a:rPr lang="en-IE" altLang="en-US" sz="1500" dirty="0">
                <a:cs typeface="Times New Roman" panose="02020603050405020304" pitchFamily="18" charset="0"/>
              </a:rPr>
              <a:t>221b </a:t>
            </a:r>
            <a:r>
              <a:rPr lang="en-IE" altLang="en-US" sz="1500" b="1" dirty="0">
                <a:cs typeface="Times New Roman" panose="02020603050405020304" pitchFamily="18" charset="0"/>
              </a:rPr>
              <a:t>Baker</a:t>
            </a:r>
            <a:r>
              <a:rPr lang="en-IE" altLang="en-US" sz="1500" dirty="0">
                <a:cs typeface="Times New Roman" panose="02020603050405020304" pitchFamily="18" charset="0"/>
              </a:rPr>
              <a:t> St </a:t>
            </a:r>
            <a:r>
              <a:rPr lang="en-GB" sz="1500" dirty="0"/>
              <a:t>⇒ {attribute, attribute, ..., attribute} ⇒ INSIDE</a:t>
            </a:r>
            <a:endParaRPr lang="en-IE" altLang="en-US" sz="1500" dirty="0">
              <a:cs typeface="Times New Roman" panose="02020603050405020304" pitchFamily="18" charset="0"/>
            </a:endParaRPr>
          </a:p>
          <a:p>
            <a:pPr marL="0" indent="0">
              <a:lnSpc>
                <a:spcPct val="90000"/>
              </a:lnSpc>
              <a:buNone/>
            </a:pPr>
            <a:r>
              <a:rPr lang="en-IE" altLang="en-US" sz="1500" dirty="0">
                <a:cs typeface="Times New Roman" panose="02020603050405020304" pitchFamily="18" charset="0"/>
              </a:rPr>
              <a:t>Baker </a:t>
            </a:r>
            <a:r>
              <a:rPr lang="en-IE" altLang="en-US" sz="1500" b="1" dirty="0">
                <a:cs typeface="Times New Roman" panose="02020603050405020304" pitchFamily="18" charset="0"/>
              </a:rPr>
              <a:t>St</a:t>
            </a:r>
            <a:r>
              <a:rPr lang="en-IE" altLang="en-US" sz="1500" dirty="0">
                <a:cs typeface="Times New Roman" panose="02020603050405020304" pitchFamily="18" charset="0"/>
              </a:rPr>
              <a:t>, London </a:t>
            </a:r>
            <a:r>
              <a:rPr lang="en-GB" sz="1500" dirty="0"/>
              <a:t>⇒ {attribute, attribute, ..., attribute} ⇒ INSIDE</a:t>
            </a:r>
            <a:endParaRPr lang="en-IE" altLang="en-US" sz="1500" dirty="0">
              <a:cs typeface="Times New Roman" panose="02020603050405020304" pitchFamily="18" charset="0"/>
            </a:endParaRPr>
          </a:p>
          <a:p>
            <a:pPr marL="0" indent="0">
              <a:lnSpc>
                <a:spcPct val="90000"/>
              </a:lnSpc>
              <a:buNone/>
            </a:pPr>
            <a:r>
              <a:rPr lang="en-IE" altLang="en-US" sz="1500" dirty="0">
                <a:cs typeface="Times New Roman" panose="02020603050405020304" pitchFamily="18" charset="0"/>
              </a:rPr>
              <a:t>St, </a:t>
            </a:r>
            <a:r>
              <a:rPr lang="en-IE" altLang="en-US" sz="1500" b="1" dirty="0">
                <a:cs typeface="Times New Roman" panose="02020603050405020304" pitchFamily="18" charset="0"/>
              </a:rPr>
              <a:t>London</a:t>
            </a:r>
            <a:r>
              <a:rPr lang="en-IE" altLang="en-US" sz="1500" dirty="0">
                <a:cs typeface="Times New Roman" panose="02020603050405020304" pitchFamily="18" charset="0"/>
              </a:rPr>
              <a:t> </a:t>
            </a:r>
            <a:r>
              <a:rPr lang="en-GB" sz="1500" dirty="0"/>
              <a:t>⇒ {attribute, attribute, ..., attribute} ⇒ END</a:t>
            </a:r>
          </a:p>
        </p:txBody>
      </p:sp>
    </p:spTree>
    <p:extLst>
      <p:ext uri="{BB962C8B-B14F-4D97-AF65-F5344CB8AC3E}">
        <p14:creationId xmlns:p14="http://schemas.microsoft.com/office/powerpoint/2010/main" val="191937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a:xfrm>
            <a:off x="929140" y="972766"/>
            <a:ext cx="2835464" cy="1254868"/>
          </a:xfrm>
        </p:spPr>
        <p:txBody>
          <a:bodyPr anchor="b">
            <a:normAutofit/>
          </a:bodyPr>
          <a:lstStyle/>
          <a:p>
            <a:r>
              <a:rPr lang="en-US" sz="2800">
                <a:solidFill>
                  <a:srgbClr val="262626"/>
                </a:solidFill>
              </a:rPr>
              <a:t>What are the features?</a:t>
            </a:r>
          </a:p>
        </p:txBody>
      </p:sp>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929141" y="2430471"/>
            <a:ext cx="2835464" cy="3552039"/>
          </a:xfrm>
        </p:spPr>
        <p:txBody>
          <a:bodyPr>
            <a:normAutofit/>
          </a:bodyPr>
          <a:lstStyle/>
          <a:p>
            <a:r>
              <a:rPr lang="en-GB" sz="1800" dirty="0">
                <a:solidFill>
                  <a:srgbClr val="262626"/>
                </a:solidFill>
              </a:rPr>
              <a:t>Features are used to identify the characteristics of a specific word. </a:t>
            </a:r>
          </a:p>
          <a:p>
            <a:r>
              <a:rPr lang="en-GB" sz="1800" dirty="0">
                <a:solidFill>
                  <a:srgbClr val="262626"/>
                </a:solidFill>
              </a:rPr>
              <a:t>Commonly used to extract entities such as addresses in texts. </a:t>
            </a:r>
          </a:p>
          <a:p>
            <a:r>
              <a:rPr lang="en-GB" sz="1800" dirty="0">
                <a:solidFill>
                  <a:srgbClr val="262626"/>
                </a:solidFill>
              </a:rPr>
              <a:t>The table represent an extract of the features used for the models.</a:t>
            </a:r>
          </a:p>
        </p:txBody>
      </p:sp>
      <p:sp useBgFill="1">
        <p:nvSpPr>
          <p:cNvPr id="22" name="Rectangle 21">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919F9E27-B533-4656-9F0E-9FB5DEF02B76}"/>
              </a:ext>
            </a:extLst>
          </p:cNvPr>
          <p:cNvGraphicFramePr>
            <a:graphicFrameLocks noGrp="1"/>
          </p:cNvGraphicFramePr>
          <p:nvPr/>
        </p:nvGraphicFramePr>
        <p:xfrm>
          <a:off x="5435910" y="753376"/>
          <a:ext cx="6098043" cy="5300206"/>
        </p:xfrm>
        <a:graphic>
          <a:graphicData uri="http://schemas.openxmlformats.org/drawingml/2006/table">
            <a:tbl>
              <a:tblPr firstRow="1" firstCol="1" bandRow="1">
                <a:noFill/>
              </a:tblPr>
              <a:tblGrid>
                <a:gridCol w="2143772">
                  <a:extLst>
                    <a:ext uri="{9D8B030D-6E8A-4147-A177-3AD203B41FA5}">
                      <a16:colId xmlns:a16="http://schemas.microsoft.com/office/drawing/2014/main" val="2916341586"/>
                    </a:ext>
                  </a:extLst>
                </a:gridCol>
                <a:gridCol w="2018017">
                  <a:extLst>
                    <a:ext uri="{9D8B030D-6E8A-4147-A177-3AD203B41FA5}">
                      <a16:colId xmlns:a16="http://schemas.microsoft.com/office/drawing/2014/main" val="3351773523"/>
                    </a:ext>
                  </a:extLst>
                </a:gridCol>
                <a:gridCol w="1936254">
                  <a:extLst>
                    <a:ext uri="{9D8B030D-6E8A-4147-A177-3AD203B41FA5}">
                      <a16:colId xmlns:a16="http://schemas.microsoft.com/office/drawing/2014/main" val="3866818087"/>
                    </a:ext>
                  </a:extLst>
                </a:gridCol>
              </a:tblGrid>
              <a:tr h="310658">
                <a:tc>
                  <a:txBody>
                    <a:bodyPr/>
                    <a:lstStyle/>
                    <a:p>
                      <a:pPr algn="r">
                        <a:spcAft>
                          <a:spcPts val="0"/>
                        </a:spcAft>
                      </a:pP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Feature </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spcAft>
                          <a:spcPts val="0"/>
                        </a:spcAft>
                      </a:pP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Description </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spcAft>
                          <a:spcPts val="0"/>
                        </a:spcAft>
                      </a:pP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Example </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634102355"/>
                  </a:ext>
                </a:extLst>
              </a:tr>
              <a:tr h="469157">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all-ascii</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If a word is using the standard ASCII characters</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ASCII</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340358188"/>
                  </a:ext>
                </a:extLst>
              </a:tr>
              <a:tr h="469157">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next-lemma</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Next word lemma</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‘Go’ is the lemma for ‘goes’, ’going’, etc.</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243125708"/>
                  </a:ext>
                </a:extLst>
              </a:tr>
              <a:tr h="469157">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prev-lemma</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Previous lemma</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‘Go’ is the lemma for ‘goes’, ’going’, etc.</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789829012"/>
                  </a:ext>
                </a:extLst>
              </a:tr>
              <a:tr h="310658">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contains-dash</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If it contains a dash</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907875723"/>
                  </a:ext>
                </a:extLst>
              </a:tr>
              <a:tr h="310658">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contains-dot</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If it contains a dot</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485062507"/>
                  </a:ext>
                </a:extLst>
              </a:tr>
              <a:tr h="469157">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Lemma</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Courier New" panose="02070309020205020404" pitchFamily="49" charset="0"/>
                        </a:rPr>
                        <a:t>word lemma</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Courier New" panose="02070309020205020404" pitchFamily="49" charset="0"/>
                        </a:rPr>
                        <a:t>‘Go’ is the lemma for ‘goes’, ’going’, etc.</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905761472"/>
                  </a:ext>
                </a:extLst>
              </a:tr>
              <a:tr h="310658">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is-allcaps</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If it is all capital letters</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DUBLIN</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823190241"/>
                  </a:ext>
                </a:extLst>
              </a:tr>
              <a:tr h="469157">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Courier New" panose="02070309020205020404" pitchFamily="49" charset="0"/>
                        </a:rPr>
                        <a:t>prev-all-caps</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Previous word if it is all capital letters</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DUBLIN</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18293543"/>
                  </a:ext>
                </a:extLst>
              </a:tr>
              <a:tr h="310658">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Courier New" panose="02070309020205020404" pitchFamily="49" charset="0"/>
                        </a:rPr>
                        <a:t>next-all-caps</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Next word if it is all capital letters</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DUBLIN</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820915315"/>
                  </a:ext>
                </a:extLst>
              </a:tr>
              <a:tr h="310658">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prev-prev-word</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Token position -2 word</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Street, road</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14321346"/>
                  </a:ext>
                </a:extLst>
              </a:tr>
              <a:tr h="310658">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prev-prev-pos </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Token position -2 pos</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Noun, verb, etc.</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850651858"/>
                  </a:ext>
                </a:extLst>
              </a:tr>
              <a:tr h="310658">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next-next-word </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Token position +2 word</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Street, road</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83108492"/>
                  </a:ext>
                </a:extLst>
              </a:tr>
              <a:tr h="469157">
                <a:tc>
                  <a:txBody>
                    <a:bodyPr/>
                    <a:lstStyle/>
                    <a:p>
                      <a:pPr algn="r">
                        <a:spcAft>
                          <a:spcPts val="0"/>
                        </a:spcAft>
                      </a:pPr>
                      <a:r>
                        <a:rPr lang="en-IE" sz="1000" b="1">
                          <a:solidFill>
                            <a:schemeClr val="tx1">
                              <a:lumMod val="75000"/>
                              <a:lumOff val="2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E" sz="1000" b="1">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nextnextpos</a:t>
                      </a:r>
                      <a:endParaRPr lang="en-GB" sz="10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190199" marT="63400" marB="63400" anchor="ctr">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Token position +2 Part of speech tagger</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spcAft>
                          <a:spcPts val="0"/>
                        </a:spcAft>
                      </a:pPr>
                      <a:r>
                        <a:rPr lang="en-IE" sz="1000">
                          <a:solidFill>
                            <a:schemeClr val="tx1">
                              <a:lumMod val="75000"/>
                              <a:lumOff val="25000"/>
                            </a:schemeClr>
                          </a:solidFill>
                          <a:effectLst/>
                          <a:latin typeface="Garamond" panose="02020404030301010803" pitchFamily="18" charset="0"/>
                          <a:ea typeface="Times New Roman" panose="02020603050405020304" pitchFamily="18" charset="0"/>
                          <a:cs typeface="Times New Roman" panose="02020603050405020304" pitchFamily="18" charset="0"/>
                        </a:rPr>
                        <a:t>Noun, verb, etc.</a:t>
                      </a:r>
                      <a:endParaRPr lang="en-GB" sz="10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6799" marR="41079" marT="63400" marB="6340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891076244"/>
                  </a:ext>
                </a:extLst>
              </a:tr>
            </a:tbl>
          </a:graphicData>
        </a:graphic>
      </p:graphicFrame>
    </p:spTree>
    <p:extLst>
      <p:ext uri="{BB962C8B-B14F-4D97-AF65-F5344CB8AC3E}">
        <p14:creationId xmlns:p14="http://schemas.microsoft.com/office/powerpoint/2010/main" val="57174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DATABASE COLLECTION</a:t>
            </a:r>
          </a:p>
        </p:txBody>
      </p:sp>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929141" y="2430471"/>
            <a:ext cx="2835464" cy="3552039"/>
          </a:xfrm>
        </p:spPr>
        <p:txBody>
          <a:bodyPr>
            <a:normAutofit/>
          </a:bodyPr>
          <a:lstStyle/>
          <a:p>
            <a:pPr>
              <a:lnSpc>
                <a:spcPct val="90000"/>
              </a:lnSpc>
            </a:pPr>
            <a:r>
              <a:rPr lang="en-IE" sz="1800" dirty="0">
                <a:solidFill>
                  <a:srgbClr val="262626"/>
                </a:solidFill>
              </a:rPr>
              <a:t>A dataset containing 10403 IOB tagged sentences was used for this research, this dataset is a collection of different US and Irish addresses in different sentences.</a:t>
            </a:r>
          </a:p>
          <a:p>
            <a:pPr>
              <a:lnSpc>
                <a:spcPct val="90000"/>
              </a:lnSpc>
            </a:pPr>
            <a:r>
              <a:rPr lang="en-IE" sz="1800" dirty="0">
                <a:solidFill>
                  <a:srgbClr val="262626"/>
                </a:solidFill>
              </a:rPr>
              <a:t>Each word has a part-of-speech tag that identify its lexical and morphological identity.</a:t>
            </a:r>
          </a:p>
        </p:txBody>
      </p:sp>
      <p:sp useBgFill="1">
        <p:nvSpPr>
          <p:cNvPr id="61" name="Rectangle 60">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F6E28F87-D612-44CD-867F-409236231E8A}"/>
              </a:ext>
            </a:extLst>
          </p:cNvPr>
          <p:cNvGraphicFramePr>
            <a:graphicFrameLocks noGrp="1"/>
          </p:cNvGraphicFramePr>
          <p:nvPr>
            <p:extLst>
              <p:ext uri="{D42A27DB-BD31-4B8C-83A1-F6EECF244321}">
                <p14:modId xmlns:p14="http://schemas.microsoft.com/office/powerpoint/2010/main" val="1983095273"/>
              </p:ext>
            </p:extLst>
          </p:nvPr>
        </p:nvGraphicFramePr>
        <p:xfrm>
          <a:off x="5626359" y="496090"/>
          <a:ext cx="5625242" cy="5490858"/>
        </p:xfrm>
        <a:graphic>
          <a:graphicData uri="http://schemas.openxmlformats.org/drawingml/2006/table">
            <a:tbl>
              <a:tblPr firstRow="1" bandRow="1">
                <a:tableStyleId>{5C22544A-7EE6-4342-B048-85BDC9FD1C3A}</a:tableStyleId>
              </a:tblPr>
              <a:tblGrid>
                <a:gridCol w="2807956">
                  <a:extLst>
                    <a:ext uri="{9D8B030D-6E8A-4147-A177-3AD203B41FA5}">
                      <a16:colId xmlns:a16="http://schemas.microsoft.com/office/drawing/2014/main" val="2226133174"/>
                    </a:ext>
                  </a:extLst>
                </a:gridCol>
                <a:gridCol w="2817286">
                  <a:extLst>
                    <a:ext uri="{9D8B030D-6E8A-4147-A177-3AD203B41FA5}">
                      <a16:colId xmlns:a16="http://schemas.microsoft.com/office/drawing/2014/main" val="498306618"/>
                    </a:ext>
                  </a:extLst>
                </a:gridCol>
              </a:tblGrid>
              <a:tr h="666513">
                <a:tc>
                  <a:txBody>
                    <a:bodyPr/>
                    <a:lstStyle/>
                    <a:p>
                      <a:r>
                        <a:rPr lang="en-GB" sz="1400" dirty="0"/>
                        <a:t>Tagger: (‘…the address is: Hillview, </a:t>
                      </a:r>
                      <a:r>
                        <a:rPr lang="en-GB" sz="1400" dirty="0" err="1"/>
                        <a:t>Whiterock</a:t>
                      </a:r>
                      <a:r>
                        <a:rPr lang="en-GB" sz="1400" dirty="0"/>
                        <a:t> </a:t>
                      </a:r>
                      <a:r>
                        <a:rPr lang="en-GB" sz="1400" dirty="0" err="1"/>
                        <a:t>South,Wexford</a:t>
                      </a:r>
                      <a:r>
                        <a:rPr lang="en-GB" sz="1400" dirty="0"/>
                        <a:t>.’)</a:t>
                      </a:r>
                    </a:p>
                  </a:txBody>
                  <a:tcPr/>
                </a:tc>
                <a:tc>
                  <a:txBody>
                    <a:bodyPr/>
                    <a:lstStyle/>
                    <a:p>
                      <a:pPr algn="ctr"/>
                      <a:r>
                        <a:rPr lang="en-GB" sz="1400" dirty="0"/>
                        <a:t>Value (Part-of-Speech tag) </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b="1" kern="1200" dirty="0">
                          <a:solidFill>
                            <a:schemeClr val="lt1"/>
                          </a:solidFill>
                          <a:latin typeface="+mn-lt"/>
                          <a:ea typeface="+mn-ea"/>
                          <a:cs typeface="+mn-cs"/>
                        </a:rPr>
                        <a:t>Penn Treebank</a:t>
                      </a:r>
                    </a:p>
                  </a:txBody>
                  <a:tcPr/>
                </a:tc>
                <a:extLst>
                  <a:ext uri="{0D108BD9-81ED-4DB2-BD59-A6C34878D82A}">
                    <a16:rowId xmlns:a16="http://schemas.microsoft.com/office/drawing/2014/main" val="2683365980"/>
                  </a:ext>
                </a:extLst>
              </a:tr>
              <a:tr h="4721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latin typeface="+mn-lt"/>
                        </a:rPr>
                        <a:t>(('the', 'DT'), 'O')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E" sz="1400" kern="1200" dirty="0">
                          <a:solidFill>
                            <a:schemeClr val="dk1"/>
                          </a:solidFill>
                          <a:effectLst/>
                          <a:latin typeface="+mn-lt"/>
                          <a:ea typeface="+mn-ea"/>
                          <a:cs typeface="+mn-cs"/>
                        </a:rPr>
                        <a:t>DT  determiner</a:t>
                      </a:r>
                      <a:endParaRPr lang="en-GB" sz="1400" dirty="0">
                        <a:latin typeface="+mn-lt"/>
                      </a:endParaRPr>
                    </a:p>
                    <a:p>
                      <a:pPr algn="ctr"/>
                      <a:endParaRPr lang="en-GB" sz="1400" dirty="0">
                        <a:latin typeface="+mn-lt"/>
                      </a:endParaRPr>
                    </a:p>
                  </a:txBody>
                  <a:tcPr/>
                </a:tc>
                <a:extLst>
                  <a:ext uri="{0D108BD9-81ED-4DB2-BD59-A6C34878D82A}">
                    <a16:rowId xmlns:a16="http://schemas.microsoft.com/office/drawing/2014/main" val="2204476672"/>
                  </a:ext>
                </a:extLst>
              </a:tr>
              <a:tr h="4721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latin typeface="+mn-lt"/>
                        </a:rPr>
                        <a:t>(('address', 'NN'), 'O')</a:t>
                      </a:r>
                    </a:p>
                    <a:p>
                      <a:pPr algn="ctr"/>
                      <a:endParaRPr lang="en-GB" sz="1400" dirty="0">
                        <a:latin typeface="+mn-lt"/>
                      </a:endParaRPr>
                    </a:p>
                  </a:txBody>
                  <a:tcPr/>
                </a:tc>
                <a:tc>
                  <a:txBody>
                    <a:bodyPr/>
                    <a:lstStyle/>
                    <a:p>
                      <a:pPr marL="25400" marR="0" lvl="0" indent="0" algn="ctr" defTabSz="457200" rtl="0" eaLnBrk="1" fontAlgn="auto" latinLnBrk="0" hangingPunct="1">
                        <a:lnSpc>
                          <a:spcPct val="107000"/>
                        </a:lnSpc>
                        <a:spcBef>
                          <a:spcPts val="0"/>
                        </a:spcBef>
                        <a:spcAft>
                          <a:spcPts val="0"/>
                        </a:spcAft>
                        <a:buClrTx/>
                        <a:buSzTx/>
                        <a:buFontTx/>
                        <a:buNone/>
                        <a:tabLst/>
                        <a:defRPr/>
                      </a:pPr>
                      <a:r>
                        <a:rPr lang="en-GB" sz="1400" dirty="0">
                          <a:latin typeface="+mn-lt"/>
                        </a:rPr>
                        <a:t>NN Noun</a:t>
                      </a:r>
                    </a:p>
                    <a:p>
                      <a:pPr marL="25400" marR="0" lvl="0" indent="0" algn="ctr" defTabSz="457200" rtl="0" eaLnBrk="1" fontAlgn="auto" latinLnBrk="0" hangingPunct="1">
                        <a:lnSpc>
                          <a:spcPct val="107000"/>
                        </a:lnSpc>
                        <a:spcBef>
                          <a:spcPts val="0"/>
                        </a:spcBef>
                        <a:spcAft>
                          <a:spcPts val="0"/>
                        </a:spcAft>
                        <a:buClrTx/>
                        <a:buSzTx/>
                        <a:buFontTx/>
                        <a:buNone/>
                        <a:tabLst/>
                        <a:defRPr/>
                      </a:pPr>
                      <a:endParaRPr lang="en-GB" sz="1200" dirty="0">
                        <a:latin typeface="+mn-lt"/>
                      </a:endParaRPr>
                    </a:p>
                  </a:txBody>
                  <a:tcPr marL="0" marR="0" marT="0" marB="0" anchor="b"/>
                </a:tc>
                <a:extLst>
                  <a:ext uri="{0D108BD9-81ED-4DB2-BD59-A6C34878D82A}">
                    <a16:rowId xmlns:a16="http://schemas.microsoft.com/office/drawing/2014/main" val="3438451133"/>
                  </a:ext>
                </a:extLst>
              </a:tr>
              <a:tr h="4721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latin typeface="+mn-lt"/>
                        </a:rPr>
                        <a:t>(('is', 'VBP'), 'O')</a:t>
                      </a:r>
                    </a:p>
                    <a:p>
                      <a:pPr algn="ctr"/>
                      <a:endParaRPr lang="en-GB" sz="1400" dirty="0">
                        <a:latin typeface="+mn-lt"/>
                      </a:endParaRPr>
                    </a:p>
                  </a:txBody>
                  <a:tcPr/>
                </a:tc>
                <a:tc>
                  <a:txBody>
                    <a:bodyPr/>
                    <a:lstStyle/>
                    <a:p>
                      <a:pPr algn="ctr"/>
                      <a:r>
                        <a:rPr lang="en-GB" sz="1400" dirty="0">
                          <a:latin typeface="+mn-lt"/>
                        </a:rPr>
                        <a:t>VBP Verb Present</a:t>
                      </a:r>
                    </a:p>
                  </a:txBody>
                  <a:tcPr/>
                </a:tc>
                <a:extLst>
                  <a:ext uri="{0D108BD9-81ED-4DB2-BD59-A6C34878D82A}">
                    <a16:rowId xmlns:a16="http://schemas.microsoft.com/office/drawing/2014/main" val="1510311332"/>
                  </a:ext>
                </a:extLst>
              </a:tr>
              <a:tr h="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latin typeface="+mn-lt"/>
                        </a:rPr>
                        <a:t>((':', ':'), 'O')</a:t>
                      </a:r>
                    </a:p>
                  </a:txBody>
                  <a:tcPr/>
                </a:tc>
                <a:tc>
                  <a:txBody>
                    <a:bodyPr/>
                    <a:lstStyle/>
                    <a:p>
                      <a:pPr algn="ctr"/>
                      <a:endParaRPr lang="en-GB" sz="1400" dirty="0">
                        <a:latin typeface="+mn-lt"/>
                      </a:endParaRPr>
                    </a:p>
                  </a:txBody>
                  <a:tcPr/>
                </a:tc>
                <a:extLst>
                  <a:ext uri="{0D108BD9-81ED-4DB2-BD59-A6C34878D82A}">
                    <a16:rowId xmlns:a16="http://schemas.microsoft.com/office/drawing/2014/main" val="2129843811"/>
                  </a:ext>
                </a:extLst>
              </a:tr>
              <a:tr h="401352">
                <a:tc>
                  <a:txBody>
                    <a:bodyPr/>
                    <a:lstStyle/>
                    <a:p>
                      <a:pPr algn="ctr"/>
                      <a:r>
                        <a:rPr lang="en-GB" sz="1400" dirty="0">
                          <a:latin typeface="+mn-lt"/>
                        </a:rPr>
                        <a:t>(('Hillview', 'NNP'), 'B')</a:t>
                      </a:r>
                    </a:p>
                  </a:txBody>
                  <a:tcPr/>
                </a:tc>
                <a:tc>
                  <a:txBody>
                    <a:bodyPr/>
                    <a:lstStyle/>
                    <a:p>
                      <a:pPr algn="ctr"/>
                      <a:r>
                        <a:rPr lang="en-GB" sz="1400" dirty="0">
                          <a:latin typeface="+mn-lt"/>
                        </a:rPr>
                        <a:t>NNP Proper Noun</a:t>
                      </a:r>
                    </a:p>
                  </a:txBody>
                  <a:tcPr/>
                </a:tc>
                <a:extLst>
                  <a:ext uri="{0D108BD9-81ED-4DB2-BD59-A6C34878D82A}">
                    <a16:rowId xmlns:a16="http://schemas.microsoft.com/office/drawing/2014/main" val="4287050723"/>
                  </a:ext>
                </a:extLst>
              </a:tr>
              <a:tr h="4721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latin typeface="+mn-lt"/>
                        </a:rPr>
                        <a:t>((',', ','), 'I')</a:t>
                      </a:r>
                    </a:p>
                  </a:txBody>
                  <a:tcPr/>
                </a:tc>
                <a:tc>
                  <a:txBody>
                    <a:bodyPr/>
                    <a:lstStyle/>
                    <a:p>
                      <a:pPr algn="ctr"/>
                      <a:endParaRPr lang="en-GB" sz="1400" dirty="0">
                        <a:latin typeface="+mn-lt"/>
                      </a:endParaRPr>
                    </a:p>
                  </a:txBody>
                  <a:tcPr/>
                </a:tc>
                <a:extLst>
                  <a:ext uri="{0D108BD9-81ED-4DB2-BD59-A6C34878D82A}">
                    <a16:rowId xmlns:a16="http://schemas.microsoft.com/office/drawing/2014/main" val="2432848890"/>
                  </a:ext>
                </a:extLst>
              </a:tr>
              <a:tr h="472113">
                <a:tc>
                  <a:txBody>
                    <a:bodyPr/>
                    <a:lstStyle/>
                    <a:p>
                      <a:pPr algn="ctr"/>
                      <a:r>
                        <a:rPr lang="en-GB" sz="1400" dirty="0">
                          <a:latin typeface="+mn-lt"/>
                        </a:rPr>
                        <a:t>(('</a:t>
                      </a:r>
                      <a:r>
                        <a:rPr lang="en-GB" sz="1400" dirty="0" err="1">
                          <a:latin typeface="+mn-lt"/>
                        </a:rPr>
                        <a:t>Whiterock</a:t>
                      </a:r>
                      <a:r>
                        <a:rPr lang="en-GB" sz="1400" dirty="0">
                          <a:latin typeface="+mn-lt"/>
                        </a:rPr>
                        <a:t>', 'NNP'), 'I')</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latin typeface="+mn-lt"/>
                        </a:rPr>
                        <a:t>NNP Proper Noun</a:t>
                      </a:r>
                    </a:p>
                    <a:p>
                      <a:pPr algn="ctr"/>
                      <a:endParaRPr lang="en-GB" sz="1400" dirty="0">
                        <a:latin typeface="+mn-lt"/>
                      </a:endParaRPr>
                    </a:p>
                  </a:txBody>
                  <a:tcPr/>
                </a:tc>
                <a:extLst>
                  <a:ext uri="{0D108BD9-81ED-4DB2-BD59-A6C34878D82A}">
                    <a16:rowId xmlns:a16="http://schemas.microsoft.com/office/drawing/2014/main" val="1692311702"/>
                  </a:ext>
                </a:extLst>
              </a:tr>
              <a:tr h="472113">
                <a:tc>
                  <a:txBody>
                    <a:bodyPr/>
                    <a:lstStyle/>
                    <a:p>
                      <a:pPr algn="ctr"/>
                      <a:r>
                        <a:rPr lang="en-GB" sz="1400" dirty="0">
                          <a:latin typeface="+mn-lt"/>
                        </a:rPr>
                        <a:t>(('South', 'NNP'), 'I’)</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latin typeface="+mn-lt"/>
                        </a:rPr>
                        <a:t>NNP Proper Noun</a:t>
                      </a:r>
                    </a:p>
                    <a:p>
                      <a:pPr algn="ctr"/>
                      <a:endParaRPr lang="en-GB" sz="1400" dirty="0">
                        <a:latin typeface="+mn-lt"/>
                      </a:endParaRPr>
                    </a:p>
                  </a:txBody>
                  <a:tcPr/>
                </a:tc>
                <a:extLst>
                  <a:ext uri="{0D108BD9-81ED-4DB2-BD59-A6C34878D82A}">
                    <a16:rowId xmlns:a16="http://schemas.microsoft.com/office/drawing/2014/main" val="4136800067"/>
                  </a:ext>
                </a:extLst>
              </a:tr>
              <a:tr h="4721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latin typeface="+mn-lt"/>
                        </a:rPr>
                        <a:t>((',’, ,'), ‘I')</a:t>
                      </a:r>
                    </a:p>
                  </a:txBody>
                  <a:tcPr/>
                </a:tc>
                <a:tc>
                  <a:txBody>
                    <a:bodyPr/>
                    <a:lstStyle/>
                    <a:p>
                      <a:pPr algn="ctr"/>
                      <a:endParaRPr lang="en-GB" sz="1400" dirty="0">
                        <a:latin typeface="+mn-lt"/>
                      </a:endParaRPr>
                    </a:p>
                  </a:txBody>
                  <a:tcPr/>
                </a:tc>
                <a:extLst>
                  <a:ext uri="{0D108BD9-81ED-4DB2-BD59-A6C34878D82A}">
                    <a16:rowId xmlns:a16="http://schemas.microsoft.com/office/drawing/2014/main" val="4114170497"/>
                  </a:ext>
                </a:extLst>
              </a:tr>
              <a:tr h="4721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latin typeface="+mn-lt"/>
                        </a:rPr>
                        <a:t>(('Wexford', 'NNP'), ‘E')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latin typeface="+mn-lt"/>
                        </a:rPr>
                        <a:t>NNP Proper Noun</a:t>
                      </a:r>
                    </a:p>
                    <a:p>
                      <a:pPr algn="ctr"/>
                      <a:endParaRPr lang="en-GB" sz="1400" dirty="0">
                        <a:latin typeface="+mn-lt"/>
                      </a:endParaRPr>
                    </a:p>
                  </a:txBody>
                  <a:tcPr/>
                </a:tc>
                <a:extLst>
                  <a:ext uri="{0D108BD9-81ED-4DB2-BD59-A6C34878D82A}">
                    <a16:rowId xmlns:a16="http://schemas.microsoft.com/office/drawing/2014/main" val="3073322852"/>
                  </a:ext>
                </a:extLst>
              </a:tr>
            </a:tbl>
          </a:graphicData>
        </a:graphic>
      </p:graphicFrame>
    </p:spTree>
    <p:extLst>
      <p:ext uri="{BB962C8B-B14F-4D97-AF65-F5344CB8AC3E}">
        <p14:creationId xmlns:p14="http://schemas.microsoft.com/office/powerpoint/2010/main" val="265002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05931A-AC91-44D9-B92B-884869B1F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8A1EEA72-A26B-4B81-AD25-363C15B9AA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4E9957B0-2320-4193-B75C-E67F13E79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3E9227BD-4822-4CB5-803B-7EE5D03D50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84310C4E-BB64-4302-AA1B-A6CF24C848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0" name="Straight Connector 19">
            <a:extLst>
              <a:ext uri="{FF2B5EF4-FFF2-40B4-BE49-F238E27FC236}">
                <a16:creationId xmlns:a16="http://schemas.microsoft.com/office/drawing/2014/main" id="{10961521-1458-435A-A26E-3E9BD28D1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BDF61640-4BA2-4D8F-A789-6FC691492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4C38491-7C9C-4C3A-8CBA-06C361D29C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5" name="Picture 24">
              <a:extLst>
                <a:ext uri="{FF2B5EF4-FFF2-40B4-BE49-F238E27FC236}">
                  <a16:creationId xmlns:a16="http://schemas.microsoft.com/office/drawing/2014/main" id="{E5974E1A-4BF7-4DF7-8270-15606B1FA7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a:extLst>
                <a:ext uri="{FF2B5EF4-FFF2-40B4-BE49-F238E27FC236}">
                  <a16:creationId xmlns:a16="http://schemas.microsoft.com/office/drawing/2014/main" id="{6663E7F0-D1DE-47EB-8F53-AB65CC95D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2C0FF710-A6EC-4874-9F78-FAD4C11F0F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8" name="Picture 27">
              <a:extLst>
                <a:ext uri="{FF2B5EF4-FFF2-40B4-BE49-F238E27FC236}">
                  <a16:creationId xmlns:a16="http://schemas.microsoft.com/office/drawing/2014/main" id="{157C5618-5497-41BE-96DA-C242CF6C23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076225" y="982132"/>
            <a:ext cx="6836663" cy="1303867"/>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r>
              <a:rPr lang="en-US" dirty="0"/>
              <a:t>RESULTS</a:t>
            </a:r>
          </a:p>
        </p:txBody>
      </p:sp>
      <p:sp>
        <p:nvSpPr>
          <p:cNvPr id="30" name="Rectangle 29">
            <a:extLst>
              <a:ext uri="{FF2B5EF4-FFF2-40B4-BE49-F238E27FC236}">
                <a16:creationId xmlns:a16="http://schemas.microsoft.com/office/drawing/2014/main" id="{E486850E-B8A1-49A8-8191-E022DF9ED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2626428" cy="45354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85C05E95-9FE0-4B14-B718-6B10DFDD0271}"/>
              </a:ext>
            </a:extLst>
          </p:cNvPr>
          <p:cNvPicPr>
            <a:picLocks noChangeAspect="1"/>
          </p:cNvPicPr>
          <p:nvPr/>
        </p:nvPicPr>
        <p:blipFill>
          <a:blip r:embed="rId5"/>
          <a:stretch>
            <a:fillRect/>
          </a:stretch>
        </p:blipFill>
        <p:spPr>
          <a:xfrm>
            <a:off x="1315837" y="2711426"/>
            <a:ext cx="2169875" cy="1145632"/>
          </a:xfrm>
          <a:prstGeom prst="rect">
            <a:avLst/>
          </a:prstGeom>
        </p:spPr>
      </p:pic>
      <p:cxnSp>
        <p:nvCxnSpPr>
          <p:cNvPr id="32" name="Straight Connector 31">
            <a:extLst>
              <a:ext uri="{FF2B5EF4-FFF2-40B4-BE49-F238E27FC236}">
                <a16:creationId xmlns:a16="http://schemas.microsoft.com/office/drawing/2014/main" id="{534633C6-DD5A-4893-BD2E-CC579C5001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596" y="2400639"/>
            <a:ext cx="6217920" cy="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descr="A screenshot of a cell phone&#10;&#10;Description automatically generated">
            <a:extLst>
              <a:ext uri="{FF2B5EF4-FFF2-40B4-BE49-F238E27FC236}">
                <a16:creationId xmlns:a16="http://schemas.microsoft.com/office/drawing/2014/main" id="{CE2314CA-7002-4B74-BF40-F74E77262C38}"/>
              </a:ext>
            </a:extLst>
          </p:cNvPr>
          <p:cNvPicPr>
            <a:picLocks noChangeAspect="1"/>
          </p:cNvPicPr>
          <p:nvPr/>
        </p:nvPicPr>
        <p:blipFill>
          <a:blip r:embed="rId6"/>
          <a:stretch>
            <a:fillRect/>
          </a:stretch>
        </p:blipFill>
        <p:spPr>
          <a:xfrm>
            <a:off x="1321004" y="4118573"/>
            <a:ext cx="2159538" cy="1170614"/>
          </a:xfrm>
          <a:prstGeom prst="rect">
            <a:avLst/>
          </a:prstGeom>
        </p:spPr>
      </p:pic>
      <p:pic>
        <p:nvPicPr>
          <p:cNvPr id="3" name="Picture 2" descr="A close up of a logo&#10;&#10;Description automatically generated">
            <a:extLst>
              <a:ext uri="{FF2B5EF4-FFF2-40B4-BE49-F238E27FC236}">
                <a16:creationId xmlns:a16="http://schemas.microsoft.com/office/drawing/2014/main" id="{B4E8ED07-FA83-4A49-BF0D-1D12C0277A7C}"/>
              </a:ext>
            </a:extLst>
          </p:cNvPr>
          <p:cNvPicPr>
            <a:picLocks noChangeAspect="1"/>
          </p:cNvPicPr>
          <p:nvPr/>
        </p:nvPicPr>
        <p:blipFill>
          <a:blip r:embed="rId7"/>
          <a:stretch>
            <a:fillRect/>
          </a:stretch>
        </p:blipFill>
        <p:spPr>
          <a:xfrm>
            <a:off x="1279112" y="1167856"/>
            <a:ext cx="2177686" cy="1295723"/>
          </a:xfrm>
          <a:prstGeom prst="rect">
            <a:avLst/>
          </a:prstGeom>
        </p:spPr>
      </p:pic>
      <p:sp>
        <p:nvSpPr>
          <p:cNvPr id="8" name="TextBox 7">
            <a:hlinkClick r:id="rId8"/>
            <a:extLst>
              <a:ext uri="{FF2B5EF4-FFF2-40B4-BE49-F238E27FC236}">
                <a16:creationId xmlns:a16="http://schemas.microsoft.com/office/drawing/2014/main" id="{5FC6C278-4035-446A-A94B-030E792FDDF5}"/>
              </a:ext>
            </a:extLst>
          </p:cNvPr>
          <p:cNvSpPr txBox="1"/>
          <p:nvPr/>
        </p:nvSpPr>
        <p:spPr>
          <a:xfrm>
            <a:off x="4073857" y="2556932"/>
            <a:ext cx="6841398" cy="3318936"/>
          </a:xfrm>
          <a:prstGeom prst="rect">
            <a:avLst/>
          </a:prstGeom>
        </p:spPr>
        <p:txBody>
          <a:bodyPr vert="horz" lIns="91440" tIns="45720" rIns="91440" bIns="45720" rtlCol="0" anchor="t">
            <a:normAutofit/>
          </a:bodyPr>
          <a:lstStyle/>
          <a:p>
            <a:pPr marL="342900" indent="-342900">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Two models were created, one using a Bigram and a basic set of features (PRIS), another uses a Trigram, a stemmer and few more features (ROY).</a:t>
            </a:r>
          </a:p>
          <a:p>
            <a:pPr marL="342900" indent="-342900">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When compared to a regular expression method, this approach has achieved higher evaluation results, without using any a priori set rule.</a:t>
            </a:r>
          </a:p>
          <a:p>
            <a:pPr marL="342900" indent="-342900">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A focus was put on the recall rate measure, due to its importance when identifying and anonymizing addresses.</a:t>
            </a:r>
          </a:p>
        </p:txBody>
      </p:sp>
      <p:sp>
        <p:nvSpPr>
          <p:cNvPr id="10" name="TextBox 9">
            <a:extLst>
              <a:ext uri="{FF2B5EF4-FFF2-40B4-BE49-F238E27FC236}">
                <a16:creationId xmlns:a16="http://schemas.microsoft.com/office/drawing/2014/main" id="{FE9F36EE-7417-45B6-B435-3CDDC2211DC3}"/>
              </a:ext>
            </a:extLst>
          </p:cNvPr>
          <p:cNvSpPr txBox="1"/>
          <p:nvPr/>
        </p:nvSpPr>
        <p:spPr>
          <a:xfrm>
            <a:off x="1311868" y="2463073"/>
            <a:ext cx="2096432" cy="261610"/>
          </a:xfrm>
          <a:prstGeom prst="rect">
            <a:avLst/>
          </a:prstGeom>
          <a:noFill/>
        </p:spPr>
        <p:txBody>
          <a:bodyPr wrap="square" rtlCol="0">
            <a:spAutoFit/>
          </a:bodyPr>
          <a:lstStyle/>
          <a:p>
            <a:pPr algn="ctr"/>
            <a:r>
              <a:rPr lang="en-GB" sz="1100" dirty="0"/>
              <a:t>PRIS’s results after cross validation</a:t>
            </a:r>
          </a:p>
        </p:txBody>
      </p:sp>
      <p:sp>
        <p:nvSpPr>
          <p:cNvPr id="11" name="TextBox 10">
            <a:extLst>
              <a:ext uri="{FF2B5EF4-FFF2-40B4-BE49-F238E27FC236}">
                <a16:creationId xmlns:a16="http://schemas.microsoft.com/office/drawing/2014/main" id="{7030ED04-E602-4CC1-85F4-FBD143FFE2BC}"/>
              </a:ext>
            </a:extLst>
          </p:cNvPr>
          <p:cNvSpPr txBox="1"/>
          <p:nvPr/>
        </p:nvSpPr>
        <p:spPr>
          <a:xfrm>
            <a:off x="1405756" y="3876130"/>
            <a:ext cx="2169875" cy="261610"/>
          </a:xfrm>
          <a:prstGeom prst="rect">
            <a:avLst/>
          </a:prstGeom>
          <a:noFill/>
        </p:spPr>
        <p:txBody>
          <a:bodyPr wrap="square" rtlCol="0">
            <a:spAutoFit/>
          </a:bodyPr>
          <a:lstStyle/>
          <a:p>
            <a:r>
              <a:rPr lang="en-GB" sz="1100" dirty="0"/>
              <a:t>ROY’s results after cross validation</a:t>
            </a:r>
          </a:p>
        </p:txBody>
      </p:sp>
      <p:sp>
        <p:nvSpPr>
          <p:cNvPr id="12" name="TextBox 11">
            <a:extLst>
              <a:ext uri="{FF2B5EF4-FFF2-40B4-BE49-F238E27FC236}">
                <a16:creationId xmlns:a16="http://schemas.microsoft.com/office/drawing/2014/main" id="{B22BE0B0-792D-4F3B-9E37-E6B7ED7E58BF}"/>
              </a:ext>
            </a:extLst>
          </p:cNvPr>
          <p:cNvSpPr txBox="1"/>
          <p:nvPr/>
        </p:nvSpPr>
        <p:spPr>
          <a:xfrm>
            <a:off x="1405756" y="5289187"/>
            <a:ext cx="2087423" cy="261610"/>
          </a:xfrm>
          <a:prstGeom prst="rect">
            <a:avLst/>
          </a:prstGeom>
          <a:noFill/>
        </p:spPr>
        <p:txBody>
          <a:bodyPr wrap="square" rtlCol="0">
            <a:spAutoFit/>
          </a:bodyPr>
          <a:lstStyle/>
          <a:p>
            <a:r>
              <a:rPr lang="en-GB" sz="1100" dirty="0"/>
              <a:t>ROY’s results against the test set</a:t>
            </a:r>
          </a:p>
        </p:txBody>
      </p:sp>
    </p:spTree>
    <p:extLst>
      <p:ext uri="{BB962C8B-B14F-4D97-AF65-F5344CB8AC3E}">
        <p14:creationId xmlns:p14="http://schemas.microsoft.com/office/powerpoint/2010/main" val="222492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9" name="Straight Connector 18">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B7328C2D-38F0-4C80-9EA5-A1AD0D6B2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23" name="Group 22">
            <a:extLst>
              <a:ext uri="{FF2B5EF4-FFF2-40B4-BE49-F238E27FC236}">
                <a16:creationId xmlns:a16="http://schemas.microsoft.com/office/drawing/2014/main" id="{BD17E249-48D0-476B-A642-A5D58DD39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24" name="Picture 23">
              <a:extLst>
                <a:ext uri="{FF2B5EF4-FFF2-40B4-BE49-F238E27FC236}">
                  <a16:creationId xmlns:a16="http://schemas.microsoft.com/office/drawing/2014/main" id="{7E4B7EC7-DE5B-4F27-839A-7CDF49C618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DDA01082-3C8F-4602-8DA7-C82DF7095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sp>
        <p:pic>
          <p:nvPicPr>
            <p:cNvPr id="26" name="Picture 25">
              <a:extLst>
                <a:ext uri="{FF2B5EF4-FFF2-40B4-BE49-F238E27FC236}">
                  <a16:creationId xmlns:a16="http://schemas.microsoft.com/office/drawing/2014/main" id="{1A21B48A-5892-4DD2-B2E1-91BD42A44C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7" name="Picture 26">
              <a:extLst>
                <a:ext uri="{FF2B5EF4-FFF2-40B4-BE49-F238E27FC236}">
                  <a16:creationId xmlns:a16="http://schemas.microsoft.com/office/drawing/2014/main" id="{BE083B53-5B4C-4C29-BDFD-A28B754A59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295402" y="982132"/>
            <a:ext cx="9601196" cy="1303867"/>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r>
              <a:rPr lang="en-US" dirty="0"/>
              <a:t>EXAMPLES</a:t>
            </a:r>
          </a:p>
        </p:txBody>
      </p:sp>
      <p:cxnSp>
        <p:nvCxnSpPr>
          <p:cNvPr id="29" name="Straight Connector 28">
            <a:extLst>
              <a:ext uri="{FF2B5EF4-FFF2-40B4-BE49-F238E27FC236}">
                <a16:creationId xmlns:a16="http://schemas.microsoft.com/office/drawing/2014/main" id="{0B65B193-F600-4C1B-9DBF-09D94CDB08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hlinkClick r:id="rId8"/>
            <a:extLst>
              <a:ext uri="{FF2B5EF4-FFF2-40B4-BE49-F238E27FC236}">
                <a16:creationId xmlns:a16="http://schemas.microsoft.com/office/drawing/2014/main" id="{5FC6C278-4035-446A-A94B-030E792FDDF5}"/>
              </a:ext>
            </a:extLst>
          </p:cNvPr>
          <p:cNvSpPr txBox="1"/>
          <p:nvPr/>
        </p:nvSpPr>
        <p:spPr>
          <a:xfrm>
            <a:off x="1295401" y="2556932"/>
            <a:ext cx="9601196" cy="3318936"/>
          </a:xfrm>
          <a:prstGeom prst="rect">
            <a:avLst/>
          </a:prstGeom>
        </p:spPr>
        <p:txBody>
          <a:bodyPr vert="horz" lIns="91440" tIns="45720" rIns="91440" bIns="45720" rtlCol="0" anchor="t">
            <a:normAutofit fontScale="92500" lnSpcReduction="20000"/>
          </a:bodyPr>
          <a:lstStyle/>
          <a:p>
            <a:pPr>
              <a:spcBef>
                <a:spcPct val="20000"/>
              </a:spcBef>
              <a:spcAft>
                <a:spcPts val="600"/>
              </a:spcAft>
              <a:buClr>
                <a:schemeClr val="accent1"/>
              </a:buClr>
              <a:buSzPct val="115000"/>
            </a:pPr>
            <a:r>
              <a:rPr lang="en-US" dirty="0">
                <a:solidFill>
                  <a:schemeClr val="tx1">
                    <a:lumMod val="85000"/>
                    <a:lumOff val="15000"/>
                  </a:schemeClr>
                </a:solidFill>
              </a:rPr>
              <a:t>Something that the model got right: </a:t>
            </a:r>
          </a:p>
          <a:p>
            <a:pPr marL="285750" indent="-285750">
              <a:spcBef>
                <a:spcPct val="20000"/>
              </a:spcBef>
              <a:spcAft>
                <a:spcPts val="600"/>
              </a:spcAft>
              <a:buClr>
                <a:schemeClr val="accent1"/>
              </a:buClr>
              <a:buSzPct val="115000"/>
              <a:buFont typeface="Arial" panose="020B0604020202020204" pitchFamily="34" charset="0"/>
              <a:buChar char="•"/>
            </a:pPr>
            <a:r>
              <a:rPr lang="en-US" dirty="0">
                <a:solidFill>
                  <a:schemeClr val="tx1">
                    <a:lumMod val="85000"/>
                    <a:lumOff val="15000"/>
                  </a:schemeClr>
                </a:solidFill>
              </a:rPr>
              <a:t>input: ‘﻿</a:t>
            </a:r>
            <a:r>
              <a:rPr lang="en-US" i="1" dirty="0">
                <a:solidFill>
                  <a:schemeClr val="tx1">
                    <a:lumMod val="85000"/>
                    <a:lumOff val="15000"/>
                  </a:schemeClr>
                </a:solidFill>
              </a:rPr>
              <a:t>My name is Gabriele Frattaroli. I live in The Grove, Compass Hill, Kinsale, </a:t>
            </a:r>
            <a:r>
              <a:rPr lang="en-US" i="1" dirty="0" err="1">
                <a:solidFill>
                  <a:schemeClr val="tx1">
                    <a:lumMod val="85000"/>
                    <a:lumOff val="15000"/>
                  </a:schemeClr>
                </a:solidFill>
              </a:rPr>
              <a:t>Co.Cork</a:t>
            </a:r>
            <a:r>
              <a:rPr lang="en-US" i="1" dirty="0">
                <a:solidFill>
                  <a:schemeClr val="tx1">
                    <a:lumMod val="85000"/>
                    <a:lumOff val="15000"/>
                  </a:schemeClr>
                </a:solidFill>
              </a:rPr>
              <a:t>. My job involves Data Analysis.</a:t>
            </a:r>
            <a:r>
              <a:rPr lang="en-US" dirty="0">
                <a:solidFill>
                  <a:schemeClr val="tx1">
                    <a:lumMod val="85000"/>
                    <a:lumOff val="15000"/>
                  </a:schemeClr>
                </a:solidFill>
              </a:rPr>
              <a:t>’ </a:t>
            </a:r>
          </a:p>
          <a:p>
            <a:pPr marL="285750" indent="-285750">
              <a:spcBef>
                <a:spcPct val="20000"/>
              </a:spcBef>
              <a:spcAft>
                <a:spcPts val="600"/>
              </a:spcAft>
              <a:buClr>
                <a:schemeClr val="accent1"/>
              </a:buClr>
              <a:buSzPct val="115000"/>
              <a:buFont typeface="Arial" panose="020B0604020202020204" pitchFamily="34" charset="0"/>
              <a:buChar char="•"/>
            </a:pPr>
            <a:r>
              <a:rPr lang="en-US" dirty="0">
                <a:solidFill>
                  <a:schemeClr val="tx1">
                    <a:lumMod val="85000"/>
                    <a:lumOff val="15000"/>
                  </a:schemeClr>
                </a:solidFill>
              </a:rPr>
              <a:t>output: </a:t>
            </a:r>
            <a:r>
              <a:rPr lang="en-US" i="1" dirty="0">
                <a:solidFill>
                  <a:schemeClr val="tx1">
                    <a:lumMod val="85000"/>
                    <a:lumOff val="15000"/>
                  </a:schemeClr>
                </a:solidFill>
              </a:rPr>
              <a:t>My name is Gabriele Frattaroli. I live in ### ######### ############ ###. My job involves Data Analysis.</a:t>
            </a:r>
          </a:p>
          <a:p>
            <a:pPr>
              <a:spcBef>
                <a:spcPct val="20000"/>
              </a:spcBef>
              <a:spcAft>
                <a:spcPts val="600"/>
              </a:spcAft>
              <a:buClr>
                <a:schemeClr val="accent1"/>
              </a:buClr>
              <a:buSzPct val="115000"/>
            </a:pPr>
            <a:r>
              <a:rPr lang="en-US" dirty="0">
                <a:solidFill>
                  <a:schemeClr val="tx1">
                    <a:lumMod val="85000"/>
                    <a:lumOff val="15000"/>
                  </a:schemeClr>
                </a:solidFill>
              </a:rPr>
              <a:t>Something that the model did not get: </a:t>
            </a:r>
          </a:p>
          <a:p>
            <a:pPr marL="285750" indent="-285750">
              <a:spcBef>
                <a:spcPct val="20000"/>
              </a:spcBef>
              <a:spcAft>
                <a:spcPts val="600"/>
              </a:spcAft>
              <a:buClr>
                <a:schemeClr val="accent1"/>
              </a:buClr>
              <a:buSzPct val="115000"/>
              <a:buFont typeface="Arial" panose="020B0604020202020204" pitchFamily="34" charset="0"/>
              <a:buChar char="•"/>
            </a:pPr>
            <a:r>
              <a:rPr lang="en-US" dirty="0">
                <a:solidFill>
                  <a:schemeClr val="tx1">
                    <a:lumMod val="85000"/>
                    <a:lumOff val="15000"/>
                  </a:schemeClr>
                </a:solidFill>
              </a:rPr>
              <a:t>input: “</a:t>
            </a:r>
            <a:r>
              <a:rPr lang="en-US" i="1" dirty="0">
                <a:solidFill>
                  <a:schemeClr val="tx1">
                    <a:lumMod val="85000"/>
                    <a:lumOff val="15000"/>
                  </a:schemeClr>
                </a:solidFill>
              </a:rPr>
              <a:t>My name is Gabriele Frattaroli. I live in 2-98 Lon </a:t>
            </a:r>
            <a:r>
              <a:rPr lang="en-US" i="1" dirty="0" err="1">
                <a:solidFill>
                  <a:schemeClr val="tx1">
                    <a:lumMod val="85000"/>
                    <a:lumOff val="15000"/>
                  </a:schemeClr>
                </a:solidFill>
              </a:rPr>
              <a:t>Hed</a:t>
            </a:r>
            <a:r>
              <a:rPr lang="en-US" i="1" dirty="0">
                <a:solidFill>
                  <a:schemeClr val="tx1">
                    <a:lumMod val="85000"/>
                    <a:lumOff val="15000"/>
                  </a:schemeClr>
                </a:solidFill>
              </a:rPr>
              <a:t>-</a:t>
            </a:r>
          </a:p>
          <a:p>
            <a:pPr>
              <a:spcBef>
                <a:spcPct val="20000"/>
              </a:spcBef>
              <a:spcAft>
                <a:spcPts val="600"/>
              </a:spcAft>
              <a:buClr>
                <a:schemeClr val="accent1"/>
              </a:buClr>
              <a:buSzPct val="115000"/>
            </a:pPr>
            <a:r>
              <a:rPr lang="en-US" i="1" dirty="0">
                <a:solidFill>
                  <a:schemeClr val="tx1">
                    <a:lumMod val="85000"/>
                    <a:lumOff val="15000"/>
                  </a:schemeClr>
                </a:solidFill>
              </a:rPr>
              <a:t>	-</a:t>
            </a:r>
            <a:r>
              <a:rPr lang="en-US" i="1" dirty="0" err="1">
                <a:solidFill>
                  <a:schemeClr val="tx1">
                    <a:lumMod val="85000"/>
                    <a:lumOff val="15000"/>
                  </a:schemeClr>
                </a:solidFill>
              </a:rPr>
              <a:t>ydd</a:t>
            </a:r>
            <a:r>
              <a:rPr lang="en-US" i="1" dirty="0">
                <a:solidFill>
                  <a:schemeClr val="tx1">
                    <a:lumMod val="85000"/>
                    <a:lumOff val="15000"/>
                  </a:schemeClr>
                </a:solidFill>
              </a:rPr>
              <a:t>, </a:t>
            </a:r>
            <a:r>
              <a:rPr lang="en-US" i="1" dirty="0" err="1">
                <a:solidFill>
                  <a:schemeClr val="tx1">
                    <a:lumMod val="85000"/>
                    <a:lumOff val="15000"/>
                  </a:schemeClr>
                </a:solidFill>
              </a:rPr>
              <a:t>Llanfairpwllgwyngyll</a:t>
            </a:r>
            <a:r>
              <a:rPr lang="en-US" i="1" dirty="0">
                <a:solidFill>
                  <a:schemeClr val="tx1">
                    <a:lumMod val="85000"/>
                    <a:lumOff val="15000"/>
                  </a:schemeClr>
                </a:solidFill>
              </a:rPr>
              <a:t>, LL61 5JY, UK. My job involves Data Analysis.</a:t>
            </a:r>
          </a:p>
          <a:p>
            <a:pPr marL="285750" indent="-285750">
              <a:spcBef>
                <a:spcPct val="20000"/>
              </a:spcBef>
              <a:spcAft>
                <a:spcPts val="600"/>
              </a:spcAft>
              <a:buClr>
                <a:schemeClr val="accent1"/>
              </a:buClr>
              <a:buSzPct val="115000"/>
              <a:buFont typeface="Arial" panose="020B0604020202020204" pitchFamily="34" charset="0"/>
              <a:buChar char="•"/>
            </a:pPr>
            <a:r>
              <a:rPr lang="en-US" dirty="0">
                <a:solidFill>
                  <a:schemeClr val="tx1">
                    <a:lumMod val="85000"/>
                    <a:lumOff val="15000"/>
                  </a:schemeClr>
                </a:solidFill>
              </a:rPr>
              <a:t>output: </a:t>
            </a:r>
            <a:r>
              <a:rPr lang="en-US" i="1" dirty="0">
                <a:solidFill>
                  <a:schemeClr val="tx1">
                    <a:lumMod val="85000"/>
                    <a:lumOff val="15000"/>
                  </a:schemeClr>
                </a:solidFill>
              </a:rPr>
              <a:t>My name is Gabriele Frattaroli. I live in ### ### </a:t>
            </a:r>
            <a:r>
              <a:rPr lang="en-US" i="1" dirty="0" err="1">
                <a:solidFill>
                  <a:schemeClr val="tx1">
                    <a:lumMod val="85000"/>
                    <a:lumOff val="15000"/>
                  </a:schemeClr>
                </a:solidFill>
              </a:rPr>
              <a:t>Hed</a:t>
            </a:r>
            <a:r>
              <a:rPr lang="en-US" i="1" dirty="0">
                <a:solidFill>
                  <a:schemeClr val="tx1">
                    <a:lumMod val="85000"/>
                    <a:lumOff val="15000"/>
                  </a:schemeClr>
                </a:solidFill>
              </a:rPr>
              <a:t>- </a:t>
            </a:r>
          </a:p>
          <a:p>
            <a:pPr>
              <a:spcBef>
                <a:spcPct val="20000"/>
              </a:spcBef>
              <a:spcAft>
                <a:spcPts val="600"/>
              </a:spcAft>
              <a:buClr>
                <a:schemeClr val="accent1"/>
              </a:buClr>
              <a:buSzPct val="115000"/>
            </a:pPr>
            <a:r>
              <a:rPr lang="en-US" i="1" dirty="0">
                <a:solidFill>
                  <a:schemeClr val="tx1">
                    <a:lumMod val="85000"/>
                    <a:lumOff val="15000"/>
                  </a:schemeClr>
                </a:solidFill>
              </a:rPr>
              <a:t>	 -</a:t>
            </a:r>
            <a:r>
              <a:rPr lang="en-US" i="1" dirty="0" err="1">
                <a:solidFill>
                  <a:schemeClr val="tx1">
                    <a:lumMod val="85000"/>
                    <a:lumOff val="15000"/>
                  </a:schemeClr>
                </a:solidFill>
              </a:rPr>
              <a:t>ydd</a:t>
            </a:r>
            <a:r>
              <a:rPr lang="en-US" i="1" dirty="0">
                <a:solidFill>
                  <a:schemeClr val="tx1">
                    <a:lumMod val="85000"/>
                    <a:lumOff val="15000"/>
                  </a:schemeClr>
                </a:solidFill>
              </a:rPr>
              <a:t>, </a:t>
            </a:r>
            <a:r>
              <a:rPr lang="en-US" i="1" dirty="0" err="1">
                <a:solidFill>
                  <a:schemeClr val="tx1">
                    <a:lumMod val="85000"/>
                    <a:lumOff val="15000"/>
                  </a:schemeClr>
                </a:solidFill>
              </a:rPr>
              <a:t>Llanfairpwllgwyngyll</a:t>
            </a:r>
            <a:r>
              <a:rPr lang="en-US" i="1" dirty="0">
                <a:solidFill>
                  <a:schemeClr val="tx1">
                    <a:lumMod val="85000"/>
                    <a:lumOff val="15000"/>
                  </a:schemeClr>
                </a:solidFill>
              </a:rPr>
              <a:t>, LL61 5JY, UK. My job involves Data Analysis.</a:t>
            </a:r>
            <a:endParaRPr lang="en-US" dirty="0">
              <a:solidFill>
                <a:schemeClr val="tx1">
                  <a:lumMod val="85000"/>
                  <a:lumOff val="15000"/>
                </a:schemeClr>
              </a:solidFill>
            </a:endParaRPr>
          </a:p>
          <a:p>
            <a:pPr>
              <a:spcBef>
                <a:spcPct val="20000"/>
              </a:spcBef>
              <a:spcAft>
                <a:spcPts val="600"/>
              </a:spcAft>
              <a:buClr>
                <a:schemeClr val="accent1"/>
              </a:buClr>
              <a:buSzPct val="115000"/>
              <a:buFont typeface="Arial"/>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31500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1" name="Straight Connector 20">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295402" y="982132"/>
            <a:ext cx="9601196" cy="1303867"/>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r>
              <a:rPr lang="en-US" dirty="0">
                <a:solidFill>
                  <a:schemeClr val="bg1"/>
                </a:solidFill>
              </a:rPr>
              <a:t>CONCLUSIONS</a:t>
            </a:r>
          </a:p>
        </p:txBody>
      </p:sp>
      <p:sp>
        <p:nvSpPr>
          <p:cNvPr id="8" name="TextBox 7">
            <a:hlinkClick r:id="rId5"/>
            <a:extLst>
              <a:ext uri="{FF2B5EF4-FFF2-40B4-BE49-F238E27FC236}">
                <a16:creationId xmlns:a16="http://schemas.microsoft.com/office/drawing/2014/main" id="{5FC6C278-4035-446A-A94B-030E792FDDF5}"/>
              </a:ext>
            </a:extLst>
          </p:cNvPr>
          <p:cNvSpPr txBox="1"/>
          <p:nvPr/>
        </p:nvSpPr>
        <p:spPr>
          <a:xfrm>
            <a:off x="1295402" y="2556932"/>
            <a:ext cx="6256866" cy="3318936"/>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pPr>
            <a:r>
              <a:rPr lang="en-US" sz="1700" dirty="0">
                <a:solidFill>
                  <a:srgbClr val="262626"/>
                </a:solidFill>
              </a:rPr>
              <a:t>This machine-learning algorithm based on a Naïve-Bayes classifier and a n-gram model has been shown to deliver reliable results and has a collection of features that can be considered useful:</a:t>
            </a:r>
          </a:p>
          <a:p>
            <a:pPr marL="285750" lvl="0" indent="-285750">
              <a:spcBef>
                <a:spcPct val="20000"/>
              </a:spcBef>
              <a:spcAft>
                <a:spcPts val="600"/>
              </a:spcAft>
              <a:buClr>
                <a:schemeClr val="accent1"/>
              </a:buClr>
              <a:buSzPct val="115000"/>
              <a:buFont typeface="Arial"/>
              <a:buChar char="•"/>
            </a:pPr>
            <a:r>
              <a:rPr lang="en-US" sz="1700" dirty="0">
                <a:solidFill>
                  <a:srgbClr val="262626"/>
                </a:solidFill>
              </a:rPr>
              <a:t>The system produces very accurate results without any dictionary.</a:t>
            </a:r>
          </a:p>
          <a:p>
            <a:pPr marL="285750" lvl="0" indent="-285750">
              <a:spcBef>
                <a:spcPct val="20000"/>
              </a:spcBef>
              <a:spcAft>
                <a:spcPts val="600"/>
              </a:spcAft>
              <a:buClr>
                <a:schemeClr val="accent1"/>
              </a:buClr>
              <a:buSzPct val="115000"/>
              <a:buFont typeface="Arial"/>
              <a:buChar char="•"/>
            </a:pPr>
            <a:r>
              <a:rPr lang="en-US" sz="1700" dirty="0">
                <a:solidFill>
                  <a:srgbClr val="262626"/>
                </a:solidFill>
              </a:rPr>
              <a:t>Any amount of data, if properly formatted, can be added to the original dataset.</a:t>
            </a:r>
          </a:p>
          <a:p>
            <a:pPr marL="285750" lvl="0" indent="-285750">
              <a:spcBef>
                <a:spcPct val="20000"/>
              </a:spcBef>
              <a:spcAft>
                <a:spcPts val="600"/>
              </a:spcAft>
              <a:buClr>
                <a:schemeClr val="accent1"/>
              </a:buClr>
              <a:buSzPct val="115000"/>
              <a:buFont typeface="Arial"/>
              <a:buChar char="•"/>
            </a:pPr>
            <a:r>
              <a:rPr lang="en-US" sz="1700" dirty="0">
                <a:solidFill>
                  <a:srgbClr val="262626"/>
                </a:solidFill>
              </a:rPr>
              <a:t>New features can be added and be customized according to the user specification.</a:t>
            </a:r>
          </a:p>
          <a:p>
            <a:pPr marL="285750" lvl="0" indent="-285750">
              <a:spcBef>
                <a:spcPct val="20000"/>
              </a:spcBef>
              <a:spcAft>
                <a:spcPts val="600"/>
              </a:spcAft>
              <a:buClr>
                <a:schemeClr val="accent1"/>
              </a:buClr>
              <a:buSzPct val="115000"/>
              <a:buFont typeface="Arial"/>
              <a:buChar char="•"/>
            </a:pPr>
            <a:r>
              <a:rPr lang="en-US" sz="1700" dirty="0">
                <a:solidFill>
                  <a:srgbClr val="262626"/>
                </a:solidFill>
              </a:rPr>
              <a:t>This algorithm can also be added into existing information extraction systems.</a:t>
            </a:r>
          </a:p>
        </p:txBody>
      </p:sp>
      <p:pic>
        <p:nvPicPr>
          <p:cNvPr id="12" name="Graphic 11" descr="Checkmark">
            <a:extLst>
              <a:ext uri="{FF2B5EF4-FFF2-40B4-BE49-F238E27FC236}">
                <a16:creationId xmlns:a16="http://schemas.microsoft.com/office/drawing/2014/main" id="{FF8F55D9-2E20-4A70-9766-D5BD4A0B7F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23670010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C4EF74-2977-4065-95FE-55F8E4B639D4}">
  <ds:schemaRefs>
    <ds:schemaRef ds:uri="http://schemas.microsoft.com/sharepoint/v3"/>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fb0879af-3eba-417a-a55a-ffe6dcd6ca77"/>
    <ds:schemaRef ds:uri="http://purl.org/dc/elements/1.1/"/>
    <ds:schemaRef ds:uri="http://schemas.microsoft.com/office/2006/metadata/properties"/>
    <ds:schemaRef ds:uri="6dc4bcd6-49db-4c07-9060-8acfc67cef9f"/>
    <ds:schemaRef ds:uri="http://www.w3.org/XML/1998/namespace"/>
  </ds:schemaRefs>
</ds:datastoreItem>
</file>

<file path=customXml/itemProps2.xml><?xml version="1.0" encoding="utf-8"?>
<ds:datastoreItem xmlns:ds="http://schemas.openxmlformats.org/officeDocument/2006/customXml" ds:itemID="{2658AF07-9E42-47AF-83DF-C9E8FADF7120}">
  <ds:schemaRefs>
    <ds:schemaRef ds:uri="http://schemas.microsoft.com/sharepoint/v3/contenttype/forms"/>
  </ds:schemaRefs>
</ds:datastoreItem>
</file>

<file path=customXml/itemProps3.xml><?xml version="1.0" encoding="utf-8"?>
<ds:datastoreItem xmlns:ds="http://schemas.openxmlformats.org/officeDocument/2006/customXml" ds:itemID="{653253B1-1887-43EF-BBA6-7E1941C427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824</Words>
  <Application>Microsoft Office PowerPoint</Application>
  <PresentationFormat>Widescreen</PresentationFormat>
  <Paragraphs>116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Garamond</vt:lpstr>
      <vt:lpstr>Times New Roman</vt:lpstr>
      <vt:lpstr>Organic</vt:lpstr>
      <vt:lpstr>Machine-learning address identifier</vt:lpstr>
      <vt:lpstr>MOTIVATION AND SCOPE</vt:lpstr>
      <vt:lpstr>METHODOLOGY</vt:lpstr>
      <vt:lpstr>What is an n-gram?</vt:lpstr>
      <vt:lpstr>What are the features?</vt:lpstr>
      <vt:lpstr>DATABASE COLLECTION</vt:lpstr>
      <vt:lpstr>RESULTS</vt:lpstr>
      <vt:lpstr>EXAMPLES</vt:lpstr>
      <vt:lpstr>CONCLUSIONS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2018-12-15T19:25:56Z</dcterms:created>
  <dcterms:modified xsi:type="dcterms:W3CDTF">2018-12-16T21:46:41Z</dcterms:modified>
</cp:coreProperties>
</file>