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7" r:id="rId16"/>
    <p:sldId id="272" r:id="rId17"/>
    <p:sldId id="271" r:id="rId18"/>
    <p:sldId id="273" r:id="rId19"/>
    <p:sldId id="274" r:id="rId20"/>
    <p:sldId id="275" r:id="rId21"/>
    <p:sldId id="276" r:id="rId22"/>
    <p:sldId id="266"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7A55B-E049-4BE6-B1A5-8BAEE6F2DB1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646B6E9-588A-4624-9897-440990167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FA87F78-1B40-4D8F-AD73-E98D51B0BD9F}"/>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2AAAA799-2227-46F9-9F78-30DD78B1F61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93AE4E3-1B53-49CF-81F4-1AF67C842272}"/>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145356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932F5-A88D-492C-A10E-7105D5B21F5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E8A537A-5C66-43F2-9BE7-6A854229CAF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951362-7C14-4276-B1B7-4EAFD8B96BA2}"/>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6E48DAD5-CB0D-4CF3-B622-90CD8FBBD7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DCCBE9-A252-4F5C-90F1-4856E397BD37}"/>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420186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64EE93-490C-4475-8B68-00B8D2FFFAA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28C8C6E-A9A5-42BD-B2FD-F9E013AD956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5E351C0-D2A2-4CF3-B659-A2412B68B812}"/>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D963DBE6-A1B0-4D07-A818-277DBCB5D9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44FB0DA-0B9A-4E98-8058-2F17DFB91047}"/>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215301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0C8D6-DD75-4B21-8BC0-5178EDC23BD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036A15-049B-4931-951F-B6129C428D0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261608-EEB9-4AA9-AA69-3166EF97CA9C}"/>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06091478-EC92-41E7-8B38-5F2BB81334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F04C7A-F785-461F-9450-F27A0C2B7D79}"/>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16153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64BC2-029E-4143-B52E-08AA83DC23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A185058-EA95-4F9A-9B1D-41692F7EA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CF62CB7-1230-4280-B4E3-54B255D86592}"/>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1B73E2C3-2897-46C0-8A1C-2084AA0DC0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12EB207-ACA0-408B-8E8D-6A32FB65AEDC}"/>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166360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A44EA-23EE-4206-AF44-315AB824E57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C9ACF64-571F-4D56-9B7F-A720E9BCCFE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633D404-1079-4DEE-B3A4-092EEB2DB8B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1C9D949-ADEA-47EC-A056-7E8A26BB01D9}"/>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6" name="Marcador de pie de página 5">
            <a:extLst>
              <a:ext uri="{FF2B5EF4-FFF2-40B4-BE49-F238E27FC236}">
                <a16:creationId xmlns:a16="http://schemas.microsoft.com/office/drawing/2014/main" id="{78780011-83C9-44CE-951D-5B171DE6B3A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1D32AC5-27B1-4DC0-907A-3BCA3B98BA7B}"/>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265640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9B279-8FDE-44CA-B262-4C178A08574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EF6B52E-7D25-486C-82E9-23613C3CB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3FCF27-F8A4-447D-AAB9-EDA9015C06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36D0F81-E49A-4236-8F72-25BB10C31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A05B05A-D066-4088-94B1-C70351A909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E6B807A-8FCA-436C-8715-300C8DF22ED3}"/>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8" name="Marcador de pie de página 7">
            <a:extLst>
              <a:ext uri="{FF2B5EF4-FFF2-40B4-BE49-F238E27FC236}">
                <a16:creationId xmlns:a16="http://schemas.microsoft.com/office/drawing/2014/main" id="{D0FEE0AD-8AA1-412B-83DF-E009A225DE3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315E918-E114-470F-AC6F-75CA0C8C6136}"/>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42585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421C5-76F8-4A19-952C-4E7525532CC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160CDA3-EB25-4826-B3E9-FA79E2F9C7E0}"/>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4" name="Marcador de pie de página 3">
            <a:extLst>
              <a:ext uri="{FF2B5EF4-FFF2-40B4-BE49-F238E27FC236}">
                <a16:creationId xmlns:a16="http://schemas.microsoft.com/office/drawing/2014/main" id="{1810676E-A3A3-403D-9BFC-E109B1803C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83E9DB6-4F96-45BC-979F-F0879EB5FA37}"/>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5777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C6CA378-00C6-4675-8CFC-AFB42DA6DB3F}"/>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3" name="Marcador de pie de página 2">
            <a:extLst>
              <a:ext uri="{FF2B5EF4-FFF2-40B4-BE49-F238E27FC236}">
                <a16:creationId xmlns:a16="http://schemas.microsoft.com/office/drawing/2014/main" id="{FAB366F8-C519-43D5-BA4B-A88ADBDE585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44A1E89-983B-4BA1-9B84-3704296EF8B4}"/>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171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D0701-2215-4B40-8941-D5AEB38E58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2D4E69-0164-4AA9-BD15-97E82785F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6BCFA9-C0A5-49D0-9436-F60679021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BB8EA30-CB38-4A67-95FA-3967652ECE3F}"/>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6" name="Marcador de pie de página 5">
            <a:extLst>
              <a:ext uri="{FF2B5EF4-FFF2-40B4-BE49-F238E27FC236}">
                <a16:creationId xmlns:a16="http://schemas.microsoft.com/office/drawing/2014/main" id="{F46963C4-6AD2-4CE2-8EBA-033CFF2D596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C08D07F-F6B6-4D5C-9179-383CEFB38AF5}"/>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76180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726EC-C9C6-408C-852D-EB5DF5333C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53D21D0-9876-4B8A-9477-F87AB316D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412B684-4D5A-431A-B3D8-E7BC17FBB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D4C6E9-F8C9-4A12-AA14-7D5ED1973D98}"/>
              </a:ext>
            </a:extLst>
          </p:cNvPr>
          <p:cNvSpPr>
            <a:spLocks noGrp="1"/>
          </p:cNvSpPr>
          <p:nvPr>
            <p:ph type="dt" sz="half" idx="10"/>
          </p:nvPr>
        </p:nvSpPr>
        <p:spPr/>
        <p:txBody>
          <a:bodyPr/>
          <a:lstStyle/>
          <a:p>
            <a:fld id="{6424E472-BB13-431B-B787-246BA0565F21}" type="datetimeFigureOut">
              <a:rPr lang="es-ES" smtClean="0"/>
              <a:t>13/09/2024</a:t>
            </a:fld>
            <a:endParaRPr lang="es-ES"/>
          </a:p>
        </p:txBody>
      </p:sp>
      <p:sp>
        <p:nvSpPr>
          <p:cNvPr id="6" name="Marcador de pie de página 5">
            <a:extLst>
              <a:ext uri="{FF2B5EF4-FFF2-40B4-BE49-F238E27FC236}">
                <a16:creationId xmlns:a16="http://schemas.microsoft.com/office/drawing/2014/main" id="{1B0058A2-9A65-4371-A446-A4BF5FDD213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CE665FF-6A7B-4CFE-96D1-5E15CAA155A5}"/>
              </a:ext>
            </a:extLst>
          </p:cNvPr>
          <p:cNvSpPr>
            <a:spLocks noGrp="1"/>
          </p:cNvSpPr>
          <p:nvPr>
            <p:ph type="sldNum" sz="quarter" idx="12"/>
          </p:nvPr>
        </p:nvSpPr>
        <p:spPr/>
        <p:txBody>
          <a:bodyPr/>
          <a:lstStyle/>
          <a:p>
            <a:fld id="{07A98E77-AB73-482A-8505-31EA85F11ABA}" type="slidenum">
              <a:rPr lang="es-ES" smtClean="0"/>
              <a:t>‹Nº›</a:t>
            </a:fld>
            <a:endParaRPr lang="es-ES"/>
          </a:p>
        </p:txBody>
      </p:sp>
    </p:spTree>
    <p:extLst>
      <p:ext uri="{BB962C8B-B14F-4D97-AF65-F5344CB8AC3E}">
        <p14:creationId xmlns:p14="http://schemas.microsoft.com/office/powerpoint/2010/main" val="397006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E7F636-463F-4897-B031-4A14A326B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8FD347A-D41F-4694-A5EC-F0C38019E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EB2B71-2526-44BB-A8EC-7CBEE8FF6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4E472-BB13-431B-B787-246BA0565F21}" type="datetimeFigureOut">
              <a:rPr lang="es-ES" smtClean="0"/>
              <a:t>13/09/2024</a:t>
            </a:fld>
            <a:endParaRPr lang="es-ES"/>
          </a:p>
        </p:txBody>
      </p:sp>
      <p:sp>
        <p:nvSpPr>
          <p:cNvPr id="5" name="Marcador de pie de página 4">
            <a:extLst>
              <a:ext uri="{FF2B5EF4-FFF2-40B4-BE49-F238E27FC236}">
                <a16:creationId xmlns:a16="http://schemas.microsoft.com/office/drawing/2014/main" id="{2C8BDDAB-286D-4E6B-AD15-EFE23A20C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44AD196-7ADD-41BA-B205-345D5A90E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98E77-AB73-482A-8505-31EA85F11ABA}" type="slidenum">
              <a:rPr lang="es-ES" smtClean="0"/>
              <a:t>‹Nº›</a:t>
            </a:fld>
            <a:endParaRPr lang="es-ES"/>
          </a:p>
        </p:txBody>
      </p:sp>
    </p:spTree>
    <p:extLst>
      <p:ext uri="{BB962C8B-B14F-4D97-AF65-F5344CB8AC3E}">
        <p14:creationId xmlns:p14="http://schemas.microsoft.com/office/powerpoint/2010/main" val="324624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F4F40B4-DC3F-4A14-8D14-217B94ECD19A}"/>
              </a:ext>
            </a:extLst>
          </p:cNvPr>
          <p:cNvSpPr txBox="1"/>
          <p:nvPr/>
        </p:nvSpPr>
        <p:spPr>
          <a:xfrm>
            <a:off x="226502" y="1383102"/>
            <a:ext cx="11551641" cy="3416320"/>
          </a:xfrm>
          <a:prstGeom prst="rect">
            <a:avLst/>
          </a:prstGeom>
          <a:noFill/>
        </p:spPr>
        <p:txBody>
          <a:bodyPr wrap="square">
            <a:spAutoFit/>
          </a:bodyPr>
          <a:lstStyle/>
          <a:p>
            <a:pPr algn="ctr"/>
            <a:r>
              <a:rPr lang="es-ES" b="1" i="0" dirty="0">
                <a:solidFill>
                  <a:srgbClr val="1A1A1A"/>
                </a:solidFill>
                <a:effectLst/>
                <a:latin typeface="Source Sans Pro" panose="020B0604020202020204" pitchFamily="34" charset="0"/>
              </a:rPr>
              <a:t>Definiciones de Estadística</a:t>
            </a:r>
          </a:p>
          <a:p>
            <a:pPr algn="l"/>
            <a:endParaRPr lang="es-ES" b="1" i="0" dirty="0">
              <a:solidFill>
                <a:srgbClr val="1A1A1A"/>
              </a:solidFill>
              <a:effectLst/>
              <a:latin typeface="Source Sans Pro" panose="020B0604020202020204" pitchFamily="34" charset="0"/>
            </a:endParaRPr>
          </a:p>
          <a:p>
            <a:pPr algn="l">
              <a:buFont typeface="Arial" panose="020B0604020202020204" pitchFamily="34" charset="0"/>
              <a:buChar char="•"/>
            </a:pPr>
            <a:r>
              <a:rPr lang="es-ES" b="1" i="0" dirty="0">
                <a:solidFill>
                  <a:srgbClr val="1A1A1A"/>
                </a:solidFill>
                <a:effectLst/>
                <a:latin typeface="Source Sans Pro" panose="020B0604020202020204" pitchFamily="34" charset="0"/>
              </a:rPr>
              <a:t>Estadística</a:t>
            </a:r>
            <a:r>
              <a:rPr lang="es-ES" b="0" i="0" dirty="0">
                <a:solidFill>
                  <a:srgbClr val="1A1A1A"/>
                </a:solidFill>
                <a:effectLst/>
                <a:latin typeface="Source Sans Pro" panose="020B0604020202020204" pitchFamily="34" charset="0"/>
              </a:rPr>
              <a:t>: Es una ciencia que permite tomar decisiones frente a problemas de investigación, manejando la incertidumbre a través de la recolección, análisis e interpretación de datos.</a:t>
            </a:r>
          </a:p>
          <a:p>
            <a:pPr algn="l"/>
            <a:endParaRPr lang="es-ES" b="0" i="0" dirty="0">
              <a:solidFill>
                <a:srgbClr val="1A1A1A"/>
              </a:solidFill>
              <a:effectLst/>
              <a:latin typeface="Source Sans Pro" panose="020B0604020202020204" pitchFamily="34" charset="0"/>
            </a:endParaRPr>
          </a:p>
          <a:p>
            <a:pPr algn="l">
              <a:buFont typeface="Arial" panose="020B0604020202020204" pitchFamily="34" charset="0"/>
              <a:buChar char="•"/>
            </a:pPr>
            <a:r>
              <a:rPr lang="es-ES" b="1" i="0" dirty="0">
                <a:solidFill>
                  <a:srgbClr val="1A1A1A"/>
                </a:solidFill>
                <a:effectLst/>
                <a:latin typeface="Source Sans Pro" panose="020B0604020202020204" pitchFamily="34" charset="0"/>
              </a:rPr>
              <a:t>Estadística Descriptiva</a:t>
            </a:r>
            <a:r>
              <a:rPr lang="es-ES" b="0" i="0" dirty="0">
                <a:solidFill>
                  <a:srgbClr val="1A1A1A"/>
                </a:solidFill>
                <a:effectLst/>
                <a:latin typeface="Source Sans Pro" panose="020B0604020202020204" pitchFamily="34" charset="0"/>
              </a:rPr>
              <a:t>: Conjunto de métodos estadísticos que se enfocan en resumir y presentar información obtenida sobre un problema científico, sin realizar inferencias.</a:t>
            </a:r>
            <a:br>
              <a:rPr lang="es-ES" b="0" i="0" dirty="0">
                <a:solidFill>
                  <a:srgbClr val="1A1A1A"/>
                </a:solidFill>
                <a:effectLst/>
                <a:latin typeface="Source Sans Pro" panose="020B0604020202020204" pitchFamily="34" charset="0"/>
              </a:rPr>
            </a:br>
            <a:r>
              <a:rPr lang="es-ES" dirty="0">
                <a:solidFill>
                  <a:srgbClr val="1A1A1A"/>
                </a:solidFill>
                <a:latin typeface="Source Sans Pro" panose="020B0604020202020204" pitchFamily="34" charset="0"/>
              </a:rPr>
              <a:t>Trabaja con POBLACION: Censo, elecciones </a:t>
            </a:r>
            <a:r>
              <a:rPr lang="es-ES" dirty="0" err="1">
                <a:solidFill>
                  <a:srgbClr val="1A1A1A"/>
                </a:solidFill>
                <a:latin typeface="Source Sans Pro" panose="020B0604020202020204" pitchFamily="34" charset="0"/>
              </a:rPr>
              <a:t>presidenciales,etc</a:t>
            </a:r>
            <a:r>
              <a:rPr lang="es-ES" dirty="0">
                <a:solidFill>
                  <a:srgbClr val="1A1A1A"/>
                </a:solidFill>
                <a:latin typeface="Source Sans Pro" panose="020B0604020202020204" pitchFamily="34" charset="0"/>
              </a:rPr>
              <a:t>.</a:t>
            </a:r>
            <a:endParaRPr lang="es-ES" b="0" i="0" dirty="0">
              <a:solidFill>
                <a:srgbClr val="1A1A1A"/>
              </a:solidFill>
              <a:effectLst/>
              <a:latin typeface="Source Sans Pro" panose="020B0604020202020204" pitchFamily="34" charset="0"/>
            </a:endParaRPr>
          </a:p>
          <a:p>
            <a:pPr algn="l"/>
            <a:endParaRPr lang="es-ES" b="0" i="0" dirty="0">
              <a:solidFill>
                <a:srgbClr val="1A1A1A"/>
              </a:solidFill>
              <a:effectLst/>
              <a:latin typeface="Source Sans Pro" panose="020B0604020202020204" pitchFamily="34" charset="0"/>
            </a:endParaRPr>
          </a:p>
          <a:p>
            <a:pPr algn="l">
              <a:buFont typeface="Arial" panose="020B0604020202020204" pitchFamily="34" charset="0"/>
              <a:buChar char="•"/>
            </a:pPr>
            <a:r>
              <a:rPr lang="es-ES" b="1" i="0" dirty="0">
                <a:solidFill>
                  <a:srgbClr val="1A1A1A"/>
                </a:solidFill>
                <a:effectLst/>
                <a:latin typeface="Source Sans Pro" panose="020B0604020202020204" pitchFamily="34" charset="0"/>
              </a:rPr>
              <a:t>Estadística Inferencial</a:t>
            </a:r>
            <a:r>
              <a:rPr lang="es-ES" b="0" i="0" dirty="0">
                <a:solidFill>
                  <a:srgbClr val="1A1A1A"/>
                </a:solidFill>
                <a:effectLst/>
                <a:latin typeface="Source Sans Pro" panose="020B0604020202020204" pitchFamily="34" charset="0"/>
              </a:rPr>
              <a:t>: Área que analiza y elabora datos utilizando métodos basados en la teoría de probabilidades, con el objetivo de interpretar resultados y tomar decisiones basadas en muestras.</a:t>
            </a:r>
            <a:br>
              <a:rPr lang="es-ES" b="0" i="0" dirty="0">
                <a:solidFill>
                  <a:srgbClr val="1A1A1A"/>
                </a:solidFill>
                <a:effectLst/>
                <a:latin typeface="Source Sans Pro" panose="020B0604020202020204" pitchFamily="34" charset="0"/>
              </a:rPr>
            </a:br>
            <a:endParaRPr lang="es-ES" b="0" i="0" dirty="0">
              <a:solidFill>
                <a:srgbClr val="1A1A1A"/>
              </a:solidFill>
              <a:effectLst/>
              <a:latin typeface="Source Sans Pro" panose="020B0604020202020204" pitchFamily="34" charset="0"/>
            </a:endParaRPr>
          </a:p>
        </p:txBody>
      </p:sp>
    </p:spTree>
    <p:extLst>
      <p:ext uri="{BB962C8B-B14F-4D97-AF65-F5344CB8AC3E}">
        <p14:creationId xmlns:p14="http://schemas.microsoft.com/office/powerpoint/2010/main" val="136562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C4089DA-0EE2-4480-8010-7FF6315B52FB}"/>
              </a:ext>
            </a:extLst>
          </p:cNvPr>
          <p:cNvPicPr>
            <a:picLocks noChangeAspect="1"/>
          </p:cNvPicPr>
          <p:nvPr/>
        </p:nvPicPr>
        <p:blipFill>
          <a:blip r:embed="rId2"/>
          <a:stretch>
            <a:fillRect/>
          </a:stretch>
        </p:blipFill>
        <p:spPr>
          <a:xfrm>
            <a:off x="226765" y="387291"/>
            <a:ext cx="6419850" cy="4724400"/>
          </a:xfrm>
          <a:prstGeom prst="rect">
            <a:avLst/>
          </a:prstGeom>
        </p:spPr>
      </p:pic>
      <p:pic>
        <p:nvPicPr>
          <p:cNvPr id="3" name="Imagen 2">
            <a:extLst>
              <a:ext uri="{FF2B5EF4-FFF2-40B4-BE49-F238E27FC236}">
                <a16:creationId xmlns:a16="http://schemas.microsoft.com/office/drawing/2014/main" id="{0C9324D8-76F3-42F7-B9D3-8EE2D929E76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7563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625F490-DA91-4FD4-A14A-2B75B5EA9A2A}"/>
              </a:ext>
            </a:extLst>
          </p:cNvPr>
          <p:cNvPicPr>
            <a:picLocks noChangeAspect="1"/>
          </p:cNvPicPr>
          <p:nvPr/>
        </p:nvPicPr>
        <p:blipFill>
          <a:blip r:embed="rId2"/>
          <a:stretch>
            <a:fillRect/>
          </a:stretch>
        </p:blipFill>
        <p:spPr>
          <a:xfrm>
            <a:off x="592778" y="358105"/>
            <a:ext cx="5838825" cy="4229100"/>
          </a:xfrm>
          <a:prstGeom prst="rect">
            <a:avLst/>
          </a:prstGeom>
        </p:spPr>
      </p:pic>
      <p:pic>
        <p:nvPicPr>
          <p:cNvPr id="5" name="Imagen 4">
            <a:extLst>
              <a:ext uri="{FF2B5EF4-FFF2-40B4-BE49-F238E27FC236}">
                <a16:creationId xmlns:a16="http://schemas.microsoft.com/office/drawing/2014/main" id="{5E6018CA-29C0-4AA6-9734-9C0EBCCBF238}"/>
              </a:ext>
            </a:extLst>
          </p:cNvPr>
          <p:cNvPicPr>
            <a:picLocks noChangeAspect="1"/>
          </p:cNvPicPr>
          <p:nvPr/>
        </p:nvPicPr>
        <p:blipFill>
          <a:blip r:embed="rId3"/>
          <a:stretch>
            <a:fillRect/>
          </a:stretch>
        </p:blipFill>
        <p:spPr>
          <a:xfrm>
            <a:off x="6837622" y="0"/>
            <a:ext cx="4875609" cy="6858000"/>
          </a:xfrm>
          <a:prstGeom prst="rect">
            <a:avLst/>
          </a:prstGeom>
        </p:spPr>
      </p:pic>
    </p:spTree>
    <p:extLst>
      <p:ext uri="{BB962C8B-B14F-4D97-AF65-F5344CB8AC3E}">
        <p14:creationId xmlns:p14="http://schemas.microsoft.com/office/powerpoint/2010/main" val="20929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F14BB16-04B9-47FA-B82D-677AA68149F3}"/>
              </a:ext>
            </a:extLst>
          </p:cNvPr>
          <p:cNvPicPr>
            <a:picLocks noChangeAspect="1"/>
          </p:cNvPicPr>
          <p:nvPr/>
        </p:nvPicPr>
        <p:blipFill>
          <a:blip r:embed="rId2"/>
          <a:stretch>
            <a:fillRect/>
          </a:stretch>
        </p:blipFill>
        <p:spPr>
          <a:xfrm>
            <a:off x="2891144" y="852311"/>
            <a:ext cx="5772150" cy="4733925"/>
          </a:xfrm>
          <a:prstGeom prst="rect">
            <a:avLst/>
          </a:prstGeom>
        </p:spPr>
      </p:pic>
    </p:spTree>
    <p:extLst>
      <p:ext uri="{BB962C8B-B14F-4D97-AF65-F5344CB8AC3E}">
        <p14:creationId xmlns:p14="http://schemas.microsoft.com/office/powerpoint/2010/main" val="230376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8DAAE28-E921-4021-96E7-65240562506E}"/>
              </a:ext>
            </a:extLst>
          </p:cNvPr>
          <p:cNvPicPr>
            <a:picLocks noChangeAspect="1"/>
          </p:cNvPicPr>
          <p:nvPr/>
        </p:nvPicPr>
        <p:blipFill>
          <a:blip r:embed="rId2"/>
          <a:stretch>
            <a:fillRect/>
          </a:stretch>
        </p:blipFill>
        <p:spPr>
          <a:xfrm>
            <a:off x="1251620" y="976312"/>
            <a:ext cx="6115050" cy="4905375"/>
          </a:xfrm>
          <a:prstGeom prst="rect">
            <a:avLst/>
          </a:prstGeom>
        </p:spPr>
      </p:pic>
      <p:sp>
        <p:nvSpPr>
          <p:cNvPr id="5" name="CuadroTexto 4">
            <a:extLst>
              <a:ext uri="{FF2B5EF4-FFF2-40B4-BE49-F238E27FC236}">
                <a16:creationId xmlns:a16="http://schemas.microsoft.com/office/drawing/2014/main" id="{A0C9C172-66F1-4052-8DEA-239D8BA73314}"/>
              </a:ext>
            </a:extLst>
          </p:cNvPr>
          <p:cNvSpPr txBox="1"/>
          <p:nvPr/>
        </p:nvSpPr>
        <p:spPr>
          <a:xfrm>
            <a:off x="7705988" y="1878540"/>
            <a:ext cx="3991062" cy="3416320"/>
          </a:xfrm>
          <a:prstGeom prst="rect">
            <a:avLst/>
          </a:prstGeom>
          <a:noFill/>
        </p:spPr>
        <p:txBody>
          <a:bodyPr wrap="square">
            <a:spAutoFit/>
          </a:bodyPr>
          <a:lstStyle/>
          <a:p>
            <a:r>
              <a:rPr lang="es-ES" b="0" i="0" dirty="0">
                <a:solidFill>
                  <a:srgbClr val="1A1A1A"/>
                </a:solidFill>
                <a:effectLst/>
                <a:latin typeface="Source Sans Pro" panose="020B0503030403020204" pitchFamily="34" charset="0"/>
              </a:rPr>
              <a:t>NOTA: El gráfico de puntos, o </a:t>
            </a:r>
            <a:r>
              <a:rPr lang="es-ES" b="0" i="0" dirty="0" err="1">
                <a:solidFill>
                  <a:srgbClr val="1A1A1A"/>
                </a:solidFill>
                <a:effectLst/>
                <a:latin typeface="Source Sans Pro" panose="020B0503030403020204" pitchFamily="34" charset="0"/>
              </a:rPr>
              <a:t>puntigramas</a:t>
            </a:r>
            <a:r>
              <a:rPr lang="es-ES" b="0" i="0" dirty="0">
                <a:solidFill>
                  <a:srgbClr val="1A1A1A"/>
                </a:solidFill>
                <a:effectLst/>
                <a:latin typeface="Source Sans Pro" panose="020B0503030403020204" pitchFamily="34" charset="0"/>
              </a:rPr>
              <a:t>, se utiliza para representar la frecuencia de variables, permitiendo una visualización clara de los datos. Es especialmente útil para distinguir patrones y tendencias en conjuntos de datos, como las lecturas de temperatura en un horno. Este tipo de gráfico facilita la comparación de variables y la identificación de irregularidades en la distribución de los datos.</a:t>
            </a:r>
            <a:endParaRPr lang="es-ES" dirty="0"/>
          </a:p>
        </p:txBody>
      </p:sp>
    </p:spTree>
    <p:extLst>
      <p:ext uri="{BB962C8B-B14F-4D97-AF65-F5344CB8AC3E}">
        <p14:creationId xmlns:p14="http://schemas.microsoft.com/office/powerpoint/2010/main" val="383592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DC673A5-7A94-4C1A-B0CC-0736D0794380}"/>
              </a:ext>
            </a:extLst>
          </p:cNvPr>
          <p:cNvSpPr txBox="1"/>
          <p:nvPr/>
        </p:nvSpPr>
        <p:spPr>
          <a:xfrm>
            <a:off x="10830188" y="226503"/>
            <a:ext cx="850489" cy="369332"/>
          </a:xfrm>
          <a:prstGeom prst="rect">
            <a:avLst/>
          </a:prstGeom>
          <a:noFill/>
        </p:spPr>
        <p:txBody>
          <a:bodyPr wrap="none" rtlCol="0">
            <a:spAutoFit/>
          </a:bodyPr>
          <a:lstStyle/>
          <a:p>
            <a:r>
              <a:rPr lang="es-ES" dirty="0"/>
              <a:t>PAG 13</a:t>
            </a:r>
          </a:p>
        </p:txBody>
      </p:sp>
    </p:spTree>
    <p:extLst>
      <p:ext uri="{BB962C8B-B14F-4D97-AF65-F5344CB8AC3E}">
        <p14:creationId xmlns:p14="http://schemas.microsoft.com/office/powerpoint/2010/main" val="2820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3448DBE-9269-430B-B689-7B70DC6D187C}"/>
              </a:ext>
            </a:extLst>
          </p:cNvPr>
          <p:cNvPicPr>
            <a:picLocks noChangeAspect="1"/>
          </p:cNvPicPr>
          <p:nvPr/>
        </p:nvPicPr>
        <p:blipFill>
          <a:blip r:embed="rId2"/>
          <a:stretch>
            <a:fillRect/>
          </a:stretch>
        </p:blipFill>
        <p:spPr>
          <a:xfrm>
            <a:off x="75501" y="718451"/>
            <a:ext cx="11956628" cy="5053175"/>
          </a:xfrm>
          <a:prstGeom prst="rect">
            <a:avLst/>
          </a:prstGeom>
        </p:spPr>
      </p:pic>
    </p:spTree>
    <p:extLst>
      <p:ext uri="{BB962C8B-B14F-4D97-AF65-F5344CB8AC3E}">
        <p14:creationId xmlns:p14="http://schemas.microsoft.com/office/powerpoint/2010/main" val="289387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3692FDA-3F25-44E6-AF33-04F93F8C55A1}"/>
              </a:ext>
            </a:extLst>
          </p:cNvPr>
          <p:cNvPicPr>
            <a:picLocks noChangeAspect="1"/>
          </p:cNvPicPr>
          <p:nvPr/>
        </p:nvPicPr>
        <p:blipFill>
          <a:blip r:embed="rId2"/>
          <a:stretch>
            <a:fillRect/>
          </a:stretch>
        </p:blipFill>
        <p:spPr>
          <a:xfrm>
            <a:off x="0" y="501425"/>
            <a:ext cx="12192000" cy="5855150"/>
          </a:xfrm>
          <a:prstGeom prst="rect">
            <a:avLst/>
          </a:prstGeom>
        </p:spPr>
      </p:pic>
    </p:spTree>
    <p:extLst>
      <p:ext uri="{BB962C8B-B14F-4D97-AF65-F5344CB8AC3E}">
        <p14:creationId xmlns:p14="http://schemas.microsoft.com/office/powerpoint/2010/main" val="312441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E658158-D10D-4FF2-8CAA-D6AAE843A085}"/>
              </a:ext>
            </a:extLst>
          </p:cNvPr>
          <p:cNvPicPr>
            <a:picLocks noChangeAspect="1"/>
          </p:cNvPicPr>
          <p:nvPr/>
        </p:nvPicPr>
        <p:blipFill>
          <a:blip r:embed="rId2"/>
          <a:stretch>
            <a:fillRect/>
          </a:stretch>
        </p:blipFill>
        <p:spPr>
          <a:xfrm>
            <a:off x="0" y="480738"/>
            <a:ext cx="12192000" cy="5896524"/>
          </a:xfrm>
          <a:prstGeom prst="rect">
            <a:avLst/>
          </a:prstGeom>
        </p:spPr>
      </p:pic>
    </p:spTree>
    <p:extLst>
      <p:ext uri="{BB962C8B-B14F-4D97-AF65-F5344CB8AC3E}">
        <p14:creationId xmlns:p14="http://schemas.microsoft.com/office/powerpoint/2010/main" val="210730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641E63-380C-47EE-9E74-9DC9EAED0665}"/>
              </a:ext>
            </a:extLst>
          </p:cNvPr>
          <p:cNvPicPr>
            <a:picLocks noChangeAspect="1"/>
          </p:cNvPicPr>
          <p:nvPr/>
        </p:nvPicPr>
        <p:blipFill>
          <a:blip r:embed="rId2"/>
          <a:stretch>
            <a:fillRect/>
          </a:stretch>
        </p:blipFill>
        <p:spPr>
          <a:xfrm>
            <a:off x="8659" y="0"/>
            <a:ext cx="12174682" cy="6858000"/>
          </a:xfrm>
          <a:prstGeom prst="rect">
            <a:avLst/>
          </a:prstGeom>
        </p:spPr>
      </p:pic>
    </p:spTree>
    <p:extLst>
      <p:ext uri="{BB962C8B-B14F-4D97-AF65-F5344CB8AC3E}">
        <p14:creationId xmlns:p14="http://schemas.microsoft.com/office/powerpoint/2010/main" val="158173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6EB58A7-B503-420E-A3E8-FF064A033283}"/>
              </a:ext>
            </a:extLst>
          </p:cNvPr>
          <p:cNvPicPr>
            <a:picLocks noChangeAspect="1"/>
          </p:cNvPicPr>
          <p:nvPr/>
        </p:nvPicPr>
        <p:blipFill>
          <a:blip r:embed="rId2"/>
          <a:stretch>
            <a:fillRect/>
          </a:stretch>
        </p:blipFill>
        <p:spPr>
          <a:xfrm>
            <a:off x="0" y="568126"/>
            <a:ext cx="12192000" cy="5721747"/>
          </a:xfrm>
          <a:prstGeom prst="rect">
            <a:avLst/>
          </a:prstGeom>
        </p:spPr>
      </p:pic>
    </p:spTree>
    <p:extLst>
      <p:ext uri="{BB962C8B-B14F-4D97-AF65-F5344CB8AC3E}">
        <p14:creationId xmlns:p14="http://schemas.microsoft.com/office/powerpoint/2010/main" val="317895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33C45F5-F453-49D7-9B17-7669E09D1C89}"/>
              </a:ext>
            </a:extLst>
          </p:cNvPr>
          <p:cNvSpPr txBox="1"/>
          <p:nvPr/>
        </p:nvSpPr>
        <p:spPr>
          <a:xfrm>
            <a:off x="664827" y="2012439"/>
            <a:ext cx="11213983" cy="2585323"/>
          </a:xfrm>
          <a:prstGeom prst="rect">
            <a:avLst/>
          </a:prstGeom>
          <a:noFill/>
        </p:spPr>
        <p:txBody>
          <a:bodyPr wrap="square">
            <a:spAutoFit/>
          </a:bodyPr>
          <a:lstStyle/>
          <a:p>
            <a:pPr algn="ctr"/>
            <a:r>
              <a:rPr lang="es-ES" b="1" i="0" dirty="0">
                <a:solidFill>
                  <a:srgbClr val="1A1A1A"/>
                </a:solidFill>
                <a:effectLst/>
                <a:latin typeface="Source Sans Pro" panose="020B0503030403020204" pitchFamily="34" charset="0"/>
              </a:rPr>
              <a:t>Definición y Uso de la Bioestadística</a:t>
            </a:r>
          </a:p>
          <a:p>
            <a:pPr algn="l">
              <a:buFont typeface="Arial" panose="020B0604020202020204" pitchFamily="34" charset="0"/>
              <a:buChar char="•"/>
            </a:pPr>
            <a:r>
              <a:rPr lang="es-ES" b="1" i="0" dirty="0">
                <a:solidFill>
                  <a:srgbClr val="1A1A1A"/>
                </a:solidFill>
                <a:effectLst/>
                <a:latin typeface="Source Sans Pro" panose="020B0503030403020204" pitchFamily="34" charset="0"/>
              </a:rPr>
              <a:t>Bioestadística</a:t>
            </a:r>
            <a:r>
              <a:rPr lang="es-ES" b="0" i="0" dirty="0">
                <a:solidFill>
                  <a:srgbClr val="1A1A1A"/>
                </a:solidFill>
                <a:effectLst/>
                <a:latin typeface="Source Sans Pro" panose="020B0503030403020204" pitchFamily="34" charset="0"/>
              </a:rPr>
              <a:t>: Es la aplicación de métodos estadísticos a problemas biológicos, también conocida como Estadística Biológica o Biometría.</a:t>
            </a:r>
          </a:p>
          <a:p>
            <a:pPr algn="l">
              <a:buFont typeface="Arial" panose="020B0604020202020204" pitchFamily="34" charset="0"/>
              <a:buChar char="•"/>
            </a:pPr>
            <a:endParaRPr lang="es-ES" b="0" i="0" dirty="0">
              <a:solidFill>
                <a:srgbClr val="1A1A1A"/>
              </a:solidFill>
              <a:effectLst/>
              <a:latin typeface="Source Sans Pro" panose="020B0503030403020204" pitchFamily="34" charset="0"/>
            </a:endParaRPr>
          </a:p>
          <a:p>
            <a:pPr algn="l">
              <a:buFont typeface="Arial" panose="020B0604020202020204" pitchFamily="34" charset="0"/>
              <a:buChar char="•"/>
            </a:pPr>
            <a:r>
              <a:rPr lang="es-ES" b="1" i="0" dirty="0">
                <a:solidFill>
                  <a:srgbClr val="1A1A1A"/>
                </a:solidFill>
                <a:effectLst/>
                <a:latin typeface="Source Sans Pro" panose="020B0503030403020204" pitchFamily="34" charset="0"/>
              </a:rPr>
              <a:t>Uso</a:t>
            </a:r>
            <a:r>
              <a:rPr lang="es-ES" b="0" i="0" dirty="0">
                <a:solidFill>
                  <a:srgbClr val="1A1A1A"/>
                </a:solidFill>
                <a:effectLst/>
                <a:latin typeface="Source Sans Pro" panose="020B0503030403020204" pitchFamily="34" charset="0"/>
              </a:rPr>
              <a:t>: Se utiliza para analizar datos biológicos, medir fenómenos variables y descubrir diferencias significativas en estudios científicos.</a:t>
            </a:r>
          </a:p>
          <a:p>
            <a:pPr algn="l"/>
            <a:endParaRPr lang="es-ES" b="0" i="0" dirty="0">
              <a:solidFill>
                <a:srgbClr val="1A1A1A"/>
              </a:solidFill>
              <a:effectLst/>
              <a:latin typeface="Source Sans Pro" panose="020B0503030403020204" pitchFamily="34" charset="0"/>
            </a:endParaRPr>
          </a:p>
          <a:p>
            <a:pPr algn="l">
              <a:buFont typeface="Arial" panose="020B0604020202020204" pitchFamily="34" charset="0"/>
              <a:buChar char="•"/>
            </a:pPr>
            <a:r>
              <a:rPr lang="es-ES" b="1" i="0" dirty="0">
                <a:solidFill>
                  <a:srgbClr val="1A1A1A"/>
                </a:solidFill>
                <a:effectLst/>
                <a:latin typeface="Source Sans Pro" panose="020B0503030403020204" pitchFamily="34" charset="0"/>
              </a:rPr>
              <a:t>Aplicaciones</a:t>
            </a:r>
            <a:r>
              <a:rPr lang="es-ES" b="0" i="0" dirty="0">
                <a:solidFill>
                  <a:srgbClr val="1A1A1A"/>
                </a:solidFill>
                <a:effectLst/>
                <a:latin typeface="Source Sans Pro" panose="020B0503030403020204" pitchFamily="34" charset="0"/>
              </a:rPr>
              <a:t>: Es fundamental en ciencias médicas, epidemiología, investigación biomédica y cualquier área que requiera análisis de datos biológicos para tomar decisiones informadas.</a:t>
            </a:r>
          </a:p>
        </p:txBody>
      </p:sp>
    </p:spTree>
    <p:extLst>
      <p:ext uri="{BB962C8B-B14F-4D97-AF65-F5344CB8AC3E}">
        <p14:creationId xmlns:p14="http://schemas.microsoft.com/office/powerpoint/2010/main" val="374081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88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34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78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735642F-90A6-4427-B462-3A44129C1D2C}"/>
              </a:ext>
            </a:extLst>
          </p:cNvPr>
          <p:cNvSpPr txBox="1"/>
          <p:nvPr/>
        </p:nvSpPr>
        <p:spPr>
          <a:xfrm>
            <a:off x="672517" y="598974"/>
            <a:ext cx="10846965" cy="2031325"/>
          </a:xfrm>
          <a:prstGeom prst="rect">
            <a:avLst/>
          </a:prstGeom>
          <a:noFill/>
        </p:spPr>
        <p:txBody>
          <a:bodyPr wrap="square">
            <a:spAutoFit/>
          </a:bodyPr>
          <a:lstStyle/>
          <a:p>
            <a:pPr algn="ctr"/>
            <a:r>
              <a:rPr lang="es-ES" b="1" dirty="0">
                <a:effectLst/>
                <a:latin typeface="Source Sans Pro" panose="020B0503030403020204" pitchFamily="34" charset="0"/>
              </a:rPr>
              <a:t>Población y Muestra</a:t>
            </a:r>
          </a:p>
          <a:p>
            <a:pPr>
              <a:buFont typeface="Arial" panose="020B0604020202020204" pitchFamily="34" charset="0"/>
              <a:buChar char="•"/>
            </a:pPr>
            <a:r>
              <a:rPr lang="es-ES" b="1" i="0" dirty="0">
                <a:solidFill>
                  <a:srgbClr val="1A1A1A"/>
                </a:solidFill>
                <a:effectLst/>
                <a:latin typeface="Source Sans Pro" panose="020B0503030403020204" pitchFamily="34" charset="0"/>
              </a:rPr>
              <a:t>Población</a:t>
            </a:r>
            <a:r>
              <a:rPr lang="es-ES" b="0" i="0" dirty="0">
                <a:solidFill>
                  <a:srgbClr val="1A1A1A"/>
                </a:solidFill>
                <a:effectLst/>
                <a:latin typeface="Source Sans Pro" panose="020B0503030403020204" pitchFamily="34" charset="0"/>
              </a:rPr>
              <a:t>: Conjunto total de individuos de la misma especie en un área específica en un momento dado. Ejemplo: Todos los recién nacidos en un hospital durante un mes.</a:t>
            </a:r>
          </a:p>
          <a:p>
            <a:r>
              <a:rPr lang="es-ES" dirty="0"/>
              <a:t>          </a:t>
            </a:r>
            <a:endParaRPr lang="es-ES" b="0" i="0" dirty="0">
              <a:solidFill>
                <a:srgbClr val="1A1A1A"/>
              </a:solidFill>
              <a:effectLst/>
              <a:latin typeface="Source Sans Pro" panose="020B0503030403020204" pitchFamily="34" charset="0"/>
            </a:endParaRPr>
          </a:p>
          <a:p>
            <a:pPr>
              <a:buFont typeface="Arial" panose="020B0604020202020204" pitchFamily="34" charset="0"/>
              <a:buChar char="•"/>
            </a:pPr>
            <a:r>
              <a:rPr lang="es-ES" b="1" i="0" dirty="0">
                <a:solidFill>
                  <a:srgbClr val="1A1A1A"/>
                </a:solidFill>
                <a:effectLst/>
                <a:latin typeface="Source Sans Pro" panose="020B0503030403020204" pitchFamily="34" charset="0"/>
              </a:rPr>
              <a:t>Muestra</a:t>
            </a:r>
            <a:r>
              <a:rPr lang="es-ES" b="0" i="0" dirty="0">
                <a:solidFill>
                  <a:srgbClr val="1A1A1A"/>
                </a:solidFill>
                <a:effectLst/>
                <a:latin typeface="Source Sans Pro" panose="020B0503030403020204" pitchFamily="34" charset="0"/>
              </a:rPr>
              <a:t>: Subconjunto representativo de la población, seleccionada para realizar inferencias. Ejemplo: 100 recién nacidos seleccionados aleatoriamente de la población mencionada.</a:t>
            </a:r>
          </a:p>
          <a:p>
            <a:endParaRPr lang="es-ES" b="0" i="0" dirty="0">
              <a:solidFill>
                <a:srgbClr val="1A1A1A"/>
              </a:solidFill>
              <a:effectLst/>
              <a:latin typeface="Source Sans Pro" panose="020B0503030403020204" pitchFamily="34" charset="0"/>
            </a:endParaRPr>
          </a:p>
        </p:txBody>
      </p:sp>
      <p:sp>
        <p:nvSpPr>
          <p:cNvPr id="4" name="Flecha: hacia abajo 3">
            <a:extLst>
              <a:ext uri="{FF2B5EF4-FFF2-40B4-BE49-F238E27FC236}">
                <a16:creationId xmlns:a16="http://schemas.microsoft.com/office/drawing/2014/main" id="{0BE3E701-FCC2-409E-93BE-491782CF98DB}"/>
              </a:ext>
            </a:extLst>
          </p:cNvPr>
          <p:cNvSpPr/>
          <p:nvPr/>
        </p:nvSpPr>
        <p:spPr>
          <a:xfrm>
            <a:off x="5075340" y="2424418"/>
            <a:ext cx="399875" cy="553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57747F14-0B38-4EFD-9D25-9FA07A7B04DD}"/>
              </a:ext>
            </a:extLst>
          </p:cNvPr>
          <p:cNvSpPr txBox="1"/>
          <p:nvPr/>
        </p:nvSpPr>
        <p:spPr>
          <a:xfrm>
            <a:off x="947957" y="3060738"/>
            <a:ext cx="9244668" cy="2862322"/>
          </a:xfrm>
          <a:prstGeom prst="rect">
            <a:avLst/>
          </a:prstGeom>
          <a:noFill/>
        </p:spPr>
        <p:txBody>
          <a:bodyPr wrap="square">
            <a:spAutoFit/>
          </a:bodyPr>
          <a:lstStyle/>
          <a:p>
            <a:pPr algn="ctr"/>
            <a:r>
              <a:rPr lang="es-ES" b="1" i="0" dirty="0">
                <a:solidFill>
                  <a:srgbClr val="1A1A1A"/>
                </a:solidFill>
                <a:effectLst/>
                <a:latin typeface="Source Sans Pro" panose="020B0503030403020204" pitchFamily="34" charset="0"/>
              </a:rPr>
              <a:t>Condiciones que Debe Cumplir la Muestra</a:t>
            </a:r>
          </a:p>
          <a:p>
            <a:pPr algn="l">
              <a:buFont typeface="+mj-lt"/>
              <a:buAutoNum type="arabicPeriod"/>
            </a:pPr>
            <a:r>
              <a:rPr lang="es-ES" b="1" i="0" dirty="0">
                <a:solidFill>
                  <a:srgbClr val="1A1A1A"/>
                </a:solidFill>
                <a:effectLst/>
                <a:latin typeface="Source Sans Pro" panose="020B0503030403020204" pitchFamily="34" charset="0"/>
              </a:rPr>
              <a:t>Representatividad</a:t>
            </a:r>
            <a:r>
              <a:rPr lang="es-ES" b="0" i="0" dirty="0">
                <a:solidFill>
                  <a:srgbClr val="1A1A1A"/>
                </a:solidFill>
                <a:effectLst/>
                <a:latin typeface="Source Sans Pro" panose="020B0503030403020204" pitchFamily="34" charset="0"/>
              </a:rPr>
              <a:t>: La muestra debe reflejar las características de la población de manera precisa, asegurando que el porcentaje de individuos con una propiedad específica en la muestra sea el mismo que en la población.</a:t>
            </a:r>
          </a:p>
          <a:p>
            <a:pPr algn="l">
              <a:buFont typeface="+mj-lt"/>
              <a:buAutoNum type="arabicPeriod"/>
            </a:pPr>
            <a:r>
              <a:rPr lang="es-ES" b="1" i="0" dirty="0">
                <a:solidFill>
                  <a:srgbClr val="1A1A1A"/>
                </a:solidFill>
                <a:effectLst/>
                <a:latin typeface="Source Sans Pro" panose="020B0503030403020204" pitchFamily="34" charset="0"/>
              </a:rPr>
              <a:t>Aleatoriedad</a:t>
            </a:r>
            <a:r>
              <a:rPr lang="es-ES" b="0" i="0" dirty="0">
                <a:solidFill>
                  <a:srgbClr val="1A1A1A"/>
                </a:solidFill>
                <a:effectLst/>
                <a:latin typeface="Source Sans Pro" panose="020B0503030403020204" pitchFamily="34" charset="0"/>
              </a:rPr>
              <a:t>: Cada elemento de la población debe tener la misma probabilidad de ser seleccionado para la muestra, lo que garantiza que los métodos estadísticos aplicados sean válidos.</a:t>
            </a:r>
          </a:p>
          <a:p>
            <a:pPr algn="l">
              <a:buFont typeface="+mj-lt"/>
              <a:buAutoNum type="arabicPeriod"/>
            </a:pPr>
            <a:r>
              <a:rPr lang="es-ES" b="1" i="0" dirty="0">
                <a:solidFill>
                  <a:srgbClr val="1A1A1A"/>
                </a:solidFill>
                <a:effectLst/>
                <a:latin typeface="Source Sans Pro" panose="020B0503030403020204" pitchFamily="34" charset="0"/>
              </a:rPr>
              <a:t>Independencia</a:t>
            </a:r>
            <a:r>
              <a:rPr lang="es-ES" b="0" i="0" dirty="0">
                <a:solidFill>
                  <a:srgbClr val="1A1A1A"/>
                </a:solidFill>
                <a:effectLst/>
                <a:latin typeface="Source Sans Pro" panose="020B0503030403020204" pitchFamily="34" charset="0"/>
              </a:rPr>
              <a:t>: La selección de un miembro de la población no debe influir en la selección de otros miembros. Esto es más fácil de cumplir en poblaciones infinitas; en poblaciones finitas, se deben aplicar técnicas de muestreo adecuadas.</a:t>
            </a:r>
          </a:p>
        </p:txBody>
      </p:sp>
      <p:sp>
        <p:nvSpPr>
          <p:cNvPr id="8" name="Rectángulo 7">
            <a:extLst>
              <a:ext uri="{FF2B5EF4-FFF2-40B4-BE49-F238E27FC236}">
                <a16:creationId xmlns:a16="http://schemas.microsoft.com/office/drawing/2014/main" id="{7E3697EB-CB1B-4476-8DB4-764382AD8475}"/>
              </a:ext>
            </a:extLst>
          </p:cNvPr>
          <p:cNvSpPr/>
          <p:nvPr/>
        </p:nvSpPr>
        <p:spPr>
          <a:xfrm>
            <a:off x="10192625" y="2424418"/>
            <a:ext cx="1493239" cy="1090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esquinas redondeadas 9">
            <a:extLst>
              <a:ext uri="{FF2B5EF4-FFF2-40B4-BE49-F238E27FC236}">
                <a16:creationId xmlns:a16="http://schemas.microsoft.com/office/drawing/2014/main" id="{2F47C41E-961A-4948-A7D3-41D9C708BE63}"/>
              </a:ext>
            </a:extLst>
          </p:cNvPr>
          <p:cNvSpPr/>
          <p:nvPr/>
        </p:nvSpPr>
        <p:spPr>
          <a:xfrm>
            <a:off x="10675691" y="2841771"/>
            <a:ext cx="926982" cy="587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172D18B2-94D7-4508-86C8-0B93067F1FE5}"/>
              </a:ext>
            </a:extLst>
          </p:cNvPr>
          <p:cNvSpPr txBox="1"/>
          <p:nvPr/>
        </p:nvSpPr>
        <p:spPr>
          <a:xfrm>
            <a:off x="10192625" y="2386452"/>
            <a:ext cx="1585519" cy="369332"/>
          </a:xfrm>
          <a:prstGeom prst="rect">
            <a:avLst/>
          </a:prstGeom>
          <a:noFill/>
        </p:spPr>
        <p:txBody>
          <a:bodyPr wrap="square" rtlCol="0">
            <a:spAutoFit/>
          </a:bodyPr>
          <a:lstStyle/>
          <a:p>
            <a:r>
              <a:rPr lang="es-ES" dirty="0"/>
              <a:t>POBLACIÓN</a:t>
            </a:r>
          </a:p>
        </p:txBody>
      </p:sp>
      <p:sp>
        <p:nvSpPr>
          <p:cNvPr id="12" name="CuadroTexto 11">
            <a:extLst>
              <a:ext uri="{FF2B5EF4-FFF2-40B4-BE49-F238E27FC236}">
                <a16:creationId xmlns:a16="http://schemas.microsoft.com/office/drawing/2014/main" id="{CAB7EDA9-16CA-47D2-B389-91E76540DF6E}"/>
              </a:ext>
            </a:extLst>
          </p:cNvPr>
          <p:cNvSpPr txBox="1"/>
          <p:nvPr/>
        </p:nvSpPr>
        <p:spPr>
          <a:xfrm>
            <a:off x="10782648" y="3026253"/>
            <a:ext cx="1115735" cy="261610"/>
          </a:xfrm>
          <a:prstGeom prst="rect">
            <a:avLst/>
          </a:prstGeom>
          <a:noFill/>
        </p:spPr>
        <p:txBody>
          <a:bodyPr wrap="square" rtlCol="0">
            <a:spAutoFit/>
          </a:bodyPr>
          <a:lstStyle/>
          <a:p>
            <a:r>
              <a:rPr lang="es-ES" sz="1100" dirty="0"/>
              <a:t>MUESTRA</a:t>
            </a:r>
          </a:p>
        </p:txBody>
      </p:sp>
    </p:spTree>
    <p:extLst>
      <p:ext uri="{BB962C8B-B14F-4D97-AF65-F5344CB8AC3E}">
        <p14:creationId xmlns:p14="http://schemas.microsoft.com/office/powerpoint/2010/main" val="90935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B2CE88A-A83F-4E0F-8F60-04B72134EE4E}"/>
              </a:ext>
            </a:extLst>
          </p:cNvPr>
          <p:cNvSpPr txBox="1"/>
          <p:nvPr/>
        </p:nvSpPr>
        <p:spPr>
          <a:xfrm>
            <a:off x="480269" y="477739"/>
            <a:ext cx="11314652" cy="923330"/>
          </a:xfrm>
          <a:prstGeom prst="rect">
            <a:avLst/>
          </a:prstGeom>
          <a:noFill/>
        </p:spPr>
        <p:txBody>
          <a:bodyPr wrap="square">
            <a:spAutoFit/>
          </a:bodyPr>
          <a:lstStyle/>
          <a:p>
            <a:r>
              <a:rPr lang="es-ES" b="1" dirty="0"/>
              <a:t>Variable: </a:t>
            </a:r>
            <a:r>
              <a:rPr lang="es-ES" dirty="0"/>
              <a:t>es una característica de los individuos o unidades experimentales que son objeto del estudio estadístico. Así, por ejemplo, si consideramos a una persona, podemos distinguir en ella las siguientes variables: Sexo, Edad, Nivel de estudios, Profesión, Peso, Altura, Ingresos, etc.</a:t>
            </a:r>
          </a:p>
        </p:txBody>
      </p:sp>
      <p:sp>
        <p:nvSpPr>
          <p:cNvPr id="5" name="CuadroTexto 4">
            <a:extLst>
              <a:ext uri="{FF2B5EF4-FFF2-40B4-BE49-F238E27FC236}">
                <a16:creationId xmlns:a16="http://schemas.microsoft.com/office/drawing/2014/main" id="{4318DD5B-C7FF-4FD8-A883-59FD7F600B45}"/>
              </a:ext>
            </a:extLst>
          </p:cNvPr>
          <p:cNvSpPr txBox="1"/>
          <p:nvPr/>
        </p:nvSpPr>
        <p:spPr>
          <a:xfrm>
            <a:off x="978715" y="2300967"/>
            <a:ext cx="10234569" cy="3693319"/>
          </a:xfrm>
          <a:prstGeom prst="rect">
            <a:avLst/>
          </a:prstGeom>
          <a:noFill/>
        </p:spPr>
        <p:txBody>
          <a:bodyPr wrap="square">
            <a:spAutoFit/>
          </a:bodyPr>
          <a:lstStyle/>
          <a:p>
            <a:pPr algn="ctr"/>
            <a:r>
              <a:rPr lang="es-ES" b="1" i="0" dirty="0">
                <a:solidFill>
                  <a:srgbClr val="1A1A1A"/>
                </a:solidFill>
                <a:effectLst/>
                <a:latin typeface="Source Sans Pro" panose="020B0503030403020204" pitchFamily="34" charset="0"/>
              </a:rPr>
              <a:t>Tipos de Variables</a:t>
            </a:r>
          </a:p>
          <a:p>
            <a:pPr algn="l">
              <a:buFont typeface="+mj-lt"/>
              <a:buAutoNum type="arabicPeriod"/>
            </a:pPr>
            <a:r>
              <a:rPr lang="es-ES" b="1" i="0" dirty="0">
                <a:solidFill>
                  <a:srgbClr val="1A1A1A"/>
                </a:solidFill>
                <a:effectLst/>
                <a:latin typeface="Source Sans Pro" panose="020B0503030403020204" pitchFamily="34" charset="0"/>
              </a:rPr>
              <a:t>Variables Cualitativas (o Atributos)</a:t>
            </a:r>
            <a:r>
              <a:rPr lang="es-ES" b="0" i="0" dirty="0">
                <a:solidFill>
                  <a:srgbClr val="1A1A1A"/>
                </a:solidFill>
                <a:effectLst/>
                <a:latin typeface="Source Sans Pro" panose="020B0503030403020204" pitchFamily="34" charset="0"/>
              </a:rPr>
              <a:t>: No son susceptibles de medición numérica y se clasifican en:</a:t>
            </a:r>
          </a:p>
          <a:p>
            <a:pPr marL="742950" lvl="1" indent="-285750" algn="l">
              <a:buFont typeface="+mj-lt"/>
              <a:buAutoNum type="arabicPeriod"/>
            </a:pPr>
            <a:r>
              <a:rPr lang="es-ES" b="1" i="0" dirty="0">
                <a:solidFill>
                  <a:srgbClr val="1A1A1A"/>
                </a:solidFill>
                <a:effectLst/>
                <a:latin typeface="Source Sans Pro" panose="020B0503030403020204" pitchFamily="34" charset="0"/>
              </a:rPr>
              <a:t>Nominales</a:t>
            </a:r>
            <a:r>
              <a:rPr lang="es-ES" b="0" i="0" dirty="0">
                <a:solidFill>
                  <a:srgbClr val="1A1A1A"/>
                </a:solidFill>
                <a:effectLst/>
                <a:latin typeface="Source Sans Pro" panose="020B0503030403020204" pitchFamily="34" charset="0"/>
              </a:rPr>
              <a:t>: Categorías sin orden (ej. color de ojos, tipo de sangre).</a:t>
            </a:r>
          </a:p>
          <a:p>
            <a:pPr marL="742950" lvl="1" indent="-285750" algn="l">
              <a:buFont typeface="+mj-lt"/>
              <a:buAutoNum type="arabicPeriod"/>
            </a:pPr>
            <a:r>
              <a:rPr lang="es-ES" b="1" i="0" dirty="0">
                <a:solidFill>
                  <a:srgbClr val="1A1A1A"/>
                </a:solidFill>
                <a:effectLst/>
                <a:latin typeface="Source Sans Pro" panose="020B0503030403020204" pitchFamily="34" charset="0"/>
              </a:rPr>
              <a:t>Ordinales</a:t>
            </a:r>
            <a:r>
              <a:rPr lang="es-ES" b="0" i="0" dirty="0">
                <a:solidFill>
                  <a:srgbClr val="1A1A1A"/>
                </a:solidFill>
                <a:effectLst/>
                <a:latin typeface="Source Sans Pro" panose="020B0503030403020204" pitchFamily="34" charset="0"/>
              </a:rPr>
              <a:t>: Categorías con un orden implícito (ej. nivel educativo, satisfacción del cliente).</a:t>
            </a:r>
          </a:p>
          <a:p>
            <a:pPr algn="l">
              <a:buFont typeface="+mj-lt"/>
              <a:buAutoNum type="arabicPeriod"/>
            </a:pPr>
            <a:r>
              <a:rPr lang="es-ES" b="1" i="0" dirty="0">
                <a:solidFill>
                  <a:srgbClr val="1A1A1A"/>
                </a:solidFill>
                <a:effectLst/>
                <a:latin typeface="Source Sans Pro" panose="020B0503030403020204" pitchFamily="34" charset="0"/>
              </a:rPr>
              <a:t>Variables Cuantitativas</a:t>
            </a:r>
            <a:r>
              <a:rPr lang="es-ES" b="0" i="0" dirty="0">
                <a:solidFill>
                  <a:srgbClr val="1A1A1A"/>
                </a:solidFill>
                <a:effectLst/>
                <a:latin typeface="Source Sans Pro" panose="020B0503030403020204" pitchFamily="34" charset="0"/>
              </a:rPr>
              <a:t>: Son susceptibles de medición y se dividen en:</a:t>
            </a:r>
          </a:p>
          <a:p>
            <a:pPr marL="742950" lvl="1" indent="-285750" algn="l">
              <a:buFont typeface="+mj-lt"/>
              <a:buAutoNum type="arabicPeriod"/>
            </a:pPr>
            <a:r>
              <a:rPr lang="es-ES" b="1" i="0" dirty="0">
                <a:solidFill>
                  <a:srgbClr val="1A1A1A"/>
                </a:solidFill>
                <a:effectLst/>
                <a:latin typeface="Source Sans Pro" panose="020B0503030403020204" pitchFamily="34" charset="0"/>
              </a:rPr>
              <a:t>Discretas</a:t>
            </a:r>
            <a:r>
              <a:rPr lang="es-ES" b="0" i="0" dirty="0">
                <a:solidFill>
                  <a:srgbClr val="1A1A1A"/>
                </a:solidFill>
                <a:effectLst/>
                <a:latin typeface="Source Sans Pro" panose="020B0503030403020204" pitchFamily="34" charset="0"/>
              </a:rPr>
              <a:t>: Toman un número finito o contable de valores (ej. número de hijos, número de alumnos).</a:t>
            </a:r>
          </a:p>
          <a:p>
            <a:pPr marL="742950" lvl="1" indent="-285750" algn="l">
              <a:buFont typeface="+mj-lt"/>
              <a:buAutoNum type="arabicPeriod"/>
            </a:pPr>
            <a:r>
              <a:rPr lang="es-ES" b="1" i="0" dirty="0">
                <a:solidFill>
                  <a:srgbClr val="1A1A1A"/>
                </a:solidFill>
                <a:effectLst/>
                <a:latin typeface="Source Sans Pro" panose="020B0503030403020204" pitchFamily="34" charset="0"/>
              </a:rPr>
              <a:t>Continuas</a:t>
            </a:r>
            <a:r>
              <a:rPr lang="es-ES" b="0" i="0" dirty="0">
                <a:solidFill>
                  <a:srgbClr val="1A1A1A"/>
                </a:solidFill>
                <a:effectLst/>
                <a:latin typeface="Source Sans Pro" panose="020B0503030403020204" pitchFamily="34" charset="0"/>
              </a:rPr>
              <a:t>: Pueden tomar un número infinito de valores dentro de un intervalo (ej. altura, peso, tiempo).</a:t>
            </a:r>
          </a:p>
          <a:p>
            <a:pPr algn="l">
              <a:buFont typeface="+mj-lt"/>
              <a:buAutoNum type="arabicPeriod"/>
            </a:pPr>
            <a:r>
              <a:rPr lang="es-ES" b="1" i="0" dirty="0">
                <a:solidFill>
                  <a:srgbClr val="1A1A1A"/>
                </a:solidFill>
                <a:effectLst/>
                <a:latin typeface="Source Sans Pro" panose="020B0503030403020204" pitchFamily="34" charset="0"/>
              </a:rPr>
              <a:t>Variables Unidimensionales, Bidimensionales y n-Dimensionales</a:t>
            </a:r>
            <a:r>
              <a:rPr lang="es-ES" b="0" i="0" dirty="0">
                <a:solidFill>
                  <a:srgbClr val="1A1A1A"/>
                </a:solidFill>
                <a:effectLst/>
                <a:latin typeface="Source Sans Pro" panose="020B0503030403020204" pitchFamily="34" charset="0"/>
              </a:rPr>
              <a:t>:</a:t>
            </a:r>
          </a:p>
          <a:p>
            <a:pPr marL="742950" lvl="1" indent="-285750" algn="l">
              <a:buFont typeface="+mj-lt"/>
              <a:buAutoNum type="arabicPeriod"/>
            </a:pPr>
            <a:r>
              <a:rPr lang="es-ES" b="1" i="0" dirty="0">
                <a:solidFill>
                  <a:srgbClr val="1A1A1A"/>
                </a:solidFill>
                <a:effectLst/>
                <a:latin typeface="Source Sans Pro" panose="020B0503030403020204" pitchFamily="34" charset="0"/>
              </a:rPr>
              <a:t>Unidimensionales</a:t>
            </a:r>
            <a:r>
              <a:rPr lang="es-ES" b="0" i="0" dirty="0">
                <a:solidFill>
                  <a:srgbClr val="1A1A1A"/>
                </a:solidFill>
                <a:effectLst/>
                <a:latin typeface="Source Sans Pro" panose="020B0503030403020204" pitchFamily="34" charset="0"/>
              </a:rPr>
              <a:t>: Representadas por una sola letra (ej. X).</a:t>
            </a:r>
          </a:p>
          <a:p>
            <a:pPr marL="742950" lvl="1" indent="-285750" algn="l">
              <a:buFont typeface="+mj-lt"/>
              <a:buAutoNum type="arabicPeriod"/>
            </a:pPr>
            <a:r>
              <a:rPr lang="es-ES" b="1" i="0" dirty="0">
                <a:solidFill>
                  <a:srgbClr val="1A1A1A"/>
                </a:solidFill>
                <a:effectLst/>
                <a:latin typeface="Source Sans Pro" panose="020B0503030403020204" pitchFamily="34" charset="0"/>
              </a:rPr>
              <a:t>Bidimensionales</a:t>
            </a:r>
            <a:r>
              <a:rPr lang="es-ES" b="0" i="0" dirty="0">
                <a:solidFill>
                  <a:srgbClr val="1A1A1A"/>
                </a:solidFill>
                <a:effectLst/>
                <a:latin typeface="Source Sans Pro" panose="020B0503030403020204" pitchFamily="34" charset="0"/>
              </a:rPr>
              <a:t>: Representadas por dos letras (ej. (X, Y)).</a:t>
            </a:r>
          </a:p>
          <a:p>
            <a:pPr marL="742950" lvl="1" indent="-285750" algn="l">
              <a:buFont typeface="+mj-lt"/>
              <a:buAutoNum type="arabicPeriod"/>
            </a:pPr>
            <a:r>
              <a:rPr lang="es-ES" b="1" i="0" dirty="0">
                <a:solidFill>
                  <a:srgbClr val="1A1A1A"/>
                </a:solidFill>
                <a:effectLst/>
                <a:latin typeface="Source Sans Pro" panose="020B0503030403020204" pitchFamily="34" charset="0"/>
              </a:rPr>
              <a:t>n-Dimensionales</a:t>
            </a:r>
            <a:r>
              <a:rPr lang="es-ES" b="0" i="0" dirty="0">
                <a:solidFill>
                  <a:srgbClr val="1A1A1A"/>
                </a:solidFill>
                <a:effectLst/>
                <a:latin typeface="Source Sans Pro" panose="020B0503030403020204" pitchFamily="34" charset="0"/>
              </a:rPr>
              <a:t>: Representadas por múltiples letras (ej. (X1, X2, ..., </a:t>
            </a:r>
            <a:r>
              <a:rPr lang="es-ES" b="0" i="0" dirty="0" err="1">
                <a:solidFill>
                  <a:srgbClr val="1A1A1A"/>
                </a:solidFill>
                <a:effectLst/>
                <a:latin typeface="Source Sans Pro" panose="020B0503030403020204" pitchFamily="34" charset="0"/>
              </a:rPr>
              <a:t>Xn</a:t>
            </a:r>
            <a:r>
              <a:rPr lang="es-ES" b="0" i="0" dirty="0">
                <a:solidFill>
                  <a:srgbClr val="1A1A1A"/>
                </a:solidFill>
                <a:effectLst/>
                <a:latin typeface="Source Sans Pro" panose="020B0503030403020204" pitchFamily="34" charset="0"/>
              </a:rPr>
              <a:t>)).</a:t>
            </a:r>
          </a:p>
        </p:txBody>
      </p:sp>
      <p:sp>
        <p:nvSpPr>
          <p:cNvPr id="6" name="Flecha: hacia abajo 5">
            <a:extLst>
              <a:ext uri="{FF2B5EF4-FFF2-40B4-BE49-F238E27FC236}">
                <a16:creationId xmlns:a16="http://schemas.microsoft.com/office/drawing/2014/main" id="{59D4DE5C-577D-4F11-B6AF-662D9CF6B5BB}"/>
              </a:ext>
            </a:extLst>
          </p:cNvPr>
          <p:cNvSpPr/>
          <p:nvPr/>
        </p:nvSpPr>
        <p:spPr>
          <a:xfrm>
            <a:off x="5645791" y="1258349"/>
            <a:ext cx="838899" cy="923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6128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E4AB8F-7CB9-449B-84E0-810AA09903BE}"/>
              </a:ext>
            </a:extLst>
          </p:cNvPr>
          <p:cNvSpPr txBox="1"/>
          <p:nvPr/>
        </p:nvSpPr>
        <p:spPr>
          <a:xfrm>
            <a:off x="412459" y="475469"/>
            <a:ext cx="11491519" cy="5509200"/>
          </a:xfrm>
          <a:prstGeom prst="rect">
            <a:avLst/>
          </a:prstGeom>
          <a:noFill/>
        </p:spPr>
        <p:txBody>
          <a:bodyPr wrap="square">
            <a:spAutoFit/>
          </a:bodyPr>
          <a:lstStyle/>
          <a:p>
            <a:pPr algn="ctr"/>
            <a:r>
              <a:rPr lang="es-ES" sz="1600" b="1" i="0" dirty="0">
                <a:solidFill>
                  <a:srgbClr val="1A1A1A"/>
                </a:solidFill>
                <a:effectLst/>
                <a:latin typeface="Source Sans Pro" panose="020B0503030403020204" pitchFamily="34" charset="0"/>
              </a:rPr>
              <a:t>Escalas de Medición</a:t>
            </a:r>
          </a:p>
          <a:p>
            <a:pPr algn="l"/>
            <a:r>
              <a:rPr lang="es-ES" sz="1600" b="0" i="0" dirty="0">
                <a:solidFill>
                  <a:srgbClr val="1A1A1A"/>
                </a:solidFill>
                <a:effectLst/>
                <a:latin typeface="Source Sans Pro" panose="020B0503030403020204" pitchFamily="34" charset="0"/>
              </a:rPr>
              <a:t>Las escalas de medición son sistemas que permiten clasificar y cuantificar variables, facilitando la recolección y análisis de datos. Existen cuatro tipos principales:</a:t>
            </a:r>
          </a:p>
          <a:p>
            <a:pPr algn="l">
              <a:buFont typeface="+mj-lt"/>
              <a:buAutoNum type="arabicPeriod"/>
            </a:pPr>
            <a:r>
              <a:rPr lang="es-ES" sz="1600" b="1" i="0" dirty="0">
                <a:solidFill>
                  <a:srgbClr val="1A1A1A"/>
                </a:solidFill>
                <a:effectLst/>
                <a:latin typeface="Source Sans Pro" panose="020B0503030403020204" pitchFamily="34" charset="0"/>
              </a:rPr>
              <a:t>Escala Nominal</a:t>
            </a:r>
            <a:r>
              <a:rPr lang="es-ES" sz="1600" b="0" i="0" dirty="0">
                <a:solidFill>
                  <a:srgbClr val="1A1A1A"/>
                </a:solidFill>
                <a:effectLst/>
                <a:latin typeface="Source Sans Pro" panose="020B0503030403020204" pitchFamily="34" charset="0"/>
              </a:rPr>
              <a:t>:</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Descripción</a:t>
            </a:r>
            <a:r>
              <a:rPr lang="es-ES" sz="1600" b="0" i="0" dirty="0">
                <a:solidFill>
                  <a:srgbClr val="1A1A1A"/>
                </a:solidFill>
                <a:effectLst/>
                <a:latin typeface="Source Sans Pro" panose="020B0503030403020204" pitchFamily="34" charset="0"/>
              </a:rPr>
              <a:t>: Clasifica datos en categorías sin un orden específico.</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Ejemplo</a:t>
            </a:r>
            <a:r>
              <a:rPr lang="es-ES" sz="1600" b="0" i="0" dirty="0">
                <a:solidFill>
                  <a:srgbClr val="1A1A1A"/>
                </a:solidFill>
                <a:effectLst/>
                <a:latin typeface="Source Sans Pro" panose="020B0503030403020204" pitchFamily="34" charset="0"/>
              </a:rPr>
              <a:t>: Nacionalidad, profesión, tipo de sangre.</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Características</a:t>
            </a:r>
            <a:r>
              <a:rPr lang="es-ES" sz="1600" b="0" i="0" dirty="0">
                <a:solidFill>
                  <a:srgbClr val="1A1A1A"/>
                </a:solidFill>
                <a:effectLst/>
                <a:latin typeface="Source Sans Pro" panose="020B0503030403020204" pitchFamily="34" charset="0"/>
              </a:rPr>
              <a:t>: No permite operaciones aritméticas; </a:t>
            </a:r>
            <a:r>
              <a:rPr lang="es-ES" sz="1600" b="0" i="0" dirty="0">
                <a:solidFill>
                  <a:srgbClr val="1A1A1A"/>
                </a:solidFill>
                <a:effectLst/>
                <a:highlight>
                  <a:srgbClr val="FFFF00"/>
                </a:highlight>
                <a:latin typeface="Source Sans Pro" panose="020B0503030403020204" pitchFamily="34" charset="0"/>
              </a:rPr>
              <a:t>solo se pueden contar las frecuencias</a:t>
            </a:r>
            <a:r>
              <a:rPr lang="es-ES" sz="1600" b="0" i="0" dirty="0">
                <a:solidFill>
                  <a:srgbClr val="1A1A1A"/>
                </a:solidFill>
                <a:effectLst/>
                <a:latin typeface="Source Sans Pro" panose="020B0503030403020204" pitchFamily="34" charset="0"/>
              </a:rPr>
              <a:t>.</a:t>
            </a:r>
          </a:p>
          <a:p>
            <a:pPr algn="l">
              <a:buFont typeface="+mj-lt"/>
              <a:buAutoNum type="arabicPeriod"/>
            </a:pPr>
            <a:r>
              <a:rPr lang="es-ES" sz="1600" b="1" i="0" dirty="0">
                <a:solidFill>
                  <a:srgbClr val="1A1A1A"/>
                </a:solidFill>
                <a:effectLst/>
                <a:latin typeface="Source Sans Pro" panose="020B0503030403020204" pitchFamily="34" charset="0"/>
              </a:rPr>
              <a:t>Escala Ordinal</a:t>
            </a:r>
            <a:r>
              <a:rPr lang="es-ES" sz="1600" b="0" i="0" dirty="0">
                <a:solidFill>
                  <a:srgbClr val="1A1A1A"/>
                </a:solidFill>
                <a:effectLst/>
                <a:latin typeface="Source Sans Pro" panose="020B0503030403020204" pitchFamily="34" charset="0"/>
              </a:rPr>
              <a:t>:</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Descripción</a:t>
            </a:r>
            <a:r>
              <a:rPr lang="es-ES" sz="1600" b="0" i="0" dirty="0">
                <a:solidFill>
                  <a:srgbClr val="1A1A1A"/>
                </a:solidFill>
                <a:effectLst/>
                <a:latin typeface="Source Sans Pro" panose="020B0503030403020204" pitchFamily="34" charset="0"/>
              </a:rPr>
              <a:t>: Clasifica datos en categorías con un orden implícito, pero sin medir la distancia entre categorías.</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Ejemplo</a:t>
            </a:r>
            <a:r>
              <a:rPr lang="es-ES" sz="1600" b="0" i="0" dirty="0">
                <a:solidFill>
                  <a:srgbClr val="1A1A1A"/>
                </a:solidFill>
                <a:effectLst/>
                <a:latin typeface="Source Sans Pro" panose="020B0503030403020204" pitchFamily="34" charset="0"/>
              </a:rPr>
              <a:t>: Clasificación de satisfacción (bueno, muy bueno, excelente).</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Características</a:t>
            </a:r>
            <a:r>
              <a:rPr lang="es-ES" sz="1600" b="0" i="0" dirty="0">
                <a:solidFill>
                  <a:srgbClr val="1A1A1A"/>
                </a:solidFill>
                <a:effectLst/>
                <a:latin typeface="Source Sans Pro" panose="020B0503030403020204" pitchFamily="34" charset="0"/>
              </a:rPr>
              <a:t>: </a:t>
            </a:r>
            <a:r>
              <a:rPr lang="es-ES" sz="1600" b="0" i="0" dirty="0">
                <a:solidFill>
                  <a:srgbClr val="1A1A1A"/>
                </a:solidFill>
                <a:effectLst/>
                <a:highlight>
                  <a:srgbClr val="FFFF00"/>
                </a:highlight>
                <a:latin typeface="Source Sans Pro" panose="020B0503030403020204" pitchFamily="34" charset="0"/>
              </a:rPr>
              <a:t>Permite establecer un orden</a:t>
            </a:r>
            <a:r>
              <a:rPr lang="es-ES" sz="1600" b="0" i="0" dirty="0">
                <a:solidFill>
                  <a:srgbClr val="1A1A1A"/>
                </a:solidFill>
                <a:effectLst/>
                <a:latin typeface="Source Sans Pro" panose="020B0503030403020204" pitchFamily="34" charset="0"/>
              </a:rPr>
              <a:t>, pero no se puede determinar cuánto mayor es una categoría respecto a otra.</a:t>
            </a:r>
          </a:p>
          <a:p>
            <a:pPr algn="l">
              <a:buFont typeface="+mj-lt"/>
              <a:buAutoNum type="arabicPeriod"/>
            </a:pPr>
            <a:r>
              <a:rPr lang="es-ES" sz="1600" b="1" i="0" dirty="0">
                <a:solidFill>
                  <a:srgbClr val="1A1A1A"/>
                </a:solidFill>
                <a:effectLst/>
                <a:latin typeface="Source Sans Pro" panose="020B0503030403020204" pitchFamily="34" charset="0"/>
              </a:rPr>
              <a:t>Escala de Intervalo</a:t>
            </a:r>
            <a:r>
              <a:rPr lang="es-ES" sz="1600" b="0" i="0" dirty="0">
                <a:solidFill>
                  <a:srgbClr val="1A1A1A"/>
                </a:solidFill>
                <a:effectLst/>
                <a:latin typeface="Source Sans Pro" panose="020B0503030403020204" pitchFamily="34" charset="0"/>
              </a:rPr>
              <a:t>:</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Descripción</a:t>
            </a:r>
            <a:r>
              <a:rPr lang="es-ES" sz="1600" b="0" i="0" dirty="0">
                <a:solidFill>
                  <a:srgbClr val="1A1A1A"/>
                </a:solidFill>
                <a:effectLst/>
                <a:latin typeface="Source Sans Pro" panose="020B0503030403020204" pitchFamily="34" charset="0"/>
              </a:rPr>
              <a:t>: Mide variables numéricas con un orden y distancia definida, pero sin un cero  absoluto, </a:t>
            </a:r>
            <a:r>
              <a:rPr lang="es-ES" sz="1600" dirty="0"/>
              <a:t>sino que se asigna un punto cero arbitrario. Así, 0ºC no representa el punto en el que no hay calor, sino el punto de congelamiento del agua. Un cociente intelectual igual a cero no significa la ausencia total de inteligencia, sino un problema grave intelectual o de percepción al utilizar los elementos de la prueba.</a:t>
            </a:r>
            <a:endParaRPr lang="es-ES" sz="1600" b="0" i="0" dirty="0">
              <a:solidFill>
                <a:srgbClr val="1A1A1A"/>
              </a:solidFill>
              <a:effectLst/>
              <a:latin typeface="Source Sans Pro" panose="020B0503030403020204" pitchFamily="34" charset="0"/>
            </a:endParaRPr>
          </a:p>
          <a:p>
            <a:pPr marL="742950" lvl="1" indent="-285750" algn="l">
              <a:buFont typeface="+mj-lt"/>
              <a:buAutoNum type="arabicPeriod"/>
            </a:pPr>
            <a:r>
              <a:rPr lang="es-ES" sz="1600" b="1" i="0" dirty="0">
                <a:solidFill>
                  <a:srgbClr val="1A1A1A"/>
                </a:solidFill>
                <a:effectLst/>
                <a:latin typeface="Source Sans Pro" panose="020B0503030403020204" pitchFamily="34" charset="0"/>
              </a:rPr>
              <a:t>Ejemplo</a:t>
            </a:r>
            <a:r>
              <a:rPr lang="es-ES" sz="1600" b="0" i="0" dirty="0">
                <a:solidFill>
                  <a:srgbClr val="1A1A1A"/>
                </a:solidFill>
                <a:effectLst/>
                <a:latin typeface="Source Sans Pro" panose="020B0503030403020204" pitchFamily="34" charset="0"/>
              </a:rPr>
              <a:t>: Temperatura en grados Celsius.</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Características</a:t>
            </a:r>
            <a:r>
              <a:rPr lang="es-ES" sz="1600" b="0" i="0" dirty="0">
                <a:solidFill>
                  <a:srgbClr val="1A1A1A"/>
                </a:solidFill>
                <a:effectLst/>
                <a:latin typeface="Source Sans Pro" panose="020B0503030403020204" pitchFamily="34" charset="0"/>
              </a:rPr>
              <a:t>: </a:t>
            </a:r>
            <a:r>
              <a:rPr lang="es-ES" sz="1600" b="0" i="0" dirty="0">
                <a:solidFill>
                  <a:srgbClr val="1A1A1A"/>
                </a:solidFill>
                <a:effectLst/>
                <a:highlight>
                  <a:srgbClr val="FFFF00"/>
                </a:highlight>
                <a:latin typeface="Source Sans Pro" panose="020B0503030403020204" pitchFamily="34" charset="0"/>
              </a:rPr>
              <a:t>Permite operaciones aritméticas</a:t>
            </a:r>
            <a:r>
              <a:rPr lang="es-ES" sz="1600" b="0" i="0" dirty="0">
                <a:solidFill>
                  <a:srgbClr val="1A1A1A"/>
                </a:solidFill>
                <a:effectLst/>
                <a:latin typeface="Source Sans Pro" panose="020B0503030403020204" pitchFamily="34" charset="0"/>
              </a:rPr>
              <a:t>, pero no se puede calcular proporciones.</a:t>
            </a:r>
          </a:p>
          <a:p>
            <a:pPr algn="l">
              <a:buFont typeface="+mj-lt"/>
              <a:buAutoNum type="arabicPeriod"/>
            </a:pPr>
            <a:r>
              <a:rPr lang="es-ES" sz="1600" b="1" i="0" dirty="0">
                <a:solidFill>
                  <a:srgbClr val="1A1A1A"/>
                </a:solidFill>
                <a:effectLst/>
                <a:latin typeface="Source Sans Pro" panose="020B0503030403020204" pitchFamily="34" charset="0"/>
              </a:rPr>
              <a:t>Escala de Razón</a:t>
            </a:r>
            <a:r>
              <a:rPr lang="es-ES" sz="1600" b="0" i="0" dirty="0">
                <a:solidFill>
                  <a:srgbClr val="1A1A1A"/>
                </a:solidFill>
                <a:effectLst/>
                <a:latin typeface="Source Sans Pro" panose="020B0503030403020204" pitchFamily="34" charset="0"/>
              </a:rPr>
              <a:t>:</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Descripción</a:t>
            </a:r>
            <a:r>
              <a:rPr lang="es-ES" sz="1600" b="0" i="0" dirty="0">
                <a:solidFill>
                  <a:srgbClr val="1A1A1A"/>
                </a:solidFill>
                <a:effectLst/>
                <a:latin typeface="Source Sans Pro" panose="020B0503030403020204" pitchFamily="34" charset="0"/>
              </a:rPr>
              <a:t>: Similar a la escala de intervalo, pero con un cero absoluto que indica la ausencia de la característica medida.</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Ejemplo</a:t>
            </a:r>
            <a:r>
              <a:rPr lang="es-ES" sz="1600" b="0" i="0" dirty="0">
                <a:solidFill>
                  <a:srgbClr val="1A1A1A"/>
                </a:solidFill>
                <a:effectLst/>
                <a:latin typeface="Source Sans Pro" panose="020B0503030403020204" pitchFamily="34" charset="0"/>
              </a:rPr>
              <a:t>: Peso, altura, tiempo.</a:t>
            </a:r>
          </a:p>
          <a:p>
            <a:pPr marL="742950" lvl="1" indent="-285750" algn="l">
              <a:buFont typeface="+mj-lt"/>
              <a:buAutoNum type="arabicPeriod"/>
            </a:pPr>
            <a:r>
              <a:rPr lang="es-ES" sz="1600" b="1" i="0" dirty="0">
                <a:solidFill>
                  <a:srgbClr val="1A1A1A"/>
                </a:solidFill>
                <a:effectLst/>
                <a:latin typeface="Source Sans Pro" panose="020B0503030403020204" pitchFamily="34" charset="0"/>
              </a:rPr>
              <a:t>Características</a:t>
            </a:r>
            <a:r>
              <a:rPr lang="es-ES" sz="1600" b="0" i="0" dirty="0">
                <a:solidFill>
                  <a:srgbClr val="1A1A1A"/>
                </a:solidFill>
                <a:effectLst/>
                <a:latin typeface="Source Sans Pro" panose="020B0503030403020204" pitchFamily="34" charset="0"/>
              </a:rPr>
              <a:t>: </a:t>
            </a:r>
            <a:r>
              <a:rPr lang="es-ES" sz="1600" b="0" i="0" dirty="0">
                <a:solidFill>
                  <a:srgbClr val="1A1A1A"/>
                </a:solidFill>
                <a:effectLst/>
                <a:highlight>
                  <a:srgbClr val="FFFF00"/>
                </a:highlight>
                <a:latin typeface="Source Sans Pro" panose="020B0503030403020204" pitchFamily="34" charset="0"/>
              </a:rPr>
              <a:t>Permite todas las operaciones aritméticas, incluyendo la comparación de proporciones.</a:t>
            </a:r>
          </a:p>
        </p:txBody>
      </p:sp>
    </p:spTree>
    <p:extLst>
      <p:ext uri="{BB962C8B-B14F-4D97-AF65-F5344CB8AC3E}">
        <p14:creationId xmlns:p14="http://schemas.microsoft.com/office/powerpoint/2010/main" val="3139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6EB0F2-B514-4247-8B2C-116A19FDC965}"/>
              </a:ext>
            </a:extLst>
          </p:cNvPr>
          <p:cNvSpPr txBox="1"/>
          <p:nvPr/>
        </p:nvSpPr>
        <p:spPr>
          <a:xfrm>
            <a:off x="341152" y="612844"/>
            <a:ext cx="11509695" cy="5632311"/>
          </a:xfrm>
          <a:prstGeom prst="rect">
            <a:avLst/>
          </a:prstGeom>
          <a:noFill/>
        </p:spPr>
        <p:txBody>
          <a:bodyPr wrap="square">
            <a:spAutoFit/>
          </a:bodyPr>
          <a:lstStyle/>
          <a:p>
            <a:r>
              <a:rPr lang="es-ES" b="1" dirty="0"/>
              <a:t>Escala de Razón o de Proporción: </a:t>
            </a:r>
          </a:p>
          <a:p>
            <a:r>
              <a:rPr lang="es-ES" dirty="0"/>
              <a:t>Las escalas de razón o escalas de proporción son un tipo de escala de medición que permite establecer igualdad, desigualdad, orden, distancia y, lo más importante, un punto cero absoluto.  Este punto cero representa la ausencia total de la característica que se está midiendo. </a:t>
            </a:r>
          </a:p>
          <a:p>
            <a:r>
              <a:rPr lang="es-ES" i="1" u="sng" dirty="0"/>
              <a:t>¿Qué significa esto? </a:t>
            </a:r>
            <a:r>
              <a:rPr lang="es-ES" dirty="0"/>
              <a:t>En las escalas de razón, el cero no es arbitrario como en las escalas de intervalo.  Significa que, si la variable tiene un valor de cero, significa que no existe la característica en cuestión. Ejemplos: </a:t>
            </a:r>
          </a:p>
          <a:p>
            <a:pPr marL="285750" indent="-285750">
              <a:buFontTx/>
              <a:buChar char="-"/>
            </a:pPr>
            <a:r>
              <a:rPr lang="es-ES" dirty="0"/>
              <a:t>Altura: Un objeto con una altura de 0 cm no tiene altura.</a:t>
            </a:r>
          </a:p>
          <a:p>
            <a:pPr marL="285750" indent="-285750">
              <a:buFontTx/>
              <a:buChar char="-"/>
            </a:pPr>
            <a:r>
              <a:rPr lang="es-ES" dirty="0"/>
              <a:t>Peso: Un objeto con un peso de 0 kg no tiene peso.- </a:t>
            </a:r>
          </a:p>
          <a:p>
            <a:pPr marL="285750" indent="-285750">
              <a:buFontTx/>
              <a:buChar char="-"/>
            </a:pPr>
            <a:r>
              <a:rPr lang="es-ES" dirty="0"/>
              <a:t>Dinero: Una persona con $0 en su cuenta bancaria no tiene dinero.</a:t>
            </a:r>
          </a:p>
          <a:p>
            <a:pPr marL="285750" indent="-285750">
              <a:buFontTx/>
              <a:buChar char="-"/>
            </a:pPr>
            <a:r>
              <a:rPr lang="es-ES" dirty="0"/>
              <a:t>Temperatura Kelvin (K): El cero absoluto en Kelvin (0 K) representa la ausencia total de energía térmica.</a:t>
            </a:r>
          </a:p>
          <a:p>
            <a:r>
              <a:rPr lang="es-ES" i="1" u="sng" dirty="0"/>
              <a:t>Ventajas de las escalas de razón</a:t>
            </a:r>
            <a:r>
              <a:rPr lang="es-ES" i="1" dirty="0"/>
              <a:t>: </a:t>
            </a:r>
          </a:p>
          <a:p>
            <a:pPr marL="285750" indent="-285750">
              <a:buFontTx/>
              <a:buChar char="-"/>
            </a:pPr>
            <a:r>
              <a:rPr lang="es-ES" dirty="0"/>
              <a:t>Permiten realizar operaciones matemáticas como suma, resta, multiplicación y división con significado real.</a:t>
            </a:r>
          </a:p>
          <a:p>
            <a:pPr marL="285750" indent="-285750">
              <a:buFontTx/>
              <a:buChar char="-"/>
            </a:pPr>
            <a:r>
              <a:rPr lang="es-ES" dirty="0"/>
              <a:t>- Se pueden calcular proporciones y razones entre los valores.</a:t>
            </a:r>
          </a:p>
          <a:p>
            <a:pPr marL="285750" indent="-285750">
              <a:buFontTx/>
              <a:buChar char="-"/>
            </a:pPr>
            <a:r>
              <a:rPr lang="es-ES" dirty="0"/>
              <a:t>- Ofrecen una mayor precisión en la medición y análisis de los datos. </a:t>
            </a:r>
          </a:p>
          <a:p>
            <a:r>
              <a:rPr lang="es-ES" u="sng" dirty="0"/>
              <a:t>Ejemplos de variables de razón</a:t>
            </a:r>
            <a:r>
              <a:rPr lang="es-ES" dirty="0"/>
              <a:t>: </a:t>
            </a:r>
          </a:p>
          <a:p>
            <a:pPr marL="285750" indent="-285750">
              <a:buFontTx/>
              <a:buChar char="-"/>
            </a:pPr>
            <a:r>
              <a:rPr lang="es-ES" dirty="0"/>
              <a:t>Volumen de ventas:  Un volumen de ventas de 0 unidades significa que no se vendió nada.</a:t>
            </a:r>
          </a:p>
          <a:p>
            <a:pPr marL="285750" indent="-285750">
              <a:buFontTx/>
              <a:buChar char="-"/>
            </a:pPr>
            <a:r>
              <a:rPr lang="es-ES" dirty="0"/>
              <a:t>Costos de producción: Un costo de producción de $0 significa que no se incurrió en ningún gasto.</a:t>
            </a:r>
          </a:p>
          <a:p>
            <a:pPr marL="285750" indent="-285750">
              <a:buFontTx/>
              <a:buChar char="-"/>
            </a:pPr>
            <a:r>
              <a:rPr lang="es-ES" dirty="0"/>
              <a:t>Cotización de un cierto tipo de acciones: Una cotización de $0 significa que la acción no tiene valor. </a:t>
            </a:r>
          </a:p>
          <a:p>
            <a:r>
              <a:rPr lang="es-ES" dirty="0"/>
              <a:t>En resumen, las escalas de razón son las más completas y precisas de las escalas de medición, ya que permiten realizar análisis estadísticos más robustos y obtener conclusiones más precisas.</a:t>
            </a:r>
          </a:p>
        </p:txBody>
      </p:sp>
    </p:spTree>
    <p:extLst>
      <p:ext uri="{BB962C8B-B14F-4D97-AF65-F5344CB8AC3E}">
        <p14:creationId xmlns:p14="http://schemas.microsoft.com/office/powerpoint/2010/main" val="275312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AEA64F-9AB0-411C-A669-35D9CCEAF703}"/>
              </a:ext>
            </a:extLst>
          </p:cNvPr>
          <p:cNvPicPr>
            <a:picLocks noChangeAspect="1"/>
          </p:cNvPicPr>
          <p:nvPr/>
        </p:nvPicPr>
        <p:blipFill>
          <a:blip r:embed="rId2"/>
          <a:stretch>
            <a:fillRect/>
          </a:stretch>
        </p:blipFill>
        <p:spPr>
          <a:xfrm>
            <a:off x="2636885" y="1702724"/>
            <a:ext cx="6918230" cy="3452551"/>
          </a:xfrm>
          <a:prstGeom prst="rect">
            <a:avLst/>
          </a:prstGeom>
        </p:spPr>
      </p:pic>
    </p:spTree>
    <p:extLst>
      <p:ext uri="{BB962C8B-B14F-4D97-AF65-F5344CB8AC3E}">
        <p14:creationId xmlns:p14="http://schemas.microsoft.com/office/powerpoint/2010/main" val="208156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54DE6F-2ED3-40D3-95A4-E9CF29785129}"/>
              </a:ext>
            </a:extLst>
          </p:cNvPr>
          <p:cNvSpPr txBox="1"/>
          <p:nvPr/>
        </p:nvSpPr>
        <p:spPr>
          <a:xfrm>
            <a:off x="391486" y="497171"/>
            <a:ext cx="11409027" cy="4524315"/>
          </a:xfrm>
          <a:prstGeom prst="rect">
            <a:avLst/>
          </a:prstGeom>
          <a:noFill/>
        </p:spPr>
        <p:txBody>
          <a:bodyPr wrap="square">
            <a:spAutoFit/>
          </a:bodyPr>
          <a:lstStyle/>
          <a:p>
            <a:pPr algn="ctr"/>
            <a:r>
              <a:rPr lang="es-ES" b="1" i="0" dirty="0">
                <a:solidFill>
                  <a:srgbClr val="1A1A1A"/>
                </a:solidFill>
                <a:effectLst/>
                <a:latin typeface="Source Sans Pro" panose="020B0503030403020204" pitchFamily="34" charset="0"/>
              </a:rPr>
              <a:t>Organización y Presentación de Datos</a:t>
            </a:r>
          </a:p>
          <a:p>
            <a:pPr algn="l"/>
            <a:r>
              <a:rPr lang="es-ES" b="0" i="0" dirty="0">
                <a:solidFill>
                  <a:srgbClr val="1A1A1A"/>
                </a:solidFill>
                <a:effectLst/>
                <a:latin typeface="Source Sans Pro" panose="020B0503030403020204" pitchFamily="34" charset="0"/>
              </a:rPr>
              <a:t>La organización y presentación de datos se refiere al proceso de estructurar y mostrar información de manera clara y comprensible, facilitando su análisis e interpretación.</a:t>
            </a:r>
          </a:p>
          <a:p>
            <a:pPr algn="l"/>
            <a:r>
              <a:rPr lang="es-ES" b="1" i="0" dirty="0">
                <a:solidFill>
                  <a:srgbClr val="1A1A1A"/>
                </a:solidFill>
                <a:effectLst/>
                <a:latin typeface="Source Sans Pro" panose="020B0503030403020204" pitchFamily="34" charset="0"/>
              </a:rPr>
              <a:t>Tipos de Organización y Presentación de Datos:</a:t>
            </a:r>
          </a:p>
          <a:p>
            <a:pPr algn="l">
              <a:buFont typeface="+mj-lt"/>
              <a:buAutoNum type="arabicPeriod"/>
            </a:pPr>
            <a:r>
              <a:rPr lang="es-ES" b="1" i="0" dirty="0">
                <a:solidFill>
                  <a:srgbClr val="1A1A1A"/>
                </a:solidFill>
                <a:effectLst/>
                <a:latin typeface="Source Sans Pro" panose="020B0503030403020204" pitchFamily="34" charset="0"/>
              </a:rPr>
              <a:t>Texto</a:t>
            </a:r>
            <a:r>
              <a:rPr lang="es-ES" b="0" i="0" dirty="0">
                <a:solidFill>
                  <a:srgbClr val="1A1A1A"/>
                </a:solidFill>
                <a:effectLst/>
                <a:latin typeface="Source Sans Pro" panose="020B0503030403020204" pitchFamily="34" charset="0"/>
              </a:rPr>
              <a:t>:</a:t>
            </a:r>
          </a:p>
          <a:p>
            <a:pPr marL="742950" lvl="1" indent="-285750" algn="l">
              <a:buFont typeface="+mj-lt"/>
              <a:buAutoNum type="arabicPeriod"/>
            </a:pPr>
            <a:r>
              <a:rPr lang="es-ES" b="1" i="0" dirty="0">
                <a:solidFill>
                  <a:srgbClr val="1A1A1A"/>
                </a:solidFill>
                <a:effectLst/>
                <a:latin typeface="Source Sans Pro" panose="020B0503030403020204" pitchFamily="34" charset="0"/>
              </a:rPr>
              <a:t>Descripción</a:t>
            </a:r>
            <a:r>
              <a:rPr lang="es-ES" b="0" i="0" dirty="0">
                <a:solidFill>
                  <a:srgbClr val="1A1A1A"/>
                </a:solidFill>
                <a:effectLst/>
                <a:latin typeface="Source Sans Pro" panose="020B0503030403020204" pitchFamily="34" charset="0"/>
              </a:rPr>
              <a:t>: Combina cifras y texto para resaltar comparaciones y cifras importantes.</a:t>
            </a:r>
          </a:p>
          <a:p>
            <a:pPr marL="742950" lvl="1" indent="-285750" algn="l">
              <a:buFont typeface="+mj-lt"/>
              <a:buAutoNum type="arabicPeriod"/>
            </a:pPr>
            <a:r>
              <a:rPr lang="es-ES" b="1" i="0" dirty="0">
                <a:solidFill>
                  <a:srgbClr val="1A1A1A"/>
                </a:solidFill>
                <a:effectLst/>
                <a:latin typeface="Source Sans Pro" panose="020B0503030403020204" pitchFamily="34" charset="0"/>
              </a:rPr>
              <a:t>Uso</a:t>
            </a:r>
            <a:r>
              <a:rPr lang="es-ES" b="0" i="0" dirty="0">
                <a:solidFill>
                  <a:srgbClr val="1A1A1A"/>
                </a:solidFill>
                <a:effectLst/>
                <a:latin typeface="Source Sans Pro" panose="020B0503030403020204" pitchFamily="34" charset="0"/>
              </a:rPr>
              <a:t>: Ideal para presentar datos limitados y hacer énfasis en ciertos puntos.</a:t>
            </a:r>
          </a:p>
          <a:p>
            <a:pPr algn="l">
              <a:buFont typeface="+mj-lt"/>
              <a:buAutoNum type="arabicPeriod"/>
            </a:pPr>
            <a:r>
              <a:rPr lang="es-ES" b="1" i="0" dirty="0">
                <a:solidFill>
                  <a:srgbClr val="1A1A1A"/>
                </a:solidFill>
                <a:effectLst/>
                <a:latin typeface="Source Sans Pro" panose="020B0503030403020204" pitchFamily="34" charset="0"/>
              </a:rPr>
              <a:t>Cuadros o Tablas</a:t>
            </a:r>
            <a:r>
              <a:rPr lang="es-ES" b="0" i="0" dirty="0">
                <a:solidFill>
                  <a:srgbClr val="1A1A1A"/>
                </a:solidFill>
                <a:effectLst/>
                <a:latin typeface="Source Sans Pro" panose="020B0503030403020204" pitchFamily="34" charset="0"/>
              </a:rPr>
              <a:t>:</a:t>
            </a:r>
          </a:p>
          <a:p>
            <a:pPr marL="742950" lvl="1" indent="-285750" algn="l">
              <a:buFont typeface="+mj-lt"/>
              <a:buAutoNum type="arabicPeriod"/>
            </a:pPr>
            <a:r>
              <a:rPr lang="es-ES" b="1" i="0" dirty="0">
                <a:solidFill>
                  <a:srgbClr val="1A1A1A"/>
                </a:solidFill>
                <a:effectLst/>
                <a:latin typeface="Source Sans Pro" panose="020B0503030403020204" pitchFamily="34" charset="0"/>
              </a:rPr>
              <a:t>Descripción</a:t>
            </a:r>
            <a:r>
              <a:rPr lang="es-ES" b="0" i="0" dirty="0">
                <a:solidFill>
                  <a:srgbClr val="1A1A1A"/>
                </a:solidFill>
                <a:effectLst/>
                <a:latin typeface="Source Sans Pro" panose="020B0503030403020204" pitchFamily="34" charset="0"/>
              </a:rPr>
              <a:t>: Presentan un gran número de datos de forma resumida, utilizando encabezados de columnas y títulos de filas.</a:t>
            </a:r>
          </a:p>
          <a:p>
            <a:pPr marL="742950" lvl="1" indent="-285750" algn="l">
              <a:buFont typeface="+mj-lt"/>
              <a:buAutoNum type="arabicPeriod"/>
            </a:pPr>
            <a:r>
              <a:rPr lang="es-ES" b="1" i="0" dirty="0">
                <a:solidFill>
                  <a:srgbClr val="1A1A1A"/>
                </a:solidFill>
                <a:effectLst/>
                <a:latin typeface="Source Sans Pro" panose="020B0503030403020204" pitchFamily="34" charset="0"/>
              </a:rPr>
              <a:t>Uso</a:t>
            </a:r>
            <a:r>
              <a:rPr lang="es-ES" b="0" i="0" dirty="0">
                <a:solidFill>
                  <a:srgbClr val="1A1A1A"/>
                </a:solidFill>
                <a:effectLst/>
                <a:latin typeface="Source Sans Pro" panose="020B0503030403020204" pitchFamily="34" charset="0"/>
              </a:rPr>
              <a:t>: Facilitan la lectura y comparación de datos, permitiendo una visión clara y concisa.</a:t>
            </a:r>
          </a:p>
          <a:p>
            <a:pPr algn="l">
              <a:buFont typeface="+mj-lt"/>
              <a:buAutoNum type="arabicPeriod"/>
            </a:pPr>
            <a:r>
              <a:rPr lang="es-ES" b="1" i="0" dirty="0">
                <a:solidFill>
                  <a:srgbClr val="1A1A1A"/>
                </a:solidFill>
                <a:effectLst/>
                <a:latin typeface="Source Sans Pro" panose="020B0503030403020204" pitchFamily="34" charset="0"/>
              </a:rPr>
              <a:t>Gráficos</a:t>
            </a:r>
            <a:r>
              <a:rPr lang="es-ES" b="0" i="0" dirty="0">
                <a:solidFill>
                  <a:srgbClr val="1A1A1A"/>
                </a:solidFill>
                <a:effectLst/>
                <a:latin typeface="Source Sans Pro" panose="020B0503030403020204" pitchFamily="34" charset="0"/>
              </a:rPr>
              <a:t>:</a:t>
            </a:r>
          </a:p>
          <a:p>
            <a:pPr marL="742950" lvl="1" indent="-285750" algn="l">
              <a:buFont typeface="+mj-lt"/>
              <a:buAutoNum type="arabicPeriod"/>
            </a:pPr>
            <a:r>
              <a:rPr lang="es-ES" b="1" i="0" dirty="0">
                <a:solidFill>
                  <a:srgbClr val="1A1A1A"/>
                </a:solidFill>
                <a:effectLst/>
                <a:latin typeface="Source Sans Pro" panose="020B0503030403020204" pitchFamily="34" charset="0"/>
              </a:rPr>
              <a:t>Descripción</a:t>
            </a:r>
            <a:r>
              <a:rPr lang="es-ES" b="0" i="0" dirty="0">
                <a:solidFill>
                  <a:srgbClr val="1A1A1A"/>
                </a:solidFill>
                <a:effectLst/>
                <a:latin typeface="Source Sans Pro" panose="020B0503030403020204" pitchFamily="34" charset="0"/>
              </a:rPr>
              <a:t>: Representaciones visuales de datos que permiten una rápida percepción de patrones y tendencias.</a:t>
            </a:r>
          </a:p>
          <a:p>
            <a:pPr marL="742950" lvl="1" indent="-285750" algn="l">
              <a:buFont typeface="+mj-lt"/>
              <a:buAutoNum type="arabicPeriod"/>
            </a:pPr>
            <a:r>
              <a:rPr lang="es-ES" b="1" i="0" dirty="0">
                <a:solidFill>
                  <a:srgbClr val="1A1A1A"/>
                </a:solidFill>
                <a:effectLst/>
                <a:latin typeface="Source Sans Pro" panose="020B0503030403020204" pitchFamily="34" charset="0"/>
              </a:rPr>
              <a:t>Tipos</a:t>
            </a:r>
            <a:r>
              <a:rPr lang="es-ES" b="0" i="0" dirty="0">
                <a:solidFill>
                  <a:srgbClr val="1A1A1A"/>
                </a:solidFill>
                <a:effectLst/>
                <a:latin typeface="Source Sans Pro" panose="020B0503030403020204" pitchFamily="34" charset="0"/>
              </a:rPr>
              <a:t>: Incluyen gráficos de barras, gráficos circulares, diagramas de Pareto, entre otros.</a:t>
            </a:r>
          </a:p>
          <a:p>
            <a:pPr marL="742950" lvl="1" indent="-285750" algn="l">
              <a:buFont typeface="+mj-lt"/>
              <a:buAutoNum type="arabicPeriod"/>
            </a:pPr>
            <a:r>
              <a:rPr lang="es-ES" b="1" i="0" dirty="0">
                <a:solidFill>
                  <a:srgbClr val="1A1A1A"/>
                </a:solidFill>
                <a:effectLst/>
                <a:latin typeface="Source Sans Pro" panose="020B0503030403020204" pitchFamily="34" charset="0"/>
              </a:rPr>
              <a:t>Uso</a:t>
            </a:r>
            <a:r>
              <a:rPr lang="es-ES" b="0" i="0" dirty="0">
                <a:solidFill>
                  <a:srgbClr val="1A1A1A"/>
                </a:solidFill>
                <a:effectLst/>
                <a:latin typeface="Source Sans Pro" panose="020B0503030403020204" pitchFamily="34" charset="0"/>
              </a:rPr>
              <a:t>: Eficaces para el análisis visual, aunque pueden ser menos precisos que las tablas.</a:t>
            </a:r>
          </a:p>
        </p:txBody>
      </p:sp>
    </p:spTree>
    <p:extLst>
      <p:ext uri="{BB962C8B-B14F-4D97-AF65-F5344CB8AC3E}">
        <p14:creationId xmlns:p14="http://schemas.microsoft.com/office/powerpoint/2010/main" val="393641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DB939AC-D412-4FC3-ACEF-B933D7D9CA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59652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1389</Words>
  <Application>Microsoft Office PowerPoint</Application>
  <PresentationFormat>Panorámica</PresentationFormat>
  <Paragraphs>84</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Source Sans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gonzalo berardini</dc:creator>
  <cp:lastModifiedBy>gonzalo berardini</cp:lastModifiedBy>
  <cp:revision>33</cp:revision>
  <dcterms:created xsi:type="dcterms:W3CDTF">2024-09-12T00:20:08Z</dcterms:created>
  <dcterms:modified xsi:type="dcterms:W3CDTF">2024-09-13T15:36:00Z</dcterms:modified>
</cp:coreProperties>
</file>