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465" r:id="rId7"/>
    <p:sldId id="365" r:id="rId8"/>
    <p:sldId id="257" r:id="rId9"/>
    <p:sldId id="258" r:id="rId10"/>
    <p:sldId id="470" r:id="rId11"/>
    <p:sldId id="471" r:id="rId12"/>
    <p:sldId id="476" r:id="rId13"/>
    <p:sldId id="478" r:id="rId14"/>
    <p:sldId id="479" r:id="rId15"/>
    <p:sldId id="445" r:id="rId16"/>
    <p:sldId id="477" r:id="rId17"/>
  </p:sldIdLst>
  <p:sldSz cx="9144000" cy="6858000" type="screen4x3"/>
  <p:notesSz cx="68580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D5AA0"/>
    <a:srgbClr val="008080"/>
    <a:srgbClr val="006699"/>
    <a:srgbClr val="27325C"/>
    <a:srgbClr val="FF3300"/>
    <a:srgbClr val="660066"/>
    <a:srgbClr val="B30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6170" autoAdjust="0"/>
    <p:restoredTop sz="80645" autoAdjust="0"/>
  </p:normalViewPr>
  <p:slideViewPr>
    <p:cSldViewPr>
      <p:cViewPr>
        <p:scale>
          <a:sx n="66" d="100"/>
          <a:sy n="66" d="100"/>
        </p:scale>
        <p:origin x="-6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08" y="1944"/>
      </p:cViewPr>
      <p:guideLst>
        <p:guide orient="horz" pos="2928"/>
        <p:guide pos="216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B07F208B-09AC-4A5F-A834-6CF34E517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heSansBold-Plai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heSansBold-Plai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heSansBold-Plain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heSansBold-Plain" pitchFamily="34" charset="0"/>
              </a:defRPr>
            </a:lvl1pPr>
          </a:lstStyle>
          <a:p>
            <a:pPr>
              <a:defRPr/>
            </a:pPr>
            <a:fld id="{BF21006A-4CD5-4019-99BA-40403C527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E3BFC-31FF-4F7D-989B-6084C4C69A55}" type="slidenum">
              <a:rPr lang="en-US" smtClean="0">
                <a:latin typeface="TheSansBold-Plain"/>
              </a:rPr>
              <a:pPr/>
              <a:t>2</a:t>
            </a:fld>
            <a:endParaRPr lang="en-US" smtClean="0">
              <a:latin typeface="TheSansBold-Plain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6A42C-041D-4279-ADE5-7BB2B351AC6C}" type="slidenum">
              <a:rPr lang="en-US" smtClean="0">
                <a:latin typeface="TheSansBold-Plain"/>
              </a:rPr>
              <a:pPr/>
              <a:t>3</a:t>
            </a:fld>
            <a:endParaRPr lang="en-US" smtClean="0">
              <a:latin typeface="TheSansBold-Plain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400" smtClean="0">
                <a:latin typeface="Tahoma" pitchFamily="34" charset="0"/>
              </a:rPr>
              <a:t>Not just a regulator for when things go wrong but promote health and social services excellence by delivering a structured programme aimed at identifying and sharing good practice, building capacity and capability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6807-FF18-4354-AE43-1923A1DFE7AD}" type="slidenum">
              <a:rPr lang="en-US" smtClean="0">
                <a:latin typeface="TheSansBold-Plain"/>
              </a:rPr>
              <a:pPr/>
              <a:t>4</a:t>
            </a:fld>
            <a:endParaRPr lang="en-US" smtClean="0">
              <a:latin typeface="TheSansBold-Plain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E" b="1" smtClean="0"/>
              <a:t>Working with stakeholders examples:</a:t>
            </a:r>
          </a:p>
          <a:p>
            <a:r>
              <a:rPr lang="en-IE" smtClean="0"/>
              <a:t>Patient reps on all advisory committees</a:t>
            </a:r>
          </a:p>
          <a:p>
            <a:r>
              <a:rPr lang="en-IE" smtClean="0"/>
              <a:t>Report as much as possible free from jargon and written in simple English</a:t>
            </a:r>
          </a:p>
          <a:p>
            <a:r>
              <a:rPr lang="en-IE" smtClean="0"/>
              <a:t>Guides to help the public and raise awareness – Checklist of what to look for in a nursing home – advise on what questions to ask, arranging a visit.</a:t>
            </a:r>
          </a:p>
          <a:p>
            <a:r>
              <a:rPr lang="en-IE" smtClean="0"/>
              <a:t>Recently published booklet on Information Governance – raising awareness of patient rights around health information (privacy and confidentiality)</a:t>
            </a:r>
            <a:endParaRPr lang="en-US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sz="1000" smtClean="0"/>
              <a:t>CEO – Dr Tracey Cooper</a:t>
            </a:r>
          </a:p>
          <a:p>
            <a:pPr>
              <a:lnSpc>
                <a:spcPct val="80000"/>
              </a:lnSpc>
            </a:pPr>
            <a:r>
              <a:rPr lang="en-IE" sz="1000" smtClean="0"/>
              <a:t>Board – Mr. Pat McGrath</a:t>
            </a:r>
          </a:p>
          <a:p>
            <a:pPr>
              <a:lnSpc>
                <a:spcPct val="80000"/>
              </a:lnSpc>
            </a:pPr>
            <a:r>
              <a:rPr lang="en-IE" sz="1000" smtClean="0"/>
              <a:t>HIQA is organised into Directorates</a:t>
            </a:r>
          </a:p>
          <a:p>
            <a:pPr>
              <a:lnSpc>
                <a:spcPct val="80000"/>
              </a:lnSpc>
            </a:pPr>
            <a:r>
              <a:rPr lang="en-IE" sz="1000" smtClean="0"/>
              <a:t>Currently reviewing its structures from directorates to a cross directorate approach</a:t>
            </a:r>
            <a:endParaRPr lang="en-US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sz="1000" smtClean="0"/>
              <a:t>Setting Standards 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IE" sz="1000" i="1" smtClean="0"/>
              <a:t>Symptomatic Breast Disease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IE" sz="1000" i="1" smtClean="0"/>
              <a:t>Healthcare associated Infections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IE" sz="1000" i="1" smtClean="0"/>
              <a:t>Residential care of older people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</a:pPr>
            <a:r>
              <a:rPr lang="en-IE" sz="1000" i="1" smtClean="0"/>
              <a:t>National Standards for Children in Residential Services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</p:spPr>
        <p:txBody>
          <a:bodyPr/>
          <a:lstStyle/>
          <a:p>
            <a:r>
              <a:rPr lang="en-GB" smtClean="0"/>
              <a:t>HI Directorate</a:t>
            </a:r>
          </a:p>
          <a:p>
            <a:r>
              <a:rPr lang="en-GB" smtClean="0"/>
              <a:t>	Jane Grimson (Director)</a:t>
            </a:r>
          </a:p>
          <a:p>
            <a:r>
              <a:rPr lang="en-GB" smtClean="0"/>
              <a:t>	14 staff – based in both cork and Dublin</a:t>
            </a:r>
          </a:p>
          <a:p>
            <a:r>
              <a:rPr lang="en-GB" smtClean="0"/>
              <a:t>	various background – nurses, doctors, scientific/technical staff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44E20-E33D-4EF9-88C1-F643EB03A3BB}" type="slidenum">
              <a:rPr lang="en-IE" smtClean="0">
                <a:latin typeface="TheSansBold-Plain"/>
              </a:rPr>
              <a:pPr/>
              <a:t>11</a:t>
            </a:fld>
            <a:endParaRPr lang="en-IE" smtClean="0">
              <a:latin typeface="TheSansBold-Pla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5165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752600"/>
            <a:ext cx="4114800" cy="4038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752600"/>
            <a:ext cx="41148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52600"/>
            <a:ext cx="41148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752600"/>
            <a:ext cx="41148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3848100"/>
            <a:ext cx="41148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752600"/>
            <a:ext cx="8382000" cy="4038600"/>
          </a:xfrm>
        </p:spPr>
        <p:txBody>
          <a:bodyPr/>
          <a:lstStyle/>
          <a:p>
            <a:pPr lvl="0"/>
            <a:endParaRPr lang="en-IE" noProof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52600"/>
            <a:ext cx="41148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752600"/>
            <a:ext cx="41148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11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752600"/>
            <a:ext cx="411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8" descr="bg_main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q=data+quality+and+doctors&amp;start=249&amp;num=10&amp;hl=en&amp;biw=1212&amp;bih=559&amp;tbm=isch&amp;tbnid=QVfgaNtFvhXFbM:&amp;imgrefurl=http://www.hunters.co.uk/Healthcare_Consultancy/projects/Healthcare_Projects/Bromley_NHS_Review/&amp;docid=wUB8wsgSLPhYaM&amp;imgurl=http://www.hunters.co.uk/webmedia/homepage/doctors.jpg&amp;w=782&amp;h=428&amp;ei=OLgbUIn1FtSGhQezh4CYAw&amp;zoom=1&amp;iact=hc&amp;vpx=218&amp;vpy=229&amp;dur=110&amp;hovh=166&amp;hovw=304&amp;tx=102&amp;ty=82&amp;sig=118336570326318517548&amp;page=17&amp;tbnh=119&amp;tbnw=217&amp;ndsp=15&amp;ved=1t:429,r:1,s:249,i:2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600200"/>
            <a:ext cx="7772400" cy="2000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E" sz="3200" smtClean="0">
                <a:solidFill>
                  <a:srgbClr val="0070C0"/>
                </a:solidFill>
              </a:rPr>
              <a:t>Driving patient safety </a:t>
            </a:r>
            <a:br>
              <a:rPr lang="en-IE" sz="3200" smtClean="0">
                <a:solidFill>
                  <a:srgbClr val="0070C0"/>
                </a:solidFill>
              </a:rPr>
            </a:br>
            <a:r>
              <a:rPr lang="en-IE" sz="3200" smtClean="0">
                <a:solidFill>
                  <a:srgbClr val="0070C0"/>
                </a:solidFill>
              </a:rPr>
              <a:t/>
            </a:r>
            <a:br>
              <a:rPr lang="en-IE" sz="3200" smtClean="0">
                <a:solidFill>
                  <a:srgbClr val="0070C0"/>
                </a:solidFill>
              </a:rPr>
            </a:br>
            <a:r>
              <a:rPr lang="en-IE" sz="3200" smtClean="0">
                <a:solidFill>
                  <a:srgbClr val="0070C0"/>
                </a:solidFill>
              </a:rPr>
              <a:t>National Standard Demographic Dataset for use in health and social care settings in Ireland</a:t>
            </a:r>
            <a:endParaRPr lang="en-US" sz="3200" smtClean="0">
              <a:solidFill>
                <a:srgbClr val="0070C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IE" sz="1400" smtClean="0"/>
          </a:p>
          <a:p>
            <a:pPr eaLnBrk="1" hangingPunct="1">
              <a:lnSpc>
                <a:spcPct val="80000"/>
              </a:lnSpc>
            </a:pPr>
            <a:r>
              <a:rPr lang="en-IE" sz="2000" smtClean="0"/>
              <a:t>Barbara Foley, PhD</a:t>
            </a:r>
          </a:p>
          <a:p>
            <a:pPr eaLnBrk="1" hangingPunct="1">
              <a:lnSpc>
                <a:spcPct val="80000"/>
              </a:lnSpc>
            </a:pPr>
            <a:r>
              <a:rPr lang="en-IE" sz="2000" smtClean="0"/>
              <a:t>Tracy O’Carroll</a:t>
            </a:r>
          </a:p>
          <a:p>
            <a:pPr eaLnBrk="1" hangingPunct="1">
              <a:lnSpc>
                <a:spcPct val="80000"/>
              </a:lnSpc>
            </a:pPr>
            <a:endParaRPr lang="en-IE" sz="2000" smtClean="0"/>
          </a:p>
          <a:p>
            <a:pPr eaLnBrk="1" hangingPunct="1">
              <a:lnSpc>
                <a:spcPct val="80000"/>
              </a:lnSpc>
            </a:pPr>
            <a:r>
              <a:rPr lang="en-IE" sz="2000" smtClean="0"/>
              <a:t>Health Information and Quality Authority (HIQA)</a:t>
            </a:r>
          </a:p>
        </p:txBody>
      </p:sp>
      <p:pic>
        <p:nvPicPr>
          <p:cNvPr id="2052" name="Picture 6" descr="C:\Users\BFoley\Desktop\National-Standard-Demographic-Dataset-20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3335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5334000" cy="4038600"/>
          </a:xfrm>
        </p:spPr>
        <p:txBody>
          <a:bodyPr/>
          <a:lstStyle/>
          <a:p>
            <a:r>
              <a:rPr lang="en-IE" smtClean="0"/>
              <a:t>General Practice Messaging standard Version 2.0</a:t>
            </a:r>
          </a:p>
          <a:p>
            <a:endParaRPr lang="en-IE" smtClean="0"/>
          </a:p>
          <a:p>
            <a:r>
              <a:rPr lang="en-IE" smtClean="0"/>
              <a:t>National Standard for Patient Discharge summary</a:t>
            </a:r>
          </a:p>
          <a:p>
            <a:endParaRPr lang="en-IE" smtClean="0"/>
          </a:p>
          <a:p>
            <a:r>
              <a:rPr lang="en-IE" smtClean="0">
                <a:solidFill>
                  <a:srgbClr val="0070C0"/>
                </a:solidFill>
              </a:rPr>
              <a:t>National Standard Demographic Dataset and Guidance</a:t>
            </a:r>
            <a:endParaRPr lang="en-GB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609600"/>
            <a:ext cx="78486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IE" sz="3200" b="1" dirty="0">
                <a:solidFill>
                  <a:srgbClr val="0070C0"/>
                </a:solidFill>
                <a:latin typeface="+mn-lt"/>
              </a:rPr>
              <a:t>Health Information Standards</a:t>
            </a:r>
            <a:endParaRPr lang="en-IE" sz="32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1268" name="Picture 4" descr="C:\Users\BFoley\Desktop\report-cover_p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219200"/>
            <a:ext cx="13335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C:\Users\BFoley\Desktop\National-Standard-Patient-Discharge-Summar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2590800"/>
            <a:ext cx="13335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C:\Users\BFoley\Desktop\National-Standard-Demographic-Dataset-20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343400"/>
            <a:ext cx="13335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468313" y="692150"/>
            <a:ext cx="8218487" cy="725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3200" smtClean="0">
                <a:solidFill>
                  <a:srgbClr val="0070C0"/>
                </a:solidFill>
              </a:rPr>
              <a:t>GP referral dataset  (March 2011)</a:t>
            </a:r>
            <a:endParaRPr lang="en-US" sz="3200" smtClean="0">
              <a:solidFill>
                <a:srgbClr val="0070C0"/>
              </a:solidFill>
            </a:endParaRP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562600" y="1524000"/>
            <a:ext cx="3200400" cy="4502150"/>
          </a:xfrm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11188" y="1700213"/>
            <a:ext cx="423068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E" sz="2800">
                <a:solidFill>
                  <a:schemeClr val="tx1"/>
                </a:solidFill>
              </a:rPr>
              <a:t>Recommendations on patient referrals from general practice to outpatient and radiology services </a:t>
            </a:r>
          </a:p>
          <a:p>
            <a:endParaRPr lang="en-IE" sz="280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E" sz="2800">
                <a:solidFill>
                  <a:schemeClr val="tx1"/>
                </a:solidFill>
              </a:rPr>
              <a:t>National standard template for patient referral information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g_sub_img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343400"/>
          </a:xfrm>
          <a:noFill/>
        </p:spPr>
        <p:txBody>
          <a:bodyPr/>
          <a:lstStyle/>
          <a:p>
            <a:pPr eaLnBrk="1" hangingPunct="1">
              <a:buSzPct val="80000"/>
              <a:buFont typeface="Wingdings" pitchFamily="2" charset="2"/>
              <a:buChar char="§"/>
            </a:pPr>
            <a:r>
              <a:rPr lang="en-IE" smtClean="0">
                <a:solidFill>
                  <a:srgbClr val="27325C"/>
                </a:solidFill>
              </a:rPr>
              <a:t>Background - Health Information and Quality Authority (HIQA)</a:t>
            </a:r>
          </a:p>
          <a:p>
            <a:pPr eaLnBrk="1" hangingPunct="1">
              <a:buSzPct val="80000"/>
              <a:buFont typeface="Wingdings" pitchFamily="2" charset="2"/>
              <a:buChar char="§"/>
            </a:pPr>
            <a:r>
              <a:rPr lang="en-IE" smtClean="0">
                <a:solidFill>
                  <a:srgbClr val="27325C"/>
                </a:solidFill>
              </a:rPr>
              <a:t>Health Information Directorate  - current projects</a:t>
            </a:r>
          </a:p>
          <a:p>
            <a:pPr eaLnBrk="1" hangingPunct="1">
              <a:buSzPct val="80000"/>
              <a:buFont typeface="Wingdings" pitchFamily="2" charset="2"/>
              <a:buChar char="§"/>
            </a:pPr>
            <a:r>
              <a:rPr lang="en-IE" smtClean="0">
                <a:solidFill>
                  <a:srgbClr val="27325C"/>
                </a:solidFill>
              </a:rPr>
              <a:t>National Standard Demographic dataset and guidance</a:t>
            </a:r>
          </a:p>
          <a:p>
            <a:pPr lvl="1" eaLnBrk="1" hangingPunct="1">
              <a:buSzPct val="80000"/>
              <a:buFont typeface="Wingdings" pitchFamily="2" charset="2"/>
              <a:buChar char="§"/>
            </a:pPr>
            <a:r>
              <a:rPr lang="en-IE" smtClean="0">
                <a:solidFill>
                  <a:srgbClr val="27325C"/>
                </a:solidFill>
              </a:rPr>
              <a:t>Purpose</a:t>
            </a:r>
          </a:p>
          <a:p>
            <a:pPr lvl="1" eaLnBrk="1" hangingPunct="1">
              <a:buSzPct val="80000"/>
              <a:buFont typeface="Wingdings" pitchFamily="2" charset="2"/>
              <a:buChar char="§"/>
            </a:pPr>
            <a:r>
              <a:rPr lang="en-IE" smtClean="0">
                <a:solidFill>
                  <a:srgbClr val="27325C"/>
                </a:solidFill>
              </a:rPr>
              <a:t>Methodology</a:t>
            </a:r>
          </a:p>
          <a:p>
            <a:pPr lvl="1" eaLnBrk="1" hangingPunct="1">
              <a:buSzPct val="80000"/>
              <a:buFont typeface="Wingdings" pitchFamily="2" charset="2"/>
              <a:buChar char="§"/>
            </a:pPr>
            <a:r>
              <a:rPr lang="en-IE" smtClean="0">
                <a:solidFill>
                  <a:srgbClr val="27325C"/>
                </a:solidFill>
              </a:rPr>
              <a:t>Summary of dataset and guidance</a:t>
            </a:r>
          </a:p>
          <a:p>
            <a:pPr lvl="1" eaLnBrk="1" hangingPunct="1">
              <a:buSzPct val="80000"/>
              <a:buFont typeface="Wingdings" pitchFamily="2" charset="2"/>
              <a:buChar char="§"/>
            </a:pPr>
            <a:endParaRPr lang="en-IE" smtClean="0">
              <a:solidFill>
                <a:srgbClr val="27325C"/>
              </a:solidFill>
            </a:endParaRPr>
          </a:p>
          <a:p>
            <a:pPr lvl="1" eaLnBrk="1" hangingPunct="1">
              <a:buSzPct val="80000"/>
              <a:buFontTx/>
              <a:buNone/>
            </a:pPr>
            <a:endParaRPr lang="en-IE" smtClean="0">
              <a:solidFill>
                <a:srgbClr val="27325C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27325C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IE" sz="3200" b="1">
                <a:latin typeface="Tahoma" pitchFamily="34" charset="0"/>
              </a:rPr>
              <a:t>Overview</a:t>
            </a:r>
            <a:endParaRPr lang="en-US" sz="32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g_sub_img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382000" cy="40386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IE" sz="3600" b="1" smtClean="0">
                <a:solidFill>
                  <a:srgbClr val="27325C"/>
                </a:solidFill>
              </a:rPr>
              <a:t> To drive continuous improvements in the quality and safety of health and social care in Ireland.</a:t>
            </a:r>
            <a:endParaRPr lang="en-IE" sz="3200" b="1" smtClean="0">
              <a:solidFill>
                <a:srgbClr val="27325C"/>
              </a:solidFill>
            </a:endParaRPr>
          </a:p>
          <a:p>
            <a:pPr algn="ctr" eaLnBrk="1" hangingPunct="1">
              <a:buFontTx/>
              <a:buNone/>
            </a:pPr>
            <a:endParaRPr lang="en-US" smtClean="0">
              <a:solidFill>
                <a:srgbClr val="27325C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IE" sz="2800" b="1">
                <a:latin typeface="Tahoma" pitchFamily="34" charset="0"/>
              </a:rPr>
              <a:t>Remit of HIQA</a:t>
            </a:r>
            <a:endParaRPr lang="en-US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g_sub_img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IE" dirty="0" smtClean="0">
                <a:solidFill>
                  <a:srgbClr val="27325C"/>
                </a:solidFill>
              </a:rPr>
              <a:t>Health Act 2007, establishment 15 May 2007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IE" dirty="0" smtClean="0">
                <a:solidFill>
                  <a:srgbClr val="27325C"/>
                </a:solidFill>
              </a:rPr>
              <a:t>Independent - reporting to Minister for Health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IE" dirty="0" smtClean="0">
                <a:solidFill>
                  <a:srgbClr val="27325C"/>
                </a:solidFill>
              </a:rPr>
              <a:t>Work with stakeholders, including patients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IE" dirty="0" smtClean="0">
                <a:solidFill>
                  <a:srgbClr val="27325C"/>
                </a:solidFill>
              </a:rPr>
              <a:t>Person-centred ethos of “</a:t>
            </a:r>
            <a:r>
              <a:rPr lang="en-IE" dirty="0" smtClean="0">
                <a:solidFill>
                  <a:srgbClr val="0070C0"/>
                </a:solidFill>
              </a:rPr>
              <a:t>working with</a:t>
            </a:r>
            <a:r>
              <a:rPr lang="en-IE" dirty="0" smtClean="0">
                <a:solidFill>
                  <a:srgbClr val="27325C"/>
                </a:solidFill>
              </a:rPr>
              <a:t>” not “</a:t>
            </a:r>
            <a:r>
              <a:rPr lang="en-IE" dirty="0" smtClean="0">
                <a:solidFill>
                  <a:srgbClr val="0070C0"/>
                </a:solidFill>
              </a:rPr>
              <a:t>doing to”</a:t>
            </a:r>
            <a:r>
              <a:rPr lang="en-IE" dirty="0" smtClean="0">
                <a:solidFill>
                  <a:srgbClr val="27325C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IE" dirty="0" smtClean="0">
                <a:solidFill>
                  <a:srgbClr val="27325C"/>
                </a:solidFill>
              </a:rPr>
              <a:t>HQ in Cork; regional office in Dublin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IE" sz="2800" dirty="0" smtClean="0">
                <a:solidFill>
                  <a:srgbClr val="27325C"/>
                </a:solidFill>
                <a:ea typeface="+mn-ea"/>
                <a:cs typeface="+mn-cs"/>
              </a:rPr>
              <a:t>Regulatory directorate (health and social services)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IE" sz="2800" dirty="0" smtClean="0">
                <a:solidFill>
                  <a:srgbClr val="27325C"/>
                </a:solidFill>
                <a:ea typeface="+mn-ea"/>
                <a:cs typeface="+mn-cs"/>
              </a:rPr>
              <a:t>Safety, Quality Improvement directorate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IE" sz="2800" dirty="0" smtClean="0">
                <a:solidFill>
                  <a:srgbClr val="27325C"/>
                </a:solidFill>
                <a:ea typeface="+mn-ea"/>
                <a:cs typeface="+mn-cs"/>
              </a:rPr>
              <a:t>Health Technology Assessment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IE" sz="2800" dirty="0" smtClean="0">
                <a:solidFill>
                  <a:srgbClr val="27325C"/>
                </a:solidFill>
                <a:ea typeface="+mn-ea"/>
                <a:cs typeface="+mn-cs"/>
              </a:rPr>
              <a:t>Health Information</a:t>
            </a:r>
            <a:endParaRPr lang="en-US" sz="2800" dirty="0" smtClean="0">
              <a:solidFill>
                <a:srgbClr val="27325C"/>
              </a:solidFill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27325C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dirty="0" smtClean="0">
              <a:solidFill>
                <a:srgbClr val="27325C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IE" sz="2800" b="1">
                <a:latin typeface="Tahoma" pitchFamily="34" charset="0"/>
              </a:rPr>
              <a:t>Background</a:t>
            </a:r>
            <a:endParaRPr lang="en-US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20713"/>
            <a:ext cx="8458200" cy="796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3200" smtClean="0">
                <a:solidFill>
                  <a:srgbClr val="0070C0"/>
                </a:solidFill>
              </a:rPr>
              <a:t>What is HIQA’s role?</a:t>
            </a:r>
            <a:endParaRPr lang="en-US" sz="3200" smtClean="0">
              <a:solidFill>
                <a:srgbClr val="0070C0"/>
              </a:solidFill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Setting Standards </a:t>
            </a:r>
          </a:p>
          <a:p>
            <a:pPr lvl="1">
              <a:buClr>
                <a:schemeClr val="accent2"/>
              </a:buClr>
            </a:pPr>
            <a:r>
              <a:rPr lang="en-IE" smtClean="0"/>
              <a:t>Safer Better Care (healthcare)</a:t>
            </a:r>
          </a:p>
          <a:p>
            <a:pPr lvl="1">
              <a:buClr>
                <a:schemeClr val="accent2"/>
              </a:buClr>
            </a:pPr>
            <a:r>
              <a:rPr lang="en-IE" smtClean="0"/>
              <a:t>Residential care of older people</a:t>
            </a:r>
          </a:p>
          <a:p>
            <a:pPr lvl="1">
              <a:buClr>
                <a:schemeClr val="accent2"/>
              </a:buClr>
            </a:pPr>
            <a:r>
              <a:rPr lang="en-IE" smtClean="0"/>
              <a:t>Protection and welfare of children</a:t>
            </a:r>
          </a:p>
          <a:p>
            <a:pPr lvl="1">
              <a:buClr>
                <a:schemeClr val="accent2"/>
              </a:buClr>
            </a:pPr>
            <a:r>
              <a:rPr lang="en-IE" smtClean="0"/>
              <a:t>Residential services for people with disabilities</a:t>
            </a:r>
          </a:p>
          <a:p>
            <a:pPr>
              <a:buClr>
                <a:schemeClr val="accent2"/>
              </a:buClr>
            </a:pPr>
            <a:r>
              <a:rPr lang="en-IE" smtClean="0"/>
              <a:t>Monitoring Quality and Safety in Healthcare</a:t>
            </a:r>
          </a:p>
          <a:p>
            <a:pPr>
              <a:buClr>
                <a:schemeClr val="accent2"/>
              </a:buClr>
            </a:pPr>
            <a:r>
              <a:rPr lang="en-IE" smtClean="0"/>
              <a:t>Inspecting Social Services</a:t>
            </a:r>
          </a:p>
          <a:p>
            <a:pPr>
              <a:buClr>
                <a:schemeClr val="accent2"/>
              </a:buClr>
            </a:pPr>
            <a:r>
              <a:rPr lang="en-IE" smtClean="0"/>
              <a:t>Health Technology Assessment</a:t>
            </a:r>
          </a:p>
          <a:p>
            <a:pPr>
              <a:buClr>
                <a:schemeClr val="accent2"/>
              </a:buClr>
            </a:pPr>
            <a:r>
              <a:rPr lang="en-IE" smtClean="0"/>
              <a:t>Health Information</a:t>
            </a:r>
          </a:p>
          <a:p>
            <a:pPr>
              <a:buSzPct val="70000"/>
              <a:buFontTx/>
              <a:buNone/>
            </a:pPr>
            <a:endParaRPr lang="en-IE" b="1" smtClean="0"/>
          </a:p>
          <a:p>
            <a:pPr>
              <a:buSzPct val="70000"/>
              <a:buFontTx/>
              <a:buNone/>
            </a:pPr>
            <a:endParaRPr lang="en-IE" smtClean="0">
              <a:latin typeface="Arial" pitchFamily="34" charset="0"/>
            </a:endParaRPr>
          </a:p>
          <a:p>
            <a:pPr>
              <a:buSzPct val="70000"/>
              <a:buFontTx/>
              <a:buNone/>
            </a:pPr>
            <a:endParaRPr lang="en-US" smtClean="0">
              <a:latin typeface="Arial" pitchFamily="34" charset="0"/>
            </a:endParaRPr>
          </a:p>
        </p:txBody>
      </p:sp>
      <p:pic>
        <p:nvPicPr>
          <p:cNvPr id="6148" name="rg_hi" descr="http://t0.gstatic.com/images?q=tbn:ANd9GcR0pmOA9G9k4Nwk4ldiA9-7DOoWPiPNCvU2JavScI3pZbuXBx_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828800"/>
            <a:ext cx="26066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8153400" cy="731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3600" smtClean="0">
                <a:solidFill>
                  <a:srgbClr val="0070C0"/>
                </a:solidFill>
              </a:rPr>
              <a:t>Setting Standards</a:t>
            </a:r>
            <a:br>
              <a:rPr lang="en-IE" sz="3600" smtClean="0">
                <a:solidFill>
                  <a:srgbClr val="0070C0"/>
                </a:solidFill>
              </a:rPr>
            </a:br>
            <a:endParaRPr lang="en-US" sz="3600" smtClean="0">
              <a:solidFill>
                <a:srgbClr val="0070C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3352800" cy="4038600"/>
          </a:xfrm>
        </p:spPr>
        <p:txBody>
          <a:bodyPr/>
          <a:lstStyle/>
          <a:p>
            <a:r>
              <a:rPr lang="en-US" smtClean="0"/>
              <a:t>Healthcare</a:t>
            </a:r>
          </a:p>
          <a:p>
            <a:r>
              <a:rPr lang="en-US" smtClean="0"/>
              <a:t>Social care</a:t>
            </a:r>
          </a:p>
          <a:p>
            <a:r>
              <a:rPr lang="en-US" smtClean="0"/>
              <a:t>Health Information </a:t>
            </a:r>
          </a:p>
        </p:txBody>
      </p: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752600"/>
            <a:ext cx="140493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600200"/>
            <a:ext cx="1333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9" descr="C:\Users\BFoley\Desktop\report-cover_pn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4114800"/>
            <a:ext cx="13335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" descr="C:\Users\BFoley\Desktop\Guide-on-Regulation-Disability-Servic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4267200"/>
            <a:ext cx="13335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GB" sz="2400" smtClean="0"/>
              <a:t>Develop the standards for the collection and sharing of information across the health and social services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Tx/>
              <a:buNone/>
            </a:pPr>
            <a:endParaRPr lang="en-GB" sz="2400" smtClean="0"/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GB" sz="2400" smtClean="0"/>
              <a:t>Develop standards for interoperability of information systems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endParaRPr lang="en-GB" sz="2400" smtClean="0"/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GB" sz="2400" smtClean="0"/>
              <a:t>Identify gaps in the collection and sharing of information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endParaRPr lang="en-GB" sz="2400" smtClean="0"/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GB" sz="2400" smtClean="0"/>
              <a:t>Collaborate with key stakeholders</a:t>
            </a:r>
          </a:p>
          <a:p>
            <a:pPr>
              <a:lnSpc>
                <a:spcPct val="80000"/>
              </a:lnSpc>
              <a:buClr>
                <a:schemeClr val="accent2"/>
              </a:buClr>
            </a:pPr>
            <a:endParaRPr lang="en-GB" sz="2400" smtClean="0"/>
          </a:p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GB" sz="2400" smtClean="0"/>
              <a:t>Evaluate, interpret and publish available information on our health and social care services and population health</a:t>
            </a:r>
          </a:p>
          <a:p>
            <a:pPr>
              <a:lnSpc>
                <a:spcPct val="80000"/>
              </a:lnSpc>
            </a:pPr>
            <a:endParaRPr lang="en-US" sz="1800" smtClean="0">
              <a:solidFill>
                <a:srgbClr val="27325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27325C"/>
              </a:solidFill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92150"/>
            <a:ext cx="854075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3200" smtClean="0">
                <a:solidFill>
                  <a:srgbClr val="0070C0"/>
                </a:solidFill>
              </a:rPr>
              <a:t>Health Information function</a:t>
            </a:r>
            <a:endParaRPr lang="en-US" sz="320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304800" y="6858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3200" smtClean="0">
                <a:solidFill>
                  <a:srgbClr val="0070C0"/>
                </a:solidFill>
              </a:rPr>
              <a:t>Health Information projects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086600" cy="1676400"/>
          </a:xfrm>
        </p:spPr>
        <p:txBody>
          <a:bodyPr/>
          <a:lstStyle/>
          <a:p>
            <a:r>
              <a:rPr lang="en-IE" smtClean="0"/>
              <a:t>National data collections</a:t>
            </a:r>
          </a:p>
          <a:p>
            <a:pPr lvl="1"/>
            <a:r>
              <a:rPr lang="en-IE" smtClean="0"/>
              <a:t>National Catalogue of all health and social care data collections in Ireland</a:t>
            </a:r>
          </a:p>
          <a:p>
            <a:pPr lvl="1"/>
            <a:r>
              <a:rPr lang="en-IE" smtClean="0"/>
              <a:t>Guiding Principles for national data collections</a:t>
            </a:r>
          </a:p>
          <a:p>
            <a:r>
              <a:rPr lang="en-IE" smtClean="0"/>
              <a:t>Information governance</a:t>
            </a:r>
          </a:p>
          <a:p>
            <a:pPr lvl="1"/>
            <a:r>
              <a:rPr lang="en-IE" smtClean="0"/>
              <a:t>Data quality</a:t>
            </a:r>
          </a:p>
          <a:p>
            <a:r>
              <a:rPr lang="en-IE" smtClean="0"/>
              <a:t>Identifiers</a:t>
            </a:r>
          </a:p>
          <a:p>
            <a:pPr lvl="1">
              <a:buFontTx/>
              <a:buNone/>
            </a:pPr>
            <a:endParaRPr lang="en-IE" smtClean="0"/>
          </a:p>
          <a:p>
            <a:endParaRPr lang="en-IE" smtClean="0"/>
          </a:p>
        </p:txBody>
      </p:sp>
      <p:pic>
        <p:nvPicPr>
          <p:cNvPr id="9220" name="Picture 3" descr="C:\Users\BFoley\Desktop\Guiding-Principles-Data-Collec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143000"/>
            <a:ext cx="13335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4" descr="C:\Users\BFoley\Desktop\Data-Quality-Gui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191000"/>
            <a:ext cx="13335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http://www.hiqa.ie/system/files/publications/covers/HI-Info-Governance-Guide.jpg?131953148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352800"/>
            <a:ext cx="1333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144780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10102030106007DCF335802E3F84898741B971E80D82B" ma:contentTypeVersion="11" ma:contentTypeDescription="" ma:contentTypeScope="" ma:versionID="cd514ed808bd9e112bc780fbc1590f5c">
  <xsd:schema xmlns:xsd="http://www.w3.org/2001/XMLSchema" xmlns:xs="http://www.w3.org/2001/XMLSchema" xmlns:p="http://schemas.microsoft.com/office/2006/metadata/properties" xmlns:ns2="a7e0f410-ae53-45a2-8c71-4a94a027cad0" targetNamespace="http://schemas.microsoft.com/office/2006/metadata/properties" ma:root="true" ma:fieldsID="c73876c2c6cfab04f9f094fa385defb9" ns2:_="">
    <xsd:import namespace="a7e0f410-ae53-45a2-8c71-4a94a027cad0"/>
    <xsd:element name="properties">
      <xsd:complexType>
        <xsd:sequence>
          <xsd:element name="documentManagement">
            <xsd:complexType>
              <xsd:all>
                <xsd:element ref="ns2:EDMOwner"/>
                <xsd:element ref="ns2:EDMDescription" minOccurs="0"/>
                <xsd:element ref="ns2:TaxKeywordTaxHTField" minOccurs="0"/>
                <xsd:element ref="ns2:TaxCatchAll" minOccurs="0"/>
                <xsd:element ref="ns2:TaxCatchAllLabel" minOccurs="0"/>
                <xsd:element ref="ns2:EDMDocumentCreationDate" minOccurs="0"/>
                <xsd:element ref="ns2:EDMDocumentModifiedDate" minOccurs="0"/>
                <xsd:element ref="ns2:BusinessFunctionTaxHTField0" minOccurs="0"/>
                <xsd:element ref="ns2:PresentationType"/>
                <xsd:element ref="ns2:DocumentStatus" minOccurs="0"/>
                <xsd:element ref="ns2:EDMDocument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f410-ae53-45a2-8c71-4a94a027cad0" elementFormDefault="qualified">
    <xsd:import namespace="http://schemas.microsoft.com/office/2006/documentManagement/types"/>
    <xsd:import namespace="http://schemas.microsoft.com/office/infopath/2007/PartnerControls"/>
    <xsd:element name="EDMOwner" ma:index="8" ma:displayName="Owner" ma:description="The person primarily responsible for the resource." ma:internalName="EDM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MDescription" ma:index="9" nillable="true" ma:displayName="Description" ma:description="A summary or abstract of the document" ma:internalName="EDMDescription">
      <xsd:simpleType>
        <xsd:restriction base="dms:Note">
          <xsd:maxLength value="255"/>
        </xsd:restriction>
      </xsd:simple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0bf0cf74-662a-4c07-88c6-b9dba9a972bb}" ma:internalName="TaxCatchAll" ma:showField="CatchAllData" ma:web="699e4375-2b63-4caf-b11a-8458bd92ec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0bf0cf74-662a-4c07-88c6-b9dba9a972bb}" ma:internalName="TaxCatchAllLabel" ma:readOnly="true" ma:showField="CatchAllDataLabel" ma:web="699e4375-2b63-4caf-b11a-8458bd92ec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DMDocumentCreationDate" ma:index="14" nillable="true" ma:displayName="Document Creation Date" ma:description="The date of creation of the source record/document (before upload)" ma:format="DateTime" ma:internalName="EDMDocumentCreationDate">
      <xsd:simpleType>
        <xsd:restriction base="dms:DateTime"/>
      </xsd:simpleType>
    </xsd:element>
    <xsd:element name="EDMDocumentModifiedDate" ma:index="15" nillable="true" ma:displayName="Document Modified Date" ma:description="The date of modification of the source record/document (before upload)" ma:format="DateTime" ma:internalName="EDMDocumentModifiedDate">
      <xsd:simpleType>
        <xsd:restriction base="dms:DateTime"/>
      </xsd:simpleType>
    </xsd:element>
    <xsd:element name="BusinessFunctionTaxHTField0" ma:index="16" nillable="true" ma:taxonomy="true" ma:internalName="BusinessFunctionTaxHTField0" ma:taxonomyFieldName="BusinessFunction" ma:displayName="Business Function" ma:default="" ma:fieldId="{6d990f9b-d9db-4d2d-83a5-ee5eca441593}" ma:sspId="9225d78e-d46c-4981-ab8a-76611e8aabb2" ma:termSetId="0f171cba-7820-435e-b3cf-be51ada0056e" ma:anchorId="bace5002-b97e-43d9-ae31-0f725c408432" ma:open="false" ma:isKeyword="false">
      <xsd:complexType>
        <xsd:sequence>
          <xsd:element ref="pc:Terms" minOccurs="0" maxOccurs="1"/>
        </xsd:sequence>
      </xsd:complexType>
    </xsd:element>
    <xsd:element name="PresentationType" ma:index="18" ma:displayName="Presentation Type" ma:description="The type or purpose of the presentation" ma:format="Dropdown" ma:internalName="PresentationType">
      <xsd:simpleType>
        <xsd:union memberTypes="dms:Text">
          <xsd:simpleType>
            <xsd:restriction base="dms:Choice">
              <xsd:enumeration value="General Directorate Presentation"/>
              <xsd:enumeration value="Board/Exec Presentation"/>
              <xsd:enumeration value="Induction"/>
              <xsd:enumeration value="Project Presentation"/>
              <xsd:enumeration value="Presentation to External Event"/>
            </xsd:restriction>
          </xsd:simpleType>
        </xsd:union>
      </xsd:simpleType>
    </xsd:element>
    <xsd:element name="DocumentStatus" ma:index="19" nillable="true" ma:displayName="Document Status" ma:default="1. Draft" ma:description="The Status of the current revision" ma:format="Dropdown" ma:internalName="DocumentStatus">
      <xsd:simpleType>
        <xsd:restriction base="dms:Choice">
          <xsd:enumeration value="1. Draft"/>
          <xsd:enumeration value="2. Complete"/>
          <xsd:enumeration value="3. In Review"/>
          <xsd:enumeration value="4. Approved"/>
          <xsd:enumeration value="5. Published"/>
        </xsd:restriction>
      </xsd:simpleType>
    </xsd:element>
    <xsd:element name="EDMDocumentDate" ma:index="20" ma:displayName="Document Date" ma:default="[today]" ma:description="A date associated with the creation or availability of the record/document." ma:format="DateOnly" ma:internalName="EDMDocument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9225d78e-d46c-4981-ab8a-76611e8aabb2" ContentTypeId="0x0101010102030106" PreviousValue="false"/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>
  <documentManagement>
    <EDMDescription xmlns="a7e0f410-ae53-45a2-8c71-4a94a027cad0" xsi:nil="true"/>
    <TaxKeywordTaxHTField xmlns="a7e0f410-ae53-45a2-8c71-4a94a027cad0">HISI|c1363cef-ef1e-403c-a48e-9b413b359a8f</TaxKeywordTaxHTField>
    <DocumentStatus xmlns="a7e0f410-ae53-45a2-8c71-4a94a027cad0">1. Draft</DocumentStatus>
    <PresentationType xmlns="a7e0f410-ae53-45a2-8c71-4a94a027cad0">Presentation to External Event</PresentationType>
    <TaxCatchAll xmlns="a7e0f410-ae53-45a2-8c71-4a94a027cad0">
      <Value xmlns="a7e0f410-ae53-45a2-8c71-4a94a027cad0">3095</Value>
    </TaxCatchAll>
    <EDMDocumentCreationDate xmlns="a7e0f410-ae53-45a2-8c71-4a94a027cad0" xsi:nil="true"/>
    <EDMDocumentModifiedDate xmlns="a7e0f410-ae53-45a2-8c71-4a94a027cad0" xsi:nil="true"/>
    <BusinessFunctionTaxHTField0 xmlns="a7e0f410-ae53-45a2-8c71-4a94a027cad0" xsi:nil="true"/>
    <EDMDocumentDate xmlns="a7e0f410-ae53-45a2-8c71-4a94a027cad0">2013-11-18T00:00:00+00:00</EDMDocumentDate>
    <EDMOwner xmlns="a7e0f410-ae53-45a2-8c71-4a94a027cad0">
      <UserInfo xmlns="a7e0f410-ae53-45a2-8c71-4a94a027cad0">
        <DisplayName xmlns="a7e0f410-ae53-45a2-8c71-4a94a027cad0"/>
        <AccountId xmlns="a7e0f410-ae53-45a2-8c71-4a94a027cad0">277</AccountId>
        <AccountType xmlns="a7e0f410-ae53-45a2-8c71-4a94a027cad0"/>
      </UserInfo>
    </EDMOwner>
  </documentManagement>
</p:properties>
</file>

<file path=customXml/itemProps1.xml><?xml version="1.0" encoding="utf-8"?>
<ds:datastoreItem xmlns:ds="http://schemas.openxmlformats.org/officeDocument/2006/customXml" ds:itemID="{BEC70347-8D02-4474-A1ED-2A2A701BFF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e0f410-ae53-45a2-8c71-4a94a027c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C82F5A-FF93-435A-966B-6204C8A43C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894F8E-E3B3-496E-B8EB-AA65113D5504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EA5F5E3-4AF9-4E37-B873-27079E2D0FDA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C1AC796E-A3D9-498C-A70E-CBC32533CA7A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5713</TotalTime>
  <Words>471</Words>
  <Application>Microsoft PowerPoint</Application>
  <PresentationFormat>On-screen Show (4:3)</PresentationFormat>
  <Paragraphs>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 New Roman</vt:lpstr>
      <vt:lpstr>TheSansBold-Plain</vt:lpstr>
      <vt:lpstr>Wingdings</vt:lpstr>
      <vt:lpstr>Default Design</vt:lpstr>
      <vt:lpstr>Driving patient safety   National Standard Demographic Dataset for use in health and social care settings in Ireland</vt:lpstr>
      <vt:lpstr>Slide 2</vt:lpstr>
      <vt:lpstr>Slide 3</vt:lpstr>
      <vt:lpstr>Slide 4</vt:lpstr>
      <vt:lpstr>What is HIQA’s role?</vt:lpstr>
      <vt:lpstr>Setting Standards </vt:lpstr>
      <vt:lpstr>Health Information function</vt:lpstr>
      <vt:lpstr>Health Information projects</vt:lpstr>
      <vt:lpstr>Slide 9</vt:lpstr>
      <vt:lpstr>Slide 10</vt:lpstr>
      <vt:lpstr>GP referral dataset  (March 2011)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vivo</dc:creator>
  <cp:keywords>HISI</cp:keywords>
  <cp:lastModifiedBy>Orla McManus</cp:lastModifiedBy>
  <cp:revision>532</cp:revision>
  <dcterms:created xsi:type="dcterms:W3CDTF">2004-06-29T12:46:52Z</dcterms:created>
  <dcterms:modified xsi:type="dcterms:W3CDTF">2013-11-20T11:42:33Z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Function">
    <vt:lpwstr/>
  </property>
  <property fmtid="{D5CDD505-2E9C-101B-9397-08002B2CF9AE}" pid="3" name="TaxKeyword">
    <vt:lpwstr>3095;#HISI|c1363cef-ef1e-403c-a48e-9b413b359a8f</vt:lpwstr>
  </property>
  <property fmtid="{D5CDD505-2E9C-101B-9397-08002B2CF9AE}" pid="4" name="display_urn:schemas-microsoft-com:office:office#EDMOwner">
    <vt:lpwstr>Barbara Foley</vt:lpwstr>
  </property>
</Properties>
</file>