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96" r:id="rId3"/>
    <p:sldId id="257" r:id="rId4"/>
    <p:sldId id="297" r:id="rId5"/>
    <p:sldId id="264" r:id="rId6"/>
    <p:sldId id="266" r:id="rId7"/>
    <p:sldId id="289" r:id="rId8"/>
    <p:sldId id="271" r:id="rId9"/>
    <p:sldId id="258" r:id="rId10"/>
    <p:sldId id="268" r:id="rId11"/>
    <p:sldId id="262" r:id="rId12"/>
    <p:sldId id="267" r:id="rId13"/>
    <p:sldId id="263" r:id="rId14"/>
    <p:sldId id="294" r:id="rId15"/>
    <p:sldId id="272" r:id="rId16"/>
    <p:sldId id="269" r:id="rId17"/>
    <p:sldId id="270" r:id="rId18"/>
    <p:sldId id="277" r:id="rId19"/>
    <p:sldId id="291" r:id="rId20"/>
    <p:sldId id="276" r:id="rId21"/>
    <p:sldId id="273" r:id="rId22"/>
    <p:sldId id="274" r:id="rId23"/>
    <p:sldId id="286" r:id="rId24"/>
    <p:sldId id="275" r:id="rId25"/>
    <p:sldId id="287" r:id="rId26"/>
    <p:sldId id="292" r:id="rId27"/>
    <p:sldId id="295" r:id="rId28"/>
  </p:sldIdLst>
  <p:sldSz cx="9144000" cy="6858000" type="screen4x3"/>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05" autoAdjust="0"/>
  </p:normalViewPr>
  <p:slideViewPr>
    <p:cSldViewPr>
      <p:cViewPr>
        <p:scale>
          <a:sx n="107" d="100"/>
          <a:sy n="107" d="100"/>
        </p:scale>
        <p:origin x="-72" y="-42"/>
      </p:cViewPr>
      <p:guideLst>
        <p:guide orient="horz" pos="2160"/>
        <p:guide pos="2880"/>
      </p:guideLst>
    </p:cSldViewPr>
  </p:slideViewPr>
  <p:notesTextViewPr>
    <p:cViewPr>
      <p:scale>
        <a:sx n="1" d="1"/>
        <a:sy n="1" d="1"/>
      </p:scale>
      <p:origin x="0" y="0"/>
    </p:cViewPr>
  </p:notesTextViewPr>
  <p:sorterViewPr>
    <p:cViewPr>
      <p:scale>
        <a:sx n="100" d="100"/>
        <a:sy n="100" d="100"/>
      </p:scale>
      <p:origin x="0" y="31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BC6DA844-C73F-42AE-8CFD-B2A6693B2DB2}" type="datetimeFigureOut">
              <a:rPr lang="en-GB" smtClean="0"/>
              <a:t>12/09/2013</a:t>
            </a:fld>
            <a:endParaRPr lang="en-GB"/>
          </a:p>
        </p:txBody>
      </p:sp>
      <p:sp>
        <p:nvSpPr>
          <p:cNvPr id="4" name="Footer Placehold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10076194-7E19-43F1-A12C-E907D4765188}" type="slidenum">
              <a:rPr lang="en-GB" smtClean="0"/>
              <a:t>‹#›</a:t>
            </a:fld>
            <a:endParaRPr lang="en-GB"/>
          </a:p>
        </p:txBody>
      </p:sp>
    </p:spTree>
    <p:extLst>
      <p:ext uri="{BB962C8B-B14F-4D97-AF65-F5344CB8AC3E}">
        <p14:creationId xmlns:p14="http://schemas.microsoft.com/office/powerpoint/2010/main" val="2286397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FB4B0CB6-2070-495B-9883-2DB21D43210F}" type="datetimeFigureOut">
              <a:rPr lang="en-GB" smtClean="0"/>
              <a:t>12/09/2013</a:t>
            </a:fld>
            <a:endParaRPr lang="en-GB"/>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8DA77B8-13C8-489C-A551-A106E8AE035F}" type="slidenum">
              <a:rPr lang="en-GB" smtClean="0"/>
              <a:t>‹#›</a:t>
            </a:fld>
            <a:endParaRPr lang="en-GB"/>
          </a:p>
        </p:txBody>
      </p:sp>
    </p:spTree>
    <p:extLst>
      <p:ext uri="{BB962C8B-B14F-4D97-AF65-F5344CB8AC3E}">
        <p14:creationId xmlns:p14="http://schemas.microsoft.com/office/powerpoint/2010/main" val="3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58850" y="1384300"/>
            <a:ext cx="4692650" cy="3519488"/>
          </a:xfrm>
          <a:ln/>
        </p:spPr>
      </p:sp>
      <p:sp>
        <p:nvSpPr>
          <p:cNvPr id="29699" name="Rectangle 3"/>
          <p:cNvSpPr>
            <a:spLocks noGrp="1" noChangeArrowheads="1"/>
          </p:cNvSpPr>
          <p:nvPr>
            <p:ph type="body" idx="1"/>
          </p:nvPr>
        </p:nvSpPr>
        <p:spPr>
          <a:xfrm>
            <a:off x="153487" y="5387059"/>
            <a:ext cx="6353089" cy="3536787"/>
          </a:xfrm>
          <a:noFill/>
          <a:ln/>
        </p:spPr>
        <p:txBody>
          <a:bodyPr/>
          <a:lstStyle/>
          <a:p>
            <a:pPr eaLnBrk="1" hangingPunct="1"/>
            <a:r>
              <a:rPr lang="en-GB" smtClean="0"/>
              <a:t>The bottom quartile of IT organizations can be differentiated by their inability to deliver services reliably. (Inability to do things right.)</a:t>
            </a:r>
          </a:p>
          <a:p>
            <a:pPr eaLnBrk="1" hangingPunct="1"/>
            <a:endParaRPr lang="en-GB" smtClean="0"/>
          </a:p>
          <a:p>
            <a:pPr eaLnBrk="1" hangingPunct="1"/>
            <a:r>
              <a:rPr lang="en-GB" smtClean="0"/>
              <a:t>But for leading IT organizations, delivery is ‘necessary but not sufficient’ to excel. For the top IT organizations, ensuring IT is focused on business success is the key differentiator. (Ability to do the right things.)</a:t>
            </a:r>
          </a:p>
          <a:p>
            <a:pPr eaLnBrk="1" hangingPunct="1"/>
            <a:endParaRPr lang="en-GB" smtClean="0"/>
          </a:p>
          <a:p>
            <a:pPr eaLnBrk="1" hangingPunct="1"/>
            <a:r>
              <a:rPr lang="en-GB" smtClean="0"/>
              <a:t>IT strategy is a tough nut to crack. but great IT strategies change the value potential of the IT organization, and the perceptions of IT held by the rest of the business.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compares</a:t>
            </a:r>
            <a:r>
              <a:rPr lang="en-GB" baseline="0" dirty="0" smtClean="0"/>
              <a:t> “at a glance” the role, purpose and advantages of the first three role paradigms in relation to the traditional IT cost centre.</a:t>
            </a:r>
            <a:endParaRPr lang="en-GB" dirty="0"/>
          </a:p>
        </p:txBody>
      </p:sp>
      <p:pic>
        <p:nvPicPr>
          <p:cNvPr id="61442" name="Picture 2"/>
          <p:cNvPicPr>
            <a:picLocks noChangeAspect="1" noChangeArrowheads="1"/>
          </p:cNvPicPr>
          <p:nvPr/>
        </p:nvPicPr>
        <p:blipFill>
          <a:blip r:embed="rId3"/>
          <a:srcRect l="35432" t="31424" r="19473" b="33030"/>
          <a:stretch>
            <a:fillRect/>
          </a:stretch>
        </p:blipFill>
        <p:spPr bwMode="auto">
          <a:xfrm>
            <a:off x="768087" y="2772508"/>
            <a:ext cx="4987936" cy="2259386"/>
          </a:xfrm>
          <a:prstGeom prst="rect">
            <a:avLst/>
          </a:prstGeom>
          <a:noFill/>
          <a:ln w="9525">
            <a:noFill/>
            <a:miter lim="800000"/>
            <a:headEnd/>
            <a:tailEnd/>
          </a:ln>
        </p:spPr>
      </p:pic>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7"/>
          <p:cNvSpPr>
            <a:spLocks noGrp="1" noChangeArrowheads="1"/>
          </p:cNvSpPr>
          <p:nvPr>
            <p:ph type="dt" idx="1"/>
          </p:nvPr>
        </p:nvSpPr>
        <p:spPr>
          <a:ln/>
        </p:spPr>
        <p:txBody>
          <a:bodyPr/>
          <a:lstStyle/>
          <a:p>
            <a:fld id="{5471E018-2072-4AC2-BC38-B7754A01FFDA}" type="datetime1">
              <a:rPr lang="en-US"/>
              <a:pPr/>
              <a:t>9/12/2013</a:t>
            </a:fld>
            <a:endParaRPr lang="en-US"/>
          </a:p>
        </p:txBody>
      </p:sp>
      <p:sp>
        <p:nvSpPr>
          <p:cNvPr id="379906" name="Rectangle 2"/>
          <p:cNvSpPr>
            <a:spLocks noChangeArrowheads="1"/>
          </p:cNvSpPr>
          <p:nvPr/>
        </p:nvSpPr>
        <p:spPr bwMode="auto">
          <a:xfrm>
            <a:off x="95145" y="371577"/>
            <a:ext cx="6459168" cy="646284"/>
          </a:xfrm>
          <a:prstGeom prst="rect">
            <a:avLst/>
          </a:prstGeom>
          <a:noFill/>
          <a:ln w="9525">
            <a:noFill/>
            <a:miter lim="800000"/>
            <a:headEnd/>
            <a:tailEnd/>
          </a:ln>
          <a:effectLst/>
        </p:spPr>
        <p:txBody>
          <a:bodyPr lIns="91393" tIns="45697" rIns="91393" bIns="45697">
            <a:spAutoFit/>
          </a:bodyPr>
          <a:lstStyle/>
          <a:p>
            <a:pPr defTabSz="903949" eaLnBrk="0" hangingPunct="0">
              <a:spcBef>
                <a:spcPct val="0"/>
              </a:spcBef>
            </a:pPr>
            <a:r>
              <a:rPr lang="en-US" sz="1200" dirty="0">
                <a:solidFill>
                  <a:srgbClr val="000000"/>
                </a:solidFill>
              </a:rPr>
              <a:t>Decision Framework: Because no enterprise in pursuit of market leadership can excel simultaneously in product superiority, operational efficiency and customer intimacy (unless it has unlimited resources), there are trade-offs to be made.</a:t>
            </a:r>
          </a:p>
        </p:txBody>
      </p:sp>
      <p:sp>
        <p:nvSpPr>
          <p:cNvPr id="379907" name="Rectangle 3"/>
          <p:cNvSpPr>
            <a:spLocks noGrp="1" noRot="1" noChangeAspect="1" noChangeArrowheads="1" noTextEdit="1"/>
          </p:cNvSpPr>
          <p:nvPr>
            <p:ph type="sldImg"/>
          </p:nvPr>
        </p:nvSpPr>
        <p:spPr>
          <a:xfrm>
            <a:off x="449263" y="1482725"/>
            <a:ext cx="5664200" cy="4248150"/>
          </a:xfrm>
          <a:ln/>
        </p:spPr>
      </p:sp>
      <p:sp>
        <p:nvSpPr>
          <p:cNvPr id="379908" name="Rectangle 4"/>
          <p:cNvSpPr>
            <a:spLocks noGrp="1" noChangeArrowheads="1"/>
          </p:cNvSpPr>
          <p:nvPr>
            <p:ph type="body" idx="1"/>
          </p:nvPr>
        </p:nvSpPr>
        <p:spPr>
          <a:xfrm>
            <a:off x="92125" y="6052829"/>
            <a:ext cx="6383658" cy="3196230"/>
          </a:xfrm>
        </p:spPr>
        <p:txBody>
          <a:bodyPr/>
          <a:lstStyle/>
          <a:p>
            <a:r>
              <a:rPr lang="en-US">
                <a:solidFill>
                  <a:srgbClr val="000000"/>
                </a:solidFill>
              </a:rPr>
              <a:t>In "The Discipline of Market Leaders" by Treacy and Wiersema, it was asserted that enterprises that emerge as market leaders excel in at least one of the following three areas, and are as good as the competition in each of the others: 1) </a:t>
            </a:r>
            <a:r>
              <a:rPr lang="en-US" b="1">
                <a:solidFill>
                  <a:srgbClr val="000000"/>
                </a:solidFill>
              </a:rPr>
              <a:t>Operational excellence</a:t>
            </a:r>
            <a:r>
              <a:rPr lang="en-US">
                <a:solidFill>
                  <a:srgbClr val="000000"/>
                </a:solidFill>
              </a:rPr>
              <a:t>, meaning that their back office, operational systems and processes are so good that they have a cost advantage; 2) </a:t>
            </a:r>
            <a:r>
              <a:rPr lang="en-US" b="1">
                <a:solidFill>
                  <a:srgbClr val="000000"/>
                </a:solidFill>
              </a:rPr>
              <a:t>Product leadership</a:t>
            </a:r>
            <a:r>
              <a:rPr lang="en-US">
                <a:solidFill>
                  <a:srgbClr val="000000"/>
                </a:solidFill>
              </a:rPr>
              <a:t>, meaning that they drive the market on the strength of their products, giving them a unique product or service offering; or 3) </a:t>
            </a:r>
            <a:r>
              <a:rPr lang="en-US" b="1">
                <a:solidFill>
                  <a:srgbClr val="000000"/>
                </a:solidFill>
              </a:rPr>
              <a:t>Customer intimacy</a:t>
            </a:r>
            <a:r>
              <a:rPr lang="en-US">
                <a:solidFill>
                  <a:srgbClr val="000000"/>
                </a:solidFill>
              </a:rPr>
              <a:t>, meaning that they are so close to the customer and establish such a strong relationship that the customer has no desire to buy elsewhere. All enterprises tend to pursue some combination of these traits; none can master all three disciplines unless they have unlimited resources.</a:t>
            </a:r>
          </a:p>
          <a:p>
            <a:r>
              <a:rPr lang="en-US">
                <a:solidFill>
                  <a:srgbClr val="000000"/>
                </a:solidFill>
              </a:rPr>
              <a:t>When applying this to CEM, many assume that it is synonymous with the customer intimacy discipline. It is not. It is possible to have a viable approach to improving the customer experience when pursuing all three of the above disciplines, as illustrated by the examples above.</a:t>
            </a:r>
          </a:p>
          <a:p>
            <a:r>
              <a:rPr lang="en-US" i="1">
                <a:solidFill>
                  <a:srgbClr val="000000"/>
                </a:solidFill>
              </a:rPr>
              <a:t>Action Item: Enterprises should provide a superior customer experience</a:t>
            </a:r>
            <a:r>
              <a:rPr lang="en-US" i="1"/>
              <a:t> regardless of whether they aim to become </a:t>
            </a:r>
            <a:r>
              <a:rPr lang="en-US" i="1">
                <a:solidFill>
                  <a:srgbClr val="000000"/>
                </a:solidFill>
              </a:rPr>
              <a:t>a market leader by excelling at product superiority, operational efficiency or customer intimacy.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458788" y="687388"/>
            <a:ext cx="5664200" cy="4249737"/>
          </a:xfrm>
          <a:ln/>
        </p:spPr>
      </p:sp>
      <p:sp>
        <p:nvSpPr>
          <p:cNvPr id="37891" name="Rectangle 3"/>
          <p:cNvSpPr>
            <a:spLocks noGrp="1" noChangeArrowheads="1"/>
          </p:cNvSpPr>
          <p:nvPr>
            <p:ph type="body" idx="1"/>
          </p:nvPr>
        </p:nvSpPr>
        <p:spPr>
          <a:xfrm>
            <a:off x="135430" y="5152400"/>
            <a:ext cx="6533660" cy="4004420"/>
          </a:xfrm>
          <a:noFill/>
          <a:ln/>
        </p:spPr>
        <p:txBody>
          <a:bodyPr>
            <a:normAutofit fontScale="92500"/>
          </a:bodyPr>
          <a:lstStyle/>
          <a:p>
            <a:pPr eaLnBrk="1" hangingPunct="1"/>
            <a:r>
              <a:rPr lang="en-GB" smtClean="0"/>
              <a:t>CIOs are often challenged to connect IT strategy to business strategy because the business strategy is high-level, more focused on outcomes and a market-facing strategic posture.Some enterprises have become more thoughtful about using business capabilities to bridge the gap between outward-facing strategic posture and internal plans. for others who succeed in supporting their strategy with internal activities, retrospective analysis suggests they did so by focusing on the right capabilities.</a:t>
            </a:r>
          </a:p>
          <a:p>
            <a:pPr eaLnBrk="1" hangingPunct="1"/>
            <a:r>
              <a:rPr lang="en-GB" smtClean="0"/>
              <a:t>Owner of the global franchise, 7-Eleven Japan is a great example of a capability-based model. Most would envisage the convenience store business as an “operational excellence” play, since products are rarely highly differentiated and customers do not have long, service-based relationships with the brand. 7-Eleven’s vision of “solving customers’ everyday problems” (attributed to CEO Toshifumi Suzuki) reveals a customer-intimacy focus. 7-Eleven invests heavily in three capabilities to support this: business intelligence to understand customer needs, an agile supply chain to deliver what customers need, and tools for store managers to use in rapidly adapting their store. The outcome: stores that can change what is on the shelves several times per day. The value: 7-Eleven Japan’s revenues and profits have grown consistently for 30 years.</a:t>
            </a:r>
          </a:p>
          <a:p>
            <a:pPr eaLnBrk="1" hangingPunct="1"/>
            <a:r>
              <a:rPr lang="en-GB" smtClean="0"/>
              <a:t>Examples of business capabilities include: product innovation to create superior products, the ability to execute mergers, a high-performance workplace that attracts the best candidates, a culture of continuous improvement, a high level of internal transparency, the ability to improve processes, a highly responsive supply chain, ability to collaborate across business areas and the ability to execute change at high speed.</a:t>
            </a:r>
          </a:p>
          <a:p>
            <a:pPr eaLnBrk="1" hangingPunct="1"/>
            <a:r>
              <a:rPr lang="en-GB" smtClean="0"/>
              <a:t>Capabilities are most useful when they are extremely specific. Terms like agility, collaboration and innovation alone are insufficient. Low-latency supply chain, knowledge-based collaboration across business units, and product innovation are better. Focusing on business capabilities is particularly important when there is great uncertainty or transformational change, or a very unclear business strategy.</a:t>
            </a:r>
          </a:p>
        </p:txBody>
      </p:sp>
      <p:sp>
        <p:nvSpPr>
          <p:cNvPr id="37892" name="Text Box 4"/>
          <p:cNvSpPr txBox="1">
            <a:spLocks noChangeArrowheads="1"/>
          </p:cNvSpPr>
          <p:nvPr/>
        </p:nvSpPr>
        <p:spPr bwMode="auto">
          <a:xfrm>
            <a:off x="0" y="452442"/>
            <a:ext cx="6669088" cy="458811"/>
          </a:xfrm>
          <a:prstGeom prst="rect">
            <a:avLst/>
          </a:prstGeom>
          <a:noFill/>
          <a:ln w="12700" algn="ctr">
            <a:noFill/>
            <a:miter lim="800000"/>
            <a:headEnd type="none" w="lg" len="lg"/>
            <a:tailEnd type="none" w="lg" len="lg"/>
          </a:ln>
        </p:spPr>
        <p:txBody>
          <a:bodyPr lIns="88615" tIns="44307" rIns="88615" bIns="44307">
            <a:spAutoFit/>
          </a:bodyPr>
          <a:lstStyle/>
          <a:p>
            <a:pPr defTabSz="885702"/>
            <a:r>
              <a:rPr lang="en-US" sz="1200" dirty="0"/>
              <a:t> Tactical Guideline: All companies must focus to win; work with your colleagues to determine</a:t>
            </a:r>
            <a:br>
              <a:rPr lang="en-US" sz="1200" dirty="0"/>
            </a:br>
            <a:r>
              <a:rPr lang="en-US" sz="1200" dirty="0"/>
              <a:t> how your company competes.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endParaRPr lang="en-US" dirty="0"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normAutofit/>
          </a:bodyPr>
          <a:lstStyle/>
          <a:p>
            <a:r>
              <a:rPr lang="en-GB" dirty="0" smtClean="0">
                <a:latin typeface="Times New Roman" pitchFamily="18" charset="0"/>
                <a:cs typeface="Times New Roman" pitchFamily="18" charset="0"/>
              </a:rPr>
              <a:t>Enterprises differ as to their strategies, but any great IT strategy has a few key characteristics: It is brief,</a:t>
            </a:r>
          </a:p>
          <a:p>
            <a:r>
              <a:rPr lang="en-GB" dirty="0" smtClean="0">
                <a:latin typeface="Times New Roman" pitchFamily="18" charset="0"/>
                <a:cs typeface="Times New Roman" pitchFamily="18" charset="0"/>
              </a:rPr>
              <a:t>complete and focused on business success. Our research suggests that the main body of an IT strategy</a:t>
            </a:r>
          </a:p>
          <a:p>
            <a:r>
              <a:rPr lang="en-GB" dirty="0" smtClean="0">
                <a:latin typeface="Times New Roman" pitchFamily="18" charset="0"/>
                <a:cs typeface="Times New Roman" pitchFamily="18" charset="0"/>
              </a:rPr>
              <a:t>should be no more than 20 pages. If it is any longer, no one will read it. To achieve the level of clarity</a:t>
            </a:r>
          </a:p>
          <a:p>
            <a:r>
              <a:rPr lang="en-GB" dirty="0" smtClean="0">
                <a:latin typeface="Times New Roman" pitchFamily="18" charset="0"/>
                <a:cs typeface="Times New Roman" pitchFamily="18" charset="0"/>
              </a:rPr>
              <a:t>required, create a concise, well-structured document.</a:t>
            </a:r>
          </a:p>
          <a:p>
            <a:r>
              <a:rPr lang="en-GB" dirty="0" smtClean="0">
                <a:latin typeface="Times New Roman" pitchFamily="18" charset="0"/>
                <a:cs typeface="Times New Roman" pitchFamily="18" charset="0"/>
              </a:rPr>
              <a:t>The Gartner IT strategy template (see figure opposite) covers 12 topics in three main sections:</a:t>
            </a:r>
          </a:p>
          <a:p>
            <a:r>
              <a:rPr lang="en-GB" dirty="0" smtClean="0">
                <a:latin typeface="Times New Roman" pitchFamily="18" charset="0"/>
                <a:cs typeface="Times New Roman" pitchFamily="18" charset="0"/>
              </a:rPr>
              <a:t>• The demand section outlines how the business will win, and how IT will contribute.</a:t>
            </a:r>
          </a:p>
          <a:p>
            <a:r>
              <a:rPr lang="en-GB" dirty="0" smtClean="0">
                <a:latin typeface="Times New Roman" pitchFamily="18" charset="0"/>
                <a:cs typeface="Times New Roman" pitchFamily="18" charset="0"/>
              </a:rPr>
              <a:t>• The control section discusses how management control will be exercised.</a:t>
            </a:r>
          </a:p>
          <a:p>
            <a:r>
              <a:rPr lang="en-GB" dirty="0" smtClean="0">
                <a:latin typeface="Times New Roman" pitchFamily="18" charset="0"/>
                <a:cs typeface="Times New Roman" pitchFamily="18" charset="0"/>
              </a:rPr>
              <a:t>• The supply section outlines how IT will deliver the contribution.</a:t>
            </a:r>
          </a:p>
          <a:p>
            <a:r>
              <a:rPr lang="en-GB" dirty="0" smtClean="0">
                <a:latin typeface="Times New Roman" pitchFamily="18" charset="0"/>
                <a:cs typeface="Times New Roman" pitchFamily="18" charset="0"/>
              </a:rPr>
              <a:t>In addition, there is an executive summary and a risks and issues section summarizing the top risks the</a:t>
            </a:r>
          </a:p>
          <a:p>
            <a:r>
              <a:rPr lang="en-GB" dirty="0" smtClean="0">
                <a:latin typeface="Times New Roman" pitchFamily="18" charset="0"/>
                <a:cs typeface="Times New Roman" pitchFamily="18" charset="0"/>
              </a:rPr>
              <a:t>strategy incurs (and how to handle them) — plus any detailed appendices that may be required.</a:t>
            </a:r>
            <a:endParaRPr lang="en-US" dirty="0" smtClean="0">
              <a:latin typeface="Times New Roman" pitchFamily="18" charset="0"/>
              <a:cs typeface="Times New Roman" pitchFamily="18" charset="0"/>
            </a:endParaRPr>
          </a:p>
        </p:txBody>
      </p:sp>
      <p:sp>
        <p:nvSpPr>
          <p:cNvPr id="5" name="Slide Image Placeholder 4"/>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r>
              <a:rPr lang="en-GB" smtClean="0">
                <a:latin typeface="Arial" pitchFamily="34" charset="0"/>
              </a:rPr>
              <a:t>Like any activity, strategy creation must have a clear purpose. Also, because IT is not the same in every business, the scope of the strategy should be outlined for your enterprise. The tool on page 10 identifies a series of purpose and scope questions to answer before embarking on a strategy creation or refresh exercise. The questions break down into four categories:</a:t>
            </a:r>
          </a:p>
          <a:p>
            <a:pPr eaLnBrk="1" hangingPunct="1"/>
            <a:r>
              <a:rPr lang="en-GB" smtClean="0">
                <a:latin typeface="Arial" pitchFamily="34" charset="0"/>
              </a:rPr>
              <a:t>• Who. Identify the primary target of the strategy, the other key stakeholders and their roles. IT strategies are commonly targeted at the business leadership and the IT organization, with IT taking responsibility for the bulk of their creation, using input from senior business stakeholders and potentially retaining consultants to perform particular analyses.</a:t>
            </a:r>
          </a:p>
          <a:p>
            <a:pPr eaLnBrk="1" hangingPunct="1"/>
            <a:r>
              <a:rPr lang="en-GB" smtClean="0">
                <a:latin typeface="Arial" pitchFamily="34" charset="0"/>
              </a:rPr>
              <a:t>• Why. Highlight the purpose of the strategy. Is it to surface assumptions that promote agreement, ensure that the IT organization is going in the right direction, build IT’s credibility with the rest of the business, inspire the IT organization, etc.</a:t>
            </a:r>
          </a:p>
          <a:p>
            <a:pPr eaLnBrk="1" hangingPunct="1"/>
            <a:r>
              <a:rPr lang="en-GB" smtClean="0">
                <a:latin typeface="Arial" pitchFamily="34" charset="0"/>
              </a:rPr>
              <a:t>• What. Identify what this strategy will cover in terms of time periods, functional areas, business units and enterprises. Most current IT strategies include data and voice communications. Some include information management; some don’t. Some include non-IT services, such as libraries, knowledge management, business process improvement and enterprise risk management. There is no wrong answer here—except for being unclear as to what is in scope and what is outside it.</a:t>
            </a:r>
          </a:p>
          <a:p>
            <a:pPr eaLnBrk="1" hangingPunct="1"/>
            <a:r>
              <a:rPr lang="en-GB" smtClean="0">
                <a:latin typeface="Arial" pitchFamily="34" charset="0"/>
              </a:rPr>
              <a:t>• How. determine how much of whose time will be used over what time period. How will the process dovetail with enterprisewide planning, budgeting, etc.? It is particularly important to think through the question of what time period your IT strategy will cover.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What is the business context?</a:t>
            </a:r>
            <a:endParaRPr lang="en-GB" dirty="0" smtClean="0"/>
          </a:p>
          <a:p>
            <a:r>
              <a:rPr lang="en-GB" dirty="0" smtClean="0"/>
              <a:t>What are the key elements of the business model? What are the primary products and services, how have these changed over the past year and how will they change over the next year?</a:t>
            </a:r>
          </a:p>
          <a:p>
            <a:r>
              <a:rPr lang="en-GB" dirty="0" smtClean="0"/>
              <a:t>What are the internal and external factors affecting business strategy? Is Innovation and growth a big factor? Is cost cutting a big factor? Are there new pressures in the industry which must be considered? Are there any regulatory or legislative issues? Are there changes in the industry value chain (i.e. among customers, suppliers, etc.)? Are there any disruptive technology innovations which will potentially impact the business?</a:t>
            </a:r>
          </a:p>
          <a:p>
            <a:r>
              <a:rPr lang="en-GB" dirty="0" smtClean="0"/>
              <a:t> </a:t>
            </a:r>
          </a:p>
          <a:p>
            <a:r>
              <a:rPr lang="en-GB" b="1" dirty="0" smtClean="0"/>
              <a:t>Over the next 3 years, what are the major challenges that must be overcome, or opportunities that must be captured, in order for the organisation to be “successful”?</a:t>
            </a:r>
            <a:r>
              <a:rPr lang="en-GB" dirty="0" smtClean="0"/>
              <a:t> </a:t>
            </a:r>
          </a:p>
          <a:p>
            <a:r>
              <a:rPr lang="en-GB" dirty="0" smtClean="0"/>
              <a:t>What is at the root of each challenge or opportunity? How is each challenge or opportunity different than what has faced in the past? How is each different than other players in the value chain?</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762000" y="1825625"/>
            <a:ext cx="5145088" cy="3859213"/>
          </a:xfrm>
          <a:ln/>
        </p:spPr>
      </p:sp>
      <p:sp>
        <p:nvSpPr>
          <p:cNvPr id="111619" name="Rectangle 3"/>
          <p:cNvSpPr>
            <a:spLocks noGrp="1" noChangeArrowheads="1"/>
          </p:cNvSpPr>
          <p:nvPr>
            <p:ph type="body" idx="1"/>
          </p:nvPr>
        </p:nvSpPr>
        <p:spPr>
          <a:xfrm>
            <a:off x="141611" y="6052664"/>
            <a:ext cx="6384377" cy="3195861"/>
          </a:xfrm>
          <a:noFill/>
          <a:ln/>
        </p:spPr>
        <p:txBody>
          <a:bodyPr/>
          <a:lstStyle/>
          <a:p>
            <a:pPr>
              <a:lnSpc>
                <a:spcPct val="90000"/>
              </a:lnSpc>
            </a:pPr>
            <a:r>
              <a:rPr lang="it-IT" sz="1000" b="1" dirty="0">
                <a:latin typeface="Times"/>
              </a:rPr>
              <a:t>Key Issue: How Can IT Investments Deliver Public Value?</a:t>
            </a:r>
            <a:endParaRPr lang="en-US" sz="1000" dirty="0">
              <a:latin typeface="Times"/>
            </a:endParaRPr>
          </a:p>
          <a:p>
            <a:pPr>
              <a:lnSpc>
                <a:spcPct val="90000"/>
              </a:lnSpc>
            </a:pPr>
            <a:r>
              <a:rPr lang="en-US" sz="1000" dirty="0">
                <a:latin typeface="Times"/>
              </a:rPr>
              <a:t>Many IT cost cutting decisions need to be taken in order to have an effect on this year's budget, but in most cases they must be corroborated by an analysis of how they may impact operational efficiency, constituent service and the ability to fulfill an agency's mission.</a:t>
            </a:r>
          </a:p>
          <a:p>
            <a:pPr>
              <a:lnSpc>
                <a:spcPct val="90000"/>
              </a:lnSpc>
            </a:pPr>
            <a:r>
              <a:rPr lang="en-US" sz="1000" dirty="0">
                <a:latin typeface="Times"/>
              </a:rPr>
              <a:t>• Many government agencies need to determine where to cut IT costs but also need to appraise how cost cutting impacts the value IT creates.</a:t>
            </a:r>
          </a:p>
          <a:p>
            <a:pPr>
              <a:lnSpc>
                <a:spcPct val="90000"/>
              </a:lnSpc>
            </a:pPr>
            <a:r>
              <a:rPr lang="en-US" sz="1000" dirty="0">
                <a:latin typeface="Times"/>
              </a:rPr>
              <a:t>• Public value impact analysis should be pursued whatever the maturity of the IT investment planning and management processes. However, the framework and method chosen to perform it should take the level of maturity into account.</a:t>
            </a:r>
          </a:p>
          <a:p>
            <a:pPr>
              <a:lnSpc>
                <a:spcPct val="90000"/>
              </a:lnSpc>
            </a:pPr>
            <a:r>
              <a:rPr lang="en-US" sz="1000" dirty="0">
                <a:latin typeface="Times"/>
              </a:rPr>
              <a:t>• Public value impact analysis should be applied only to the most viable and not to all cost-cutting alternatives. The analysis should occur on a continuous basis to actively manage a portfolio of initiatives.</a:t>
            </a:r>
          </a:p>
          <a:p>
            <a:pPr>
              <a:lnSpc>
                <a:spcPct val="90000"/>
              </a:lnSpc>
            </a:pPr>
            <a:r>
              <a:rPr lang="en-US" sz="1000" b="1" dirty="0">
                <a:latin typeface="Times"/>
              </a:rPr>
              <a:t>Recommendations</a:t>
            </a:r>
          </a:p>
          <a:p>
            <a:pPr>
              <a:lnSpc>
                <a:spcPct val="90000"/>
              </a:lnSpc>
            </a:pPr>
            <a:r>
              <a:rPr lang="en-US" sz="1000" dirty="0">
                <a:latin typeface="Times"/>
              </a:rPr>
              <a:t>• Government CIOs must make value impact analysis an integral part of their </a:t>
            </a:r>
            <a:r>
              <a:rPr lang="en-US" sz="1000" dirty="0" err="1">
                <a:latin typeface="Times"/>
              </a:rPr>
              <a:t>costcontainment</a:t>
            </a:r>
            <a:r>
              <a:rPr lang="en-US" sz="1000" dirty="0">
                <a:latin typeface="Times"/>
              </a:rPr>
              <a:t> strategies, because this will help position them better to defend decisions downstream.</a:t>
            </a:r>
          </a:p>
          <a:p>
            <a:pPr>
              <a:lnSpc>
                <a:spcPct val="90000"/>
              </a:lnSpc>
            </a:pPr>
            <a:r>
              <a:rPr lang="en-US" sz="1000" dirty="0">
                <a:latin typeface="Times"/>
              </a:rPr>
              <a:t>• Government CIOs must rely on value frameworks that are already used by their organizations, but they should also be prepared to simplify and take shortcuts to fit the time constraints of their cost-cutting decisions. If no framework is currently in use, they must choose a simple one that works for their circumstances, because good-enough value impact analysis is better than none.</a:t>
            </a:r>
          </a:p>
          <a:p>
            <a:pPr>
              <a:lnSpc>
                <a:spcPct val="90000"/>
              </a:lnSpc>
            </a:pPr>
            <a:r>
              <a:rPr lang="en-US" sz="1000" dirty="0">
                <a:latin typeface="Times"/>
              </a:rPr>
              <a:t>• Government CIOs need to select value metrics that can be used for both business-unit specific and </a:t>
            </a:r>
            <a:r>
              <a:rPr lang="en-US" sz="1000" dirty="0" err="1">
                <a:latin typeface="Times"/>
              </a:rPr>
              <a:t>enterprisewide</a:t>
            </a:r>
            <a:r>
              <a:rPr lang="en-US" sz="1000" dirty="0">
                <a:latin typeface="Times"/>
              </a:rPr>
              <a:t> cost-cutting measures.</a:t>
            </a:r>
            <a:endParaRPr lang="it-IT" sz="1000" dirty="0">
              <a:latin typeface="Time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endParaRPr lang="en-US" dirty="0" smtClean="0">
              <a:latin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p:txBody>
          <a:bodyPr>
            <a:normAutofit/>
          </a:bodyPr>
          <a:lstStyle/>
          <a:p>
            <a:r>
              <a:rPr lang="en-US" dirty="0" smtClean="0">
                <a:latin typeface="Times New Roman" pitchFamily="18" charset="0"/>
                <a:cs typeface="Times New Roman" pitchFamily="18" charset="0"/>
              </a:rPr>
              <a:t>Strategy defines the enterprise's posture: "How we will win." It must be about overall direction to drive business success, and specific enough to drive trade-offs. The strategy must not consist of generic statements such as, "We will delight customers" or "We will strive to be efficient." Examples of trade-offs include designing processes for flexibility versus efficiency, and using price as a signal of quality versus undercutting your competitor. The figure shows a useful way of expressing trade-offs that can helpful in formulating the business and IT strategy. The value disciplines (created by </a:t>
            </a:r>
            <a:r>
              <a:rPr lang="en-US" dirty="0" err="1" smtClean="0">
                <a:latin typeface="Times New Roman" pitchFamily="18" charset="0"/>
                <a:cs typeface="Times New Roman" pitchFamily="18" charset="0"/>
              </a:rPr>
              <a:t>Treacy</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Wiersema</a:t>
            </a:r>
            <a:r>
              <a:rPr lang="en-US" dirty="0" smtClean="0">
                <a:latin typeface="Times New Roman" pitchFamily="18" charset="0"/>
                <a:cs typeface="Times New Roman" pitchFamily="18" charset="0"/>
              </a:rPr>
              <a:t>) are based on the fact that the most successful enterprises chose a discipline in which to excel, while choosing to be just good enough in others. For example, Wal-Mart seems to have chosen operational excellence as its value discipline, which led it to invest so early and so strongly in RFID. You can use this approach to distinguish between "commodity" processes and differentiators, leading you to drive out complexity and diversity in commodity processes, but allow richness and flexibility in differentiator processes.</a:t>
            </a:r>
          </a:p>
          <a:p>
            <a:r>
              <a:rPr lang="en-US" dirty="0" smtClean="0">
                <a:latin typeface="Times New Roman" pitchFamily="18" charset="0"/>
                <a:cs typeface="Times New Roman" pitchFamily="18" charset="0"/>
              </a:rPr>
              <a:t>CIOs are often challenged to connect strategic posture to IT strategy, because it is high-level and focused on outcomes. Some enterprises have become more thoughtful about using business capabilities to bridge the gap between outward-facing strategic posture and internal plans. For others that succeed in supporting their strategy with internal activities, retrospective analysis suggests they did so by focusing on the right capabilities. Note that this approach applies to both public- and private-sector enterprises. Public-sector enterprises also have scarce resources and so must focus on them in order to sustain success.</a:t>
            </a:r>
          </a:p>
        </p:txBody>
      </p:sp>
      <p:sp>
        <p:nvSpPr>
          <p:cNvPr id="5" name="Slide Image Placeholder 4"/>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compares</a:t>
            </a:r>
            <a:r>
              <a:rPr lang="en-GB" baseline="0" dirty="0" smtClean="0"/>
              <a:t> “at a glance” the role, purpose and advantages of the first three role paradigms in relation to the traditional IT cost centre.</a:t>
            </a:r>
            <a:endParaRPr lang="en-GB" dirty="0"/>
          </a:p>
        </p:txBody>
      </p:sp>
      <p:pic>
        <p:nvPicPr>
          <p:cNvPr id="61442" name="Picture 2"/>
          <p:cNvPicPr>
            <a:picLocks noChangeAspect="1" noChangeArrowheads="1"/>
          </p:cNvPicPr>
          <p:nvPr/>
        </p:nvPicPr>
        <p:blipFill>
          <a:blip r:embed="rId3"/>
          <a:srcRect l="35432" t="31424" r="19473" b="33030"/>
          <a:stretch>
            <a:fillRect/>
          </a:stretch>
        </p:blipFill>
        <p:spPr bwMode="auto">
          <a:xfrm>
            <a:off x="768087" y="2772508"/>
            <a:ext cx="4987936" cy="2259386"/>
          </a:xfrm>
          <a:prstGeom prst="rect">
            <a:avLst/>
          </a:prstGeom>
          <a:noFill/>
          <a:ln w="9525">
            <a:noFill/>
            <a:miter lim="800000"/>
            <a:headEnd/>
            <a:tailEnd/>
          </a:ln>
        </p:spPr>
      </p:pic>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r>
              <a:rPr lang="en-US" smtClean="0"/>
              <a:t>IT Strategy – A CIO Success Kit</a:t>
            </a:r>
            <a:endParaRPr lang="en-IE"/>
          </a:p>
        </p:txBody>
      </p:sp>
      <p:sp>
        <p:nvSpPr>
          <p:cNvPr id="5" name="Footer Placeholder 4"/>
          <p:cNvSpPr>
            <a:spLocks noGrp="1"/>
          </p:cNvSpPr>
          <p:nvPr>
            <p:ph type="ftr" sz="quarter" idx="11"/>
          </p:nvPr>
        </p:nvSpPr>
        <p:spPr/>
        <p:txBody>
          <a:bodyPr/>
          <a:lstStyle/>
          <a:p>
            <a:r>
              <a:rPr lang="en-IE" smtClean="0"/>
              <a:t> 2</a:t>
            </a:r>
            <a:endParaRPr lang="en-IE"/>
          </a:p>
        </p:txBody>
      </p:sp>
      <p:sp>
        <p:nvSpPr>
          <p:cNvPr id="6" name="Slide Number Placeholder 5"/>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286145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r>
              <a:rPr lang="en-US" smtClean="0"/>
              <a:t>IT Strategy – A CIO Success Kit</a:t>
            </a:r>
            <a:endParaRPr lang="en-IE"/>
          </a:p>
        </p:txBody>
      </p:sp>
      <p:sp>
        <p:nvSpPr>
          <p:cNvPr id="5" name="Footer Placeholder 4"/>
          <p:cNvSpPr>
            <a:spLocks noGrp="1"/>
          </p:cNvSpPr>
          <p:nvPr>
            <p:ph type="ftr" sz="quarter" idx="11"/>
          </p:nvPr>
        </p:nvSpPr>
        <p:spPr/>
        <p:txBody>
          <a:bodyPr/>
          <a:lstStyle/>
          <a:p>
            <a:r>
              <a:rPr lang="en-IE" smtClean="0"/>
              <a:t> 2</a:t>
            </a:r>
            <a:endParaRPr lang="en-IE"/>
          </a:p>
        </p:txBody>
      </p:sp>
      <p:sp>
        <p:nvSpPr>
          <p:cNvPr id="6" name="Slide Number Placeholder 5"/>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177670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r>
              <a:rPr lang="en-US" smtClean="0"/>
              <a:t>IT Strategy – A CIO Success Kit</a:t>
            </a:r>
            <a:endParaRPr lang="en-IE"/>
          </a:p>
        </p:txBody>
      </p:sp>
      <p:sp>
        <p:nvSpPr>
          <p:cNvPr id="5" name="Footer Placeholder 4"/>
          <p:cNvSpPr>
            <a:spLocks noGrp="1"/>
          </p:cNvSpPr>
          <p:nvPr>
            <p:ph type="ftr" sz="quarter" idx="11"/>
          </p:nvPr>
        </p:nvSpPr>
        <p:spPr/>
        <p:txBody>
          <a:bodyPr/>
          <a:lstStyle/>
          <a:p>
            <a:r>
              <a:rPr lang="en-IE" smtClean="0"/>
              <a:t> 2</a:t>
            </a:r>
            <a:endParaRPr lang="en-IE"/>
          </a:p>
        </p:txBody>
      </p:sp>
      <p:sp>
        <p:nvSpPr>
          <p:cNvPr id="6" name="Slide Number Placeholder 5"/>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3225124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7813" y="190500"/>
            <a:ext cx="8305800" cy="885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285750" y="1276350"/>
            <a:ext cx="8305800" cy="4419600"/>
          </a:xfrm>
        </p:spPr>
        <p:txBody>
          <a:bodyPr/>
          <a:lstStyle/>
          <a:p>
            <a:pPr lvl="0"/>
            <a:endParaRPr lang="en-GB" noProof="0" smtClean="0"/>
          </a:p>
        </p:txBody>
      </p:sp>
      <p:sp>
        <p:nvSpPr>
          <p:cNvPr id="4" name="Rectangle 207"/>
          <p:cNvSpPr>
            <a:spLocks noGrp="1" noChangeArrowheads="1"/>
          </p:cNvSpPr>
          <p:nvPr>
            <p:ph type="dt" sz="half" idx="10"/>
          </p:nvPr>
        </p:nvSpPr>
        <p:spPr>
          <a:ln/>
        </p:spPr>
        <p:txBody>
          <a:bodyPr/>
          <a:lstStyle>
            <a:lvl1pPr>
              <a:defRPr/>
            </a:lvl1pPr>
          </a:lstStyle>
          <a:p>
            <a:pPr>
              <a:defRPr/>
            </a:pPr>
            <a:r>
              <a:rPr lang="en-US" smtClean="0"/>
              <a:t>IT Strategy – A CIO Success Kit</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2</a:t>
            </a:r>
            <a:endParaRPr lang="en-US"/>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r>
              <a:rPr lang="en-US" smtClean="0"/>
              <a:t>IT Strategy – A CIO Success Kit</a:t>
            </a:r>
            <a:endParaRPr lang="en-IE"/>
          </a:p>
        </p:txBody>
      </p:sp>
      <p:sp>
        <p:nvSpPr>
          <p:cNvPr id="5" name="Footer Placeholder 4"/>
          <p:cNvSpPr>
            <a:spLocks noGrp="1"/>
          </p:cNvSpPr>
          <p:nvPr>
            <p:ph type="ftr" sz="quarter" idx="11"/>
          </p:nvPr>
        </p:nvSpPr>
        <p:spPr/>
        <p:txBody>
          <a:bodyPr/>
          <a:lstStyle/>
          <a:p>
            <a:r>
              <a:rPr lang="en-IE" smtClean="0"/>
              <a:t> 2</a:t>
            </a:r>
            <a:endParaRPr lang="en-IE"/>
          </a:p>
        </p:txBody>
      </p:sp>
      <p:sp>
        <p:nvSpPr>
          <p:cNvPr id="6" name="Slide Number Placeholder 5"/>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50677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IT Strategy – A CIO Success Kit</a:t>
            </a:r>
            <a:endParaRPr lang="en-IE"/>
          </a:p>
        </p:txBody>
      </p:sp>
      <p:sp>
        <p:nvSpPr>
          <p:cNvPr id="5" name="Footer Placeholder 4"/>
          <p:cNvSpPr>
            <a:spLocks noGrp="1"/>
          </p:cNvSpPr>
          <p:nvPr>
            <p:ph type="ftr" sz="quarter" idx="11"/>
          </p:nvPr>
        </p:nvSpPr>
        <p:spPr/>
        <p:txBody>
          <a:bodyPr/>
          <a:lstStyle/>
          <a:p>
            <a:r>
              <a:rPr lang="en-IE" smtClean="0"/>
              <a:t> 2</a:t>
            </a:r>
            <a:endParaRPr lang="en-IE"/>
          </a:p>
        </p:txBody>
      </p:sp>
      <p:sp>
        <p:nvSpPr>
          <p:cNvPr id="6" name="Slide Number Placeholder 5"/>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409766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r>
              <a:rPr lang="en-US" smtClean="0"/>
              <a:t>IT Strategy – A CIO Success Kit</a:t>
            </a:r>
            <a:endParaRPr lang="en-IE"/>
          </a:p>
        </p:txBody>
      </p:sp>
      <p:sp>
        <p:nvSpPr>
          <p:cNvPr id="6" name="Footer Placeholder 5"/>
          <p:cNvSpPr>
            <a:spLocks noGrp="1"/>
          </p:cNvSpPr>
          <p:nvPr>
            <p:ph type="ftr" sz="quarter" idx="11"/>
          </p:nvPr>
        </p:nvSpPr>
        <p:spPr/>
        <p:txBody>
          <a:bodyPr/>
          <a:lstStyle/>
          <a:p>
            <a:r>
              <a:rPr lang="en-IE" smtClean="0"/>
              <a:t> 2</a:t>
            </a:r>
            <a:endParaRPr lang="en-IE"/>
          </a:p>
        </p:txBody>
      </p:sp>
      <p:sp>
        <p:nvSpPr>
          <p:cNvPr id="7" name="Slide Number Placeholder 6"/>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294247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r>
              <a:rPr lang="en-US" smtClean="0"/>
              <a:t>IT Strategy – A CIO Success Kit</a:t>
            </a:r>
            <a:endParaRPr lang="en-IE"/>
          </a:p>
        </p:txBody>
      </p:sp>
      <p:sp>
        <p:nvSpPr>
          <p:cNvPr id="8" name="Footer Placeholder 7"/>
          <p:cNvSpPr>
            <a:spLocks noGrp="1"/>
          </p:cNvSpPr>
          <p:nvPr>
            <p:ph type="ftr" sz="quarter" idx="11"/>
          </p:nvPr>
        </p:nvSpPr>
        <p:spPr/>
        <p:txBody>
          <a:bodyPr/>
          <a:lstStyle/>
          <a:p>
            <a:r>
              <a:rPr lang="en-IE" smtClean="0"/>
              <a:t> 2</a:t>
            </a:r>
            <a:endParaRPr lang="en-IE"/>
          </a:p>
        </p:txBody>
      </p:sp>
      <p:sp>
        <p:nvSpPr>
          <p:cNvPr id="9" name="Slide Number Placeholder 8"/>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165013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r>
              <a:rPr lang="en-US" smtClean="0"/>
              <a:t>IT Strategy – A CIO Success Kit</a:t>
            </a:r>
            <a:endParaRPr lang="en-IE"/>
          </a:p>
        </p:txBody>
      </p:sp>
      <p:sp>
        <p:nvSpPr>
          <p:cNvPr id="4" name="Footer Placeholder 3"/>
          <p:cNvSpPr>
            <a:spLocks noGrp="1"/>
          </p:cNvSpPr>
          <p:nvPr>
            <p:ph type="ftr" sz="quarter" idx="11"/>
          </p:nvPr>
        </p:nvSpPr>
        <p:spPr/>
        <p:txBody>
          <a:bodyPr/>
          <a:lstStyle/>
          <a:p>
            <a:r>
              <a:rPr lang="en-IE" smtClean="0"/>
              <a:t> 2</a:t>
            </a:r>
            <a:endParaRPr lang="en-IE"/>
          </a:p>
        </p:txBody>
      </p:sp>
      <p:sp>
        <p:nvSpPr>
          <p:cNvPr id="5" name="Slide Number Placeholder 4"/>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12623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IT Strategy – A CIO Success Kit</a:t>
            </a:r>
            <a:endParaRPr lang="en-IE"/>
          </a:p>
        </p:txBody>
      </p:sp>
      <p:sp>
        <p:nvSpPr>
          <p:cNvPr id="3" name="Footer Placeholder 2"/>
          <p:cNvSpPr>
            <a:spLocks noGrp="1"/>
          </p:cNvSpPr>
          <p:nvPr>
            <p:ph type="ftr" sz="quarter" idx="11"/>
          </p:nvPr>
        </p:nvSpPr>
        <p:spPr/>
        <p:txBody>
          <a:bodyPr/>
          <a:lstStyle/>
          <a:p>
            <a:r>
              <a:rPr lang="en-IE" smtClean="0"/>
              <a:t> 2</a:t>
            </a:r>
            <a:endParaRPr lang="en-IE"/>
          </a:p>
        </p:txBody>
      </p:sp>
      <p:sp>
        <p:nvSpPr>
          <p:cNvPr id="4" name="Slide Number Placeholder 3"/>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239400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IT Strategy – A CIO Success Kit</a:t>
            </a:r>
            <a:endParaRPr lang="en-IE"/>
          </a:p>
        </p:txBody>
      </p:sp>
      <p:sp>
        <p:nvSpPr>
          <p:cNvPr id="6" name="Footer Placeholder 5"/>
          <p:cNvSpPr>
            <a:spLocks noGrp="1"/>
          </p:cNvSpPr>
          <p:nvPr>
            <p:ph type="ftr" sz="quarter" idx="11"/>
          </p:nvPr>
        </p:nvSpPr>
        <p:spPr/>
        <p:txBody>
          <a:bodyPr/>
          <a:lstStyle/>
          <a:p>
            <a:r>
              <a:rPr lang="en-IE" smtClean="0"/>
              <a:t> 2</a:t>
            </a:r>
            <a:endParaRPr lang="en-IE"/>
          </a:p>
        </p:txBody>
      </p:sp>
      <p:sp>
        <p:nvSpPr>
          <p:cNvPr id="7" name="Slide Number Placeholder 6"/>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263889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IT Strategy – A CIO Success Kit</a:t>
            </a:r>
            <a:endParaRPr lang="en-IE"/>
          </a:p>
        </p:txBody>
      </p:sp>
      <p:sp>
        <p:nvSpPr>
          <p:cNvPr id="6" name="Footer Placeholder 5"/>
          <p:cNvSpPr>
            <a:spLocks noGrp="1"/>
          </p:cNvSpPr>
          <p:nvPr>
            <p:ph type="ftr" sz="quarter" idx="11"/>
          </p:nvPr>
        </p:nvSpPr>
        <p:spPr/>
        <p:txBody>
          <a:bodyPr/>
          <a:lstStyle/>
          <a:p>
            <a:r>
              <a:rPr lang="en-IE" smtClean="0"/>
              <a:t> 2</a:t>
            </a:r>
            <a:endParaRPr lang="en-IE"/>
          </a:p>
        </p:txBody>
      </p:sp>
      <p:sp>
        <p:nvSpPr>
          <p:cNvPr id="7" name="Slide Number Placeholder 6"/>
          <p:cNvSpPr>
            <a:spLocks noGrp="1"/>
          </p:cNvSpPr>
          <p:nvPr>
            <p:ph type="sldNum" sz="quarter" idx="12"/>
          </p:nvPr>
        </p:nvSpPr>
        <p:spPr/>
        <p:txBody>
          <a:bodyPr/>
          <a:lstStyle/>
          <a:p>
            <a:fld id="{76F7E90A-D581-4D26-B3B5-CCF0CCF4C88A}" type="slidenum">
              <a:rPr lang="en-IE" smtClean="0"/>
              <a:pPr/>
              <a:t>‹#›</a:t>
            </a:fld>
            <a:endParaRPr lang="en-IE"/>
          </a:p>
        </p:txBody>
      </p:sp>
    </p:spTree>
    <p:extLst>
      <p:ext uri="{BB962C8B-B14F-4D97-AF65-F5344CB8AC3E}">
        <p14:creationId xmlns:p14="http://schemas.microsoft.com/office/powerpoint/2010/main" val="2556236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IT Strategy – A CIO Success Kit</a:t>
            </a:r>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smtClean="0"/>
              <a:t> 2</a:t>
            </a:r>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7E90A-D581-4D26-B3B5-CCF0CCF4C88A}" type="slidenum">
              <a:rPr lang="en-IE" smtClean="0"/>
              <a:pPr/>
              <a:t>‹#›</a:t>
            </a:fld>
            <a:endParaRPr lang="en-IE"/>
          </a:p>
        </p:txBody>
      </p:sp>
    </p:spTree>
    <p:extLst>
      <p:ext uri="{BB962C8B-B14F-4D97-AF65-F5344CB8AC3E}">
        <p14:creationId xmlns:p14="http://schemas.microsoft.com/office/powerpoint/2010/main" val="484500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www.hsbc.com/1/2/home"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www.virgin.com/"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1.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jpe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 Id="rId1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ICT Strategy Planning Session</a:t>
            </a:r>
            <a:endParaRPr lang="en-IE" dirty="0"/>
          </a:p>
        </p:txBody>
      </p:sp>
      <p:sp>
        <p:nvSpPr>
          <p:cNvPr id="3" name="Subtitle 2"/>
          <p:cNvSpPr>
            <a:spLocks noGrp="1"/>
          </p:cNvSpPr>
          <p:nvPr>
            <p:ph type="subTitle" idx="1"/>
          </p:nvPr>
        </p:nvSpPr>
        <p:spPr/>
        <p:txBody>
          <a:bodyPr/>
          <a:lstStyle/>
          <a:p>
            <a:r>
              <a:rPr lang="en-IE" dirty="0" smtClean="0">
                <a:solidFill>
                  <a:schemeClr val="tx1"/>
                </a:solidFill>
              </a:rPr>
              <a:t>Public Service CIO Council Workshop</a:t>
            </a:r>
          </a:p>
          <a:p>
            <a:r>
              <a:rPr lang="en-IE" dirty="0" smtClean="0">
                <a:solidFill>
                  <a:schemeClr val="tx1"/>
                </a:solidFill>
              </a:rPr>
              <a:t>Wednesday 11 September 2013</a:t>
            </a:r>
            <a:endParaRPr lang="en-IE" dirty="0">
              <a:solidFill>
                <a:schemeClr val="tx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908720"/>
            <a:ext cx="5184576" cy="102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6F7E90A-D581-4D26-B3B5-CCF0CCF4C88A}" type="slidenum">
              <a:rPr lang="en-IE" smtClean="0"/>
              <a:pPr/>
              <a:t>1</a:t>
            </a:fld>
            <a:endParaRPr lang="en-IE"/>
          </a:p>
        </p:txBody>
      </p:sp>
    </p:spTree>
    <p:extLst>
      <p:ext uri="{BB962C8B-B14F-4D97-AF65-F5344CB8AC3E}">
        <p14:creationId xmlns:p14="http://schemas.microsoft.com/office/powerpoint/2010/main" val="1437397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277813" y="190500"/>
            <a:ext cx="8248650" cy="885825"/>
          </a:xfrm>
        </p:spPr>
        <p:txBody>
          <a:bodyPr tIns="91440" bIns="91440"/>
          <a:lstStyle/>
          <a:p>
            <a:r>
              <a:rPr lang="en-US" dirty="0" err="1" smtClean="0"/>
              <a:t>Recognising</a:t>
            </a:r>
            <a:r>
              <a:rPr lang="en-US" dirty="0" smtClean="0"/>
              <a:t> the Value Propositions</a:t>
            </a:r>
          </a:p>
        </p:txBody>
      </p:sp>
      <p:sp>
        <p:nvSpPr>
          <p:cNvPr id="658458" name="Rectangle 26"/>
          <p:cNvSpPr>
            <a:spLocks noChangeArrowheads="1"/>
          </p:cNvSpPr>
          <p:nvPr/>
        </p:nvSpPr>
        <p:spPr bwMode="gray">
          <a:xfrm>
            <a:off x="6842125" y="5178425"/>
            <a:ext cx="1390650" cy="495300"/>
          </a:xfrm>
          <a:prstGeom prst="rect">
            <a:avLst/>
          </a:prstGeom>
          <a:noFill/>
          <a:ln w="9525" algn="ctr">
            <a:noFill/>
            <a:miter lim="800000"/>
            <a:headEnd/>
            <a:tailEnd/>
          </a:ln>
        </p:spPr>
        <p:txBody>
          <a:bodyPr lIns="79375" tIns="39688" rIns="79375" bIns="39688">
            <a:spAutoFit/>
          </a:bodyPr>
          <a:lstStyle/>
          <a:p>
            <a:pPr defTabSz="739775">
              <a:lnSpc>
                <a:spcPct val="85000"/>
              </a:lnSpc>
              <a:spcBef>
                <a:spcPct val="0"/>
              </a:spcBef>
              <a:spcAft>
                <a:spcPct val="10000"/>
              </a:spcAft>
            </a:pPr>
            <a:r>
              <a:rPr lang="en-US" sz="1600" b="1">
                <a:solidFill>
                  <a:srgbClr val="003399"/>
                </a:solidFill>
              </a:rPr>
              <a:t>Political Return</a:t>
            </a:r>
          </a:p>
        </p:txBody>
      </p:sp>
      <p:sp>
        <p:nvSpPr>
          <p:cNvPr id="658459" name="Rectangle 27"/>
          <p:cNvSpPr>
            <a:spLocks noChangeArrowheads="1"/>
          </p:cNvSpPr>
          <p:nvPr/>
        </p:nvSpPr>
        <p:spPr bwMode="gray">
          <a:xfrm>
            <a:off x="5789278" y="1673225"/>
            <a:ext cx="889666" cy="523349"/>
          </a:xfrm>
          <a:prstGeom prst="rect">
            <a:avLst/>
          </a:prstGeom>
          <a:noFill/>
          <a:ln w="9525" algn="ctr">
            <a:noFill/>
            <a:miter lim="800000"/>
            <a:headEnd/>
            <a:tailEnd/>
          </a:ln>
        </p:spPr>
        <p:txBody>
          <a:bodyPr wrap="none" lIns="79375" tIns="39688" rIns="79375" bIns="39688">
            <a:spAutoFit/>
          </a:bodyPr>
          <a:lstStyle/>
          <a:p>
            <a:pPr defTabSz="739775">
              <a:lnSpc>
                <a:spcPct val="85000"/>
              </a:lnSpc>
              <a:spcBef>
                <a:spcPct val="0"/>
              </a:spcBef>
              <a:spcAft>
                <a:spcPct val="10000"/>
              </a:spcAft>
            </a:pPr>
            <a:r>
              <a:rPr lang="en-US" sz="1600" b="1" dirty="0" smtClean="0">
                <a:solidFill>
                  <a:srgbClr val="003399"/>
                </a:solidFill>
              </a:rPr>
              <a:t>Citizen</a:t>
            </a:r>
            <a:endParaRPr lang="en-US" sz="1600" b="1" dirty="0">
              <a:solidFill>
                <a:srgbClr val="003399"/>
              </a:solidFill>
            </a:endParaRPr>
          </a:p>
          <a:p>
            <a:pPr defTabSz="739775">
              <a:lnSpc>
                <a:spcPct val="85000"/>
              </a:lnSpc>
              <a:spcBef>
                <a:spcPct val="0"/>
              </a:spcBef>
              <a:spcAft>
                <a:spcPct val="10000"/>
              </a:spcAft>
            </a:pPr>
            <a:r>
              <a:rPr lang="en-US" sz="1600" b="1" dirty="0">
                <a:solidFill>
                  <a:srgbClr val="003399"/>
                </a:solidFill>
              </a:rPr>
              <a:t>Service</a:t>
            </a:r>
          </a:p>
        </p:txBody>
      </p:sp>
      <p:sp>
        <p:nvSpPr>
          <p:cNvPr id="658460" name="Rectangle 28"/>
          <p:cNvSpPr>
            <a:spLocks noChangeArrowheads="1"/>
          </p:cNvSpPr>
          <p:nvPr/>
        </p:nvSpPr>
        <p:spPr bwMode="gray">
          <a:xfrm>
            <a:off x="1001713" y="1139825"/>
            <a:ext cx="1301750" cy="523875"/>
          </a:xfrm>
          <a:prstGeom prst="rect">
            <a:avLst/>
          </a:prstGeom>
          <a:noFill/>
          <a:ln w="9525" algn="ctr">
            <a:noFill/>
            <a:miter lim="800000"/>
            <a:headEnd/>
            <a:tailEnd/>
          </a:ln>
        </p:spPr>
        <p:txBody>
          <a:bodyPr wrap="none" lIns="79375" tIns="39688" rIns="79375" bIns="39688">
            <a:spAutoFit/>
          </a:bodyPr>
          <a:lstStyle/>
          <a:p>
            <a:pPr defTabSz="739775">
              <a:lnSpc>
                <a:spcPct val="85000"/>
              </a:lnSpc>
              <a:spcBef>
                <a:spcPct val="0"/>
              </a:spcBef>
              <a:spcAft>
                <a:spcPct val="10000"/>
              </a:spcAft>
            </a:pPr>
            <a:r>
              <a:rPr lang="en-US" sz="1600" b="1">
                <a:solidFill>
                  <a:srgbClr val="003399"/>
                </a:solidFill>
              </a:rPr>
              <a:t>Operational</a:t>
            </a:r>
          </a:p>
          <a:p>
            <a:pPr defTabSz="739775">
              <a:lnSpc>
                <a:spcPct val="85000"/>
              </a:lnSpc>
              <a:spcBef>
                <a:spcPct val="0"/>
              </a:spcBef>
              <a:spcAft>
                <a:spcPct val="10000"/>
              </a:spcAft>
            </a:pPr>
            <a:r>
              <a:rPr lang="en-US" sz="1600" b="1">
                <a:solidFill>
                  <a:srgbClr val="003399"/>
                </a:solidFill>
              </a:rPr>
              <a:t>Efficiency</a:t>
            </a:r>
          </a:p>
        </p:txBody>
      </p:sp>
      <p:sp>
        <p:nvSpPr>
          <p:cNvPr id="658462" name="Oval 30"/>
          <p:cNvSpPr>
            <a:spLocks noChangeArrowheads="1"/>
          </p:cNvSpPr>
          <p:nvPr/>
        </p:nvSpPr>
        <p:spPr bwMode="gray">
          <a:xfrm>
            <a:off x="534988" y="4389438"/>
            <a:ext cx="2236787" cy="2073275"/>
          </a:xfrm>
          <a:prstGeom prst="ellipse">
            <a:avLst/>
          </a:prstGeom>
          <a:solidFill>
            <a:schemeClr val="bg1"/>
          </a:solidFill>
          <a:ln w="12700">
            <a:solidFill>
              <a:srgbClr val="000000"/>
            </a:solidFill>
            <a:round/>
            <a:headEnd/>
            <a:tailEnd/>
          </a:ln>
        </p:spPr>
        <p:txBody>
          <a:bodyPr wrap="none" anchor="ctr"/>
          <a:lstStyle/>
          <a:p>
            <a:pPr>
              <a:lnSpc>
                <a:spcPct val="90000"/>
              </a:lnSpc>
              <a:spcBef>
                <a:spcPct val="30000"/>
              </a:spcBef>
              <a:spcAft>
                <a:spcPct val="10000"/>
              </a:spcAft>
            </a:pPr>
            <a:r>
              <a:rPr lang="en-US" b="1" i="1">
                <a:solidFill>
                  <a:srgbClr val="00B050"/>
                </a:solidFill>
              </a:rPr>
              <a:t>Payback period</a:t>
            </a:r>
            <a:br>
              <a:rPr lang="en-US" b="1" i="1">
                <a:solidFill>
                  <a:srgbClr val="00B050"/>
                </a:solidFill>
              </a:rPr>
            </a:br>
            <a:r>
              <a:rPr lang="en-US" b="1" i="1">
                <a:solidFill>
                  <a:srgbClr val="00B050"/>
                </a:solidFill>
              </a:rPr>
              <a:t>On time delivery</a:t>
            </a:r>
            <a:br>
              <a:rPr lang="en-US" b="1" i="1">
                <a:solidFill>
                  <a:srgbClr val="00B050"/>
                </a:solidFill>
              </a:rPr>
            </a:br>
            <a:r>
              <a:rPr lang="en-US" b="1" i="1">
                <a:solidFill>
                  <a:srgbClr val="00B050"/>
                </a:solidFill>
              </a:rPr>
              <a:t>On budget delivery</a:t>
            </a:r>
            <a:br>
              <a:rPr lang="en-US" b="1" i="1">
                <a:solidFill>
                  <a:srgbClr val="00B050"/>
                </a:solidFill>
              </a:rPr>
            </a:br>
            <a:r>
              <a:rPr lang="en-US" b="1" i="1">
                <a:solidFill>
                  <a:srgbClr val="00B050"/>
                </a:solidFill>
              </a:rPr>
              <a:t>…</a:t>
            </a:r>
          </a:p>
        </p:txBody>
      </p:sp>
      <p:sp>
        <p:nvSpPr>
          <p:cNvPr id="658463" name="Line 31"/>
          <p:cNvSpPr>
            <a:spLocks noChangeShapeType="1"/>
          </p:cNvSpPr>
          <p:nvPr/>
        </p:nvSpPr>
        <p:spPr bwMode="auto">
          <a:xfrm flipV="1">
            <a:off x="1652588" y="1595438"/>
            <a:ext cx="0" cy="2803525"/>
          </a:xfrm>
          <a:prstGeom prst="line">
            <a:avLst/>
          </a:prstGeom>
          <a:noFill/>
          <a:ln w="57150">
            <a:solidFill>
              <a:schemeClr val="tx1"/>
            </a:solidFill>
            <a:round/>
            <a:headEnd/>
            <a:tailEnd type="triangle" w="med" len="lg"/>
          </a:ln>
        </p:spPr>
        <p:txBody>
          <a:bodyPr anchor="ctr">
            <a:spAutoFit/>
          </a:bodyPr>
          <a:lstStyle/>
          <a:p>
            <a:endParaRPr lang="en-GB"/>
          </a:p>
        </p:txBody>
      </p:sp>
      <p:sp>
        <p:nvSpPr>
          <p:cNvPr id="658464" name="Line 32"/>
          <p:cNvSpPr>
            <a:spLocks noChangeShapeType="1"/>
          </p:cNvSpPr>
          <p:nvPr/>
        </p:nvSpPr>
        <p:spPr bwMode="auto">
          <a:xfrm>
            <a:off x="2776538" y="5426075"/>
            <a:ext cx="4016375" cy="0"/>
          </a:xfrm>
          <a:prstGeom prst="line">
            <a:avLst/>
          </a:prstGeom>
          <a:noFill/>
          <a:ln w="57150">
            <a:solidFill>
              <a:schemeClr val="tx1"/>
            </a:solidFill>
            <a:round/>
            <a:headEnd/>
            <a:tailEnd type="triangle" w="med" len="lg"/>
          </a:ln>
        </p:spPr>
        <p:txBody>
          <a:bodyPr anchor="ctr">
            <a:spAutoFit/>
          </a:bodyPr>
          <a:lstStyle/>
          <a:p>
            <a:endParaRPr lang="en-GB"/>
          </a:p>
        </p:txBody>
      </p:sp>
      <p:sp>
        <p:nvSpPr>
          <p:cNvPr id="23" name="Line 31"/>
          <p:cNvSpPr>
            <a:spLocks noChangeShapeType="1"/>
          </p:cNvSpPr>
          <p:nvPr/>
        </p:nvSpPr>
        <p:spPr bwMode="auto">
          <a:xfrm flipV="1">
            <a:off x="2422525" y="2141538"/>
            <a:ext cx="3128963" cy="2517775"/>
          </a:xfrm>
          <a:prstGeom prst="line">
            <a:avLst/>
          </a:prstGeom>
          <a:noFill/>
          <a:ln w="57150">
            <a:solidFill>
              <a:schemeClr val="tx1"/>
            </a:solidFill>
            <a:round/>
            <a:headEnd/>
            <a:tailEnd type="triangle" w="med" len="lg"/>
          </a:ln>
        </p:spPr>
        <p:txBody>
          <a:bodyPr anchor="ctr">
            <a:spAutoFit/>
          </a:bodyPr>
          <a:lstStyle/>
          <a:p>
            <a:endParaRPr lang="en-GB"/>
          </a:p>
        </p:txBody>
      </p:sp>
      <p:sp>
        <p:nvSpPr>
          <p:cNvPr id="24" name="Rectangle 28"/>
          <p:cNvSpPr>
            <a:spLocks noChangeArrowheads="1"/>
          </p:cNvSpPr>
          <p:nvPr/>
        </p:nvSpPr>
        <p:spPr bwMode="gray">
          <a:xfrm>
            <a:off x="1724025" y="1739900"/>
            <a:ext cx="2508250" cy="263525"/>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a:solidFill>
                  <a:srgbClr val="003399"/>
                </a:solidFill>
              </a:rPr>
              <a:t>Re-use and share resources</a:t>
            </a:r>
          </a:p>
        </p:txBody>
      </p:sp>
      <p:sp>
        <p:nvSpPr>
          <p:cNvPr id="25" name="Rectangle 28"/>
          <p:cNvSpPr>
            <a:spLocks noChangeArrowheads="1"/>
          </p:cNvSpPr>
          <p:nvPr/>
        </p:nvSpPr>
        <p:spPr bwMode="gray">
          <a:xfrm>
            <a:off x="1724025" y="2163763"/>
            <a:ext cx="2351088" cy="261937"/>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a:solidFill>
                  <a:srgbClr val="003399"/>
                </a:solidFill>
              </a:rPr>
              <a:t>Reduce cost of change</a:t>
            </a:r>
          </a:p>
        </p:txBody>
      </p:sp>
      <p:sp>
        <p:nvSpPr>
          <p:cNvPr id="26" name="Rectangle 28"/>
          <p:cNvSpPr>
            <a:spLocks noChangeArrowheads="1"/>
          </p:cNvSpPr>
          <p:nvPr/>
        </p:nvSpPr>
        <p:spPr bwMode="gray">
          <a:xfrm>
            <a:off x="1724025" y="2587625"/>
            <a:ext cx="2351088" cy="446088"/>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a:solidFill>
                  <a:srgbClr val="003399"/>
                </a:solidFill>
              </a:rPr>
              <a:t>Increase employee satisfaction</a:t>
            </a:r>
          </a:p>
        </p:txBody>
      </p:sp>
      <p:sp>
        <p:nvSpPr>
          <p:cNvPr id="27" name="Rectangle 28"/>
          <p:cNvSpPr>
            <a:spLocks noChangeArrowheads="1"/>
          </p:cNvSpPr>
          <p:nvPr/>
        </p:nvSpPr>
        <p:spPr bwMode="gray">
          <a:xfrm>
            <a:off x="1724025" y="3194050"/>
            <a:ext cx="2351088" cy="263525"/>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a:solidFill>
                  <a:srgbClr val="003399"/>
                </a:solidFill>
              </a:rPr>
              <a:t>Minimize risk</a:t>
            </a:r>
          </a:p>
        </p:txBody>
      </p:sp>
      <p:sp>
        <p:nvSpPr>
          <p:cNvPr id="28" name="Rectangle 28"/>
          <p:cNvSpPr>
            <a:spLocks noChangeArrowheads="1"/>
          </p:cNvSpPr>
          <p:nvPr/>
        </p:nvSpPr>
        <p:spPr bwMode="gray">
          <a:xfrm>
            <a:off x="1724025" y="3617913"/>
            <a:ext cx="2351088" cy="261937"/>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a:solidFill>
                  <a:srgbClr val="003399"/>
                </a:solidFill>
              </a:rPr>
              <a:t>NPV</a:t>
            </a:r>
          </a:p>
        </p:txBody>
      </p:sp>
      <p:sp>
        <p:nvSpPr>
          <p:cNvPr id="29" name="Rectangle 28"/>
          <p:cNvSpPr>
            <a:spLocks noChangeArrowheads="1"/>
          </p:cNvSpPr>
          <p:nvPr/>
        </p:nvSpPr>
        <p:spPr bwMode="gray">
          <a:xfrm>
            <a:off x="5146675" y="2457450"/>
            <a:ext cx="2665413" cy="263525"/>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a:solidFill>
                  <a:srgbClr val="003399"/>
                </a:solidFill>
              </a:rPr>
              <a:t>Integrate third-party channels</a:t>
            </a:r>
          </a:p>
        </p:txBody>
      </p:sp>
      <p:sp>
        <p:nvSpPr>
          <p:cNvPr id="31" name="Rectangle 30"/>
          <p:cNvSpPr>
            <a:spLocks noChangeArrowheads="1"/>
          </p:cNvSpPr>
          <p:nvPr/>
        </p:nvSpPr>
        <p:spPr bwMode="gray">
          <a:xfrm>
            <a:off x="4664075" y="2827338"/>
            <a:ext cx="2663825" cy="263525"/>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a:solidFill>
                  <a:srgbClr val="003399"/>
                </a:solidFill>
              </a:rPr>
              <a:t>Cut cost of compliance</a:t>
            </a:r>
          </a:p>
        </p:txBody>
      </p:sp>
      <p:sp>
        <p:nvSpPr>
          <p:cNvPr id="32" name="Rectangle 31"/>
          <p:cNvSpPr>
            <a:spLocks noChangeArrowheads="1"/>
          </p:cNvSpPr>
          <p:nvPr/>
        </p:nvSpPr>
        <p:spPr bwMode="gray">
          <a:xfrm>
            <a:off x="4324350" y="3195638"/>
            <a:ext cx="2663825" cy="263525"/>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a:solidFill>
                  <a:srgbClr val="003399"/>
                </a:solidFill>
              </a:rPr>
              <a:t>Avoid re-work</a:t>
            </a:r>
          </a:p>
        </p:txBody>
      </p:sp>
      <p:sp>
        <p:nvSpPr>
          <p:cNvPr id="33" name="Rectangle 32"/>
          <p:cNvSpPr>
            <a:spLocks noChangeArrowheads="1"/>
          </p:cNvSpPr>
          <p:nvPr/>
        </p:nvSpPr>
        <p:spPr bwMode="gray">
          <a:xfrm>
            <a:off x="3892550" y="3565525"/>
            <a:ext cx="2665413" cy="261938"/>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dirty="0">
                <a:solidFill>
                  <a:srgbClr val="003399"/>
                </a:solidFill>
              </a:rPr>
              <a:t>Improve timeliness</a:t>
            </a:r>
          </a:p>
        </p:txBody>
      </p:sp>
      <p:sp>
        <p:nvSpPr>
          <p:cNvPr id="34" name="Rectangle 33"/>
          <p:cNvSpPr>
            <a:spLocks noChangeArrowheads="1"/>
          </p:cNvSpPr>
          <p:nvPr/>
        </p:nvSpPr>
        <p:spPr bwMode="gray">
          <a:xfrm>
            <a:off x="3422650" y="3933825"/>
            <a:ext cx="2665413" cy="263525"/>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dirty="0" smtClean="0">
                <a:solidFill>
                  <a:srgbClr val="003399"/>
                </a:solidFill>
              </a:rPr>
              <a:t>Encourage </a:t>
            </a:r>
            <a:r>
              <a:rPr lang="en-US" sz="1400" dirty="0">
                <a:solidFill>
                  <a:srgbClr val="003399"/>
                </a:solidFill>
              </a:rPr>
              <a:t>participation</a:t>
            </a:r>
          </a:p>
        </p:txBody>
      </p:sp>
      <p:sp>
        <p:nvSpPr>
          <p:cNvPr id="35" name="Rectangle 34"/>
          <p:cNvSpPr>
            <a:spLocks noChangeArrowheads="1"/>
          </p:cNvSpPr>
          <p:nvPr/>
        </p:nvSpPr>
        <p:spPr bwMode="gray">
          <a:xfrm>
            <a:off x="4754563" y="5502275"/>
            <a:ext cx="2103437" cy="261938"/>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a:solidFill>
                  <a:srgbClr val="003399"/>
                </a:solidFill>
              </a:rPr>
              <a:t>Spur economic growth</a:t>
            </a:r>
          </a:p>
        </p:txBody>
      </p:sp>
      <p:sp>
        <p:nvSpPr>
          <p:cNvPr id="36" name="Rectangle 35"/>
          <p:cNvSpPr>
            <a:spLocks noChangeArrowheads="1"/>
          </p:cNvSpPr>
          <p:nvPr/>
        </p:nvSpPr>
        <p:spPr bwMode="gray">
          <a:xfrm>
            <a:off x="4878949" y="4926013"/>
            <a:ext cx="2103437" cy="447675"/>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dirty="0">
                <a:solidFill>
                  <a:srgbClr val="003399"/>
                </a:solidFill>
              </a:rPr>
              <a:t>Align with program’s mission</a:t>
            </a:r>
          </a:p>
        </p:txBody>
      </p:sp>
      <p:sp>
        <p:nvSpPr>
          <p:cNvPr id="37" name="Rectangle 36"/>
          <p:cNvSpPr>
            <a:spLocks noChangeArrowheads="1"/>
          </p:cNvSpPr>
          <p:nvPr/>
        </p:nvSpPr>
        <p:spPr bwMode="gray">
          <a:xfrm>
            <a:off x="2812311" y="4926013"/>
            <a:ext cx="2103438" cy="446405"/>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dirty="0">
                <a:solidFill>
                  <a:srgbClr val="003399"/>
                </a:solidFill>
              </a:rPr>
              <a:t>Enhance </a:t>
            </a:r>
            <a:r>
              <a:rPr lang="en-US" sz="1400" dirty="0" err="1" smtClean="0">
                <a:solidFill>
                  <a:srgbClr val="003399"/>
                </a:solidFill>
              </a:rPr>
              <a:t>organisation’s</a:t>
            </a:r>
            <a:r>
              <a:rPr lang="en-US" sz="1400" dirty="0" smtClean="0">
                <a:solidFill>
                  <a:srgbClr val="003399"/>
                </a:solidFill>
              </a:rPr>
              <a:t> </a:t>
            </a:r>
            <a:r>
              <a:rPr lang="en-US" sz="1400" dirty="0">
                <a:solidFill>
                  <a:srgbClr val="003399"/>
                </a:solidFill>
              </a:rPr>
              <a:t>brand</a:t>
            </a:r>
          </a:p>
        </p:txBody>
      </p:sp>
      <p:sp>
        <p:nvSpPr>
          <p:cNvPr id="38" name="Rectangle 37"/>
          <p:cNvSpPr>
            <a:spLocks noChangeArrowheads="1"/>
          </p:cNvSpPr>
          <p:nvPr/>
        </p:nvSpPr>
        <p:spPr bwMode="gray">
          <a:xfrm>
            <a:off x="2768600" y="5487988"/>
            <a:ext cx="2103438" cy="263525"/>
          </a:xfrm>
          <a:prstGeom prst="rect">
            <a:avLst/>
          </a:prstGeom>
          <a:noFill/>
          <a:ln w="9525" algn="ctr">
            <a:noFill/>
            <a:miter lim="800000"/>
            <a:headEnd/>
            <a:tailEnd/>
          </a:ln>
        </p:spPr>
        <p:txBody>
          <a:bodyPr lIns="79375" tIns="39688" rIns="79375" bIns="39688">
            <a:spAutoFit/>
          </a:bodyPr>
          <a:lstStyle/>
          <a:p>
            <a:pPr algn="l" defTabSz="739775">
              <a:lnSpc>
                <a:spcPct val="85000"/>
              </a:lnSpc>
              <a:spcBef>
                <a:spcPct val="0"/>
              </a:spcBef>
              <a:spcAft>
                <a:spcPct val="10000"/>
              </a:spcAft>
            </a:pPr>
            <a:r>
              <a:rPr lang="en-US" sz="1400">
                <a:solidFill>
                  <a:srgbClr val="003399"/>
                </a:solidFill>
              </a:rPr>
              <a:t>Comply with new laws</a:t>
            </a:r>
          </a:p>
        </p:txBody>
      </p:sp>
      <p:sp>
        <p:nvSpPr>
          <p:cNvPr id="30" name="Slide Number Placeholder 29"/>
          <p:cNvSpPr>
            <a:spLocks noGrp="1"/>
          </p:cNvSpPr>
          <p:nvPr>
            <p:ph type="sldNum" sz="quarter" idx="12"/>
          </p:nvPr>
        </p:nvSpPr>
        <p:spPr/>
        <p:txBody>
          <a:bodyPr/>
          <a:lstStyle/>
          <a:p>
            <a:fld id="{76F7E90A-D581-4D26-B3B5-CCF0CCF4C88A}" type="slidenum">
              <a:rPr lang="en-IE" smtClean="0"/>
              <a:pPr/>
              <a:t>10</a:t>
            </a:fld>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58460"/>
                                        </p:tgtEl>
                                        <p:attrNameLst>
                                          <p:attrName>style.visibility</p:attrName>
                                        </p:attrNameLst>
                                      </p:cBhvr>
                                      <p:to>
                                        <p:strVal val="visible"/>
                                      </p:to>
                                    </p:set>
                                    <p:anim calcmode="lin" valueType="num">
                                      <p:cBhvr additive="base">
                                        <p:cTn id="11" dur="500" fill="hold"/>
                                        <p:tgtEl>
                                          <p:spTgt spid="658460"/>
                                        </p:tgtEl>
                                        <p:attrNameLst>
                                          <p:attrName>ppt_x</p:attrName>
                                        </p:attrNameLst>
                                      </p:cBhvr>
                                      <p:tavLst>
                                        <p:tav tm="0">
                                          <p:val>
                                            <p:strVal val="#ppt_x"/>
                                          </p:val>
                                        </p:tav>
                                        <p:tav tm="100000">
                                          <p:val>
                                            <p:strVal val="#ppt_x"/>
                                          </p:val>
                                        </p:tav>
                                      </p:tavLst>
                                    </p:anim>
                                    <p:anim calcmode="lin" valueType="num">
                                      <p:cBhvr additive="base">
                                        <p:cTn id="12" dur="500" fill="hold"/>
                                        <p:tgtEl>
                                          <p:spTgt spid="65846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58463"/>
                                        </p:tgtEl>
                                        <p:attrNameLst>
                                          <p:attrName>style.visibility</p:attrName>
                                        </p:attrNameLst>
                                      </p:cBhvr>
                                      <p:to>
                                        <p:strVal val="visible"/>
                                      </p:to>
                                    </p:set>
                                    <p:anim calcmode="lin" valueType="num">
                                      <p:cBhvr additive="base">
                                        <p:cTn id="15" dur="500" fill="hold"/>
                                        <p:tgtEl>
                                          <p:spTgt spid="658463"/>
                                        </p:tgtEl>
                                        <p:attrNameLst>
                                          <p:attrName>ppt_x</p:attrName>
                                        </p:attrNameLst>
                                      </p:cBhvr>
                                      <p:tavLst>
                                        <p:tav tm="0">
                                          <p:val>
                                            <p:strVal val="#ppt_x"/>
                                          </p:val>
                                        </p:tav>
                                        <p:tav tm="100000">
                                          <p:val>
                                            <p:strVal val="#ppt_x"/>
                                          </p:val>
                                        </p:tav>
                                      </p:tavLst>
                                    </p:anim>
                                    <p:anim calcmode="lin" valueType="num">
                                      <p:cBhvr additive="base">
                                        <p:cTn id="16" dur="500" fill="hold"/>
                                        <p:tgtEl>
                                          <p:spTgt spid="6584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grpId="0" nodeType="clickEffect">
                                  <p:stCondLst>
                                    <p:cond delay="0"/>
                                  </p:stCondLst>
                                  <p:childTnLst>
                                    <p:set>
                                      <p:cBhvr>
                                        <p:cTn id="40" dur="1" fill="hold">
                                          <p:stCondLst>
                                            <p:cond delay="0"/>
                                          </p:stCondLst>
                                        </p:cTn>
                                        <p:tgtEl>
                                          <p:spTgt spid="658459"/>
                                        </p:tgtEl>
                                        <p:attrNameLst>
                                          <p:attrName>style.visibility</p:attrName>
                                        </p:attrNameLst>
                                      </p:cBhvr>
                                      <p:to>
                                        <p:strVal val="visible"/>
                                      </p:to>
                                    </p:set>
                                    <p:anim calcmode="lin" valueType="num">
                                      <p:cBhvr additive="base">
                                        <p:cTn id="41" dur="500" fill="hold"/>
                                        <p:tgtEl>
                                          <p:spTgt spid="658459"/>
                                        </p:tgtEl>
                                        <p:attrNameLst>
                                          <p:attrName>ppt_x</p:attrName>
                                        </p:attrNameLst>
                                      </p:cBhvr>
                                      <p:tavLst>
                                        <p:tav tm="0">
                                          <p:val>
                                            <p:strVal val="0-#ppt_w/2"/>
                                          </p:val>
                                        </p:tav>
                                        <p:tav tm="100000">
                                          <p:val>
                                            <p:strVal val="#ppt_x"/>
                                          </p:val>
                                        </p:tav>
                                      </p:tavLst>
                                    </p:anim>
                                    <p:anim calcmode="lin" valueType="num">
                                      <p:cBhvr additive="base">
                                        <p:cTn id="42" dur="500" fill="hold"/>
                                        <p:tgtEl>
                                          <p:spTgt spid="658459"/>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0-#ppt_w/2"/>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12"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0-#ppt_w/2"/>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par>
                                <p:cTn id="51" presetID="2" presetClass="entr" presetSubtype="12"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0-#ppt_w/2"/>
                                          </p:val>
                                        </p:tav>
                                        <p:tav tm="100000">
                                          <p:val>
                                            <p:strVal val="#ppt_x"/>
                                          </p:val>
                                        </p:tav>
                                      </p:tavLst>
                                    </p:anim>
                                    <p:anim calcmode="lin" valueType="num">
                                      <p:cBhvr additive="base">
                                        <p:cTn id="54" dur="500" fill="hold"/>
                                        <p:tgtEl>
                                          <p:spTgt spid="31"/>
                                        </p:tgtEl>
                                        <p:attrNameLst>
                                          <p:attrName>ppt_y</p:attrName>
                                        </p:attrNameLst>
                                      </p:cBhvr>
                                      <p:tavLst>
                                        <p:tav tm="0">
                                          <p:val>
                                            <p:strVal val="1+#ppt_h/2"/>
                                          </p:val>
                                        </p:tav>
                                        <p:tav tm="100000">
                                          <p:val>
                                            <p:strVal val="#ppt_y"/>
                                          </p:val>
                                        </p:tav>
                                      </p:tavLst>
                                    </p:anim>
                                  </p:childTnLst>
                                </p:cTn>
                              </p:par>
                              <p:par>
                                <p:cTn id="55" presetID="2" presetClass="entr" presetSubtype="12"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0-#ppt_w/2"/>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fill="hold"/>
                                        <p:tgtEl>
                                          <p:spTgt spid="33"/>
                                        </p:tgtEl>
                                        <p:attrNameLst>
                                          <p:attrName>ppt_x</p:attrName>
                                        </p:attrNameLst>
                                      </p:cBhvr>
                                      <p:tavLst>
                                        <p:tav tm="0">
                                          <p:val>
                                            <p:strVal val="0-#ppt_w/2"/>
                                          </p:val>
                                        </p:tav>
                                        <p:tav tm="100000">
                                          <p:val>
                                            <p:strVal val="#ppt_x"/>
                                          </p:val>
                                        </p:tav>
                                      </p:tavLst>
                                    </p:anim>
                                    <p:anim calcmode="lin" valueType="num">
                                      <p:cBhvr additive="base">
                                        <p:cTn id="62" dur="500" fill="hold"/>
                                        <p:tgtEl>
                                          <p:spTgt spid="33"/>
                                        </p:tgtEl>
                                        <p:attrNameLst>
                                          <p:attrName>ppt_y</p:attrName>
                                        </p:attrNameLst>
                                      </p:cBhvr>
                                      <p:tavLst>
                                        <p:tav tm="0">
                                          <p:val>
                                            <p:strVal val="1+#ppt_h/2"/>
                                          </p:val>
                                        </p:tav>
                                        <p:tav tm="100000">
                                          <p:val>
                                            <p:strVal val="#ppt_y"/>
                                          </p:val>
                                        </p:tav>
                                      </p:tavLst>
                                    </p:anim>
                                  </p:childTnLst>
                                </p:cTn>
                              </p:par>
                              <p:par>
                                <p:cTn id="63" presetID="2" presetClass="entr" presetSubtype="12"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 calcmode="lin" valueType="num">
                                      <p:cBhvr additive="base">
                                        <p:cTn id="65" dur="500" fill="hold"/>
                                        <p:tgtEl>
                                          <p:spTgt spid="34"/>
                                        </p:tgtEl>
                                        <p:attrNameLst>
                                          <p:attrName>ppt_x</p:attrName>
                                        </p:attrNameLst>
                                      </p:cBhvr>
                                      <p:tavLst>
                                        <p:tav tm="0">
                                          <p:val>
                                            <p:strVal val="0-#ppt_w/2"/>
                                          </p:val>
                                        </p:tav>
                                        <p:tav tm="100000">
                                          <p:val>
                                            <p:strVal val="#ppt_x"/>
                                          </p:val>
                                        </p:tav>
                                      </p:tavLst>
                                    </p:anim>
                                    <p:anim calcmode="lin" valueType="num">
                                      <p:cBhvr additive="base">
                                        <p:cTn id="6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658458"/>
                                        </p:tgtEl>
                                        <p:attrNameLst>
                                          <p:attrName>style.visibility</p:attrName>
                                        </p:attrNameLst>
                                      </p:cBhvr>
                                      <p:to>
                                        <p:strVal val="visible"/>
                                      </p:to>
                                    </p:set>
                                    <p:anim calcmode="lin" valueType="num">
                                      <p:cBhvr additive="base">
                                        <p:cTn id="71" dur="500" fill="hold"/>
                                        <p:tgtEl>
                                          <p:spTgt spid="658458"/>
                                        </p:tgtEl>
                                        <p:attrNameLst>
                                          <p:attrName>ppt_x</p:attrName>
                                        </p:attrNameLst>
                                      </p:cBhvr>
                                      <p:tavLst>
                                        <p:tav tm="0">
                                          <p:val>
                                            <p:strVal val="0-#ppt_w/2"/>
                                          </p:val>
                                        </p:tav>
                                        <p:tav tm="100000">
                                          <p:val>
                                            <p:strVal val="#ppt_x"/>
                                          </p:val>
                                        </p:tav>
                                      </p:tavLst>
                                    </p:anim>
                                    <p:anim calcmode="lin" valueType="num">
                                      <p:cBhvr additive="base">
                                        <p:cTn id="72" dur="500" fill="hold"/>
                                        <p:tgtEl>
                                          <p:spTgt spid="65845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658464"/>
                                        </p:tgtEl>
                                        <p:attrNameLst>
                                          <p:attrName>style.visibility</p:attrName>
                                        </p:attrNameLst>
                                      </p:cBhvr>
                                      <p:to>
                                        <p:strVal val="visible"/>
                                      </p:to>
                                    </p:set>
                                    <p:anim calcmode="lin" valueType="num">
                                      <p:cBhvr additive="base">
                                        <p:cTn id="75" dur="500" fill="hold"/>
                                        <p:tgtEl>
                                          <p:spTgt spid="658464"/>
                                        </p:tgtEl>
                                        <p:attrNameLst>
                                          <p:attrName>ppt_x</p:attrName>
                                        </p:attrNameLst>
                                      </p:cBhvr>
                                      <p:tavLst>
                                        <p:tav tm="0">
                                          <p:val>
                                            <p:strVal val="0-#ppt_w/2"/>
                                          </p:val>
                                        </p:tav>
                                        <p:tav tm="100000">
                                          <p:val>
                                            <p:strVal val="#ppt_x"/>
                                          </p:val>
                                        </p:tav>
                                      </p:tavLst>
                                    </p:anim>
                                    <p:anim calcmode="lin" valueType="num">
                                      <p:cBhvr additive="base">
                                        <p:cTn id="76" dur="500" fill="hold"/>
                                        <p:tgtEl>
                                          <p:spTgt spid="658464"/>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0-#ppt_w/2"/>
                                          </p:val>
                                        </p:tav>
                                        <p:tav tm="100000">
                                          <p:val>
                                            <p:strVal val="#ppt_x"/>
                                          </p:val>
                                        </p:tav>
                                      </p:tavLst>
                                    </p:anim>
                                    <p:anim calcmode="lin" valueType="num">
                                      <p:cBhvr additive="base">
                                        <p:cTn id="80" dur="500" fill="hold"/>
                                        <p:tgtEl>
                                          <p:spTgt spid="35"/>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fill="hold"/>
                                        <p:tgtEl>
                                          <p:spTgt spid="36"/>
                                        </p:tgtEl>
                                        <p:attrNameLst>
                                          <p:attrName>ppt_x</p:attrName>
                                        </p:attrNameLst>
                                      </p:cBhvr>
                                      <p:tavLst>
                                        <p:tav tm="0">
                                          <p:val>
                                            <p:strVal val="0-#ppt_w/2"/>
                                          </p:val>
                                        </p:tav>
                                        <p:tav tm="100000">
                                          <p:val>
                                            <p:strVal val="#ppt_x"/>
                                          </p:val>
                                        </p:tav>
                                      </p:tavLst>
                                    </p:anim>
                                    <p:anim calcmode="lin" valueType="num">
                                      <p:cBhvr additive="base">
                                        <p:cTn id="84" dur="500" fill="hold"/>
                                        <p:tgtEl>
                                          <p:spTgt spid="36"/>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additive="base">
                                        <p:cTn id="87" dur="500" fill="hold"/>
                                        <p:tgtEl>
                                          <p:spTgt spid="37"/>
                                        </p:tgtEl>
                                        <p:attrNameLst>
                                          <p:attrName>ppt_x</p:attrName>
                                        </p:attrNameLst>
                                      </p:cBhvr>
                                      <p:tavLst>
                                        <p:tav tm="0">
                                          <p:val>
                                            <p:strVal val="0-#ppt_w/2"/>
                                          </p:val>
                                        </p:tav>
                                        <p:tav tm="100000">
                                          <p:val>
                                            <p:strVal val="#ppt_x"/>
                                          </p:val>
                                        </p:tav>
                                      </p:tavLst>
                                    </p:anim>
                                    <p:anim calcmode="lin" valueType="num">
                                      <p:cBhvr additive="base">
                                        <p:cTn id="88" dur="500" fill="hold"/>
                                        <p:tgtEl>
                                          <p:spTgt spid="37"/>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additive="base">
                                        <p:cTn id="91" dur="500" fill="hold"/>
                                        <p:tgtEl>
                                          <p:spTgt spid="38"/>
                                        </p:tgtEl>
                                        <p:attrNameLst>
                                          <p:attrName>ppt_x</p:attrName>
                                        </p:attrNameLst>
                                      </p:cBhvr>
                                      <p:tavLst>
                                        <p:tav tm="0">
                                          <p:val>
                                            <p:strVal val="0-#ppt_w/2"/>
                                          </p:val>
                                        </p:tav>
                                        <p:tav tm="100000">
                                          <p:val>
                                            <p:strVal val="#ppt_x"/>
                                          </p:val>
                                        </p:tav>
                                      </p:tavLst>
                                    </p:anim>
                                    <p:anim calcmode="lin" valueType="num">
                                      <p:cBhvr additive="base">
                                        <p:cTn id="92"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58" grpId="0"/>
      <p:bldP spid="658459" grpId="0"/>
      <p:bldP spid="658460" grpId="0"/>
      <p:bldP spid="658462" grpId="0" animBg="1"/>
      <p:bldP spid="658463" grpId="0" animBg="1"/>
      <p:bldP spid="658464" grpId="0" animBg="1"/>
      <p:bldP spid="23" grpId="0" animBg="1"/>
      <p:bldP spid="24" grpId="0"/>
      <p:bldP spid="25" grpId="0"/>
      <p:bldP spid="26" grpId="0"/>
      <p:bldP spid="27" grpId="0"/>
      <p:bldP spid="28" grpId="0"/>
      <p:bldP spid="29" grpId="0"/>
      <p:bldP spid="31" grpId="0"/>
      <p:bldP spid="32" grpId="0"/>
      <p:bldP spid="33" grpId="0"/>
      <p:bldP spid="34" grpId="0"/>
      <p:bldP spid="35" grpId="0"/>
      <p:bldP spid="36"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8928992" cy="1368152"/>
          </a:xfrm>
        </p:spPr>
        <p:txBody>
          <a:bodyPr>
            <a:normAutofit fontScale="90000"/>
          </a:bodyPr>
          <a:lstStyle/>
          <a:p>
            <a:r>
              <a:rPr lang="en-IE" dirty="0" smtClean="0"/>
              <a:t/>
            </a:r>
            <a:br>
              <a:rPr lang="en-IE" dirty="0" smtClean="0"/>
            </a:br>
            <a:r>
              <a:rPr lang="en-IE" dirty="0" smtClean="0"/>
              <a:t>Exploitation of New Technology &amp; Demand for Automation</a:t>
            </a:r>
            <a:br>
              <a:rPr lang="en-IE" dirty="0" smtClean="0"/>
            </a:br>
            <a:r>
              <a:rPr lang="en-IE" dirty="0" smtClean="0"/>
              <a:t>	</a:t>
            </a:r>
            <a:endParaRPr lang="en-IE" dirty="0"/>
          </a:p>
        </p:txBody>
      </p:sp>
      <p:sp>
        <p:nvSpPr>
          <p:cNvPr id="3" name="Content Placeholder 2"/>
          <p:cNvSpPr>
            <a:spLocks noGrp="1"/>
          </p:cNvSpPr>
          <p:nvPr>
            <p:ph idx="1"/>
          </p:nvPr>
        </p:nvSpPr>
        <p:spPr>
          <a:xfrm>
            <a:off x="457200" y="2060848"/>
            <a:ext cx="8229600" cy="4065315"/>
          </a:xfrm>
        </p:spPr>
        <p:txBody>
          <a:bodyPr>
            <a:normAutofit/>
          </a:bodyPr>
          <a:lstStyle/>
          <a:p>
            <a:pPr marL="0" indent="0">
              <a:buNone/>
            </a:pPr>
            <a:endParaRPr lang="en-IE" dirty="0" smtClean="0"/>
          </a:p>
        </p:txBody>
      </p:sp>
      <p:graphicFrame>
        <p:nvGraphicFramePr>
          <p:cNvPr id="5" name="Table 4"/>
          <p:cNvGraphicFramePr>
            <a:graphicFrameLocks noGrp="1"/>
          </p:cNvGraphicFramePr>
          <p:nvPr>
            <p:extLst>
              <p:ext uri="{D42A27DB-BD31-4B8C-83A1-F6EECF244321}">
                <p14:modId xmlns:p14="http://schemas.microsoft.com/office/powerpoint/2010/main" val="3455818686"/>
              </p:ext>
            </p:extLst>
          </p:nvPr>
        </p:nvGraphicFramePr>
        <p:xfrm>
          <a:off x="251520" y="1628800"/>
          <a:ext cx="8712968" cy="5045576"/>
        </p:xfrm>
        <a:graphic>
          <a:graphicData uri="http://schemas.openxmlformats.org/drawingml/2006/table">
            <a:tbl>
              <a:tblPr firstRow="1" bandRow="1">
                <a:tableStyleId>{5C22544A-7EE6-4342-B048-85BDC9FD1C3A}</a:tableStyleId>
              </a:tblPr>
              <a:tblGrid>
                <a:gridCol w="3600400"/>
                <a:gridCol w="5112568"/>
              </a:tblGrid>
              <a:tr h="504056">
                <a:tc>
                  <a:txBody>
                    <a:bodyPr/>
                    <a:lstStyle/>
                    <a:p>
                      <a:r>
                        <a:rPr lang="en-IE" sz="2400" b="1" dirty="0" smtClean="0"/>
                        <a:t>Discussion points</a:t>
                      </a:r>
                      <a:endParaRPr lang="en-IE" sz="2400" b="1" dirty="0"/>
                    </a:p>
                  </a:txBody>
                  <a:tcPr/>
                </a:tc>
                <a:tc>
                  <a:txBody>
                    <a:bodyPr/>
                    <a:lstStyle/>
                    <a:p>
                      <a:r>
                        <a:rPr lang="en-IE" sz="2400" b="1" dirty="0" smtClean="0"/>
                        <a:t>Opportunity</a:t>
                      </a:r>
                      <a:endParaRPr lang="en-IE" sz="2400" b="1" dirty="0"/>
                    </a:p>
                  </a:txBody>
                  <a:tcPr/>
                </a:tc>
              </a:tr>
              <a:tr h="23819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2400" b="1" dirty="0" smtClean="0">
                          <a:solidFill>
                            <a:schemeClr val="bg1"/>
                          </a:solidFill>
                        </a:rPr>
                        <a:t>User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IE" sz="2400" b="1"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E" sz="2400" b="1"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E" sz="2400" b="1"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E" sz="2400" b="1" dirty="0" smtClean="0">
                        <a:solidFill>
                          <a:schemeClr val="bg1"/>
                        </a:solidFill>
                      </a:endParaRPr>
                    </a:p>
                    <a:p>
                      <a:endParaRPr lang="en-IE" sz="2400" b="1" dirty="0">
                        <a:solidFill>
                          <a:schemeClr val="bg1"/>
                        </a:solidFill>
                      </a:endParaRPr>
                    </a:p>
                  </a:txBody>
                  <a:tcPr>
                    <a:solidFill>
                      <a:schemeClr val="accent1"/>
                    </a:solidFill>
                  </a:tcPr>
                </a:tc>
                <a:tc>
                  <a:txBody>
                    <a:bodyPr/>
                    <a:lstStyle/>
                    <a:p>
                      <a:pPr marL="457200" lvl="0" indent="-457200">
                        <a:buFont typeface="Arial" pitchFamily="34" charset="0"/>
                        <a:buChar char="•"/>
                      </a:pPr>
                      <a:r>
                        <a:rPr lang="en-IE" sz="2400" b="1" dirty="0" smtClean="0">
                          <a:solidFill>
                            <a:schemeClr val="bg1"/>
                          </a:solidFill>
                        </a:rPr>
                        <a:t>Increased automation/self-service</a:t>
                      </a:r>
                    </a:p>
                    <a:p>
                      <a:pPr marL="457200" lvl="0" indent="-457200">
                        <a:buFont typeface="Arial" pitchFamily="34" charset="0"/>
                        <a:buChar char="•"/>
                      </a:pPr>
                      <a:r>
                        <a:rPr lang="en-IE" sz="2400" b="1" dirty="0" smtClean="0">
                          <a:solidFill>
                            <a:schemeClr val="bg1"/>
                          </a:solidFill>
                        </a:rPr>
                        <a:t>Improved user experience</a:t>
                      </a:r>
                    </a:p>
                    <a:p>
                      <a:pPr marL="457200" lvl="0" indent="-457200">
                        <a:buFont typeface="Arial" pitchFamily="34" charset="0"/>
                        <a:buChar char="•"/>
                      </a:pPr>
                      <a:r>
                        <a:rPr lang="en-IE" sz="2400" b="1" dirty="0" smtClean="0">
                          <a:solidFill>
                            <a:schemeClr val="bg1"/>
                          </a:solidFill>
                        </a:rPr>
                        <a:t>Reduced burden of participation</a:t>
                      </a:r>
                    </a:p>
                    <a:p>
                      <a:pPr marL="457200" lvl="0" indent="-457200">
                        <a:buFont typeface="Arial" pitchFamily="34" charset="0"/>
                        <a:buChar char="•"/>
                      </a:pPr>
                      <a:r>
                        <a:rPr lang="en-IE" sz="2400" b="1" dirty="0" smtClean="0">
                          <a:solidFill>
                            <a:schemeClr val="bg1"/>
                          </a:solidFill>
                        </a:rPr>
                        <a:t>Designed for needs of user</a:t>
                      </a:r>
                    </a:p>
                    <a:p>
                      <a:pPr marL="914400" lvl="1" indent="-457200">
                        <a:buFont typeface="Arial" pitchFamily="34" charset="0"/>
                        <a:buChar char="•"/>
                      </a:pPr>
                      <a:r>
                        <a:rPr lang="en-IE" sz="2000" b="1" dirty="0" smtClean="0">
                          <a:solidFill>
                            <a:schemeClr val="bg1"/>
                          </a:solidFill>
                        </a:rPr>
                        <a:t>Delivery Platforms</a:t>
                      </a:r>
                    </a:p>
                    <a:p>
                      <a:pPr marL="914400" lvl="1" indent="-457200">
                        <a:buFont typeface="Arial" pitchFamily="34" charset="0"/>
                        <a:buChar char="•"/>
                      </a:pPr>
                      <a:r>
                        <a:rPr lang="en-IE" sz="2000" b="1" dirty="0" smtClean="0">
                          <a:solidFill>
                            <a:schemeClr val="bg1"/>
                          </a:solidFill>
                        </a:rPr>
                        <a:t>Delivery Channels</a:t>
                      </a:r>
                    </a:p>
                    <a:p>
                      <a:pPr marL="457200" lvl="0" indent="-457200">
                        <a:buFont typeface="Arial" pitchFamily="34" charset="0"/>
                        <a:buChar char="•"/>
                      </a:pPr>
                      <a:r>
                        <a:rPr lang="en-IE" sz="2400" b="1" dirty="0" smtClean="0">
                          <a:solidFill>
                            <a:schemeClr val="bg1"/>
                          </a:solidFill>
                        </a:rPr>
                        <a:t>Mobile</a:t>
                      </a:r>
                      <a:r>
                        <a:rPr lang="en-IE" sz="2400" b="1" baseline="0" dirty="0" smtClean="0">
                          <a:solidFill>
                            <a:schemeClr val="bg1"/>
                          </a:solidFill>
                        </a:rPr>
                        <a:t> </a:t>
                      </a:r>
                      <a:r>
                        <a:rPr lang="en-IE" sz="2400" b="1" dirty="0" smtClean="0">
                          <a:solidFill>
                            <a:schemeClr val="bg1"/>
                          </a:solidFill>
                        </a:rPr>
                        <a:t>infrastructure</a:t>
                      </a:r>
                    </a:p>
                    <a:p>
                      <a:pPr marL="457200" lvl="0" indent="-457200">
                        <a:buFont typeface="Arial" pitchFamily="34" charset="0"/>
                        <a:buChar char="•"/>
                      </a:pPr>
                      <a:r>
                        <a:rPr lang="en-IE" sz="2400" b="1" dirty="0" smtClean="0">
                          <a:solidFill>
                            <a:schemeClr val="bg1"/>
                          </a:solidFill>
                        </a:rPr>
                        <a:t>…</a:t>
                      </a:r>
                    </a:p>
                  </a:txBody>
                  <a:tcPr>
                    <a:solidFill>
                      <a:schemeClr val="accent1"/>
                    </a:solidFill>
                  </a:tcPr>
                </a:tc>
              </a:tr>
              <a:tr h="13868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E" sz="2400" b="1" dirty="0" smtClean="0">
                          <a:solidFill>
                            <a:schemeClr val="bg1"/>
                          </a:solidFill>
                        </a:rPr>
                        <a:t>Measurement</a:t>
                      </a:r>
                    </a:p>
                    <a:p>
                      <a:endParaRPr lang="en-IE" sz="2400" b="1" dirty="0">
                        <a:solidFill>
                          <a:schemeClr val="bg1"/>
                        </a:solidFill>
                      </a:endParaRPr>
                    </a:p>
                  </a:txBody>
                  <a:tcPr>
                    <a:solidFill>
                      <a:schemeClr val="accent1"/>
                    </a:solidFill>
                  </a:tcPr>
                </a:tc>
                <a:tc>
                  <a:txBody>
                    <a:bodyPr/>
                    <a:lstStyle/>
                    <a:p>
                      <a:pPr marL="457200" indent="-457200">
                        <a:buFont typeface="Arial" pitchFamily="34" charset="0"/>
                        <a:buChar char="•"/>
                      </a:pPr>
                      <a:r>
                        <a:rPr lang="en-IE" sz="2400" b="1" dirty="0" smtClean="0">
                          <a:solidFill>
                            <a:schemeClr val="bg1"/>
                          </a:solidFill>
                        </a:rPr>
                        <a:t>Higher</a:t>
                      </a:r>
                      <a:r>
                        <a:rPr lang="en-IE" sz="2400" b="1" baseline="0" dirty="0" smtClean="0">
                          <a:solidFill>
                            <a:schemeClr val="bg1"/>
                          </a:solidFill>
                        </a:rPr>
                        <a:t> levels of t</a:t>
                      </a:r>
                      <a:r>
                        <a:rPr lang="en-IE" sz="2400" b="1" dirty="0" smtClean="0">
                          <a:solidFill>
                            <a:schemeClr val="bg1"/>
                          </a:solidFill>
                        </a:rPr>
                        <a:t>ake-up &amp; completion</a:t>
                      </a:r>
                    </a:p>
                    <a:p>
                      <a:pPr marL="457200" indent="-457200">
                        <a:buFont typeface="Arial" pitchFamily="34" charset="0"/>
                        <a:buChar char="•"/>
                      </a:pPr>
                      <a:r>
                        <a:rPr lang="en-IE" sz="2400" b="1" dirty="0" smtClean="0">
                          <a:solidFill>
                            <a:schemeClr val="bg1"/>
                          </a:solidFill>
                        </a:rPr>
                        <a:t>Open Services</a:t>
                      </a:r>
                      <a:endParaRPr lang="en-IE" sz="2400" b="1" dirty="0">
                        <a:solidFill>
                          <a:schemeClr val="bg1"/>
                        </a:solidFill>
                      </a:endParaRPr>
                    </a:p>
                  </a:txBody>
                  <a:tcPr>
                    <a:solidFill>
                      <a:schemeClr val="accent1"/>
                    </a:solidFill>
                  </a:tcPr>
                </a:tc>
              </a:tr>
              <a:tr h="13868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E" sz="2400" b="1" dirty="0" smtClean="0">
                          <a:solidFill>
                            <a:schemeClr val="bg1"/>
                          </a:solidFill>
                        </a:rPr>
                        <a:t>User Examples</a:t>
                      </a:r>
                    </a:p>
                  </a:txBody>
                  <a:tcPr>
                    <a:solidFill>
                      <a:schemeClr val="accent1"/>
                    </a:solidFill>
                  </a:tcPr>
                </a:tc>
                <a:tc>
                  <a:txBody>
                    <a:bodyPr/>
                    <a:lstStyle/>
                    <a:p>
                      <a:pPr marL="457200" indent="-457200">
                        <a:buFont typeface="Arial" pitchFamily="34" charset="0"/>
                        <a:buChar char="•"/>
                      </a:pPr>
                      <a:r>
                        <a:rPr lang="en-IE" sz="2400" b="1" dirty="0" smtClean="0">
                          <a:solidFill>
                            <a:schemeClr val="bg1"/>
                          </a:solidFill>
                        </a:rPr>
                        <a:t>What does</a:t>
                      </a:r>
                      <a:r>
                        <a:rPr lang="en-IE" sz="2400" b="1" baseline="0" dirty="0" smtClean="0">
                          <a:solidFill>
                            <a:schemeClr val="bg1"/>
                          </a:solidFill>
                        </a:rPr>
                        <a:t> </a:t>
                      </a:r>
                      <a:r>
                        <a:rPr lang="en-IE" sz="2400" b="1" dirty="0" smtClean="0">
                          <a:solidFill>
                            <a:schemeClr val="bg1"/>
                          </a:solidFill>
                        </a:rPr>
                        <a:t>success look like?</a:t>
                      </a:r>
                      <a:endParaRPr lang="en-IE" sz="2400" b="1" dirty="0">
                        <a:solidFill>
                          <a:schemeClr val="bg1"/>
                        </a:solidFill>
                      </a:endParaRPr>
                    </a:p>
                  </a:txBody>
                  <a:tcPr>
                    <a:solidFill>
                      <a:schemeClr val="accent1"/>
                    </a:solidFill>
                  </a:tcPr>
                </a:tc>
              </a:tr>
            </a:tbl>
          </a:graphicData>
        </a:graphic>
      </p:graphicFrame>
      <p:sp>
        <p:nvSpPr>
          <p:cNvPr id="6" name="Slide Number Placeholder 5"/>
          <p:cNvSpPr>
            <a:spLocks noGrp="1"/>
          </p:cNvSpPr>
          <p:nvPr>
            <p:ph type="sldNum" sz="quarter" idx="12"/>
          </p:nvPr>
        </p:nvSpPr>
        <p:spPr/>
        <p:txBody>
          <a:bodyPr/>
          <a:lstStyle/>
          <a:p>
            <a:fld id="{76F7E90A-D581-4D26-B3B5-CCF0CCF4C88A}" type="slidenum">
              <a:rPr lang="en-IE" smtClean="0"/>
              <a:pPr/>
              <a:t>11</a:t>
            </a:fld>
            <a:endParaRPr lang="en-IE"/>
          </a:p>
        </p:txBody>
      </p:sp>
    </p:spTree>
    <p:extLst>
      <p:ext uri="{BB962C8B-B14F-4D97-AF65-F5344CB8AC3E}">
        <p14:creationId xmlns:p14="http://schemas.microsoft.com/office/powerpoint/2010/main" val="410402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4"/>
          <p:cNvSpPr>
            <a:spLocks noGrp="1" noChangeArrowheads="1"/>
          </p:cNvSpPr>
          <p:nvPr>
            <p:ph type="title"/>
          </p:nvPr>
        </p:nvSpPr>
        <p:spPr/>
        <p:txBody>
          <a:bodyPr/>
          <a:lstStyle/>
          <a:p>
            <a:pPr eaLnBrk="1" hangingPunct="1"/>
            <a:r>
              <a:rPr lang="en-US" altLang="en-US" sz="2400" dirty="0" smtClean="0"/>
              <a:t>What’s driving IT and digital strategies? </a:t>
            </a:r>
          </a:p>
        </p:txBody>
      </p:sp>
      <p:sp>
        <p:nvSpPr>
          <p:cNvPr id="17" name="Rectangle 16"/>
          <p:cNvSpPr/>
          <p:nvPr/>
        </p:nvSpPr>
        <p:spPr>
          <a:xfrm>
            <a:off x="508000" y="1378857"/>
            <a:ext cx="8128000" cy="1200329"/>
          </a:xfrm>
          <a:prstGeom prst="rect">
            <a:avLst/>
          </a:prstGeom>
        </p:spPr>
        <p:txBody>
          <a:bodyPr wrap="square">
            <a:spAutoFit/>
          </a:bodyPr>
          <a:lstStyle/>
          <a:p>
            <a:r>
              <a:rPr lang="en-US" altLang="en-US" dirty="0" smtClean="0"/>
              <a:t>The Convergence of Four Forces is transforming user </a:t>
            </a:r>
            <a:r>
              <a:rPr lang="en-US" altLang="en-US" dirty="0" err="1" smtClean="0"/>
              <a:t>behaviour</a:t>
            </a:r>
            <a:r>
              <a:rPr lang="en-US" altLang="en-US" dirty="0" smtClean="0"/>
              <a:t> and user expectations, creating new business opportunities.  </a:t>
            </a:r>
            <a:r>
              <a:rPr lang="en-GB" dirty="0" smtClean="0"/>
              <a:t>Known as the “Nexus </a:t>
            </a:r>
            <a:r>
              <a:rPr lang="en-GB" dirty="0"/>
              <a:t>of </a:t>
            </a:r>
            <a:r>
              <a:rPr lang="en-GB" dirty="0" smtClean="0"/>
              <a:t>Forces” – it </a:t>
            </a:r>
            <a:r>
              <a:rPr lang="en-GB" dirty="0"/>
              <a:t>is the convergence and mutual reinforcement of </a:t>
            </a:r>
            <a:r>
              <a:rPr lang="en-GB" b="1" dirty="0" smtClean="0"/>
              <a:t>social, mobility</a:t>
            </a:r>
            <a:r>
              <a:rPr lang="en-GB" b="1" dirty="0"/>
              <a:t>, cloud and information</a:t>
            </a:r>
            <a:r>
              <a:rPr lang="en-GB" dirty="0"/>
              <a:t> patterns that drive new business scenarios.</a:t>
            </a:r>
          </a:p>
        </p:txBody>
      </p:sp>
      <p:pic>
        <p:nvPicPr>
          <p:cNvPr id="4114" name="Picture 18"/>
          <p:cNvPicPr>
            <a:picLocks noChangeAspect="1" noChangeArrowheads="1"/>
          </p:cNvPicPr>
          <p:nvPr/>
        </p:nvPicPr>
        <p:blipFill>
          <a:blip r:embed="rId3" cstate="print"/>
          <a:srcRect l="28557" t="29960" r="32622" b="7962"/>
          <a:stretch>
            <a:fillRect/>
          </a:stretch>
        </p:blipFill>
        <p:spPr bwMode="auto">
          <a:xfrm>
            <a:off x="2699657" y="2707736"/>
            <a:ext cx="3962399" cy="3562435"/>
          </a:xfrm>
          <a:prstGeom prst="rect">
            <a:avLst/>
          </a:prstGeom>
          <a:noFill/>
          <a:ln w="12700" cap="flat" cmpd="sng" algn="ctr">
            <a:noFill/>
            <a:prstDash val="solid"/>
            <a:miter lim="800000"/>
            <a:headEnd/>
            <a:tailEnd/>
          </a:ln>
        </p:spPr>
      </p:pic>
      <p:sp>
        <p:nvSpPr>
          <p:cNvPr id="5" name="Slide Number Placeholder 4"/>
          <p:cNvSpPr>
            <a:spLocks noGrp="1"/>
          </p:cNvSpPr>
          <p:nvPr>
            <p:ph type="sldNum" sz="quarter" idx="12"/>
          </p:nvPr>
        </p:nvSpPr>
        <p:spPr/>
        <p:txBody>
          <a:bodyPr/>
          <a:lstStyle/>
          <a:p>
            <a:fld id="{76F7E90A-D581-4D26-B3B5-CCF0CCF4C88A}" type="slidenum">
              <a:rPr lang="en-IE" smtClean="0"/>
              <a:pPr/>
              <a:t>12</a:t>
            </a:fld>
            <a:endParaRPr lang="en-IE"/>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E" dirty="0" smtClean="0"/>
              <a:t>Focus on the Citizen</a:t>
            </a:r>
            <a:endParaRPr lang="en-IE" dirty="0"/>
          </a:p>
        </p:txBody>
      </p:sp>
      <p:sp>
        <p:nvSpPr>
          <p:cNvPr id="3" name="Content Placeholder 2"/>
          <p:cNvSpPr>
            <a:spLocks noGrp="1"/>
          </p:cNvSpPr>
          <p:nvPr>
            <p:ph idx="1"/>
          </p:nvPr>
        </p:nvSpPr>
        <p:spPr/>
        <p:txBody>
          <a:bodyPr/>
          <a:lstStyle/>
          <a:p>
            <a:endParaRPr lang="en-IE"/>
          </a:p>
        </p:txBody>
      </p:sp>
      <p:graphicFrame>
        <p:nvGraphicFramePr>
          <p:cNvPr id="4" name="Table 3"/>
          <p:cNvGraphicFramePr>
            <a:graphicFrameLocks noGrp="1"/>
          </p:cNvGraphicFramePr>
          <p:nvPr>
            <p:extLst>
              <p:ext uri="{D42A27DB-BD31-4B8C-83A1-F6EECF244321}">
                <p14:modId xmlns:p14="http://schemas.microsoft.com/office/powerpoint/2010/main" val="3373879076"/>
              </p:ext>
            </p:extLst>
          </p:nvPr>
        </p:nvGraphicFramePr>
        <p:xfrm>
          <a:off x="323528" y="836712"/>
          <a:ext cx="8712968" cy="5899016"/>
        </p:xfrm>
        <a:graphic>
          <a:graphicData uri="http://schemas.openxmlformats.org/drawingml/2006/table">
            <a:tbl>
              <a:tblPr firstRow="1" bandRow="1">
                <a:tableStyleId>{5C22544A-7EE6-4342-B048-85BDC9FD1C3A}</a:tableStyleId>
              </a:tblPr>
              <a:tblGrid>
                <a:gridCol w="3600400"/>
                <a:gridCol w="5112568"/>
              </a:tblGrid>
              <a:tr h="504056">
                <a:tc>
                  <a:txBody>
                    <a:bodyPr/>
                    <a:lstStyle/>
                    <a:p>
                      <a:r>
                        <a:rPr lang="en-IE" sz="2400" b="1" dirty="0" smtClean="0"/>
                        <a:t>Opportunity</a:t>
                      </a:r>
                      <a:endParaRPr lang="en-IE" sz="2400" b="1" dirty="0"/>
                    </a:p>
                  </a:txBody>
                  <a:tcPr/>
                </a:tc>
                <a:tc>
                  <a:txBody>
                    <a:bodyPr/>
                    <a:lstStyle/>
                    <a:p>
                      <a:r>
                        <a:rPr lang="en-IE" sz="2400" b="1" dirty="0" smtClean="0"/>
                        <a:t>Mechanism</a:t>
                      </a:r>
                      <a:endParaRPr lang="en-IE" sz="2400" b="1" dirty="0"/>
                    </a:p>
                  </a:txBody>
                  <a:tcPr/>
                </a:tc>
              </a:tr>
              <a:tr h="2016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2400" b="1" dirty="0" smtClean="0">
                          <a:solidFill>
                            <a:schemeClr val="bg1"/>
                          </a:solidFill>
                        </a:rPr>
                        <a:t>Better User Experience</a:t>
                      </a:r>
                    </a:p>
                    <a:p>
                      <a:pPr marL="0" marR="0" indent="0" algn="l" defTabSz="914400" rtl="0" eaLnBrk="1" fontAlgn="auto" latinLnBrk="0" hangingPunct="1">
                        <a:lnSpc>
                          <a:spcPct val="100000"/>
                        </a:lnSpc>
                        <a:spcBef>
                          <a:spcPts val="0"/>
                        </a:spcBef>
                        <a:spcAft>
                          <a:spcPts val="0"/>
                        </a:spcAft>
                        <a:buClrTx/>
                        <a:buSzTx/>
                        <a:buFontTx/>
                        <a:buNone/>
                        <a:tabLst/>
                        <a:defRPr/>
                      </a:pPr>
                      <a:endParaRPr lang="en-IE" sz="2400" b="1"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E" sz="2400" b="1" dirty="0" smtClean="0">
                        <a:solidFill>
                          <a:schemeClr val="bg1"/>
                        </a:solidFill>
                      </a:endParaRPr>
                    </a:p>
                  </a:txBody>
                  <a:tcPr>
                    <a:solidFill>
                      <a:schemeClr val="accent1"/>
                    </a:solidFill>
                  </a:tcPr>
                </a:tc>
                <a:tc>
                  <a:txBody>
                    <a:bodyPr/>
                    <a:lstStyle/>
                    <a:p>
                      <a:pPr marL="457200" lvl="0" indent="-457200">
                        <a:buFont typeface="Arial" pitchFamily="34" charset="0"/>
                        <a:buChar char="•"/>
                      </a:pPr>
                      <a:r>
                        <a:rPr lang="en-IE" sz="2400" b="1" dirty="0" smtClean="0">
                          <a:solidFill>
                            <a:schemeClr val="bg1"/>
                          </a:solidFill>
                        </a:rPr>
                        <a:t>User-centric</a:t>
                      </a:r>
                      <a:r>
                        <a:rPr lang="en-IE" sz="2400" b="1" baseline="0" dirty="0" smtClean="0">
                          <a:solidFill>
                            <a:schemeClr val="bg1"/>
                          </a:solidFill>
                        </a:rPr>
                        <a:t> </a:t>
                      </a:r>
                      <a:r>
                        <a:rPr lang="en-IE" sz="2400" b="1" dirty="0" smtClean="0">
                          <a:solidFill>
                            <a:schemeClr val="bg1"/>
                          </a:solidFill>
                        </a:rPr>
                        <a:t>Digital Delivery</a:t>
                      </a:r>
                    </a:p>
                    <a:p>
                      <a:pPr marL="457200" lvl="0" indent="-457200">
                        <a:buFont typeface="Arial" pitchFamily="34" charset="0"/>
                        <a:buChar char="•"/>
                      </a:pPr>
                      <a:r>
                        <a:rPr lang="en-IE" sz="2400" b="1" dirty="0" smtClean="0">
                          <a:solidFill>
                            <a:schemeClr val="bg1"/>
                          </a:solidFill>
                        </a:rPr>
                        <a:t>Automation</a:t>
                      </a:r>
                    </a:p>
                    <a:p>
                      <a:pPr marL="457200" lvl="0" indent="-457200">
                        <a:buFont typeface="Arial" pitchFamily="34" charset="0"/>
                        <a:buChar char="•"/>
                      </a:pPr>
                      <a:r>
                        <a:rPr lang="en-IE" sz="2400" b="1" dirty="0" smtClean="0">
                          <a:solidFill>
                            <a:schemeClr val="bg1"/>
                          </a:solidFill>
                        </a:rPr>
                        <a:t>Data Sharing (</a:t>
                      </a:r>
                      <a:r>
                        <a:rPr lang="en-US" sz="2400" b="1" dirty="0" smtClean="0">
                          <a:solidFill>
                            <a:schemeClr val="bg1"/>
                          </a:solidFill>
                        </a:rPr>
                        <a:t>provide info once to Government)</a:t>
                      </a:r>
                    </a:p>
                    <a:p>
                      <a:pPr marL="457200" lvl="0" indent="-457200">
                        <a:buFont typeface="Arial" pitchFamily="34" charset="0"/>
                        <a:buChar char="•"/>
                      </a:pPr>
                      <a:r>
                        <a:rPr lang="en-US" sz="2400" b="1" dirty="0" smtClean="0">
                          <a:solidFill>
                            <a:schemeClr val="bg1"/>
                          </a:solidFill>
                        </a:rPr>
                        <a:t>Openness &amp; Transparency</a:t>
                      </a:r>
                    </a:p>
                    <a:p>
                      <a:pPr marL="457200" lvl="0" indent="-457200">
                        <a:buFont typeface="Arial" pitchFamily="34" charset="0"/>
                        <a:buChar char="•"/>
                      </a:pPr>
                      <a:r>
                        <a:rPr lang="en-US" sz="2400" b="1" dirty="0" smtClean="0">
                          <a:solidFill>
                            <a:schemeClr val="bg1"/>
                          </a:solidFill>
                        </a:rPr>
                        <a:t>…</a:t>
                      </a:r>
                    </a:p>
                  </a:txBody>
                  <a:tcPr>
                    <a:solidFill>
                      <a:schemeClr val="accent1"/>
                    </a:solidFill>
                  </a:tcPr>
                </a:tc>
              </a:tr>
              <a:tr h="13868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E" sz="2400" b="1" dirty="0" smtClean="0">
                          <a:solidFill>
                            <a:schemeClr val="bg1"/>
                          </a:solidFill>
                        </a:rPr>
                        <a:t>Efficient Government Procedures</a:t>
                      </a:r>
                    </a:p>
                    <a:p>
                      <a:endParaRPr lang="en-IE" sz="2400" b="1" dirty="0">
                        <a:solidFill>
                          <a:schemeClr val="bg1"/>
                        </a:solidFill>
                      </a:endParaRPr>
                    </a:p>
                  </a:txBody>
                  <a:tcPr>
                    <a:solidFill>
                      <a:schemeClr val="accent1"/>
                    </a:solidFill>
                  </a:tcPr>
                </a:tc>
                <a:tc>
                  <a:txBody>
                    <a:bodyPr/>
                    <a:lstStyle/>
                    <a:p>
                      <a:pPr marL="457200" marR="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lang="en-IE" sz="2400" b="1" dirty="0" smtClean="0">
                          <a:solidFill>
                            <a:schemeClr val="bg1"/>
                          </a:solidFill>
                        </a:rPr>
                        <a:t>PSC Infrastructure</a:t>
                      </a:r>
                    </a:p>
                    <a:p>
                      <a:pPr marL="457200" indent="-457200">
                        <a:buFont typeface="Arial" pitchFamily="34" charset="0"/>
                        <a:buChar char="•"/>
                      </a:pPr>
                      <a:r>
                        <a:rPr lang="en-IE" sz="2400" b="1" dirty="0" smtClean="0">
                          <a:solidFill>
                            <a:schemeClr val="bg1"/>
                          </a:solidFill>
                        </a:rPr>
                        <a:t>Geo-Spatial</a:t>
                      </a:r>
                    </a:p>
                    <a:p>
                      <a:pPr marL="457200" indent="-457200">
                        <a:buFont typeface="Arial" pitchFamily="34" charset="0"/>
                        <a:buChar char="•"/>
                      </a:pPr>
                      <a:r>
                        <a:rPr lang="en-IE" sz="2400" b="1" dirty="0" smtClean="0">
                          <a:solidFill>
                            <a:schemeClr val="bg1"/>
                          </a:solidFill>
                        </a:rPr>
                        <a:t>Records Management</a:t>
                      </a:r>
                    </a:p>
                    <a:p>
                      <a:pPr marL="457200" indent="-457200">
                        <a:buFont typeface="Arial" pitchFamily="34" charset="0"/>
                        <a:buChar char="•"/>
                      </a:pPr>
                      <a:r>
                        <a:rPr lang="en-IE" sz="2400" b="1" dirty="0" smtClean="0">
                          <a:solidFill>
                            <a:schemeClr val="bg1"/>
                          </a:solidFill>
                        </a:rPr>
                        <a:t>Standardised Data Model</a:t>
                      </a:r>
                    </a:p>
                    <a:p>
                      <a:pPr marL="457200" indent="-457200">
                        <a:buFont typeface="Arial" pitchFamily="34" charset="0"/>
                        <a:buChar char="•"/>
                      </a:pPr>
                      <a:r>
                        <a:rPr lang="en-IE" sz="2400" b="1" dirty="0" smtClean="0">
                          <a:solidFill>
                            <a:schemeClr val="bg1"/>
                          </a:solidFill>
                        </a:rPr>
                        <a:t>Infrastructure/Cloud</a:t>
                      </a:r>
                    </a:p>
                    <a:p>
                      <a:pPr marL="457200" indent="-457200">
                        <a:buFont typeface="Arial" pitchFamily="34" charset="0"/>
                        <a:buChar char="•"/>
                      </a:pPr>
                      <a:r>
                        <a:rPr lang="en-IE" sz="2400" b="1" dirty="0" smtClean="0">
                          <a:solidFill>
                            <a:schemeClr val="bg1"/>
                          </a:solidFill>
                        </a:rPr>
                        <a:t>Procurement</a:t>
                      </a:r>
                    </a:p>
                    <a:p>
                      <a:pPr marL="457200" indent="-457200">
                        <a:buFont typeface="Arial" pitchFamily="34" charset="0"/>
                        <a:buChar char="•"/>
                      </a:pPr>
                      <a:r>
                        <a:rPr lang="en-IE" sz="2400" b="1" dirty="0" smtClean="0">
                          <a:solidFill>
                            <a:schemeClr val="bg1"/>
                          </a:solidFill>
                        </a:rPr>
                        <a:t>Data Privacy</a:t>
                      </a:r>
                    </a:p>
                  </a:txBody>
                  <a:tcPr>
                    <a:solidFill>
                      <a:schemeClr val="accent1"/>
                    </a:solidFill>
                  </a:tcPr>
                </a:tc>
              </a:tr>
              <a:tr h="13868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E" sz="2400" b="1" dirty="0" smtClean="0">
                          <a:solidFill>
                            <a:schemeClr val="bg1"/>
                          </a:solidFill>
                        </a:rPr>
                        <a:t>User Examples</a:t>
                      </a:r>
                    </a:p>
                  </a:txBody>
                  <a:tcPr>
                    <a:solidFill>
                      <a:schemeClr val="accent1"/>
                    </a:solidFill>
                  </a:tcPr>
                </a:tc>
                <a:tc>
                  <a:txBody>
                    <a:bodyPr/>
                    <a:lstStyle/>
                    <a:p>
                      <a:pPr marL="457200" indent="-457200">
                        <a:buFont typeface="Arial" pitchFamily="34" charset="0"/>
                        <a:buChar char="•"/>
                      </a:pPr>
                      <a:r>
                        <a:rPr lang="en-IE" sz="2400" b="1" dirty="0" smtClean="0">
                          <a:solidFill>
                            <a:schemeClr val="bg1"/>
                          </a:solidFill>
                        </a:rPr>
                        <a:t>What does</a:t>
                      </a:r>
                      <a:r>
                        <a:rPr lang="en-IE" sz="2400" b="1" baseline="0" dirty="0" smtClean="0">
                          <a:solidFill>
                            <a:schemeClr val="bg1"/>
                          </a:solidFill>
                        </a:rPr>
                        <a:t> </a:t>
                      </a:r>
                      <a:r>
                        <a:rPr lang="en-IE" sz="2400" b="1" dirty="0" smtClean="0">
                          <a:solidFill>
                            <a:schemeClr val="bg1"/>
                          </a:solidFill>
                        </a:rPr>
                        <a:t>success look like?</a:t>
                      </a:r>
                      <a:endParaRPr lang="en-IE" sz="2400" b="1" dirty="0">
                        <a:solidFill>
                          <a:schemeClr val="bg1"/>
                        </a:solidFill>
                      </a:endParaRPr>
                    </a:p>
                  </a:txBody>
                  <a:tcPr>
                    <a:solidFill>
                      <a:schemeClr val="accent1"/>
                    </a:solidFill>
                  </a:tcPr>
                </a:tc>
              </a:tr>
            </a:tbl>
          </a:graphicData>
        </a:graphic>
      </p:graphicFrame>
      <p:sp>
        <p:nvSpPr>
          <p:cNvPr id="5" name="Slide Number Placeholder 4"/>
          <p:cNvSpPr>
            <a:spLocks noGrp="1"/>
          </p:cNvSpPr>
          <p:nvPr>
            <p:ph type="sldNum" sz="quarter" idx="12"/>
          </p:nvPr>
        </p:nvSpPr>
        <p:spPr/>
        <p:txBody>
          <a:bodyPr/>
          <a:lstStyle/>
          <a:p>
            <a:fld id="{76F7E90A-D581-4D26-B3B5-CCF0CCF4C88A}" type="slidenum">
              <a:rPr lang="en-IE" smtClean="0"/>
              <a:pPr/>
              <a:t>13</a:t>
            </a:fld>
            <a:endParaRPr lang="en-IE"/>
          </a:p>
        </p:txBody>
      </p:sp>
    </p:spTree>
    <p:extLst>
      <p:ext uri="{BB962C8B-B14F-4D97-AF65-F5344CB8AC3E}">
        <p14:creationId xmlns:p14="http://schemas.microsoft.com/office/powerpoint/2010/main" val="369772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A refreshed and co-ordinated ICT Strategy – a launch-pad to ‘Invest to Transform’?</a:t>
            </a:r>
            <a:endParaRPr lang="en-GB" sz="3600" dirty="0"/>
          </a:p>
        </p:txBody>
      </p:sp>
      <p:sp>
        <p:nvSpPr>
          <p:cNvPr id="3" name="Content Placeholder 2"/>
          <p:cNvSpPr>
            <a:spLocks noGrp="1"/>
          </p:cNvSpPr>
          <p:nvPr>
            <p:ph idx="1"/>
          </p:nvPr>
        </p:nvSpPr>
        <p:spPr>
          <a:xfrm>
            <a:off x="395536" y="1916832"/>
            <a:ext cx="8229600" cy="3340968"/>
          </a:xfrm>
        </p:spPr>
        <p:txBody>
          <a:bodyPr>
            <a:normAutofit lnSpcReduction="10000"/>
          </a:bodyPr>
          <a:lstStyle/>
          <a:p>
            <a:r>
              <a:rPr lang="en-GB" sz="2800" dirty="0" smtClean="0"/>
              <a:t>‘Digital’ has changed the way we live, work &amp; play</a:t>
            </a:r>
          </a:p>
          <a:p>
            <a:r>
              <a:rPr lang="en-GB" sz="2800" dirty="0" smtClean="0"/>
              <a:t>What services, which departments/organisations?</a:t>
            </a:r>
          </a:p>
          <a:p>
            <a:r>
              <a:rPr lang="en-GB" sz="2800" dirty="0" smtClean="0"/>
              <a:t>Where might we start?</a:t>
            </a:r>
          </a:p>
          <a:p>
            <a:r>
              <a:rPr lang="en-GB" sz="2800" dirty="0" smtClean="0"/>
              <a:t>How do we sell it?</a:t>
            </a:r>
          </a:p>
          <a:p>
            <a:r>
              <a:rPr lang="en-GB" sz="2800" dirty="0" smtClean="0"/>
              <a:t>Who are the key stakeholders?</a:t>
            </a:r>
          </a:p>
          <a:p>
            <a:r>
              <a:rPr lang="en-GB" sz="2800" dirty="0" smtClean="0"/>
              <a:t>What else should we be thinking about?</a:t>
            </a:r>
          </a:p>
          <a:p>
            <a:r>
              <a:rPr lang="en-GB" sz="2800" dirty="0" smtClean="0">
                <a:solidFill>
                  <a:srgbClr val="C00000"/>
                </a:solidFill>
              </a:rPr>
              <a:t>10 minutes, groups of 3 then a 5 minute plenary</a:t>
            </a:r>
          </a:p>
        </p:txBody>
      </p:sp>
      <p:sp>
        <p:nvSpPr>
          <p:cNvPr id="4" name="Slide Number Placeholder 3"/>
          <p:cNvSpPr>
            <a:spLocks noGrp="1"/>
          </p:cNvSpPr>
          <p:nvPr>
            <p:ph type="sldNum" sz="quarter" idx="12"/>
          </p:nvPr>
        </p:nvSpPr>
        <p:spPr/>
        <p:txBody>
          <a:bodyPr/>
          <a:lstStyle/>
          <a:p>
            <a:fld id="{76F7E90A-D581-4D26-B3B5-CCF0CCF4C88A}" type="slidenum">
              <a:rPr lang="en-IE" smtClean="0"/>
              <a:pPr/>
              <a:t>14</a:t>
            </a:fld>
            <a:endParaRPr lang="en-IE"/>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4"/>
          <p:cNvSpPr>
            <a:spLocks noGrp="1" noChangeArrowheads="1"/>
          </p:cNvSpPr>
          <p:nvPr>
            <p:ph type="title"/>
          </p:nvPr>
        </p:nvSpPr>
        <p:spPr>
          <a:xfrm>
            <a:off x="3138986" y="138117"/>
            <a:ext cx="6005014" cy="885825"/>
          </a:xfrm>
        </p:spPr>
        <p:txBody>
          <a:bodyPr/>
          <a:lstStyle/>
          <a:p>
            <a:pPr eaLnBrk="1" hangingPunct="1"/>
            <a:r>
              <a:rPr lang="en-US" dirty="0" smtClean="0"/>
              <a:t>Why Will You Succeed?</a:t>
            </a:r>
          </a:p>
        </p:txBody>
      </p:sp>
      <p:grpSp>
        <p:nvGrpSpPr>
          <p:cNvPr id="2" name="Group 6"/>
          <p:cNvGrpSpPr>
            <a:grpSpLocks/>
          </p:cNvGrpSpPr>
          <p:nvPr/>
        </p:nvGrpSpPr>
        <p:grpSpPr bwMode="auto">
          <a:xfrm>
            <a:off x="3505200" y="2900363"/>
            <a:ext cx="2301875" cy="1928812"/>
            <a:chOff x="2022" y="2005"/>
            <a:chExt cx="1679" cy="1407"/>
          </a:xfrm>
        </p:grpSpPr>
        <p:sp>
          <p:nvSpPr>
            <p:cNvPr id="7182" name="Freeform 7"/>
            <p:cNvSpPr>
              <a:spLocks/>
            </p:cNvSpPr>
            <p:nvPr/>
          </p:nvSpPr>
          <p:spPr bwMode="gray">
            <a:xfrm>
              <a:off x="2690" y="2812"/>
              <a:ext cx="176" cy="317"/>
            </a:xfrm>
            <a:custGeom>
              <a:avLst/>
              <a:gdLst>
                <a:gd name="T0" fmla="*/ 0 w 252"/>
                <a:gd name="T1" fmla="*/ 0 h 429"/>
                <a:gd name="T2" fmla="*/ 0 w 252"/>
                <a:gd name="T3" fmla="*/ 299 h 429"/>
                <a:gd name="T4" fmla="*/ 251 w 252"/>
                <a:gd name="T5" fmla="*/ 428 h 429"/>
                <a:gd name="T6" fmla="*/ 251 w 252"/>
                <a:gd name="T7" fmla="*/ 126 h 429"/>
                <a:gd name="T8" fmla="*/ 0 60000 65536"/>
                <a:gd name="T9" fmla="*/ 0 60000 65536"/>
                <a:gd name="T10" fmla="*/ 0 60000 65536"/>
                <a:gd name="T11" fmla="*/ 0 60000 65536"/>
                <a:gd name="T12" fmla="*/ 0 w 252"/>
                <a:gd name="T13" fmla="*/ 0 h 429"/>
                <a:gd name="T14" fmla="*/ 252 w 252"/>
                <a:gd name="T15" fmla="*/ 429 h 429"/>
              </a:gdLst>
              <a:ahLst/>
              <a:cxnLst>
                <a:cxn ang="T8">
                  <a:pos x="T0" y="T1"/>
                </a:cxn>
                <a:cxn ang="T9">
                  <a:pos x="T2" y="T3"/>
                </a:cxn>
                <a:cxn ang="T10">
                  <a:pos x="T4" y="T5"/>
                </a:cxn>
                <a:cxn ang="T11">
                  <a:pos x="T6" y="T7"/>
                </a:cxn>
              </a:cxnLst>
              <a:rect l="T12" t="T13" r="T14" b="T15"/>
              <a:pathLst>
                <a:path w="252" h="429">
                  <a:moveTo>
                    <a:pt x="0" y="0"/>
                  </a:moveTo>
                  <a:lnTo>
                    <a:pt x="0" y="299"/>
                  </a:lnTo>
                  <a:lnTo>
                    <a:pt x="251" y="428"/>
                  </a:lnTo>
                  <a:lnTo>
                    <a:pt x="251" y="126"/>
                  </a:lnTo>
                </a:path>
              </a:pathLst>
            </a:custGeom>
            <a:solidFill>
              <a:srgbClr val="B9D0DC"/>
            </a:solidFill>
            <a:ln w="12700" cap="rnd" cmpd="sng">
              <a:solidFill>
                <a:schemeClr val="tx1"/>
              </a:solidFill>
              <a:prstDash val="solid"/>
              <a:round/>
              <a:headEnd type="none" w="sm" len="sm"/>
              <a:tailEnd type="none" w="sm" len="sm"/>
            </a:ln>
          </p:spPr>
          <p:txBody>
            <a:bodyPr/>
            <a:lstStyle/>
            <a:p>
              <a:endParaRPr lang="en-US"/>
            </a:p>
          </p:txBody>
        </p:sp>
        <p:sp>
          <p:nvSpPr>
            <p:cNvPr id="7183" name="Freeform 8"/>
            <p:cNvSpPr>
              <a:spLocks/>
            </p:cNvSpPr>
            <p:nvPr/>
          </p:nvSpPr>
          <p:spPr bwMode="gray">
            <a:xfrm>
              <a:off x="2865" y="2812"/>
              <a:ext cx="175" cy="319"/>
            </a:xfrm>
            <a:custGeom>
              <a:avLst/>
              <a:gdLst>
                <a:gd name="T0" fmla="*/ 248 w 249"/>
                <a:gd name="T1" fmla="*/ 0 h 431"/>
                <a:gd name="T2" fmla="*/ 248 w 249"/>
                <a:gd name="T3" fmla="*/ 301 h 431"/>
                <a:gd name="T4" fmla="*/ 0 w 249"/>
                <a:gd name="T5" fmla="*/ 430 h 431"/>
                <a:gd name="T6" fmla="*/ 0 w 249"/>
                <a:gd name="T7" fmla="*/ 127 h 431"/>
                <a:gd name="T8" fmla="*/ 0 60000 65536"/>
                <a:gd name="T9" fmla="*/ 0 60000 65536"/>
                <a:gd name="T10" fmla="*/ 0 60000 65536"/>
                <a:gd name="T11" fmla="*/ 0 60000 65536"/>
                <a:gd name="T12" fmla="*/ 0 w 249"/>
                <a:gd name="T13" fmla="*/ 0 h 431"/>
                <a:gd name="T14" fmla="*/ 249 w 249"/>
                <a:gd name="T15" fmla="*/ 431 h 431"/>
              </a:gdLst>
              <a:ahLst/>
              <a:cxnLst>
                <a:cxn ang="T8">
                  <a:pos x="T0" y="T1"/>
                </a:cxn>
                <a:cxn ang="T9">
                  <a:pos x="T2" y="T3"/>
                </a:cxn>
                <a:cxn ang="T10">
                  <a:pos x="T4" y="T5"/>
                </a:cxn>
                <a:cxn ang="T11">
                  <a:pos x="T6" y="T7"/>
                </a:cxn>
              </a:cxnLst>
              <a:rect l="T12" t="T13" r="T14" b="T15"/>
              <a:pathLst>
                <a:path w="249" h="431">
                  <a:moveTo>
                    <a:pt x="248" y="0"/>
                  </a:moveTo>
                  <a:lnTo>
                    <a:pt x="248" y="301"/>
                  </a:lnTo>
                  <a:lnTo>
                    <a:pt x="0" y="430"/>
                  </a:lnTo>
                  <a:lnTo>
                    <a:pt x="0" y="127"/>
                  </a:lnTo>
                </a:path>
              </a:pathLst>
            </a:custGeom>
            <a:solidFill>
              <a:srgbClr val="B9D0DC"/>
            </a:solidFill>
            <a:ln w="12700" cap="rnd" cmpd="sng">
              <a:solidFill>
                <a:schemeClr val="tx1"/>
              </a:solidFill>
              <a:prstDash val="solid"/>
              <a:round/>
              <a:headEnd type="none" w="sm" len="sm"/>
              <a:tailEnd type="none" w="sm" len="sm"/>
            </a:ln>
          </p:spPr>
          <p:txBody>
            <a:bodyPr/>
            <a:lstStyle/>
            <a:p>
              <a:endParaRPr lang="en-US"/>
            </a:p>
          </p:txBody>
        </p:sp>
        <p:sp>
          <p:nvSpPr>
            <p:cNvPr id="7184" name="AutoShape 9"/>
            <p:cNvSpPr>
              <a:spLocks noChangeArrowheads="1"/>
            </p:cNvSpPr>
            <p:nvPr/>
          </p:nvSpPr>
          <p:spPr bwMode="gray">
            <a:xfrm>
              <a:off x="2689" y="2714"/>
              <a:ext cx="352" cy="191"/>
            </a:xfrm>
            <a:prstGeom prst="diamond">
              <a:avLst/>
            </a:prstGeom>
            <a:solidFill>
              <a:srgbClr val="B9D0DC"/>
            </a:solidFill>
            <a:ln w="9525">
              <a:noFill/>
              <a:miter lim="800000"/>
              <a:headEnd/>
              <a:tailEnd/>
            </a:ln>
          </p:spPr>
          <p:txBody>
            <a:bodyPr wrap="none" anchor="ctr"/>
            <a:lstStyle/>
            <a:p>
              <a:endParaRPr lang="en-GB"/>
            </a:p>
          </p:txBody>
        </p:sp>
        <p:sp>
          <p:nvSpPr>
            <p:cNvPr id="7185" name="Freeform 10"/>
            <p:cNvSpPr>
              <a:spLocks/>
            </p:cNvSpPr>
            <p:nvPr/>
          </p:nvSpPr>
          <p:spPr bwMode="gray">
            <a:xfrm>
              <a:off x="2690" y="2005"/>
              <a:ext cx="176" cy="899"/>
            </a:xfrm>
            <a:custGeom>
              <a:avLst/>
              <a:gdLst>
                <a:gd name="T0" fmla="*/ 0 w 252"/>
                <a:gd name="T1" fmla="*/ 335 h 1216"/>
                <a:gd name="T2" fmla="*/ 0 w 252"/>
                <a:gd name="T3" fmla="*/ 1086 h 1216"/>
                <a:gd name="T4" fmla="*/ 251 w 252"/>
                <a:gd name="T5" fmla="*/ 1215 h 1216"/>
                <a:gd name="T6" fmla="*/ 251 w 252"/>
                <a:gd name="T7" fmla="*/ 0 h 1216"/>
                <a:gd name="T8" fmla="*/ 0 60000 65536"/>
                <a:gd name="T9" fmla="*/ 0 60000 65536"/>
                <a:gd name="T10" fmla="*/ 0 60000 65536"/>
                <a:gd name="T11" fmla="*/ 0 60000 65536"/>
                <a:gd name="T12" fmla="*/ 0 w 252"/>
                <a:gd name="T13" fmla="*/ 0 h 1216"/>
                <a:gd name="T14" fmla="*/ 252 w 252"/>
                <a:gd name="T15" fmla="*/ 1216 h 1216"/>
              </a:gdLst>
              <a:ahLst/>
              <a:cxnLst>
                <a:cxn ang="T8">
                  <a:pos x="T0" y="T1"/>
                </a:cxn>
                <a:cxn ang="T9">
                  <a:pos x="T2" y="T3"/>
                </a:cxn>
                <a:cxn ang="T10">
                  <a:pos x="T4" y="T5"/>
                </a:cxn>
                <a:cxn ang="T11">
                  <a:pos x="T6" y="T7"/>
                </a:cxn>
              </a:cxnLst>
              <a:rect l="T12" t="T13" r="T14" b="T15"/>
              <a:pathLst>
                <a:path w="252" h="1216">
                  <a:moveTo>
                    <a:pt x="0" y="335"/>
                  </a:moveTo>
                  <a:lnTo>
                    <a:pt x="0" y="1086"/>
                  </a:lnTo>
                  <a:lnTo>
                    <a:pt x="251" y="1215"/>
                  </a:lnTo>
                  <a:lnTo>
                    <a:pt x="251" y="0"/>
                  </a:lnTo>
                </a:path>
              </a:pathLst>
            </a:custGeom>
            <a:noFill/>
            <a:ln w="12700" cap="rnd" cmpd="sng">
              <a:solidFill>
                <a:schemeClr val="tx1"/>
              </a:solidFill>
              <a:prstDash val="solid"/>
              <a:round/>
              <a:headEnd type="none" w="sm" len="sm"/>
              <a:tailEnd type="stealth" w="med" len="lg"/>
            </a:ln>
          </p:spPr>
          <p:txBody>
            <a:bodyPr/>
            <a:lstStyle/>
            <a:p>
              <a:endParaRPr lang="en-US"/>
            </a:p>
          </p:txBody>
        </p:sp>
        <p:sp>
          <p:nvSpPr>
            <p:cNvPr id="7186" name="Freeform 11"/>
            <p:cNvSpPr>
              <a:spLocks/>
            </p:cNvSpPr>
            <p:nvPr/>
          </p:nvSpPr>
          <p:spPr bwMode="gray">
            <a:xfrm>
              <a:off x="2865" y="2256"/>
              <a:ext cx="175" cy="648"/>
            </a:xfrm>
            <a:custGeom>
              <a:avLst/>
              <a:gdLst>
                <a:gd name="T0" fmla="*/ 248 w 249"/>
                <a:gd name="T1" fmla="*/ 0 h 878"/>
                <a:gd name="T2" fmla="*/ 248 w 249"/>
                <a:gd name="T3" fmla="*/ 748 h 878"/>
                <a:gd name="T4" fmla="*/ 0 w 249"/>
                <a:gd name="T5" fmla="*/ 877 h 878"/>
                <a:gd name="T6" fmla="*/ 0 w 249"/>
                <a:gd name="T7" fmla="*/ 123 h 878"/>
                <a:gd name="T8" fmla="*/ 0 60000 65536"/>
                <a:gd name="T9" fmla="*/ 0 60000 65536"/>
                <a:gd name="T10" fmla="*/ 0 60000 65536"/>
                <a:gd name="T11" fmla="*/ 0 60000 65536"/>
                <a:gd name="T12" fmla="*/ 0 w 249"/>
                <a:gd name="T13" fmla="*/ 0 h 878"/>
                <a:gd name="T14" fmla="*/ 249 w 249"/>
                <a:gd name="T15" fmla="*/ 878 h 878"/>
              </a:gdLst>
              <a:ahLst/>
              <a:cxnLst>
                <a:cxn ang="T8">
                  <a:pos x="T0" y="T1"/>
                </a:cxn>
                <a:cxn ang="T9">
                  <a:pos x="T2" y="T3"/>
                </a:cxn>
                <a:cxn ang="T10">
                  <a:pos x="T4" y="T5"/>
                </a:cxn>
                <a:cxn ang="T11">
                  <a:pos x="T6" y="T7"/>
                </a:cxn>
              </a:cxnLst>
              <a:rect l="T12" t="T13" r="T14" b="T15"/>
              <a:pathLst>
                <a:path w="249" h="878">
                  <a:moveTo>
                    <a:pt x="248" y="0"/>
                  </a:moveTo>
                  <a:lnTo>
                    <a:pt x="248" y="748"/>
                  </a:lnTo>
                  <a:lnTo>
                    <a:pt x="0" y="877"/>
                  </a:lnTo>
                  <a:lnTo>
                    <a:pt x="0" y="123"/>
                  </a:lnTo>
                </a:path>
              </a:pathLst>
            </a:custGeom>
            <a:noFill/>
            <a:ln w="12700" cap="rnd" cmpd="sng">
              <a:solidFill>
                <a:schemeClr val="tx1"/>
              </a:solidFill>
              <a:prstDash val="solid"/>
              <a:round/>
              <a:headEnd type="none" w="sm" len="sm"/>
              <a:tailEnd type="none" w="sm" len="sm"/>
            </a:ln>
          </p:spPr>
          <p:txBody>
            <a:bodyPr/>
            <a:lstStyle/>
            <a:p>
              <a:endParaRPr lang="en-US"/>
            </a:p>
          </p:txBody>
        </p:sp>
        <p:sp>
          <p:nvSpPr>
            <p:cNvPr id="7187" name="AutoShape 12"/>
            <p:cNvSpPr>
              <a:spLocks noChangeArrowheads="1"/>
            </p:cNvSpPr>
            <p:nvPr/>
          </p:nvSpPr>
          <p:spPr bwMode="gray">
            <a:xfrm>
              <a:off x="2692" y="2158"/>
              <a:ext cx="346" cy="188"/>
            </a:xfrm>
            <a:prstGeom prst="diamond">
              <a:avLst/>
            </a:prstGeom>
            <a:noFill/>
            <a:ln w="12700">
              <a:solidFill>
                <a:schemeClr val="tx1"/>
              </a:solidFill>
              <a:miter lim="800000"/>
              <a:headEnd/>
              <a:tailEnd/>
            </a:ln>
          </p:spPr>
          <p:txBody>
            <a:bodyPr wrap="none" anchor="ctr"/>
            <a:lstStyle/>
            <a:p>
              <a:endParaRPr lang="en-GB"/>
            </a:p>
          </p:txBody>
        </p:sp>
        <p:sp>
          <p:nvSpPr>
            <p:cNvPr id="7188" name="Line 13"/>
            <p:cNvSpPr>
              <a:spLocks noChangeShapeType="1"/>
            </p:cNvSpPr>
            <p:nvPr/>
          </p:nvSpPr>
          <p:spPr bwMode="gray">
            <a:xfrm>
              <a:off x="2690" y="2807"/>
              <a:ext cx="694" cy="37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189" name="Line 14"/>
            <p:cNvSpPr>
              <a:spLocks noChangeShapeType="1"/>
            </p:cNvSpPr>
            <p:nvPr/>
          </p:nvSpPr>
          <p:spPr bwMode="gray">
            <a:xfrm>
              <a:off x="2690" y="3037"/>
              <a:ext cx="693" cy="3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190" name="Line 15"/>
            <p:cNvSpPr>
              <a:spLocks noChangeShapeType="1"/>
            </p:cNvSpPr>
            <p:nvPr/>
          </p:nvSpPr>
          <p:spPr bwMode="gray">
            <a:xfrm>
              <a:off x="2863" y="2711"/>
              <a:ext cx="694" cy="379"/>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191" name="Line 16"/>
            <p:cNvSpPr>
              <a:spLocks noChangeShapeType="1"/>
            </p:cNvSpPr>
            <p:nvPr/>
          </p:nvSpPr>
          <p:spPr bwMode="gray">
            <a:xfrm>
              <a:off x="3040" y="3035"/>
              <a:ext cx="661" cy="35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7192" name="Line 17"/>
            <p:cNvSpPr>
              <a:spLocks noChangeShapeType="1"/>
            </p:cNvSpPr>
            <p:nvPr/>
          </p:nvSpPr>
          <p:spPr bwMode="gray">
            <a:xfrm flipH="1">
              <a:off x="2343" y="2812"/>
              <a:ext cx="694" cy="3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193" name="Freeform 18"/>
            <p:cNvSpPr>
              <a:spLocks/>
            </p:cNvSpPr>
            <p:nvPr/>
          </p:nvSpPr>
          <p:spPr bwMode="gray">
            <a:xfrm>
              <a:off x="2168" y="3091"/>
              <a:ext cx="175" cy="320"/>
            </a:xfrm>
            <a:custGeom>
              <a:avLst/>
              <a:gdLst>
                <a:gd name="T0" fmla="*/ 0 w 251"/>
                <a:gd name="T1" fmla="*/ 0 h 433"/>
                <a:gd name="T2" fmla="*/ 0 w 251"/>
                <a:gd name="T3" fmla="*/ 302 h 433"/>
                <a:gd name="T4" fmla="*/ 250 w 251"/>
                <a:gd name="T5" fmla="*/ 432 h 433"/>
                <a:gd name="T6" fmla="*/ 250 w 251"/>
                <a:gd name="T7" fmla="*/ 128 h 433"/>
                <a:gd name="T8" fmla="*/ 0 60000 65536"/>
                <a:gd name="T9" fmla="*/ 0 60000 65536"/>
                <a:gd name="T10" fmla="*/ 0 60000 65536"/>
                <a:gd name="T11" fmla="*/ 0 60000 65536"/>
                <a:gd name="T12" fmla="*/ 0 w 251"/>
                <a:gd name="T13" fmla="*/ 0 h 433"/>
                <a:gd name="T14" fmla="*/ 251 w 251"/>
                <a:gd name="T15" fmla="*/ 433 h 433"/>
              </a:gdLst>
              <a:ahLst/>
              <a:cxnLst>
                <a:cxn ang="T8">
                  <a:pos x="T0" y="T1"/>
                </a:cxn>
                <a:cxn ang="T9">
                  <a:pos x="T2" y="T3"/>
                </a:cxn>
                <a:cxn ang="T10">
                  <a:pos x="T4" y="T5"/>
                </a:cxn>
                <a:cxn ang="T11">
                  <a:pos x="T6" y="T7"/>
                </a:cxn>
              </a:cxnLst>
              <a:rect l="T12" t="T13" r="T14" b="T15"/>
              <a:pathLst>
                <a:path w="251" h="433">
                  <a:moveTo>
                    <a:pt x="0" y="0"/>
                  </a:moveTo>
                  <a:lnTo>
                    <a:pt x="0" y="302"/>
                  </a:lnTo>
                  <a:lnTo>
                    <a:pt x="250" y="432"/>
                  </a:lnTo>
                  <a:lnTo>
                    <a:pt x="250" y="128"/>
                  </a:lnTo>
                </a:path>
              </a:pathLst>
            </a:custGeom>
            <a:noFill/>
            <a:ln w="12700" cap="rnd" cmpd="sng">
              <a:solidFill>
                <a:schemeClr val="tx1"/>
              </a:solidFill>
              <a:prstDash val="solid"/>
              <a:round/>
              <a:headEnd type="none" w="sm" len="sm"/>
              <a:tailEnd type="none" w="sm" len="sm"/>
            </a:ln>
          </p:spPr>
          <p:txBody>
            <a:bodyPr/>
            <a:lstStyle/>
            <a:p>
              <a:endParaRPr lang="en-US"/>
            </a:p>
          </p:txBody>
        </p:sp>
        <p:sp>
          <p:nvSpPr>
            <p:cNvPr id="7194" name="Line 19"/>
            <p:cNvSpPr>
              <a:spLocks noChangeShapeType="1"/>
            </p:cNvSpPr>
            <p:nvPr/>
          </p:nvSpPr>
          <p:spPr bwMode="gray">
            <a:xfrm flipH="1">
              <a:off x="2344" y="3039"/>
              <a:ext cx="693" cy="3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195" name="Line 20"/>
            <p:cNvSpPr>
              <a:spLocks noChangeShapeType="1"/>
            </p:cNvSpPr>
            <p:nvPr/>
          </p:nvSpPr>
          <p:spPr bwMode="gray">
            <a:xfrm flipH="1">
              <a:off x="2169" y="2715"/>
              <a:ext cx="696" cy="37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196" name="Line 21"/>
            <p:cNvSpPr>
              <a:spLocks noChangeShapeType="1"/>
            </p:cNvSpPr>
            <p:nvPr/>
          </p:nvSpPr>
          <p:spPr bwMode="gray">
            <a:xfrm flipH="1">
              <a:off x="2022" y="3039"/>
              <a:ext cx="666" cy="358"/>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7197" name="Line 22"/>
            <p:cNvSpPr>
              <a:spLocks noChangeShapeType="1"/>
            </p:cNvSpPr>
            <p:nvPr/>
          </p:nvSpPr>
          <p:spPr bwMode="gray">
            <a:xfrm flipH="1" flipV="1">
              <a:off x="2169" y="3091"/>
              <a:ext cx="173" cy="9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198" name="Freeform 23"/>
            <p:cNvSpPr>
              <a:spLocks/>
            </p:cNvSpPr>
            <p:nvPr/>
          </p:nvSpPr>
          <p:spPr bwMode="gray">
            <a:xfrm>
              <a:off x="3381" y="3092"/>
              <a:ext cx="174" cy="318"/>
            </a:xfrm>
            <a:custGeom>
              <a:avLst/>
              <a:gdLst>
                <a:gd name="T0" fmla="*/ 248 w 249"/>
                <a:gd name="T1" fmla="*/ 0 h 431"/>
                <a:gd name="T2" fmla="*/ 248 w 249"/>
                <a:gd name="T3" fmla="*/ 301 h 431"/>
                <a:gd name="T4" fmla="*/ 0 w 249"/>
                <a:gd name="T5" fmla="*/ 430 h 431"/>
                <a:gd name="T6" fmla="*/ 0 w 249"/>
                <a:gd name="T7" fmla="*/ 127 h 431"/>
                <a:gd name="T8" fmla="*/ 0 60000 65536"/>
                <a:gd name="T9" fmla="*/ 0 60000 65536"/>
                <a:gd name="T10" fmla="*/ 0 60000 65536"/>
                <a:gd name="T11" fmla="*/ 0 60000 65536"/>
                <a:gd name="T12" fmla="*/ 0 w 249"/>
                <a:gd name="T13" fmla="*/ 0 h 431"/>
                <a:gd name="T14" fmla="*/ 249 w 249"/>
                <a:gd name="T15" fmla="*/ 431 h 431"/>
              </a:gdLst>
              <a:ahLst/>
              <a:cxnLst>
                <a:cxn ang="T8">
                  <a:pos x="T0" y="T1"/>
                </a:cxn>
                <a:cxn ang="T9">
                  <a:pos x="T2" y="T3"/>
                </a:cxn>
                <a:cxn ang="T10">
                  <a:pos x="T4" y="T5"/>
                </a:cxn>
                <a:cxn ang="T11">
                  <a:pos x="T6" y="T7"/>
                </a:cxn>
              </a:cxnLst>
              <a:rect l="T12" t="T13" r="T14" b="T15"/>
              <a:pathLst>
                <a:path w="249" h="431">
                  <a:moveTo>
                    <a:pt x="248" y="0"/>
                  </a:moveTo>
                  <a:lnTo>
                    <a:pt x="248" y="301"/>
                  </a:lnTo>
                  <a:lnTo>
                    <a:pt x="0" y="430"/>
                  </a:lnTo>
                  <a:lnTo>
                    <a:pt x="0" y="127"/>
                  </a:lnTo>
                </a:path>
              </a:pathLst>
            </a:custGeom>
            <a:noFill/>
            <a:ln w="12700" cap="rnd" cmpd="sng">
              <a:solidFill>
                <a:schemeClr val="tx1"/>
              </a:solidFill>
              <a:prstDash val="solid"/>
              <a:round/>
              <a:headEnd type="none" w="sm" len="sm"/>
              <a:tailEnd type="none" w="sm" len="sm"/>
            </a:ln>
          </p:spPr>
          <p:txBody>
            <a:bodyPr/>
            <a:lstStyle/>
            <a:p>
              <a:endParaRPr lang="en-US"/>
            </a:p>
          </p:txBody>
        </p:sp>
        <p:sp>
          <p:nvSpPr>
            <p:cNvPr id="7199" name="Line 24"/>
            <p:cNvSpPr>
              <a:spLocks noChangeShapeType="1"/>
            </p:cNvSpPr>
            <p:nvPr/>
          </p:nvSpPr>
          <p:spPr bwMode="gray">
            <a:xfrm flipV="1">
              <a:off x="3381" y="3089"/>
              <a:ext cx="173" cy="96"/>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7174" name="Text Box 25"/>
          <p:cNvSpPr txBox="1">
            <a:spLocks noChangeArrowheads="1"/>
          </p:cNvSpPr>
          <p:nvPr/>
        </p:nvSpPr>
        <p:spPr bwMode="gray">
          <a:xfrm>
            <a:off x="3232150" y="1858963"/>
            <a:ext cx="2836863" cy="1076325"/>
          </a:xfrm>
          <a:prstGeom prst="rect">
            <a:avLst/>
          </a:prstGeom>
          <a:noFill/>
          <a:ln w="9525">
            <a:noFill/>
            <a:miter lim="800000"/>
            <a:headEnd/>
            <a:tailEnd/>
          </a:ln>
        </p:spPr>
        <p:txBody>
          <a:bodyPr>
            <a:spAutoFit/>
          </a:bodyPr>
          <a:lstStyle/>
          <a:p>
            <a:r>
              <a:rPr lang="en-US" sz="3200" b="1" dirty="0"/>
              <a:t>Customer Intimacy</a:t>
            </a:r>
          </a:p>
        </p:txBody>
      </p:sp>
      <p:sp>
        <p:nvSpPr>
          <p:cNvPr id="7175" name="Text Box 26"/>
          <p:cNvSpPr txBox="1">
            <a:spLocks noChangeArrowheads="1"/>
          </p:cNvSpPr>
          <p:nvPr/>
        </p:nvSpPr>
        <p:spPr bwMode="gray">
          <a:xfrm>
            <a:off x="2139950" y="4727575"/>
            <a:ext cx="2395538" cy="1077913"/>
          </a:xfrm>
          <a:prstGeom prst="rect">
            <a:avLst/>
          </a:prstGeom>
          <a:noFill/>
          <a:ln w="9525">
            <a:noFill/>
            <a:miter lim="800000"/>
            <a:headEnd/>
            <a:tailEnd/>
          </a:ln>
        </p:spPr>
        <p:txBody>
          <a:bodyPr>
            <a:spAutoFit/>
          </a:bodyPr>
          <a:lstStyle/>
          <a:p>
            <a:r>
              <a:rPr lang="en-US" sz="3200" b="1"/>
              <a:t>Product Leadership</a:t>
            </a:r>
          </a:p>
        </p:txBody>
      </p:sp>
      <p:sp>
        <p:nvSpPr>
          <p:cNvPr id="7176" name="Text Box 27"/>
          <p:cNvSpPr txBox="1">
            <a:spLocks noChangeArrowheads="1"/>
          </p:cNvSpPr>
          <p:nvPr/>
        </p:nvSpPr>
        <p:spPr bwMode="gray">
          <a:xfrm>
            <a:off x="4754563" y="4727575"/>
            <a:ext cx="2906712" cy="1077913"/>
          </a:xfrm>
          <a:prstGeom prst="rect">
            <a:avLst/>
          </a:prstGeom>
          <a:noFill/>
          <a:ln w="9525">
            <a:noFill/>
            <a:miter lim="800000"/>
            <a:headEnd/>
            <a:tailEnd/>
          </a:ln>
        </p:spPr>
        <p:txBody>
          <a:bodyPr>
            <a:spAutoFit/>
          </a:bodyPr>
          <a:lstStyle/>
          <a:p>
            <a:r>
              <a:rPr lang="en-US" sz="3200" b="1"/>
              <a:t>Operational Excellence</a:t>
            </a:r>
          </a:p>
        </p:txBody>
      </p:sp>
      <p:pic>
        <p:nvPicPr>
          <p:cNvPr id="17412" name="Picture 4" descr="HSBC">
            <a:hlinkClick r:id="rId3" tooltip="Index"/>
          </p:cNvPr>
          <p:cNvPicPr>
            <a:picLocks noChangeAspect="1" noChangeArrowheads="1"/>
          </p:cNvPicPr>
          <p:nvPr/>
        </p:nvPicPr>
        <p:blipFill>
          <a:blip r:embed="rId4" cstate="print"/>
          <a:srcRect/>
          <a:stretch>
            <a:fillRect/>
          </a:stretch>
        </p:blipFill>
        <p:spPr bwMode="auto">
          <a:xfrm>
            <a:off x="250825" y="3001963"/>
            <a:ext cx="1343025" cy="238125"/>
          </a:xfrm>
          <a:prstGeom prst="rect">
            <a:avLst/>
          </a:prstGeom>
          <a:noFill/>
          <a:ln w="9525">
            <a:noFill/>
            <a:miter lim="800000"/>
            <a:headEnd/>
            <a:tailEnd/>
          </a:ln>
        </p:spPr>
      </p:pic>
      <p:pic>
        <p:nvPicPr>
          <p:cNvPr id="17414" name="Picture 6" descr="Walmart - Save Money. Live Bette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14313" y="1260475"/>
            <a:ext cx="1381125" cy="590550"/>
          </a:xfrm>
          <a:prstGeom prst="rect">
            <a:avLst/>
          </a:prstGeom>
          <a:noFill/>
          <a:ln w="9525">
            <a:noFill/>
            <a:miter lim="800000"/>
            <a:headEnd/>
            <a:tailEnd/>
          </a:ln>
        </p:spPr>
      </p:pic>
      <p:pic>
        <p:nvPicPr>
          <p:cNvPr id="17416" name="Picture 8" descr="Virgin">
            <a:hlinkClick r:id="rId6" tooltip="Virgin.com"/>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50825" y="3379788"/>
            <a:ext cx="714375" cy="666750"/>
          </a:xfrm>
          <a:prstGeom prst="rect">
            <a:avLst/>
          </a:prstGeom>
          <a:noFill/>
          <a:ln w="9525">
            <a:noFill/>
            <a:miter lim="800000"/>
            <a:headEnd/>
            <a:tailEnd/>
          </a:ln>
        </p:spPr>
      </p:pic>
      <p:pic>
        <p:nvPicPr>
          <p:cNvPr id="32" name="Picture 2" descr="http://www.cs.columbia.edu/~sedwards/apple2fpga/apple_logo_rainbow_6_color.jpg"/>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17488" y="1982788"/>
            <a:ext cx="723900" cy="833437"/>
          </a:xfrm>
          <a:prstGeom prst="rect">
            <a:avLst/>
          </a:prstGeom>
          <a:noFill/>
          <a:ln w="9525">
            <a:noFill/>
            <a:miter lim="800000"/>
            <a:headEnd/>
            <a:tailEnd/>
          </a:ln>
        </p:spPr>
      </p:pic>
      <p:sp>
        <p:nvSpPr>
          <p:cNvPr id="34" name="AutoShape 29"/>
          <p:cNvSpPr>
            <a:spLocks noChangeArrowheads="1"/>
          </p:cNvSpPr>
          <p:nvPr/>
        </p:nvSpPr>
        <p:spPr bwMode="gray">
          <a:xfrm>
            <a:off x="121884" y="268975"/>
            <a:ext cx="2968625" cy="657225"/>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dirty="0">
                <a:solidFill>
                  <a:schemeClr val="bg1"/>
                </a:solidFill>
                <a:effectLst>
                  <a:outerShdw blurRad="38100" dist="38100" dir="2700000" algn="tl">
                    <a:srgbClr val="000000"/>
                  </a:outerShdw>
                </a:effectLst>
                <a:latin typeface="Arial" charset="0"/>
              </a:rPr>
              <a:t>Business Success</a:t>
            </a:r>
          </a:p>
        </p:txBody>
      </p:sp>
      <p:sp>
        <p:nvSpPr>
          <p:cNvPr id="30" name="Slide Number Placeholder 29"/>
          <p:cNvSpPr>
            <a:spLocks noGrp="1"/>
          </p:cNvSpPr>
          <p:nvPr>
            <p:ph type="sldNum" sz="quarter" idx="12"/>
          </p:nvPr>
        </p:nvSpPr>
        <p:spPr/>
        <p:txBody>
          <a:bodyPr/>
          <a:lstStyle/>
          <a:p>
            <a:fld id="{76F7E90A-D581-4D26-B3B5-CCF0CCF4C88A}" type="slidenum">
              <a:rPr lang="en-IE" smtClean="0"/>
              <a:pPr/>
              <a:t>15</a:t>
            </a:fld>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66 0.03334 L 0.60347 0.61991 " pathEditMode="relative" rAng="0" ptsTypes="AA">
                                      <p:cBhvr>
                                        <p:cTn id="6" dur="500" fill="hold"/>
                                        <p:tgtEl>
                                          <p:spTgt spid="17414"/>
                                        </p:tgtEl>
                                        <p:attrNameLst>
                                          <p:attrName>ppt_x</p:attrName>
                                          <p:attrName>ppt_y</p:attrName>
                                        </p:attrNameLst>
                                      </p:cBhvr>
                                      <p:rCtr x="30500" y="293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1.94444E-6 1.48148E-6 L 0.24323 0.51574 " pathEditMode="relative" rAng="0" ptsTypes="AA">
                                      <p:cBhvr>
                                        <p:cTn id="10" dur="500" fill="hold"/>
                                        <p:tgtEl>
                                          <p:spTgt spid="32"/>
                                        </p:tgtEl>
                                        <p:attrNameLst>
                                          <p:attrName>ppt_x</p:attrName>
                                          <p:attrName>ppt_y</p:attrName>
                                        </p:attrNameLst>
                                      </p:cBhvr>
                                      <p:rCtr x="12200" y="258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156 -0.02983 L 0.37326 -0.2012 " pathEditMode="relative" rAng="0" ptsTypes="AA">
                                      <p:cBhvr>
                                        <p:cTn id="14" dur="500" fill="hold"/>
                                        <p:tgtEl>
                                          <p:spTgt spid="17412"/>
                                        </p:tgtEl>
                                        <p:attrNameLst>
                                          <p:attrName>ppt_x</p:attrName>
                                          <p:attrName>ppt_y</p:attrName>
                                        </p:attrNameLst>
                                      </p:cBhvr>
                                      <p:rCtr x="18600" y="-860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2.77778E-7 -6.2963E-6 L 0.22327 0.09559 " pathEditMode="relative" ptsTypes="AA">
                                      <p:cBhvr>
                                        <p:cTn id="18" dur="500" fill="hold"/>
                                        <p:tgtEl>
                                          <p:spTgt spid="174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Four Futures of IT</a:t>
            </a:r>
            <a:endParaRPr lang="en-GB" dirty="0"/>
          </a:p>
        </p:txBody>
      </p:sp>
      <p:pic>
        <p:nvPicPr>
          <p:cNvPr id="4" name="Picture 2"/>
          <p:cNvPicPr>
            <a:picLocks noGrp="1" noChangeAspect="1" noChangeArrowheads="1"/>
          </p:cNvPicPr>
          <p:nvPr>
            <p:ph idx="1"/>
          </p:nvPr>
        </p:nvPicPr>
        <p:blipFill>
          <a:blip r:embed="rId3" cstate="print"/>
          <a:srcRect l="13872" t="25827" r="49148" b="27988"/>
          <a:stretch>
            <a:fillRect/>
          </a:stretch>
        </p:blipFill>
        <p:spPr bwMode="auto">
          <a:xfrm>
            <a:off x="2032888" y="1882612"/>
            <a:ext cx="4811523" cy="33785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76F7E90A-D581-4D26-B3B5-CCF0CCF4C88A}" type="slidenum">
              <a:rPr lang="en-IE" smtClean="0"/>
              <a:pPr/>
              <a:t>16</a:t>
            </a:fld>
            <a:endParaRPr lang="en-IE"/>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IT’s Evolving Role in the Business</a:t>
            </a:r>
            <a:endParaRPr lang="en-GB" dirty="0"/>
          </a:p>
        </p:txBody>
      </p:sp>
      <p:pic>
        <p:nvPicPr>
          <p:cNvPr id="5" name="Picture 2"/>
          <p:cNvPicPr>
            <a:picLocks noGrp="1" noChangeAspect="1" noChangeArrowheads="1"/>
          </p:cNvPicPr>
          <p:nvPr>
            <p:ph idx="1"/>
          </p:nvPr>
        </p:nvPicPr>
        <p:blipFill>
          <a:blip r:embed="rId3" cstate="print"/>
          <a:srcRect l="35432" t="31424" r="19473" b="33030"/>
          <a:stretch>
            <a:fillRect/>
          </a:stretch>
        </p:blipFill>
        <p:spPr bwMode="auto">
          <a:xfrm>
            <a:off x="0" y="1534764"/>
            <a:ext cx="8878350" cy="3934641"/>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76F7E90A-D581-4D26-B3B5-CCF0CCF4C88A}" type="slidenum">
              <a:rPr lang="en-IE" smtClean="0"/>
              <a:pPr/>
              <a:t>17</a:t>
            </a:fld>
            <a:endParaRPr lang="en-IE"/>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IT’s Evolving Role in the Business</a:t>
            </a:r>
            <a:endParaRPr lang="en-GB" dirty="0"/>
          </a:p>
        </p:txBody>
      </p:sp>
      <p:sp>
        <p:nvSpPr>
          <p:cNvPr id="6" name="Content Placeholder 5"/>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3" cstate="print"/>
          <a:srcRect l="12271" t="25992" r="33291" b="21230"/>
          <a:stretch>
            <a:fillRect/>
          </a:stretch>
        </p:blipFill>
        <p:spPr bwMode="auto">
          <a:xfrm>
            <a:off x="0" y="1233714"/>
            <a:ext cx="8735418" cy="476151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76F7E90A-D581-4D26-B3B5-CCF0CCF4C88A}" type="slidenum">
              <a:rPr lang="en-IE" smtClean="0"/>
              <a:pPr/>
              <a:t>18</a:t>
            </a:fld>
            <a:endParaRPr lang="en-IE"/>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might this apply to us? </a:t>
            </a:r>
            <a:endParaRPr lang="en-GB" dirty="0"/>
          </a:p>
        </p:txBody>
      </p:sp>
      <p:sp>
        <p:nvSpPr>
          <p:cNvPr id="3" name="Content Placeholder 2"/>
          <p:cNvSpPr>
            <a:spLocks noGrp="1"/>
          </p:cNvSpPr>
          <p:nvPr>
            <p:ph idx="1"/>
          </p:nvPr>
        </p:nvSpPr>
        <p:spPr/>
        <p:txBody>
          <a:bodyPr>
            <a:normAutofit lnSpcReduction="10000"/>
          </a:bodyPr>
          <a:lstStyle/>
          <a:p>
            <a:r>
              <a:rPr lang="en-GB" dirty="0" smtClean="0"/>
              <a:t>Discuss where each of the different departments are currently operating</a:t>
            </a:r>
          </a:p>
          <a:p>
            <a:pPr lvl="1"/>
            <a:r>
              <a:rPr lang="en-GB" dirty="0" smtClean="0"/>
              <a:t>What is your KTLO/Transform split?</a:t>
            </a:r>
          </a:p>
          <a:p>
            <a:pPr lvl="1"/>
            <a:r>
              <a:rPr lang="en-GB" dirty="0" smtClean="0"/>
              <a:t>What are you key themes for next 2 years </a:t>
            </a:r>
          </a:p>
          <a:p>
            <a:r>
              <a:rPr lang="en-GB" dirty="0" smtClean="0"/>
              <a:t>Is this right?  Where could you be?</a:t>
            </a:r>
          </a:p>
          <a:p>
            <a:r>
              <a:rPr lang="en-GB" dirty="0" smtClean="0"/>
              <a:t>Where could you collaborate/share?</a:t>
            </a:r>
          </a:p>
          <a:p>
            <a:r>
              <a:rPr lang="en-GB" dirty="0" smtClean="0"/>
              <a:t>How do you get there?</a:t>
            </a:r>
          </a:p>
          <a:p>
            <a:r>
              <a:rPr lang="en-GB" dirty="0" smtClean="0">
                <a:solidFill>
                  <a:srgbClr val="C00000"/>
                </a:solidFill>
              </a:rPr>
              <a:t>10 minutes, groups of 3 then a 5 minute plenary</a:t>
            </a:r>
          </a:p>
          <a:p>
            <a:pPr>
              <a:buNone/>
            </a:pPr>
            <a:endParaRPr lang="en-GB" dirty="0" smtClean="0"/>
          </a:p>
          <a:p>
            <a:endParaRPr lang="en-GB" dirty="0"/>
          </a:p>
        </p:txBody>
      </p:sp>
      <p:sp>
        <p:nvSpPr>
          <p:cNvPr id="5" name="Slide Number Placeholder 4"/>
          <p:cNvSpPr>
            <a:spLocks noGrp="1"/>
          </p:cNvSpPr>
          <p:nvPr>
            <p:ph type="sldNum" sz="quarter" idx="12"/>
          </p:nvPr>
        </p:nvSpPr>
        <p:spPr/>
        <p:txBody>
          <a:bodyPr/>
          <a:lstStyle/>
          <a:p>
            <a:fld id="{76F7E90A-D581-4D26-B3B5-CCF0CCF4C88A}" type="slidenum">
              <a:rPr lang="en-IE" smtClean="0"/>
              <a:pPr/>
              <a:t>19</a:t>
            </a:fld>
            <a:endParaRPr lang="en-IE"/>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Aims for Today</a:t>
            </a:r>
            <a:endParaRPr lang="en-IE" dirty="0"/>
          </a:p>
        </p:txBody>
      </p:sp>
      <p:sp>
        <p:nvSpPr>
          <p:cNvPr id="3" name="Content Placeholder 2"/>
          <p:cNvSpPr>
            <a:spLocks noGrp="1"/>
          </p:cNvSpPr>
          <p:nvPr>
            <p:ph idx="1"/>
          </p:nvPr>
        </p:nvSpPr>
        <p:spPr>
          <a:xfrm>
            <a:off x="611560" y="908720"/>
            <a:ext cx="8229600" cy="4525963"/>
          </a:xfrm>
        </p:spPr>
        <p:txBody>
          <a:bodyPr>
            <a:normAutofit lnSpcReduction="10000"/>
          </a:bodyPr>
          <a:lstStyle/>
          <a:p>
            <a:endParaRPr lang="en-IE" dirty="0" smtClean="0"/>
          </a:p>
          <a:p>
            <a:r>
              <a:rPr lang="en-IE" dirty="0" smtClean="0"/>
              <a:t>First step in co-creation of an ICT Strategy</a:t>
            </a:r>
          </a:p>
          <a:p>
            <a:pPr lvl="1"/>
            <a:r>
              <a:rPr lang="en-IE" dirty="0" smtClean="0"/>
              <a:t>An ICT Strategy that:</a:t>
            </a:r>
          </a:p>
          <a:p>
            <a:pPr lvl="2"/>
            <a:r>
              <a:rPr lang="en-IE" dirty="0" smtClean="0"/>
              <a:t>Creates space for CIOs to progress &amp; succeed</a:t>
            </a:r>
          </a:p>
          <a:p>
            <a:pPr lvl="2"/>
            <a:r>
              <a:rPr lang="en-IE" dirty="0" smtClean="0"/>
              <a:t>Is based on shared functions &amp; collaboration  </a:t>
            </a:r>
          </a:p>
          <a:p>
            <a:pPr lvl="2"/>
            <a:r>
              <a:rPr lang="en-IE" dirty="0" smtClean="0"/>
              <a:t>Demonstrates progress through metrics</a:t>
            </a:r>
          </a:p>
          <a:p>
            <a:pPr lvl="2"/>
            <a:r>
              <a:rPr lang="en-IE" dirty="0" smtClean="0"/>
              <a:t>Maximizes benefits to both the organisation &amp; citizens/businesses</a:t>
            </a:r>
          </a:p>
          <a:p>
            <a:pPr lvl="2"/>
            <a:r>
              <a:rPr lang="en-IE" dirty="0" smtClean="0"/>
              <a:t>Is designed for the future not the past</a:t>
            </a:r>
          </a:p>
          <a:p>
            <a:pPr lvl="2"/>
            <a:r>
              <a:rPr lang="en-IE" dirty="0" smtClean="0"/>
              <a:t>Addresses the ICT capability gap</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5652508"/>
            <a:ext cx="5184576" cy="102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6F7E90A-D581-4D26-B3B5-CCF0CCF4C88A}" type="slidenum">
              <a:rPr lang="en-IE" smtClean="0"/>
              <a:pPr/>
              <a:t>2</a:t>
            </a:fld>
            <a:endParaRPr lang="en-IE"/>
          </a:p>
        </p:txBody>
      </p:sp>
    </p:spTree>
    <p:extLst>
      <p:ext uri="{BB962C8B-B14F-4D97-AF65-F5344CB8AC3E}">
        <p14:creationId xmlns:p14="http://schemas.microsoft.com/office/powerpoint/2010/main" val="739044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82" name="Picture 2"/>
          <p:cNvPicPr>
            <a:picLocks noChangeAspect="1" noChangeArrowheads="1"/>
          </p:cNvPicPr>
          <p:nvPr/>
        </p:nvPicPr>
        <p:blipFill>
          <a:blip r:embed="rId3" cstate="print"/>
          <a:srcRect/>
          <a:stretch>
            <a:fillRect/>
          </a:stretch>
        </p:blipFill>
        <p:spPr bwMode="auto">
          <a:xfrm>
            <a:off x="3014663" y="2222500"/>
            <a:ext cx="946150" cy="946150"/>
          </a:xfrm>
          <a:prstGeom prst="rect">
            <a:avLst/>
          </a:prstGeom>
          <a:noFill/>
          <a:ln w="12700" algn="ctr">
            <a:noFill/>
            <a:miter lim="800000"/>
            <a:headEnd/>
            <a:tailEnd/>
          </a:ln>
          <a:effectLst/>
        </p:spPr>
      </p:pic>
      <p:sp>
        <p:nvSpPr>
          <p:cNvPr id="378883" name="AutoShape 3"/>
          <p:cNvSpPr>
            <a:spLocks noChangeArrowheads="1"/>
          </p:cNvSpPr>
          <p:nvPr/>
        </p:nvSpPr>
        <p:spPr bwMode="auto">
          <a:xfrm>
            <a:off x="2174875" y="1762125"/>
            <a:ext cx="4933950" cy="3940175"/>
          </a:xfrm>
          <a:prstGeom prst="triangle">
            <a:avLst>
              <a:gd name="adj" fmla="val 50000"/>
            </a:avLst>
          </a:prstGeom>
          <a:solidFill>
            <a:srgbClr val="000066"/>
          </a:solidFill>
          <a:ln w="38100">
            <a:solidFill>
              <a:schemeClr val="tx1"/>
            </a:solidFill>
            <a:miter lim="800000"/>
            <a:headEnd/>
            <a:tailEnd/>
          </a:ln>
          <a:effectLst/>
        </p:spPr>
        <p:txBody>
          <a:bodyPr lIns="74876" tIns="37439" rIns="74876" bIns="37439" anchor="ctr">
            <a:spAutoFit/>
          </a:bodyPr>
          <a:lstStyle/>
          <a:p>
            <a:endParaRPr lang="en-GB"/>
          </a:p>
        </p:txBody>
      </p:sp>
      <p:sp>
        <p:nvSpPr>
          <p:cNvPr id="378884" name="AutoShape 4"/>
          <p:cNvSpPr>
            <a:spLocks noChangeArrowheads="1"/>
          </p:cNvSpPr>
          <p:nvPr/>
        </p:nvSpPr>
        <p:spPr bwMode="auto">
          <a:xfrm rot="1830866">
            <a:off x="5029200" y="4572000"/>
            <a:ext cx="985838" cy="638175"/>
          </a:xfrm>
          <a:prstGeom prst="rightArrow">
            <a:avLst>
              <a:gd name="adj1" fmla="val 50000"/>
              <a:gd name="adj2" fmla="val 38619"/>
            </a:avLst>
          </a:prstGeom>
          <a:solidFill>
            <a:schemeClr val="bg1"/>
          </a:solidFill>
          <a:ln w="12700">
            <a:solidFill>
              <a:schemeClr val="tx1"/>
            </a:solidFill>
            <a:miter lim="800000"/>
            <a:headEnd type="none" w="sm" len="sm"/>
            <a:tailEnd type="none" w="sm" len="sm"/>
          </a:ln>
          <a:effectLst/>
        </p:spPr>
        <p:txBody>
          <a:bodyPr wrap="none" anchor="ctr"/>
          <a:lstStyle/>
          <a:p>
            <a:endParaRPr lang="en-GB"/>
          </a:p>
        </p:txBody>
      </p:sp>
      <p:sp>
        <p:nvSpPr>
          <p:cNvPr id="378885" name="Rectangle 5"/>
          <p:cNvSpPr>
            <a:spLocks noChangeArrowheads="1"/>
          </p:cNvSpPr>
          <p:nvPr/>
        </p:nvSpPr>
        <p:spPr bwMode="gray">
          <a:xfrm>
            <a:off x="5140325" y="5237163"/>
            <a:ext cx="1720850" cy="327025"/>
          </a:xfrm>
          <a:prstGeom prst="rect">
            <a:avLst/>
          </a:prstGeom>
          <a:noFill/>
          <a:ln w="9525">
            <a:noFill/>
            <a:miter lim="800000"/>
            <a:headEnd/>
            <a:tailEnd/>
          </a:ln>
          <a:effectLst/>
        </p:spPr>
        <p:txBody>
          <a:bodyPr wrap="none" lIns="79375" tIns="39688" rIns="79375" bIns="39688">
            <a:spAutoFit/>
          </a:bodyPr>
          <a:lstStyle/>
          <a:p>
            <a:pPr algn="ctr" defTabSz="739775" eaLnBrk="0" hangingPunct="0">
              <a:lnSpc>
                <a:spcPct val="90000"/>
              </a:lnSpc>
              <a:spcBef>
                <a:spcPct val="0"/>
              </a:spcBef>
            </a:pPr>
            <a:r>
              <a:rPr lang="en-US" sz="1800" b="0">
                <a:solidFill>
                  <a:schemeClr val="bg1"/>
                </a:solidFill>
              </a:rPr>
              <a:t>Best Time/Cost</a:t>
            </a:r>
          </a:p>
        </p:txBody>
      </p:sp>
      <p:sp>
        <p:nvSpPr>
          <p:cNvPr id="378886" name="Rectangle 6"/>
          <p:cNvSpPr>
            <a:spLocks noChangeArrowheads="1"/>
          </p:cNvSpPr>
          <p:nvPr/>
        </p:nvSpPr>
        <p:spPr bwMode="auto">
          <a:xfrm>
            <a:off x="5834063" y="3140075"/>
            <a:ext cx="1466850" cy="822325"/>
          </a:xfrm>
          <a:prstGeom prst="rect">
            <a:avLst/>
          </a:prstGeom>
          <a:noFill/>
          <a:ln w="9525">
            <a:noFill/>
            <a:miter lim="800000"/>
            <a:headEnd/>
            <a:tailEnd/>
          </a:ln>
          <a:effectLst/>
        </p:spPr>
        <p:txBody>
          <a:bodyPr wrap="none" lIns="79375" tIns="39688" rIns="79375" bIns="39688">
            <a:spAutoFit/>
          </a:bodyPr>
          <a:lstStyle/>
          <a:p>
            <a:pPr algn="ctr" defTabSz="739775" eaLnBrk="0" hangingPunct="0">
              <a:lnSpc>
                <a:spcPct val="90000"/>
              </a:lnSpc>
              <a:spcBef>
                <a:spcPct val="0"/>
              </a:spcBef>
            </a:pPr>
            <a:r>
              <a:rPr lang="en-US" sz="1800" b="0"/>
              <a:t>Best Product</a:t>
            </a:r>
          </a:p>
          <a:p>
            <a:pPr algn="ctr" defTabSz="739775" eaLnBrk="0" hangingPunct="0">
              <a:lnSpc>
                <a:spcPct val="90000"/>
              </a:lnSpc>
              <a:spcBef>
                <a:spcPct val="0"/>
              </a:spcBef>
            </a:pPr>
            <a:r>
              <a:rPr lang="en-US" sz="1800" b="0"/>
              <a:t> at Best</a:t>
            </a:r>
          </a:p>
          <a:p>
            <a:pPr algn="ctr" defTabSz="739775" eaLnBrk="0" hangingPunct="0">
              <a:lnSpc>
                <a:spcPct val="90000"/>
              </a:lnSpc>
              <a:spcBef>
                <a:spcPct val="0"/>
              </a:spcBef>
            </a:pPr>
            <a:r>
              <a:rPr lang="en-US" sz="1800" b="0"/>
              <a:t>Time/Cost</a:t>
            </a:r>
          </a:p>
        </p:txBody>
      </p:sp>
      <p:sp>
        <p:nvSpPr>
          <p:cNvPr id="378887" name="Rectangle 7"/>
          <p:cNvSpPr>
            <a:spLocks noChangeArrowheads="1"/>
          </p:cNvSpPr>
          <p:nvPr/>
        </p:nvSpPr>
        <p:spPr bwMode="auto">
          <a:xfrm>
            <a:off x="3779838" y="5826125"/>
            <a:ext cx="1835150" cy="574675"/>
          </a:xfrm>
          <a:prstGeom prst="rect">
            <a:avLst/>
          </a:prstGeom>
          <a:noFill/>
          <a:ln w="9525">
            <a:noFill/>
            <a:miter lim="800000"/>
            <a:headEnd/>
            <a:tailEnd/>
          </a:ln>
          <a:effectLst/>
        </p:spPr>
        <p:txBody>
          <a:bodyPr wrap="none" lIns="79375" tIns="39688" rIns="79375" bIns="39688">
            <a:spAutoFit/>
          </a:bodyPr>
          <a:lstStyle/>
          <a:p>
            <a:pPr algn="ctr" defTabSz="739775" eaLnBrk="0" hangingPunct="0">
              <a:lnSpc>
                <a:spcPct val="90000"/>
              </a:lnSpc>
              <a:spcBef>
                <a:spcPct val="0"/>
              </a:spcBef>
            </a:pPr>
            <a:r>
              <a:rPr lang="en-US" sz="1800" b="0"/>
              <a:t>Best Time/Cost</a:t>
            </a:r>
          </a:p>
          <a:p>
            <a:pPr algn="ctr" defTabSz="739775" eaLnBrk="0" hangingPunct="0">
              <a:lnSpc>
                <a:spcPct val="90000"/>
              </a:lnSpc>
              <a:spcBef>
                <a:spcPct val="0"/>
              </a:spcBef>
            </a:pPr>
            <a:r>
              <a:rPr lang="en-US" sz="1800" b="0"/>
              <a:t>Plus High Touch</a:t>
            </a:r>
          </a:p>
        </p:txBody>
      </p:sp>
      <p:sp>
        <p:nvSpPr>
          <p:cNvPr id="378888" name="Rectangle 8"/>
          <p:cNvSpPr>
            <a:spLocks noGrp="1" noChangeArrowheads="1"/>
          </p:cNvSpPr>
          <p:nvPr>
            <p:ph type="title"/>
          </p:nvPr>
        </p:nvSpPr>
        <p:spPr/>
        <p:txBody>
          <a:bodyPr/>
          <a:lstStyle/>
          <a:p>
            <a:r>
              <a:rPr lang="en-US"/>
              <a:t>The Discipline of Market Leaders</a:t>
            </a:r>
          </a:p>
        </p:txBody>
      </p:sp>
      <p:sp>
        <p:nvSpPr>
          <p:cNvPr id="378889" name="Rectangle 9"/>
          <p:cNvSpPr>
            <a:spLocks noChangeArrowheads="1"/>
          </p:cNvSpPr>
          <p:nvPr/>
        </p:nvSpPr>
        <p:spPr bwMode="auto">
          <a:xfrm>
            <a:off x="7131050" y="5407025"/>
            <a:ext cx="1403350" cy="574675"/>
          </a:xfrm>
          <a:prstGeom prst="rect">
            <a:avLst/>
          </a:prstGeom>
          <a:noFill/>
          <a:ln w="9525">
            <a:noFill/>
            <a:miter lim="800000"/>
            <a:headEnd/>
            <a:tailEnd/>
          </a:ln>
          <a:effectLst/>
        </p:spPr>
        <p:txBody>
          <a:bodyPr wrap="none" lIns="79375" tIns="39688" rIns="79375" bIns="39688">
            <a:spAutoFit/>
          </a:bodyPr>
          <a:lstStyle/>
          <a:p>
            <a:pPr algn="ctr" defTabSz="739775" eaLnBrk="0" hangingPunct="0">
              <a:lnSpc>
                <a:spcPct val="90000"/>
              </a:lnSpc>
              <a:spcBef>
                <a:spcPct val="0"/>
              </a:spcBef>
            </a:pPr>
            <a:r>
              <a:rPr lang="en-US" sz="1800" b="0"/>
              <a:t>Operational </a:t>
            </a:r>
          </a:p>
          <a:p>
            <a:pPr algn="ctr" defTabSz="739775" eaLnBrk="0" hangingPunct="0">
              <a:lnSpc>
                <a:spcPct val="90000"/>
              </a:lnSpc>
              <a:spcBef>
                <a:spcPct val="0"/>
              </a:spcBef>
            </a:pPr>
            <a:r>
              <a:rPr lang="en-US" sz="1800" b="0"/>
              <a:t>Efficiency</a:t>
            </a:r>
          </a:p>
        </p:txBody>
      </p:sp>
      <p:sp>
        <p:nvSpPr>
          <p:cNvPr id="378890" name="Rectangle 10"/>
          <p:cNvSpPr>
            <a:spLocks noChangeArrowheads="1"/>
          </p:cNvSpPr>
          <p:nvPr/>
        </p:nvSpPr>
        <p:spPr bwMode="auto">
          <a:xfrm>
            <a:off x="1738313" y="3048000"/>
            <a:ext cx="1757362" cy="822325"/>
          </a:xfrm>
          <a:prstGeom prst="rect">
            <a:avLst/>
          </a:prstGeom>
          <a:noFill/>
          <a:ln w="9525">
            <a:noFill/>
            <a:miter lim="800000"/>
            <a:headEnd/>
            <a:tailEnd/>
          </a:ln>
          <a:effectLst/>
        </p:spPr>
        <p:txBody>
          <a:bodyPr lIns="79375" tIns="39688" rIns="79375" bIns="39688">
            <a:spAutoFit/>
          </a:bodyPr>
          <a:lstStyle/>
          <a:p>
            <a:pPr algn="ctr" defTabSz="739775" eaLnBrk="0" hangingPunct="0">
              <a:lnSpc>
                <a:spcPct val="90000"/>
              </a:lnSpc>
              <a:spcBef>
                <a:spcPct val="0"/>
              </a:spcBef>
            </a:pPr>
            <a:r>
              <a:rPr lang="en-US" sz="1800" b="0"/>
              <a:t>High Touch and Best Product</a:t>
            </a:r>
          </a:p>
        </p:txBody>
      </p:sp>
      <p:sp>
        <p:nvSpPr>
          <p:cNvPr id="378891" name="Rectangle 11"/>
          <p:cNvSpPr>
            <a:spLocks noChangeArrowheads="1"/>
          </p:cNvSpPr>
          <p:nvPr/>
        </p:nvSpPr>
        <p:spPr bwMode="gray">
          <a:xfrm>
            <a:off x="4166030" y="2162175"/>
            <a:ext cx="948465" cy="634149"/>
          </a:xfrm>
          <a:prstGeom prst="rect">
            <a:avLst/>
          </a:prstGeom>
          <a:noFill/>
          <a:ln w="9525">
            <a:noFill/>
            <a:miter lim="800000"/>
            <a:headEnd/>
            <a:tailEnd/>
          </a:ln>
          <a:effectLst/>
        </p:spPr>
        <p:txBody>
          <a:bodyPr wrap="none" lIns="79375" tIns="39688" rIns="79375" bIns="39688">
            <a:spAutoFit/>
          </a:bodyPr>
          <a:lstStyle/>
          <a:p>
            <a:pPr algn="ctr" defTabSz="739775" eaLnBrk="0" hangingPunct="0">
              <a:spcBef>
                <a:spcPct val="0"/>
              </a:spcBef>
            </a:pPr>
            <a:r>
              <a:rPr lang="en-US" sz="1800" b="0" dirty="0">
                <a:solidFill>
                  <a:schemeClr val="bg1"/>
                </a:solidFill>
              </a:rPr>
              <a:t>Best</a:t>
            </a:r>
          </a:p>
          <a:p>
            <a:pPr algn="ctr" defTabSz="739775" eaLnBrk="0" hangingPunct="0">
              <a:spcBef>
                <a:spcPct val="0"/>
              </a:spcBef>
            </a:pPr>
            <a:r>
              <a:rPr lang="en-US" sz="1800" b="0" dirty="0">
                <a:solidFill>
                  <a:schemeClr val="bg1"/>
                </a:solidFill>
              </a:rPr>
              <a:t>Product </a:t>
            </a:r>
          </a:p>
        </p:txBody>
      </p:sp>
      <p:sp>
        <p:nvSpPr>
          <p:cNvPr id="378892" name="Rectangle 12"/>
          <p:cNvSpPr>
            <a:spLocks noChangeArrowheads="1"/>
          </p:cNvSpPr>
          <p:nvPr/>
        </p:nvSpPr>
        <p:spPr bwMode="gray">
          <a:xfrm>
            <a:off x="3908678" y="4056063"/>
            <a:ext cx="1477456" cy="237501"/>
          </a:xfrm>
          <a:prstGeom prst="rect">
            <a:avLst/>
          </a:prstGeom>
          <a:noFill/>
          <a:ln w="9525">
            <a:noFill/>
            <a:miter lim="800000"/>
            <a:headEnd/>
            <a:tailEnd/>
          </a:ln>
          <a:effectLst/>
        </p:spPr>
        <p:txBody>
          <a:bodyPr wrap="none" lIns="0" tIns="0" rIns="0" bIns="0">
            <a:spAutoFit/>
          </a:bodyPr>
          <a:lstStyle/>
          <a:p>
            <a:pPr algn="ctr" defTabSz="739775" eaLnBrk="0" hangingPunct="0">
              <a:lnSpc>
                <a:spcPct val="85000"/>
              </a:lnSpc>
              <a:spcBef>
                <a:spcPct val="0"/>
              </a:spcBef>
            </a:pPr>
            <a:r>
              <a:rPr lang="en-US" b="0" dirty="0">
                <a:solidFill>
                  <a:schemeClr val="bg1"/>
                </a:solidFill>
              </a:rPr>
              <a:t>Middle Ground </a:t>
            </a:r>
          </a:p>
        </p:txBody>
      </p:sp>
      <p:sp>
        <p:nvSpPr>
          <p:cNvPr id="378893" name="Rectangle 13"/>
          <p:cNvSpPr>
            <a:spLocks noChangeArrowheads="1"/>
          </p:cNvSpPr>
          <p:nvPr/>
        </p:nvSpPr>
        <p:spPr bwMode="auto">
          <a:xfrm>
            <a:off x="4044950" y="1143000"/>
            <a:ext cx="1289050" cy="574675"/>
          </a:xfrm>
          <a:prstGeom prst="rect">
            <a:avLst/>
          </a:prstGeom>
          <a:noFill/>
          <a:ln w="9525">
            <a:noFill/>
            <a:miter lim="800000"/>
            <a:headEnd/>
            <a:tailEnd/>
          </a:ln>
          <a:effectLst/>
        </p:spPr>
        <p:txBody>
          <a:bodyPr wrap="none" lIns="79375" tIns="39688" rIns="79375" bIns="39688">
            <a:spAutoFit/>
          </a:bodyPr>
          <a:lstStyle/>
          <a:p>
            <a:pPr algn="ctr" defTabSz="739775" eaLnBrk="0" hangingPunct="0">
              <a:lnSpc>
                <a:spcPct val="90000"/>
              </a:lnSpc>
              <a:spcBef>
                <a:spcPct val="0"/>
              </a:spcBef>
            </a:pPr>
            <a:r>
              <a:rPr lang="en-US" sz="1800" b="0"/>
              <a:t>Product</a:t>
            </a:r>
          </a:p>
          <a:p>
            <a:pPr algn="ctr" defTabSz="739775" eaLnBrk="0" hangingPunct="0">
              <a:lnSpc>
                <a:spcPct val="90000"/>
              </a:lnSpc>
              <a:spcBef>
                <a:spcPct val="0"/>
              </a:spcBef>
            </a:pPr>
            <a:r>
              <a:rPr lang="en-US" sz="1800" b="0"/>
              <a:t>Leadership</a:t>
            </a:r>
          </a:p>
        </p:txBody>
      </p:sp>
      <p:sp>
        <p:nvSpPr>
          <p:cNvPr id="378894" name="Rectangle 14"/>
          <p:cNvSpPr>
            <a:spLocks noChangeArrowheads="1"/>
          </p:cNvSpPr>
          <p:nvPr/>
        </p:nvSpPr>
        <p:spPr bwMode="gray">
          <a:xfrm>
            <a:off x="2473732" y="4975225"/>
            <a:ext cx="1196161" cy="634149"/>
          </a:xfrm>
          <a:prstGeom prst="rect">
            <a:avLst/>
          </a:prstGeom>
          <a:noFill/>
          <a:ln w="9525">
            <a:noFill/>
            <a:miter lim="800000"/>
            <a:headEnd/>
            <a:tailEnd/>
          </a:ln>
          <a:effectLst/>
        </p:spPr>
        <p:txBody>
          <a:bodyPr wrap="none" lIns="79375" tIns="39688" rIns="79375" bIns="39688">
            <a:spAutoFit/>
          </a:bodyPr>
          <a:lstStyle/>
          <a:p>
            <a:pPr algn="ctr" defTabSz="739775" eaLnBrk="0" hangingPunct="0">
              <a:spcBef>
                <a:spcPct val="0"/>
              </a:spcBef>
            </a:pPr>
            <a:r>
              <a:rPr lang="en-US" sz="1800" b="0" dirty="0">
                <a:solidFill>
                  <a:schemeClr val="bg1"/>
                </a:solidFill>
              </a:rPr>
              <a:t>Best</a:t>
            </a:r>
          </a:p>
          <a:p>
            <a:pPr algn="ctr" defTabSz="739775" eaLnBrk="0" hangingPunct="0">
              <a:spcBef>
                <a:spcPct val="0"/>
              </a:spcBef>
            </a:pPr>
            <a:r>
              <a:rPr lang="en-US" sz="1800" b="0" dirty="0">
                <a:solidFill>
                  <a:schemeClr val="bg1"/>
                </a:solidFill>
              </a:rPr>
              <a:t>High Touch</a:t>
            </a:r>
          </a:p>
        </p:txBody>
      </p:sp>
      <p:sp>
        <p:nvSpPr>
          <p:cNvPr id="378895" name="AutoShape 15"/>
          <p:cNvSpPr>
            <a:spLocks noChangeArrowheads="1"/>
          </p:cNvSpPr>
          <p:nvPr/>
        </p:nvSpPr>
        <p:spPr bwMode="auto">
          <a:xfrm rot="9087080">
            <a:off x="3367088" y="4572000"/>
            <a:ext cx="976312" cy="638175"/>
          </a:xfrm>
          <a:prstGeom prst="rightArrow">
            <a:avLst>
              <a:gd name="adj1" fmla="val 50000"/>
              <a:gd name="adj2" fmla="val 38246"/>
            </a:avLst>
          </a:prstGeom>
          <a:solidFill>
            <a:schemeClr val="bg1"/>
          </a:solidFill>
          <a:ln w="12700">
            <a:solidFill>
              <a:schemeClr val="tx1"/>
            </a:solidFill>
            <a:miter lim="800000"/>
            <a:headEnd type="none" w="sm" len="sm"/>
            <a:tailEnd type="none" w="sm" len="sm"/>
          </a:ln>
          <a:effectLst/>
        </p:spPr>
        <p:txBody>
          <a:bodyPr wrap="none" anchor="ctr"/>
          <a:lstStyle/>
          <a:p>
            <a:endParaRPr lang="en-GB"/>
          </a:p>
        </p:txBody>
      </p:sp>
      <p:sp>
        <p:nvSpPr>
          <p:cNvPr id="378896" name="AutoShape 16"/>
          <p:cNvSpPr>
            <a:spLocks noChangeArrowheads="1"/>
          </p:cNvSpPr>
          <p:nvPr/>
        </p:nvSpPr>
        <p:spPr bwMode="auto">
          <a:xfrm rot="-5400000">
            <a:off x="4166394" y="2963069"/>
            <a:ext cx="925513" cy="638175"/>
          </a:xfrm>
          <a:prstGeom prst="rightArrow">
            <a:avLst>
              <a:gd name="adj1" fmla="val 50000"/>
              <a:gd name="adj2" fmla="val 36256"/>
            </a:avLst>
          </a:prstGeom>
          <a:solidFill>
            <a:schemeClr val="bg1"/>
          </a:solidFill>
          <a:ln w="12700">
            <a:solidFill>
              <a:schemeClr val="tx1"/>
            </a:solidFill>
            <a:miter lim="800000"/>
            <a:headEnd type="none" w="sm" len="sm"/>
            <a:tailEnd type="none" w="sm" len="sm"/>
          </a:ln>
          <a:effectLst/>
        </p:spPr>
        <p:txBody>
          <a:bodyPr wrap="none" anchor="ctr"/>
          <a:lstStyle/>
          <a:p>
            <a:endParaRPr lang="en-GB"/>
          </a:p>
        </p:txBody>
      </p:sp>
      <p:sp>
        <p:nvSpPr>
          <p:cNvPr id="378897" name="Rectangle 17"/>
          <p:cNvSpPr>
            <a:spLocks noChangeArrowheads="1"/>
          </p:cNvSpPr>
          <p:nvPr/>
        </p:nvSpPr>
        <p:spPr bwMode="auto">
          <a:xfrm>
            <a:off x="373063" y="6516688"/>
            <a:ext cx="5081587" cy="215900"/>
          </a:xfrm>
          <a:prstGeom prst="rect">
            <a:avLst/>
          </a:prstGeom>
          <a:noFill/>
          <a:ln w="9525">
            <a:noFill/>
            <a:miter lim="800000"/>
            <a:headEnd/>
            <a:tailEnd/>
          </a:ln>
          <a:effectLst/>
        </p:spPr>
        <p:txBody>
          <a:bodyPr lIns="79375" tIns="39688" rIns="79375" bIns="39688">
            <a:spAutoFit/>
          </a:bodyPr>
          <a:lstStyle/>
          <a:p>
            <a:pPr algn="ctr" defTabSz="739775" eaLnBrk="0" hangingPunct="0">
              <a:lnSpc>
                <a:spcPct val="90000"/>
              </a:lnSpc>
              <a:spcBef>
                <a:spcPct val="0"/>
              </a:spcBef>
            </a:pPr>
            <a:r>
              <a:rPr lang="en-US" sz="1000" b="0"/>
              <a:t>Source: Michael Treacy and Fred Wiersema, "The Discipline of Market Leaders," 1995</a:t>
            </a:r>
          </a:p>
        </p:txBody>
      </p:sp>
      <p:pic>
        <p:nvPicPr>
          <p:cNvPr id="378898" name="Picture 18" descr="Ducati%20b%20logo"/>
          <p:cNvPicPr>
            <a:picLocks noChangeAspect="1" noChangeArrowheads="1"/>
          </p:cNvPicPr>
          <p:nvPr/>
        </p:nvPicPr>
        <p:blipFill>
          <a:blip r:embed="rId4" cstate="print"/>
          <a:srcRect/>
          <a:stretch>
            <a:fillRect/>
          </a:stretch>
        </p:blipFill>
        <p:spPr bwMode="auto">
          <a:xfrm>
            <a:off x="4953000" y="1752600"/>
            <a:ext cx="1752600" cy="315913"/>
          </a:xfrm>
          <a:prstGeom prst="rect">
            <a:avLst/>
          </a:prstGeom>
          <a:noFill/>
        </p:spPr>
      </p:pic>
      <p:pic>
        <p:nvPicPr>
          <p:cNvPr id="378899" name="Picture 19" descr="apple-logo1"/>
          <p:cNvPicPr>
            <a:picLocks noChangeAspect="1" noChangeArrowheads="1"/>
          </p:cNvPicPr>
          <p:nvPr/>
        </p:nvPicPr>
        <p:blipFill>
          <a:blip r:embed="rId5" cstate="print"/>
          <a:srcRect/>
          <a:stretch>
            <a:fillRect/>
          </a:stretch>
        </p:blipFill>
        <p:spPr bwMode="auto">
          <a:xfrm>
            <a:off x="3252788" y="1214438"/>
            <a:ext cx="882650" cy="1066800"/>
          </a:xfrm>
          <a:prstGeom prst="rect">
            <a:avLst/>
          </a:prstGeom>
          <a:noFill/>
        </p:spPr>
      </p:pic>
      <p:pic>
        <p:nvPicPr>
          <p:cNvPr id="378900" name="Picture 20" descr="wii-logo"/>
          <p:cNvPicPr>
            <a:picLocks noChangeAspect="1" noChangeArrowheads="1"/>
          </p:cNvPicPr>
          <p:nvPr/>
        </p:nvPicPr>
        <p:blipFill>
          <a:blip r:embed="rId6" cstate="print"/>
          <a:srcRect/>
          <a:stretch>
            <a:fillRect/>
          </a:stretch>
        </p:blipFill>
        <p:spPr bwMode="auto">
          <a:xfrm>
            <a:off x="5257800" y="1235075"/>
            <a:ext cx="1230313" cy="441325"/>
          </a:xfrm>
          <a:prstGeom prst="rect">
            <a:avLst/>
          </a:prstGeom>
          <a:noFill/>
        </p:spPr>
      </p:pic>
      <p:pic>
        <p:nvPicPr>
          <p:cNvPr id="378901" name="Picture 21" descr="Harley-Davidson"/>
          <p:cNvPicPr>
            <a:picLocks noChangeAspect="1" noChangeArrowheads="1"/>
          </p:cNvPicPr>
          <p:nvPr/>
        </p:nvPicPr>
        <p:blipFill>
          <a:blip r:embed="rId7" cstate="print"/>
          <a:srcRect/>
          <a:stretch>
            <a:fillRect/>
          </a:stretch>
        </p:blipFill>
        <p:spPr bwMode="auto">
          <a:xfrm>
            <a:off x="1874838" y="3994150"/>
            <a:ext cx="846137" cy="747713"/>
          </a:xfrm>
          <a:prstGeom prst="rect">
            <a:avLst/>
          </a:prstGeom>
          <a:noFill/>
        </p:spPr>
      </p:pic>
      <p:pic>
        <p:nvPicPr>
          <p:cNvPr id="378902" name="Picture 22" descr="virgin-mobile-logo-01"/>
          <p:cNvPicPr>
            <a:picLocks noChangeAspect="1" noChangeArrowheads="1"/>
          </p:cNvPicPr>
          <p:nvPr/>
        </p:nvPicPr>
        <p:blipFill>
          <a:blip r:embed="rId8" cstate="print"/>
          <a:srcRect/>
          <a:stretch>
            <a:fillRect/>
          </a:stretch>
        </p:blipFill>
        <p:spPr bwMode="auto">
          <a:xfrm>
            <a:off x="188913" y="5719763"/>
            <a:ext cx="1158875" cy="612775"/>
          </a:xfrm>
          <a:prstGeom prst="rect">
            <a:avLst/>
          </a:prstGeom>
          <a:noFill/>
        </p:spPr>
      </p:pic>
      <p:pic>
        <p:nvPicPr>
          <p:cNvPr id="378903" name="Picture 23" descr="amazon_logo"/>
          <p:cNvPicPr>
            <a:picLocks noChangeAspect="1" noChangeArrowheads="1"/>
          </p:cNvPicPr>
          <p:nvPr/>
        </p:nvPicPr>
        <p:blipFill>
          <a:blip r:embed="rId9" cstate="print"/>
          <a:srcRect/>
          <a:stretch>
            <a:fillRect/>
          </a:stretch>
        </p:blipFill>
        <p:spPr bwMode="auto">
          <a:xfrm>
            <a:off x="6904038" y="5902325"/>
            <a:ext cx="1322387" cy="490538"/>
          </a:xfrm>
          <a:prstGeom prst="rect">
            <a:avLst/>
          </a:prstGeom>
          <a:noFill/>
        </p:spPr>
      </p:pic>
      <p:pic>
        <p:nvPicPr>
          <p:cNvPr id="378904" name="Picture 24" descr="top_costco_logo"/>
          <p:cNvPicPr>
            <a:picLocks noChangeAspect="1" noChangeArrowheads="1"/>
          </p:cNvPicPr>
          <p:nvPr/>
        </p:nvPicPr>
        <p:blipFill>
          <a:blip r:embed="rId10" cstate="print"/>
          <a:srcRect/>
          <a:stretch>
            <a:fillRect/>
          </a:stretch>
        </p:blipFill>
        <p:spPr bwMode="auto">
          <a:xfrm>
            <a:off x="7469188" y="6294438"/>
            <a:ext cx="1408112" cy="484187"/>
          </a:xfrm>
          <a:prstGeom prst="rect">
            <a:avLst/>
          </a:prstGeom>
          <a:noFill/>
        </p:spPr>
      </p:pic>
      <p:sp>
        <p:nvSpPr>
          <p:cNvPr id="378905" name="Rectangle 25"/>
          <p:cNvSpPr>
            <a:spLocks noChangeArrowheads="1"/>
          </p:cNvSpPr>
          <p:nvPr/>
        </p:nvSpPr>
        <p:spPr bwMode="auto">
          <a:xfrm>
            <a:off x="1055688" y="5414963"/>
            <a:ext cx="1149350" cy="574675"/>
          </a:xfrm>
          <a:prstGeom prst="rect">
            <a:avLst/>
          </a:prstGeom>
          <a:noFill/>
          <a:ln w="9525">
            <a:noFill/>
            <a:miter lim="800000"/>
            <a:headEnd/>
            <a:tailEnd/>
          </a:ln>
          <a:effectLst/>
        </p:spPr>
        <p:txBody>
          <a:bodyPr wrap="none" lIns="79375" tIns="39688" rIns="79375" bIns="39688">
            <a:spAutoFit/>
          </a:bodyPr>
          <a:lstStyle/>
          <a:p>
            <a:pPr algn="ctr" defTabSz="739775" eaLnBrk="0" hangingPunct="0">
              <a:lnSpc>
                <a:spcPct val="90000"/>
              </a:lnSpc>
              <a:spcBef>
                <a:spcPct val="0"/>
              </a:spcBef>
            </a:pPr>
            <a:r>
              <a:rPr lang="en-US" sz="1800" b="0"/>
              <a:t>Customer</a:t>
            </a:r>
          </a:p>
          <a:p>
            <a:pPr algn="ctr" defTabSz="739775" eaLnBrk="0" hangingPunct="0">
              <a:lnSpc>
                <a:spcPct val="90000"/>
              </a:lnSpc>
              <a:spcBef>
                <a:spcPct val="0"/>
              </a:spcBef>
            </a:pPr>
            <a:r>
              <a:rPr lang="en-US" sz="1800" b="0"/>
              <a:t>Intimacy</a:t>
            </a:r>
          </a:p>
        </p:txBody>
      </p:sp>
      <p:pic>
        <p:nvPicPr>
          <p:cNvPr id="378906" name="Picture 26"/>
          <p:cNvPicPr>
            <a:picLocks noChangeAspect="1" noChangeArrowheads="1"/>
          </p:cNvPicPr>
          <p:nvPr/>
        </p:nvPicPr>
        <p:blipFill>
          <a:blip r:embed="rId11" cstate="print"/>
          <a:srcRect/>
          <a:stretch>
            <a:fillRect/>
          </a:stretch>
        </p:blipFill>
        <p:spPr bwMode="auto">
          <a:xfrm>
            <a:off x="1519238" y="5983288"/>
            <a:ext cx="1200150" cy="485775"/>
          </a:xfrm>
          <a:prstGeom prst="rect">
            <a:avLst/>
          </a:prstGeom>
          <a:noFill/>
          <a:ln w="12700" algn="ctr">
            <a:noFill/>
            <a:miter lim="800000"/>
            <a:headEnd/>
            <a:tailEnd/>
          </a:ln>
          <a:effectLst/>
        </p:spPr>
      </p:pic>
      <p:pic>
        <p:nvPicPr>
          <p:cNvPr id="378907" name="Picture 27"/>
          <p:cNvPicPr>
            <a:picLocks noChangeAspect="1" noChangeArrowheads="1"/>
          </p:cNvPicPr>
          <p:nvPr/>
        </p:nvPicPr>
        <p:blipFill>
          <a:blip r:embed="rId12" cstate="print"/>
          <a:srcRect/>
          <a:stretch>
            <a:fillRect/>
          </a:stretch>
        </p:blipFill>
        <p:spPr bwMode="auto">
          <a:xfrm>
            <a:off x="222250" y="4975225"/>
            <a:ext cx="2084388" cy="423863"/>
          </a:xfrm>
          <a:prstGeom prst="rect">
            <a:avLst/>
          </a:prstGeom>
          <a:noFill/>
          <a:ln w="12700" algn="ctr">
            <a:noFill/>
            <a:miter lim="800000"/>
            <a:headEnd/>
            <a:tailEnd/>
          </a:ln>
          <a:effectLst/>
        </p:spPr>
      </p:pic>
      <p:pic>
        <p:nvPicPr>
          <p:cNvPr id="378908" name="Picture 28"/>
          <p:cNvPicPr>
            <a:picLocks noChangeAspect="1" noChangeArrowheads="1"/>
          </p:cNvPicPr>
          <p:nvPr/>
        </p:nvPicPr>
        <p:blipFill>
          <a:blip r:embed="rId13" cstate="print"/>
          <a:srcRect/>
          <a:stretch>
            <a:fillRect/>
          </a:stretch>
        </p:blipFill>
        <p:spPr bwMode="auto">
          <a:xfrm>
            <a:off x="744538" y="4279900"/>
            <a:ext cx="962025" cy="722313"/>
          </a:xfrm>
          <a:prstGeom prst="rect">
            <a:avLst/>
          </a:prstGeom>
          <a:noFill/>
          <a:ln w="12700" algn="ctr">
            <a:noFill/>
            <a:miter lim="800000"/>
            <a:headEnd/>
            <a:tailEnd/>
          </a:ln>
          <a:effectLst/>
        </p:spPr>
      </p:pic>
      <p:pic>
        <p:nvPicPr>
          <p:cNvPr id="378909" name="Picture 29"/>
          <p:cNvPicPr>
            <a:picLocks noChangeAspect="1" noChangeArrowheads="1"/>
          </p:cNvPicPr>
          <p:nvPr/>
        </p:nvPicPr>
        <p:blipFill>
          <a:blip r:embed="rId14" cstate="print"/>
          <a:srcRect/>
          <a:stretch>
            <a:fillRect/>
          </a:stretch>
        </p:blipFill>
        <p:spPr bwMode="auto">
          <a:xfrm>
            <a:off x="6792913" y="4273550"/>
            <a:ext cx="738187" cy="885825"/>
          </a:xfrm>
          <a:prstGeom prst="rect">
            <a:avLst/>
          </a:prstGeom>
          <a:noFill/>
          <a:ln w="12700" algn="ctr">
            <a:noFill/>
            <a:miter lim="800000"/>
            <a:headEnd/>
            <a:tailEnd/>
          </a:ln>
          <a:effectLst/>
        </p:spPr>
      </p:pic>
      <p:pic>
        <p:nvPicPr>
          <p:cNvPr id="378910" name="Picture 30"/>
          <p:cNvPicPr>
            <a:picLocks noChangeAspect="1" noChangeArrowheads="1"/>
          </p:cNvPicPr>
          <p:nvPr/>
        </p:nvPicPr>
        <p:blipFill>
          <a:blip r:embed="rId15" cstate="print"/>
          <a:srcRect/>
          <a:stretch>
            <a:fillRect/>
          </a:stretch>
        </p:blipFill>
        <p:spPr bwMode="auto">
          <a:xfrm>
            <a:off x="5416550" y="2081213"/>
            <a:ext cx="1101725" cy="819150"/>
          </a:xfrm>
          <a:prstGeom prst="rect">
            <a:avLst/>
          </a:prstGeom>
          <a:noFill/>
          <a:ln w="12700" algn="ctr">
            <a:noFill/>
            <a:miter lim="800000"/>
            <a:headEnd/>
            <a:tailEnd/>
          </a:ln>
          <a:effectLst/>
        </p:spPr>
      </p:pic>
      <p:pic>
        <p:nvPicPr>
          <p:cNvPr id="378911" name="Picture 31"/>
          <p:cNvPicPr>
            <a:picLocks noChangeAspect="1" noChangeArrowheads="1"/>
          </p:cNvPicPr>
          <p:nvPr/>
        </p:nvPicPr>
        <p:blipFill>
          <a:blip r:embed="rId16" cstate="print"/>
          <a:srcRect/>
          <a:stretch>
            <a:fillRect/>
          </a:stretch>
        </p:blipFill>
        <p:spPr bwMode="auto">
          <a:xfrm>
            <a:off x="7573963" y="4810125"/>
            <a:ext cx="1503362" cy="590550"/>
          </a:xfrm>
          <a:prstGeom prst="rect">
            <a:avLst/>
          </a:prstGeom>
          <a:noFill/>
          <a:ln w="12700" algn="ctr">
            <a:noFill/>
            <a:miter lim="800000"/>
            <a:headEnd/>
            <a:tailEnd/>
          </a:ln>
          <a:effectLst/>
        </p:spPr>
      </p:pic>
      <p:pic>
        <p:nvPicPr>
          <p:cNvPr id="378912" name="Picture 32"/>
          <p:cNvPicPr>
            <a:picLocks noChangeAspect="1" noChangeArrowheads="1"/>
          </p:cNvPicPr>
          <p:nvPr/>
        </p:nvPicPr>
        <p:blipFill>
          <a:blip r:embed="rId17" cstate="print"/>
          <a:srcRect/>
          <a:stretch>
            <a:fillRect/>
          </a:stretch>
        </p:blipFill>
        <p:spPr bwMode="auto">
          <a:xfrm>
            <a:off x="5913438" y="5878513"/>
            <a:ext cx="979487" cy="979487"/>
          </a:xfrm>
          <a:prstGeom prst="rect">
            <a:avLst/>
          </a:prstGeom>
          <a:noFill/>
          <a:ln w="12700" algn="ctr">
            <a:noFill/>
            <a:miter lim="800000"/>
            <a:headEnd/>
            <a:tailEnd/>
          </a:ln>
          <a:effectLst/>
        </p:spPr>
      </p:pic>
      <p:pic>
        <p:nvPicPr>
          <p:cNvPr id="378913" name="Picture 33"/>
          <p:cNvPicPr>
            <a:picLocks noChangeAspect="1" noChangeArrowheads="1"/>
          </p:cNvPicPr>
          <p:nvPr/>
        </p:nvPicPr>
        <p:blipFill>
          <a:blip r:embed="rId18" cstate="print"/>
          <a:srcRect/>
          <a:stretch>
            <a:fillRect/>
          </a:stretch>
        </p:blipFill>
        <p:spPr bwMode="auto">
          <a:xfrm>
            <a:off x="193675" y="3275013"/>
            <a:ext cx="1419225" cy="1082675"/>
          </a:xfrm>
          <a:prstGeom prst="rect">
            <a:avLst/>
          </a:prstGeom>
          <a:noFill/>
          <a:ln w="12700" algn="ctr">
            <a:noFill/>
            <a:miter lim="800000"/>
            <a:headEnd/>
            <a:tailEnd/>
          </a:ln>
          <a:effectLst/>
        </p:spPr>
      </p:pic>
      <p:sp>
        <p:nvSpPr>
          <p:cNvPr id="35" name="Slide Number Placeholder 34"/>
          <p:cNvSpPr>
            <a:spLocks noGrp="1"/>
          </p:cNvSpPr>
          <p:nvPr>
            <p:ph type="sldNum" sz="quarter" idx="12"/>
          </p:nvPr>
        </p:nvSpPr>
        <p:spPr/>
        <p:txBody>
          <a:bodyPr/>
          <a:lstStyle/>
          <a:p>
            <a:fld id="{76F7E90A-D581-4D26-B3B5-CCF0CCF4C88A}" type="slidenum">
              <a:rPr lang="en-IE" smtClean="0"/>
              <a:pPr/>
              <a:t>20</a:t>
            </a:fld>
            <a:endParaRPr lang="en-IE"/>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0745" y="190500"/>
            <a:ext cx="5570017" cy="885825"/>
          </a:xfrm>
        </p:spPr>
        <p:txBody>
          <a:bodyPr>
            <a:normAutofit fontScale="90000"/>
          </a:bodyPr>
          <a:lstStyle/>
          <a:p>
            <a:r>
              <a:rPr lang="en-GB" dirty="0" smtClean="0"/>
              <a:t>What do you need to get you there?</a:t>
            </a:r>
            <a:endParaRPr lang="en-GB" dirty="0"/>
          </a:p>
        </p:txBody>
      </p:sp>
      <p:sp>
        <p:nvSpPr>
          <p:cNvPr id="4" name="AutoShape 6"/>
          <p:cNvSpPr>
            <a:spLocks noChangeArrowheads="1"/>
          </p:cNvSpPr>
          <p:nvPr/>
        </p:nvSpPr>
        <p:spPr bwMode="gray">
          <a:xfrm>
            <a:off x="44119" y="312431"/>
            <a:ext cx="2968625" cy="658813"/>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dirty="0">
                <a:solidFill>
                  <a:schemeClr val="bg1"/>
                </a:solidFill>
                <a:effectLst>
                  <a:outerShdw blurRad="38100" dist="38100" dir="2700000" algn="tl">
                    <a:srgbClr val="000000"/>
                  </a:outerShdw>
                </a:effectLst>
                <a:latin typeface="Arial" charset="0"/>
              </a:rPr>
              <a:t>Bus. Capabilities</a:t>
            </a:r>
          </a:p>
        </p:txBody>
      </p:sp>
      <p:sp>
        <p:nvSpPr>
          <p:cNvPr id="6" name="Rectangle 5"/>
          <p:cNvSpPr/>
          <p:nvPr/>
        </p:nvSpPr>
        <p:spPr>
          <a:xfrm>
            <a:off x="3131840" y="1381431"/>
            <a:ext cx="4799616" cy="369332"/>
          </a:xfrm>
          <a:prstGeom prst="rect">
            <a:avLst/>
          </a:prstGeom>
        </p:spPr>
        <p:txBody>
          <a:bodyPr wrap="square">
            <a:spAutoFit/>
          </a:bodyPr>
          <a:lstStyle/>
          <a:p>
            <a:pPr algn="ctr"/>
            <a:r>
              <a:rPr lang="en-US" b="1" kern="0" dirty="0" smtClean="0">
                <a:solidFill>
                  <a:srgbClr val="00529B"/>
                </a:solidFill>
              </a:rPr>
              <a:t>Supporting Reform by Building Capabilities</a:t>
            </a:r>
            <a:endParaRPr lang="en-GB" dirty="0"/>
          </a:p>
        </p:txBody>
      </p:sp>
      <p:pic>
        <p:nvPicPr>
          <p:cNvPr id="9" name="Picture 2" descr="http://rig.gartner.com/people/business_people_track_race_3.jpg"/>
          <p:cNvPicPr>
            <a:picLocks noChangeAspect="1" noChangeArrowheads="1"/>
          </p:cNvPicPr>
          <p:nvPr/>
        </p:nvPicPr>
        <p:blipFill>
          <a:blip r:embed="rId2" cstate="print"/>
          <a:srcRect t="9361"/>
          <a:stretch>
            <a:fillRect/>
          </a:stretch>
        </p:blipFill>
        <p:spPr bwMode="gray">
          <a:xfrm>
            <a:off x="370777" y="1936071"/>
            <a:ext cx="2169622" cy="4226907"/>
          </a:xfrm>
          <a:prstGeom prst="rect">
            <a:avLst/>
          </a:prstGeom>
          <a:noFill/>
          <a:ln>
            <a:noFill/>
          </a:ln>
        </p:spPr>
      </p:pic>
      <p:sp>
        <p:nvSpPr>
          <p:cNvPr id="10" name="Content Placeholder 9"/>
          <p:cNvSpPr txBox="1">
            <a:spLocks/>
          </p:cNvSpPr>
          <p:nvPr/>
        </p:nvSpPr>
        <p:spPr bwMode="gray">
          <a:xfrm>
            <a:off x="2832223" y="1989871"/>
            <a:ext cx="6065003" cy="1435717"/>
          </a:xfrm>
          <a:prstGeom prst="rect">
            <a:avLst/>
          </a:prstGeom>
        </p:spPr>
        <p:txBody>
          <a:bodyPr/>
          <a:lstStyle/>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None/>
              <a:tabLst/>
              <a:defRPr/>
            </a:pPr>
            <a:r>
              <a:rPr kumimoji="0" lang="en-US" sz="2000" b="1" i="0" u="none" strike="noStrike" kern="0" cap="none" spc="0" normalizeH="0" baseline="0" noProof="0" dirty="0" smtClean="0">
                <a:ln>
                  <a:noFill/>
                </a:ln>
                <a:solidFill>
                  <a:srgbClr val="00529B"/>
                </a:solidFill>
                <a:effectLst/>
                <a:uLnTx/>
                <a:uFillTx/>
                <a:latin typeface="+mn-lt"/>
                <a:ea typeface="+mn-ea"/>
                <a:cs typeface="+mn-cs"/>
              </a:rPr>
              <a:t>Strategic:</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Make a </a:t>
            </a:r>
            <a:r>
              <a:rPr kumimoji="0" lang="en-US" sz="1800" b="0" i="1" u="none" strike="noStrike" kern="0" cap="none" spc="0" normalizeH="0" baseline="0" noProof="0" dirty="0" smtClean="0">
                <a:ln>
                  <a:noFill/>
                </a:ln>
                <a:solidFill>
                  <a:schemeClr val="tx1"/>
                </a:solidFill>
                <a:effectLst/>
                <a:uLnTx/>
                <a:uFillTx/>
                <a:latin typeface="+mn-lt"/>
                <a:ea typeface="+mn-ea"/>
                <a:cs typeface="+mn-cs"/>
              </a:rPr>
              <a:t>material</a:t>
            </a:r>
            <a:r>
              <a:rPr kumimoji="0" lang="en-US" sz="1800" b="0" i="0" u="none" strike="noStrike" kern="0" cap="none" spc="0" normalizeH="0" baseline="0" noProof="0" dirty="0" smtClean="0">
                <a:ln>
                  <a:noFill/>
                </a:ln>
                <a:solidFill>
                  <a:schemeClr val="tx1"/>
                </a:solidFill>
                <a:effectLst/>
                <a:uLnTx/>
                <a:uFillTx/>
                <a:latin typeface="+mn-lt"/>
                <a:ea typeface="+mn-ea"/>
                <a:cs typeface="+mn-cs"/>
              </a:rPr>
              <a:t> difference to efficiency and</a:t>
            </a:r>
            <a:r>
              <a:rPr kumimoji="0" lang="en-US" sz="1800" b="0" i="0" u="none" strike="noStrike" kern="0" cap="none" spc="0" normalizeH="0" noProof="0" dirty="0" smtClean="0">
                <a:ln>
                  <a:noFill/>
                </a:ln>
                <a:solidFill>
                  <a:schemeClr val="tx1"/>
                </a:solidFill>
                <a:effectLst/>
                <a:uLnTx/>
                <a:uFillTx/>
                <a:latin typeface="+mn-lt"/>
                <a:ea typeface="+mn-ea"/>
                <a:cs typeface="+mn-cs"/>
              </a:rPr>
              <a:t> productivity</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Keep delivering throughout many years</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Supports the transformation agenda</a:t>
            </a:r>
          </a:p>
          <a:p>
            <a:pPr marL="173038" marR="0" lvl="0" indent="-173038" algn="l" defTabSz="914400" rtl="0" eaLnBrk="1" fontAlgn="base" latinLnBrk="0" hangingPunct="1">
              <a:lnSpc>
                <a:spcPct val="90000"/>
              </a:lnSpc>
              <a:spcBef>
                <a:spcPts val="600"/>
              </a:spcBef>
              <a:spcAft>
                <a:spcPts val="0"/>
              </a:spcAft>
              <a:buClr>
                <a:srgbClr val="00529B"/>
              </a:buClr>
              <a:buSzTx/>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Content Placeholder 9"/>
          <p:cNvSpPr txBox="1">
            <a:spLocks/>
          </p:cNvSpPr>
          <p:nvPr/>
        </p:nvSpPr>
        <p:spPr bwMode="gray">
          <a:xfrm>
            <a:off x="2832223" y="3475985"/>
            <a:ext cx="6065003" cy="1353830"/>
          </a:xfrm>
          <a:prstGeom prst="rect">
            <a:avLst/>
          </a:prstGeom>
        </p:spPr>
        <p:txBody>
          <a:bodyPr/>
          <a:lstStyle/>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None/>
              <a:tabLst/>
              <a:defRPr/>
            </a:pPr>
            <a:r>
              <a:rPr kumimoji="0" lang="en-US" sz="2000" b="1" i="0" u="none" strike="noStrike" kern="0" cap="none" spc="0" normalizeH="0" baseline="0" noProof="0" dirty="0" smtClean="0">
                <a:ln>
                  <a:noFill/>
                </a:ln>
                <a:solidFill>
                  <a:srgbClr val="00529B"/>
                </a:solidFill>
                <a:effectLst/>
                <a:uLnTx/>
                <a:uFillTx/>
                <a:latin typeface="+mn-lt"/>
                <a:ea typeface="+mn-ea"/>
                <a:cs typeface="+mn-cs"/>
              </a:rPr>
              <a:t>Business:</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Recognized and developed directly by </a:t>
            </a:r>
            <a:r>
              <a:rPr kumimoji="0" lang="en-US" sz="1800" b="0" i="1" u="none" strike="noStrike" kern="0" cap="none" spc="0" normalizeH="0" baseline="0" noProof="0" dirty="0" smtClean="0">
                <a:ln>
                  <a:noFill/>
                </a:ln>
                <a:solidFill>
                  <a:schemeClr val="tx1"/>
                </a:solidFill>
                <a:effectLst/>
                <a:uLnTx/>
                <a:uFillTx/>
                <a:latin typeface="+mn-lt"/>
                <a:ea typeface="+mn-ea"/>
                <a:cs typeface="+mn-cs"/>
              </a:rPr>
              <a:t>business</a:t>
            </a:r>
            <a:r>
              <a:rPr kumimoji="0" lang="en-US" sz="1800" b="0" i="0" u="none" strike="noStrike" kern="0" cap="none" spc="0" normalizeH="0" baseline="0" noProof="0" dirty="0" smtClean="0">
                <a:ln>
                  <a:noFill/>
                </a:ln>
                <a:solidFill>
                  <a:schemeClr val="tx1"/>
                </a:solidFill>
                <a:effectLst/>
                <a:uLnTx/>
                <a:uFillTx/>
                <a:latin typeface="+mn-lt"/>
                <a:ea typeface="+mn-ea"/>
                <a:cs typeface="+mn-cs"/>
              </a:rPr>
              <a:t> leaders</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Seldom under control of the CIO</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Not "technologies" — but most require or exploit them</a:t>
            </a:r>
          </a:p>
        </p:txBody>
      </p:sp>
      <p:sp>
        <p:nvSpPr>
          <p:cNvPr id="12" name="Content Placeholder 9"/>
          <p:cNvSpPr txBox="1">
            <a:spLocks/>
          </p:cNvSpPr>
          <p:nvPr/>
        </p:nvSpPr>
        <p:spPr bwMode="gray">
          <a:xfrm>
            <a:off x="2832223" y="4880212"/>
            <a:ext cx="6065003" cy="1411406"/>
          </a:xfrm>
          <a:prstGeom prst="rect">
            <a:avLst/>
          </a:prstGeom>
        </p:spPr>
        <p:txBody>
          <a:bodyPr/>
          <a:lstStyle/>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None/>
              <a:tabLst/>
              <a:defRPr/>
            </a:pPr>
            <a:r>
              <a:rPr kumimoji="0" lang="en-US" sz="2000" b="1" i="0" u="none" strike="noStrike" kern="0" cap="none" spc="0" normalizeH="0" baseline="0" noProof="0" dirty="0" smtClean="0">
                <a:ln>
                  <a:noFill/>
                </a:ln>
                <a:solidFill>
                  <a:srgbClr val="00529B"/>
                </a:solidFill>
                <a:effectLst/>
                <a:uLnTx/>
                <a:uFillTx/>
                <a:latin typeface="+mn-lt"/>
                <a:ea typeface="+mn-ea"/>
                <a:cs typeface="+mn-cs"/>
              </a:rPr>
              <a:t>Capabilities:</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Competencies or management disciplines</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Require process, organization and culture development</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Built, not bought (exception: by business acquisition)</a:t>
            </a:r>
          </a:p>
        </p:txBody>
      </p:sp>
      <p:sp>
        <p:nvSpPr>
          <p:cNvPr id="13" name="Slide Number Placeholder 12"/>
          <p:cNvSpPr>
            <a:spLocks noGrp="1"/>
          </p:cNvSpPr>
          <p:nvPr>
            <p:ph type="sldNum" sz="quarter" idx="12"/>
          </p:nvPr>
        </p:nvSpPr>
        <p:spPr/>
        <p:txBody>
          <a:bodyPr/>
          <a:lstStyle/>
          <a:p>
            <a:fld id="{76F7E90A-D581-4D26-B3B5-CCF0CCF4C88A}" type="slidenum">
              <a:rPr lang="en-IE" smtClean="0"/>
              <a:pPr/>
              <a:t>21</a:t>
            </a:fld>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9213" y="257175"/>
            <a:ext cx="8866187" cy="885825"/>
          </a:xfrm>
        </p:spPr>
        <p:txBody>
          <a:bodyPr>
            <a:normAutofit fontScale="90000"/>
          </a:bodyPr>
          <a:lstStyle/>
          <a:p>
            <a:pPr eaLnBrk="1" hangingPunct="1"/>
            <a:r>
              <a:rPr lang="en-GB" sz="3200" smtClean="0"/>
              <a:t>Capabilities are the glue that connects demand-side strategy and supply-side plans</a:t>
            </a:r>
            <a:endParaRPr lang="en-US" sz="3200" smtClean="0"/>
          </a:p>
        </p:txBody>
      </p:sp>
      <p:sp>
        <p:nvSpPr>
          <p:cNvPr id="17413" name="Rectangle 3"/>
          <p:cNvSpPr>
            <a:spLocks noChangeArrowheads="1"/>
          </p:cNvSpPr>
          <p:nvPr/>
        </p:nvSpPr>
        <p:spPr bwMode="auto">
          <a:xfrm>
            <a:off x="2947988" y="1808163"/>
            <a:ext cx="3462337" cy="1809750"/>
          </a:xfrm>
          <a:prstGeom prst="rect">
            <a:avLst/>
          </a:prstGeom>
          <a:solidFill>
            <a:schemeClr val="bg1"/>
          </a:solidFill>
          <a:ln w="12700" algn="ctr">
            <a:solidFill>
              <a:schemeClr val="bg2"/>
            </a:solidFill>
            <a:miter lim="800000"/>
            <a:headEnd/>
            <a:tailEnd/>
          </a:ln>
        </p:spPr>
        <p:txBody>
          <a:bodyPr wrap="none" anchor="ctr">
            <a:spAutoFit/>
          </a:bodyPr>
          <a:lstStyle/>
          <a:p>
            <a:endParaRPr lang="en-GB"/>
          </a:p>
        </p:txBody>
      </p:sp>
      <p:sp>
        <p:nvSpPr>
          <p:cNvPr id="17414" name="Text Box 4"/>
          <p:cNvSpPr txBox="1">
            <a:spLocks noChangeArrowheads="1"/>
          </p:cNvSpPr>
          <p:nvPr/>
        </p:nvSpPr>
        <p:spPr bwMode="auto">
          <a:xfrm>
            <a:off x="2478088" y="1462088"/>
            <a:ext cx="4273550" cy="366712"/>
          </a:xfrm>
          <a:prstGeom prst="rect">
            <a:avLst/>
          </a:prstGeom>
          <a:noFill/>
          <a:ln w="12700" algn="ctr">
            <a:noFill/>
            <a:miter lim="800000"/>
            <a:headEnd/>
            <a:tailEnd/>
          </a:ln>
        </p:spPr>
        <p:txBody>
          <a:bodyPr wrap="none">
            <a:spAutoFit/>
          </a:bodyPr>
          <a:lstStyle/>
          <a:p>
            <a:pPr algn="ctr" eaLnBrk="0" hangingPunct="0"/>
            <a:r>
              <a:rPr lang="en-GB" sz="1800" b="0"/>
              <a:t>Outside-in perspective: strategic posture</a:t>
            </a:r>
          </a:p>
        </p:txBody>
      </p:sp>
      <p:grpSp>
        <p:nvGrpSpPr>
          <p:cNvPr id="2" name="Group 5"/>
          <p:cNvGrpSpPr>
            <a:grpSpLocks/>
          </p:cNvGrpSpPr>
          <p:nvPr/>
        </p:nvGrpSpPr>
        <p:grpSpPr bwMode="auto">
          <a:xfrm>
            <a:off x="4051300" y="2189163"/>
            <a:ext cx="1177925" cy="987425"/>
            <a:chOff x="2022" y="2005"/>
            <a:chExt cx="1679" cy="1407"/>
          </a:xfrm>
        </p:grpSpPr>
        <p:sp>
          <p:nvSpPr>
            <p:cNvPr id="17435" name="Freeform 6"/>
            <p:cNvSpPr>
              <a:spLocks/>
            </p:cNvSpPr>
            <p:nvPr/>
          </p:nvSpPr>
          <p:spPr bwMode="gray">
            <a:xfrm>
              <a:off x="2690" y="2812"/>
              <a:ext cx="176" cy="317"/>
            </a:xfrm>
            <a:custGeom>
              <a:avLst/>
              <a:gdLst>
                <a:gd name="T0" fmla="*/ 0 w 252"/>
                <a:gd name="T1" fmla="*/ 0 h 429"/>
                <a:gd name="T2" fmla="*/ 0 w 252"/>
                <a:gd name="T3" fmla="*/ 299 h 429"/>
                <a:gd name="T4" fmla="*/ 251 w 252"/>
                <a:gd name="T5" fmla="*/ 428 h 429"/>
                <a:gd name="T6" fmla="*/ 251 w 252"/>
                <a:gd name="T7" fmla="*/ 126 h 429"/>
                <a:gd name="T8" fmla="*/ 0 60000 65536"/>
                <a:gd name="T9" fmla="*/ 0 60000 65536"/>
                <a:gd name="T10" fmla="*/ 0 60000 65536"/>
                <a:gd name="T11" fmla="*/ 0 60000 65536"/>
                <a:gd name="T12" fmla="*/ 0 w 252"/>
                <a:gd name="T13" fmla="*/ 0 h 429"/>
                <a:gd name="T14" fmla="*/ 252 w 252"/>
                <a:gd name="T15" fmla="*/ 429 h 429"/>
              </a:gdLst>
              <a:ahLst/>
              <a:cxnLst>
                <a:cxn ang="T8">
                  <a:pos x="T0" y="T1"/>
                </a:cxn>
                <a:cxn ang="T9">
                  <a:pos x="T2" y="T3"/>
                </a:cxn>
                <a:cxn ang="T10">
                  <a:pos x="T4" y="T5"/>
                </a:cxn>
                <a:cxn ang="T11">
                  <a:pos x="T6" y="T7"/>
                </a:cxn>
              </a:cxnLst>
              <a:rect l="T12" t="T13" r="T14" b="T15"/>
              <a:pathLst>
                <a:path w="252" h="429">
                  <a:moveTo>
                    <a:pt x="0" y="0"/>
                  </a:moveTo>
                  <a:lnTo>
                    <a:pt x="0" y="299"/>
                  </a:lnTo>
                  <a:lnTo>
                    <a:pt x="251" y="428"/>
                  </a:lnTo>
                  <a:lnTo>
                    <a:pt x="251" y="126"/>
                  </a:lnTo>
                </a:path>
              </a:pathLst>
            </a:custGeom>
            <a:solidFill>
              <a:srgbClr val="B9D0DC"/>
            </a:solidFill>
            <a:ln w="12700" cap="rnd" cmpd="sng">
              <a:solidFill>
                <a:schemeClr val="tx1"/>
              </a:solidFill>
              <a:prstDash val="solid"/>
              <a:round/>
              <a:headEnd type="none" w="sm" len="sm"/>
              <a:tailEnd type="none" w="sm" len="sm"/>
            </a:ln>
          </p:spPr>
          <p:txBody>
            <a:bodyPr/>
            <a:lstStyle/>
            <a:p>
              <a:endParaRPr lang="en-GB"/>
            </a:p>
          </p:txBody>
        </p:sp>
        <p:sp>
          <p:nvSpPr>
            <p:cNvPr id="17436" name="Freeform 7"/>
            <p:cNvSpPr>
              <a:spLocks/>
            </p:cNvSpPr>
            <p:nvPr/>
          </p:nvSpPr>
          <p:spPr bwMode="gray">
            <a:xfrm>
              <a:off x="2865" y="2812"/>
              <a:ext cx="175" cy="319"/>
            </a:xfrm>
            <a:custGeom>
              <a:avLst/>
              <a:gdLst>
                <a:gd name="T0" fmla="*/ 248 w 249"/>
                <a:gd name="T1" fmla="*/ 0 h 431"/>
                <a:gd name="T2" fmla="*/ 248 w 249"/>
                <a:gd name="T3" fmla="*/ 301 h 431"/>
                <a:gd name="T4" fmla="*/ 0 w 249"/>
                <a:gd name="T5" fmla="*/ 430 h 431"/>
                <a:gd name="T6" fmla="*/ 0 w 249"/>
                <a:gd name="T7" fmla="*/ 127 h 431"/>
                <a:gd name="T8" fmla="*/ 0 60000 65536"/>
                <a:gd name="T9" fmla="*/ 0 60000 65536"/>
                <a:gd name="T10" fmla="*/ 0 60000 65536"/>
                <a:gd name="T11" fmla="*/ 0 60000 65536"/>
                <a:gd name="T12" fmla="*/ 0 w 249"/>
                <a:gd name="T13" fmla="*/ 0 h 431"/>
                <a:gd name="T14" fmla="*/ 249 w 249"/>
                <a:gd name="T15" fmla="*/ 431 h 431"/>
              </a:gdLst>
              <a:ahLst/>
              <a:cxnLst>
                <a:cxn ang="T8">
                  <a:pos x="T0" y="T1"/>
                </a:cxn>
                <a:cxn ang="T9">
                  <a:pos x="T2" y="T3"/>
                </a:cxn>
                <a:cxn ang="T10">
                  <a:pos x="T4" y="T5"/>
                </a:cxn>
                <a:cxn ang="T11">
                  <a:pos x="T6" y="T7"/>
                </a:cxn>
              </a:cxnLst>
              <a:rect l="T12" t="T13" r="T14" b="T15"/>
              <a:pathLst>
                <a:path w="249" h="431">
                  <a:moveTo>
                    <a:pt x="248" y="0"/>
                  </a:moveTo>
                  <a:lnTo>
                    <a:pt x="248" y="301"/>
                  </a:lnTo>
                  <a:lnTo>
                    <a:pt x="0" y="430"/>
                  </a:lnTo>
                  <a:lnTo>
                    <a:pt x="0" y="127"/>
                  </a:lnTo>
                </a:path>
              </a:pathLst>
            </a:custGeom>
            <a:solidFill>
              <a:srgbClr val="B9D0DC"/>
            </a:solidFill>
            <a:ln w="12700" cap="rnd" cmpd="sng">
              <a:solidFill>
                <a:schemeClr val="tx1"/>
              </a:solidFill>
              <a:prstDash val="solid"/>
              <a:round/>
              <a:headEnd type="none" w="sm" len="sm"/>
              <a:tailEnd type="none" w="sm" len="sm"/>
            </a:ln>
          </p:spPr>
          <p:txBody>
            <a:bodyPr/>
            <a:lstStyle/>
            <a:p>
              <a:endParaRPr lang="en-GB"/>
            </a:p>
          </p:txBody>
        </p:sp>
        <p:sp>
          <p:nvSpPr>
            <p:cNvPr id="17437" name="AutoShape 8"/>
            <p:cNvSpPr>
              <a:spLocks noChangeArrowheads="1"/>
            </p:cNvSpPr>
            <p:nvPr/>
          </p:nvSpPr>
          <p:spPr bwMode="gray">
            <a:xfrm>
              <a:off x="2689" y="2714"/>
              <a:ext cx="352" cy="191"/>
            </a:xfrm>
            <a:prstGeom prst="diamond">
              <a:avLst/>
            </a:prstGeom>
            <a:solidFill>
              <a:srgbClr val="B9D0DC"/>
            </a:solidFill>
            <a:ln w="9525">
              <a:noFill/>
              <a:miter lim="800000"/>
              <a:headEnd/>
              <a:tailEnd/>
            </a:ln>
          </p:spPr>
          <p:txBody>
            <a:bodyPr wrap="none" anchor="ctr"/>
            <a:lstStyle/>
            <a:p>
              <a:endParaRPr lang="en-GB"/>
            </a:p>
          </p:txBody>
        </p:sp>
        <p:sp>
          <p:nvSpPr>
            <p:cNvPr id="17438" name="Freeform 9"/>
            <p:cNvSpPr>
              <a:spLocks/>
            </p:cNvSpPr>
            <p:nvPr/>
          </p:nvSpPr>
          <p:spPr bwMode="gray">
            <a:xfrm>
              <a:off x="2690" y="2005"/>
              <a:ext cx="176" cy="899"/>
            </a:xfrm>
            <a:custGeom>
              <a:avLst/>
              <a:gdLst>
                <a:gd name="T0" fmla="*/ 0 w 252"/>
                <a:gd name="T1" fmla="*/ 335 h 1216"/>
                <a:gd name="T2" fmla="*/ 0 w 252"/>
                <a:gd name="T3" fmla="*/ 1086 h 1216"/>
                <a:gd name="T4" fmla="*/ 251 w 252"/>
                <a:gd name="T5" fmla="*/ 1215 h 1216"/>
                <a:gd name="T6" fmla="*/ 251 w 252"/>
                <a:gd name="T7" fmla="*/ 0 h 1216"/>
                <a:gd name="T8" fmla="*/ 0 60000 65536"/>
                <a:gd name="T9" fmla="*/ 0 60000 65536"/>
                <a:gd name="T10" fmla="*/ 0 60000 65536"/>
                <a:gd name="T11" fmla="*/ 0 60000 65536"/>
                <a:gd name="T12" fmla="*/ 0 w 252"/>
                <a:gd name="T13" fmla="*/ 0 h 1216"/>
                <a:gd name="T14" fmla="*/ 252 w 252"/>
                <a:gd name="T15" fmla="*/ 1216 h 1216"/>
              </a:gdLst>
              <a:ahLst/>
              <a:cxnLst>
                <a:cxn ang="T8">
                  <a:pos x="T0" y="T1"/>
                </a:cxn>
                <a:cxn ang="T9">
                  <a:pos x="T2" y="T3"/>
                </a:cxn>
                <a:cxn ang="T10">
                  <a:pos x="T4" y="T5"/>
                </a:cxn>
                <a:cxn ang="T11">
                  <a:pos x="T6" y="T7"/>
                </a:cxn>
              </a:cxnLst>
              <a:rect l="T12" t="T13" r="T14" b="T15"/>
              <a:pathLst>
                <a:path w="252" h="1216">
                  <a:moveTo>
                    <a:pt x="0" y="335"/>
                  </a:moveTo>
                  <a:lnTo>
                    <a:pt x="0" y="1086"/>
                  </a:lnTo>
                  <a:lnTo>
                    <a:pt x="251" y="1215"/>
                  </a:lnTo>
                  <a:lnTo>
                    <a:pt x="251" y="0"/>
                  </a:lnTo>
                </a:path>
              </a:pathLst>
            </a:custGeom>
            <a:noFill/>
            <a:ln w="12700" cap="rnd" cmpd="sng">
              <a:solidFill>
                <a:schemeClr val="tx1"/>
              </a:solidFill>
              <a:prstDash val="solid"/>
              <a:round/>
              <a:headEnd type="none" w="sm" len="sm"/>
              <a:tailEnd type="stealth" w="med" len="lg"/>
            </a:ln>
          </p:spPr>
          <p:txBody>
            <a:bodyPr/>
            <a:lstStyle/>
            <a:p>
              <a:endParaRPr lang="en-GB"/>
            </a:p>
          </p:txBody>
        </p:sp>
        <p:sp>
          <p:nvSpPr>
            <p:cNvPr id="17439" name="Freeform 10"/>
            <p:cNvSpPr>
              <a:spLocks/>
            </p:cNvSpPr>
            <p:nvPr/>
          </p:nvSpPr>
          <p:spPr bwMode="gray">
            <a:xfrm>
              <a:off x="2865" y="2256"/>
              <a:ext cx="175" cy="648"/>
            </a:xfrm>
            <a:custGeom>
              <a:avLst/>
              <a:gdLst>
                <a:gd name="T0" fmla="*/ 248 w 249"/>
                <a:gd name="T1" fmla="*/ 0 h 878"/>
                <a:gd name="T2" fmla="*/ 248 w 249"/>
                <a:gd name="T3" fmla="*/ 748 h 878"/>
                <a:gd name="T4" fmla="*/ 0 w 249"/>
                <a:gd name="T5" fmla="*/ 877 h 878"/>
                <a:gd name="T6" fmla="*/ 0 w 249"/>
                <a:gd name="T7" fmla="*/ 123 h 878"/>
                <a:gd name="T8" fmla="*/ 0 60000 65536"/>
                <a:gd name="T9" fmla="*/ 0 60000 65536"/>
                <a:gd name="T10" fmla="*/ 0 60000 65536"/>
                <a:gd name="T11" fmla="*/ 0 60000 65536"/>
                <a:gd name="T12" fmla="*/ 0 w 249"/>
                <a:gd name="T13" fmla="*/ 0 h 878"/>
                <a:gd name="T14" fmla="*/ 249 w 249"/>
                <a:gd name="T15" fmla="*/ 878 h 878"/>
              </a:gdLst>
              <a:ahLst/>
              <a:cxnLst>
                <a:cxn ang="T8">
                  <a:pos x="T0" y="T1"/>
                </a:cxn>
                <a:cxn ang="T9">
                  <a:pos x="T2" y="T3"/>
                </a:cxn>
                <a:cxn ang="T10">
                  <a:pos x="T4" y="T5"/>
                </a:cxn>
                <a:cxn ang="T11">
                  <a:pos x="T6" y="T7"/>
                </a:cxn>
              </a:cxnLst>
              <a:rect l="T12" t="T13" r="T14" b="T15"/>
              <a:pathLst>
                <a:path w="249" h="878">
                  <a:moveTo>
                    <a:pt x="248" y="0"/>
                  </a:moveTo>
                  <a:lnTo>
                    <a:pt x="248" y="748"/>
                  </a:lnTo>
                  <a:lnTo>
                    <a:pt x="0" y="877"/>
                  </a:lnTo>
                  <a:lnTo>
                    <a:pt x="0" y="123"/>
                  </a:lnTo>
                </a:path>
              </a:pathLst>
            </a:custGeom>
            <a:noFill/>
            <a:ln w="12700" cap="rnd" cmpd="sng">
              <a:solidFill>
                <a:schemeClr val="tx1"/>
              </a:solidFill>
              <a:prstDash val="solid"/>
              <a:round/>
              <a:headEnd type="none" w="sm" len="sm"/>
              <a:tailEnd type="none" w="sm" len="sm"/>
            </a:ln>
          </p:spPr>
          <p:txBody>
            <a:bodyPr/>
            <a:lstStyle/>
            <a:p>
              <a:endParaRPr lang="en-GB"/>
            </a:p>
          </p:txBody>
        </p:sp>
        <p:sp>
          <p:nvSpPr>
            <p:cNvPr id="17440" name="AutoShape 11"/>
            <p:cNvSpPr>
              <a:spLocks noChangeArrowheads="1"/>
            </p:cNvSpPr>
            <p:nvPr/>
          </p:nvSpPr>
          <p:spPr bwMode="gray">
            <a:xfrm>
              <a:off x="2692" y="2158"/>
              <a:ext cx="346" cy="188"/>
            </a:xfrm>
            <a:prstGeom prst="diamond">
              <a:avLst/>
            </a:prstGeom>
            <a:noFill/>
            <a:ln w="12700">
              <a:solidFill>
                <a:schemeClr val="tx1"/>
              </a:solidFill>
              <a:miter lim="800000"/>
              <a:headEnd/>
              <a:tailEnd/>
            </a:ln>
          </p:spPr>
          <p:txBody>
            <a:bodyPr wrap="none" anchor="ctr"/>
            <a:lstStyle/>
            <a:p>
              <a:endParaRPr lang="en-GB"/>
            </a:p>
          </p:txBody>
        </p:sp>
        <p:sp>
          <p:nvSpPr>
            <p:cNvPr id="17441" name="Line 12"/>
            <p:cNvSpPr>
              <a:spLocks noChangeShapeType="1"/>
            </p:cNvSpPr>
            <p:nvPr/>
          </p:nvSpPr>
          <p:spPr bwMode="gray">
            <a:xfrm>
              <a:off x="2690" y="2807"/>
              <a:ext cx="694" cy="378"/>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17442" name="Line 13"/>
            <p:cNvSpPr>
              <a:spLocks noChangeShapeType="1"/>
            </p:cNvSpPr>
            <p:nvPr/>
          </p:nvSpPr>
          <p:spPr bwMode="gray">
            <a:xfrm>
              <a:off x="2690" y="3037"/>
              <a:ext cx="693" cy="373"/>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17443" name="Line 14"/>
            <p:cNvSpPr>
              <a:spLocks noChangeShapeType="1"/>
            </p:cNvSpPr>
            <p:nvPr/>
          </p:nvSpPr>
          <p:spPr bwMode="gray">
            <a:xfrm>
              <a:off x="2863" y="2711"/>
              <a:ext cx="694" cy="379"/>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17444" name="Line 15"/>
            <p:cNvSpPr>
              <a:spLocks noChangeShapeType="1"/>
            </p:cNvSpPr>
            <p:nvPr/>
          </p:nvSpPr>
          <p:spPr bwMode="gray">
            <a:xfrm>
              <a:off x="3040" y="3035"/>
              <a:ext cx="661" cy="355"/>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7445" name="Line 16"/>
            <p:cNvSpPr>
              <a:spLocks noChangeShapeType="1"/>
            </p:cNvSpPr>
            <p:nvPr/>
          </p:nvSpPr>
          <p:spPr bwMode="gray">
            <a:xfrm flipH="1">
              <a:off x="2343" y="2812"/>
              <a:ext cx="694" cy="375"/>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17446" name="Freeform 17"/>
            <p:cNvSpPr>
              <a:spLocks/>
            </p:cNvSpPr>
            <p:nvPr/>
          </p:nvSpPr>
          <p:spPr bwMode="gray">
            <a:xfrm>
              <a:off x="2168" y="3091"/>
              <a:ext cx="175" cy="320"/>
            </a:xfrm>
            <a:custGeom>
              <a:avLst/>
              <a:gdLst>
                <a:gd name="T0" fmla="*/ 0 w 251"/>
                <a:gd name="T1" fmla="*/ 0 h 433"/>
                <a:gd name="T2" fmla="*/ 0 w 251"/>
                <a:gd name="T3" fmla="*/ 302 h 433"/>
                <a:gd name="T4" fmla="*/ 250 w 251"/>
                <a:gd name="T5" fmla="*/ 432 h 433"/>
                <a:gd name="T6" fmla="*/ 250 w 251"/>
                <a:gd name="T7" fmla="*/ 128 h 433"/>
                <a:gd name="T8" fmla="*/ 0 60000 65536"/>
                <a:gd name="T9" fmla="*/ 0 60000 65536"/>
                <a:gd name="T10" fmla="*/ 0 60000 65536"/>
                <a:gd name="T11" fmla="*/ 0 60000 65536"/>
                <a:gd name="T12" fmla="*/ 0 w 251"/>
                <a:gd name="T13" fmla="*/ 0 h 433"/>
                <a:gd name="T14" fmla="*/ 251 w 251"/>
                <a:gd name="T15" fmla="*/ 433 h 433"/>
              </a:gdLst>
              <a:ahLst/>
              <a:cxnLst>
                <a:cxn ang="T8">
                  <a:pos x="T0" y="T1"/>
                </a:cxn>
                <a:cxn ang="T9">
                  <a:pos x="T2" y="T3"/>
                </a:cxn>
                <a:cxn ang="T10">
                  <a:pos x="T4" y="T5"/>
                </a:cxn>
                <a:cxn ang="T11">
                  <a:pos x="T6" y="T7"/>
                </a:cxn>
              </a:cxnLst>
              <a:rect l="T12" t="T13" r="T14" b="T15"/>
              <a:pathLst>
                <a:path w="251" h="433">
                  <a:moveTo>
                    <a:pt x="0" y="0"/>
                  </a:moveTo>
                  <a:lnTo>
                    <a:pt x="0" y="302"/>
                  </a:lnTo>
                  <a:lnTo>
                    <a:pt x="250" y="432"/>
                  </a:lnTo>
                  <a:lnTo>
                    <a:pt x="250" y="128"/>
                  </a:lnTo>
                </a:path>
              </a:pathLst>
            </a:custGeom>
            <a:noFill/>
            <a:ln w="12700" cap="rnd" cmpd="sng">
              <a:solidFill>
                <a:schemeClr val="tx1"/>
              </a:solidFill>
              <a:prstDash val="solid"/>
              <a:round/>
              <a:headEnd type="none" w="sm" len="sm"/>
              <a:tailEnd type="none" w="sm" len="sm"/>
            </a:ln>
          </p:spPr>
          <p:txBody>
            <a:bodyPr/>
            <a:lstStyle/>
            <a:p>
              <a:endParaRPr lang="en-GB"/>
            </a:p>
          </p:txBody>
        </p:sp>
        <p:sp>
          <p:nvSpPr>
            <p:cNvPr id="17447" name="Line 18"/>
            <p:cNvSpPr>
              <a:spLocks noChangeShapeType="1"/>
            </p:cNvSpPr>
            <p:nvPr/>
          </p:nvSpPr>
          <p:spPr bwMode="gray">
            <a:xfrm flipH="1">
              <a:off x="2344" y="3039"/>
              <a:ext cx="693" cy="373"/>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17448" name="Line 19"/>
            <p:cNvSpPr>
              <a:spLocks noChangeShapeType="1"/>
            </p:cNvSpPr>
            <p:nvPr/>
          </p:nvSpPr>
          <p:spPr bwMode="gray">
            <a:xfrm flipH="1">
              <a:off x="2169" y="2715"/>
              <a:ext cx="696" cy="376"/>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17449" name="Line 20"/>
            <p:cNvSpPr>
              <a:spLocks noChangeShapeType="1"/>
            </p:cNvSpPr>
            <p:nvPr/>
          </p:nvSpPr>
          <p:spPr bwMode="gray">
            <a:xfrm flipH="1">
              <a:off x="2022" y="3039"/>
              <a:ext cx="666" cy="358"/>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7450" name="Line 21"/>
            <p:cNvSpPr>
              <a:spLocks noChangeShapeType="1"/>
            </p:cNvSpPr>
            <p:nvPr/>
          </p:nvSpPr>
          <p:spPr bwMode="gray">
            <a:xfrm flipH="1" flipV="1">
              <a:off x="2169" y="3091"/>
              <a:ext cx="173" cy="95"/>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17451" name="Freeform 22"/>
            <p:cNvSpPr>
              <a:spLocks/>
            </p:cNvSpPr>
            <p:nvPr/>
          </p:nvSpPr>
          <p:spPr bwMode="gray">
            <a:xfrm>
              <a:off x="3381" y="3092"/>
              <a:ext cx="174" cy="318"/>
            </a:xfrm>
            <a:custGeom>
              <a:avLst/>
              <a:gdLst>
                <a:gd name="T0" fmla="*/ 248 w 249"/>
                <a:gd name="T1" fmla="*/ 0 h 431"/>
                <a:gd name="T2" fmla="*/ 248 w 249"/>
                <a:gd name="T3" fmla="*/ 301 h 431"/>
                <a:gd name="T4" fmla="*/ 0 w 249"/>
                <a:gd name="T5" fmla="*/ 430 h 431"/>
                <a:gd name="T6" fmla="*/ 0 w 249"/>
                <a:gd name="T7" fmla="*/ 127 h 431"/>
                <a:gd name="T8" fmla="*/ 0 60000 65536"/>
                <a:gd name="T9" fmla="*/ 0 60000 65536"/>
                <a:gd name="T10" fmla="*/ 0 60000 65536"/>
                <a:gd name="T11" fmla="*/ 0 60000 65536"/>
                <a:gd name="T12" fmla="*/ 0 w 249"/>
                <a:gd name="T13" fmla="*/ 0 h 431"/>
                <a:gd name="T14" fmla="*/ 249 w 249"/>
                <a:gd name="T15" fmla="*/ 431 h 431"/>
              </a:gdLst>
              <a:ahLst/>
              <a:cxnLst>
                <a:cxn ang="T8">
                  <a:pos x="T0" y="T1"/>
                </a:cxn>
                <a:cxn ang="T9">
                  <a:pos x="T2" y="T3"/>
                </a:cxn>
                <a:cxn ang="T10">
                  <a:pos x="T4" y="T5"/>
                </a:cxn>
                <a:cxn ang="T11">
                  <a:pos x="T6" y="T7"/>
                </a:cxn>
              </a:cxnLst>
              <a:rect l="T12" t="T13" r="T14" b="T15"/>
              <a:pathLst>
                <a:path w="249" h="431">
                  <a:moveTo>
                    <a:pt x="248" y="0"/>
                  </a:moveTo>
                  <a:lnTo>
                    <a:pt x="248" y="301"/>
                  </a:lnTo>
                  <a:lnTo>
                    <a:pt x="0" y="430"/>
                  </a:lnTo>
                  <a:lnTo>
                    <a:pt x="0" y="127"/>
                  </a:lnTo>
                </a:path>
              </a:pathLst>
            </a:custGeom>
            <a:noFill/>
            <a:ln w="12700" cap="rnd" cmpd="sng">
              <a:solidFill>
                <a:schemeClr val="tx1"/>
              </a:solidFill>
              <a:prstDash val="solid"/>
              <a:round/>
              <a:headEnd type="none" w="sm" len="sm"/>
              <a:tailEnd type="none" w="sm" len="sm"/>
            </a:ln>
          </p:spPr>
          <p:txBody>
            <a:bodyPr/>
            <a:lstStyle/>
            <a:p>
              <a:endParaRPr lang="en-GB"/>
            </a:p>
          </p:txBody>
        </p:sp>
        <p:sp>
          <p:nvSpPr>
            <p:cNvPr id="17452" name="Line 23"/>
            <p:cNvSpPr>
              <a:spLocks noChangeShapeType="1"/>
            </p:cNvSpPr>
            <p:nvPr/>
          </p:nvSpPr>
          <p:spPr bwMode="gray">
            <a:xfrm flipV="1">
              <a:off x="3381" y="3089"/>
              <a:ext cx="173" cy="96"/>
            </a:xfrm>
            <a:prstGeom prst="line">
              <a:avLst/>
            </a:prstGeom>
            <a:noFill/>
            <a:ln w="12700">
              <a:solidFill>
                <a:schemeClr val="tx1"/>
              </a:solidFill>
              <a:round/>
              <a:headEnd type="none" w="sm" len="sm"/>
              <a:tailEnd type="none" w="sm" len="sm"/>
            </a:ln>
          </p:spPr>
          <p:txBody>
            <a:bodyPr wrap="none" anchor="ctr"/>
            <a:lstStyle/>
            <a:p>
              <a:endParaRPr lang="en-GB"/>
            </a:p>
          </p:txBody>
        </p:sp>
      </p:grpSp>
      <p:sp>
        <p:nvSpPr>
          <p:cNvPr id="17416" name="Text Box 24"/>
          <p:cNvSpPr txBox="1">
            <a:spLocks noChangeArrowheads="1"/>
          </p:cNvSpPr>
          <p:nvPr/>
        </p:nvSpPr>
        <p:spPr bwMode="gray">
          <a:xfrm>
            <a:off x="3038475" y="1781175"/>
            <a:ext cx="3200400" cy="312738"/>
          </a:xfrm>
          <a:prstGeom prst="rect">
            <a:avLst/>
          </a:prstGeom>
          <a:noFill/>
          <a:ln w="9525">
            <a:noFill/>
            <a:miter lim="800000"/>
            <a:headEnd/>
            <a:tailEnd/>
          </a:ln>
        </p:spPr>
        <p:txBody>
          <a:bodyPr>
            <a:spAutoFit/>
          </a:bodyPr>
          <a:lstStyle/>
          <a:p>
            <a:pPr algn="ctr" eaLnBrk="0" hangingPunct="0">
              <a:lnSpc>
                <a:spcPct val="90000"/>
              </a:lnSpc>
            </a:pPr>
            <a:r>
              <a:rPr lang="en-GB" sz="1600"/>
              <a:t>Customer Intimacy</a:t>
            </a:r>
            <a:endParaRPr lang="en-US" sz="1600"/>
          </a:p>
        </p:txBody>
      </p:sp>
      <p:sp>
        <p:nvSpPr>
          <p:cNvPr id="17417" name="Text Box 25"/>
          <p:cNvSpPr txBox="1">
            <a:spLocks noChangeArrowheads="1"/>
          </p:cNvSpPr>
          <p:nvPr/>
        </p:nvSpPr>
        <p:spPr bwMode="gray">
          <a:xfrm>
            <a:off x="2854325" y="3130550"/>
            <a:ext cx="1327150" cy="533400"/>
          </a:xfrm>
          <a:prstGeom prst="rect">
            <a:avLst/>
          </a:prstGeom>
          <a:noFill/>
          <a:ln w="9525">
            <a:noFill/>
            <a:miter lim="800000"/>
            <a:headEnd/>
            <a:tailEnd/>
          </a:ln>
        </p:spPr>
        <p:txBody>
          <a:bodyPr>
            <a:spAutoFit/>
          </a:bodyPr>
          <a:lstStyle/>
          <a:p>
            <a:pPr algn="ctr" eaLnBrk="0" hangingPunct="0">
              <a:lnSpc>
                <a:spcPct val="90000"/>
              </a:lnSpc>
            </a:pPr>
            <a:r>
              <a:rPr lang="en-GB" sz="1600"/>
              <a:t>Product Leadership</a:t>
            </a:r>
            <a:endParaRPr lang="en-US" sz="1600"/>
          </a:p>
        </p:txBody>
      </p:sp>
      <p:sp>
        <p:nvSpPr>
          <p:cNvPr id="17418" name="Text Box 26"/>
          <p:cNvSpPr txBox="1">
            <a:spLocks noChangeArrowheads="1"/>
          </p:cNvSpPr>
          <p:nvPr/>
        </p:nvSpPr>
        <p:spPr bwMode="gray">
          <a:xfrm>
            <a:off x="5070475" y="3097213"/>
            <a:ext cx="1403350" cy="533400"/>
          </a:xfrm>
          <a:prstGeom prst="rect">
            <a:avLst/>
          </a:prstGeom>
          <a:noFill/>
          <a:ln w="9525">
            <a:noFill/>
            <a:miter lim="800000"/>
            <a:headEnd/>
            <a:tailEnd/>
          </a:ln>
        </p:spPr>
        <p:txBody>
          <a:bodyPr>
            <a:spAutoFit/>
          </a:bodyPr>
          <a:lstStyle/>
          <a:p>
            <a:pPr algn="ctr" eaLnBrk="0" hangingPunct="0">
              <a:lnSpc>
                <a:spcPct val="90000"/>
              </a:lnSpc>
            </a:pPr>
            <a:r>
              <a:rPr lang="en-GB" sz="1600"/>
              <a:t>Operational Excellence</a:t>
            </a:r>
            <a:endParaRPr lang="en-US" sz="1600"/>
          </a:p>
        </p:txBody>
      </p:sp>
      <p:grpSp>
        <p:nvGrpSpPr>
          <p:cNvPr id="3" name="Group 27"/>
          <p:cNvGrpSpPr>
            <a:grpSpLocks/>
          </p:cNvGrpSpPr>
          <p:nvPr/>
        </p:nvGrpSpPr>
        <p:grpSpPr bwMode="auto">
          <a:xfrm>
            <a:off x="419100" y="2868613"/>
            <a:ext cx="8432800" cy="3670300"/>
            <a:chOff x="264" y="1807"/>
            <a:chExt cx="5312" cy="2312"/>
          </a:xfrm>
        </p:grpSpPr>
        <p:sp>
          <p:nvSpPr>
            <p:cNvPr id="17420" name="Rectangle 28"/>
            <p:cNvSpPr>
              <a:spLocks noChangeArrowheads="1"/>
            </p:cNvSpPr>
            <p:nvPr/>
          </p:nvSpPr>
          <p:spPr bwMode="auto">
            <a:xfrm>
              <a:off x="1857" y="2763"/>
              <a:ext cx="2181" cy="1140"/>
            </a:xfrm>
            <a:prstGeom prst="rect">
              <a:avLst/>
            </a:prstGeom>
            <a:solidFill>
              <a:schemeClr val="bg1"/>
            </a:solidFill>
            <a:ln w="12700" algn="ctr">
              <a:solidFill>
                <a:schemeClr val="bg2"/>
              </a:solidFill>
              <a:miter lim="800000"/>
              <a:headEnd/>
              <a:tailEnd/>
            </a:ln>
          </p:spPr>
          <p:txBody>
            <a:bodyPr wrap="none" anchor="ctr">
              <a:spAutoFit/>
            </a:bodyPr>
            <a:lstStyle/>
            <a:p>
              <a:endParaRPr lang="en-GB"/>
            </a:p>
          </p:txBody>
        </p:sp>
        <p:sp>
          <p:nvSpPr>
            <p:cNvPr id="17421" name="Text Box 29"/>
            <p:cNvSpPr txBox="1">
              <a:spLocks noChangeArrowheads="1"/>
            </p:cNvSpPr>
            <p:nvPr/>
          </p:nvSpPr>
          <p:spPr bwMode="auto">
            <a:xfrm>
              <a:off x="1487" y="3888"/>
              <a:ext cx="2924" cy="231"/>
            </a:xfrm>
            <a:prstGeom prst="rect">
              <a:avLst/>
            </a:prstGeom>
            <a:noFill/>
            <a:ln w="12700" algn="ctr">
              <a:noFill/>
              <a:miter lim="800000"/>
              <a:headEnd/>
              <a:tailEnd/>
            </a:ln>
          </p:spPr>
          <p:txBody>
            <a:bodyPr wrap="none">
              <a:spAutoFit/>
            </a:bodyPr>
            <a:lstStyle/>
            <a:p>
              <a:pPr algn="ctr" eaLnBrk="0" hangingPunct="0"/>
              <a:r>
                <a:rPr lang="en-GB" sz="1800" b="0"/>
                <a:t>Inside-out perspective: business capabilities</a:t>
              </a:r>
            </a:p>
          </p:txBody>
        </p:sp>
        <p:sp>
          <p:nvSpPr>
            <p:cNvPr id="17422" name="AutoShape 30"/>
            <p:cNvSpPr>
              <a:spLocks noChangeArrowheads="1"/>
            </p:cNvSpPr>
            <p:nvPr/>
          </p:nvSpPr>
          <p:spPr bwMode="auto">
            <a:xfrm>
              <a:off x="4191" y="1807"/>
              <a:ext cx="668" cy="1575"/>
            </a:xfrm>
            <a:prstGeom prst="curvedLeftArrow">
              <a:avLst>
                <a:gd name="adj1" fmla="val 47156"/>
                <a:gd name="adj2" fmla="val 94311"/>
                <a:gd name="adj3" fmla="val 33333"/>
              </a:avLst>
            </a:prstGeom>
            <a:solidFill>
              <a:srgbClr val="00529B"/>
            </a:solidFill>
            <a:ln w="12700">
              <a:solidFill>
                <a:schemeClr val="tx1"/>
              </a:solidFill>
              <a:miter lim="800000"/>
              <a:headEnd/>
              <a:tailEnd/>
            </a:ln>
          </p:spPr>
          <p:txBody>
            <a:bodyPr wrap="none" anchor="ctr">
              <a:spAutoFit/>
            </a:bodyPr>
            <a:lstStyle/>
            <a:p>
              <a:endParaRPr lang="en-GB"/>
            </a:p>
          </p:txBody>
        </p:sp>
        <p:sp>
          <p:nvSpPr>
            <p:cNvPr id="17423" name="AutoShape 31"/>
            <p:cNvSpPr>
              <a:spLocks noChangeArrowheads="1"/>
            </p:cNvSpPr>
            <p:nvPr/>
          </p:nvSpPr>
          <p:spPr bwMode="auto">
            <a:xfrm flipH="1" flipV="1">
              <a:off x="974" y="1807"/>
              <a:ext cx="668" cy="1575"/>
            </a:xfrm>
            <a:prstGeom prst="curvedLeftArrow">
              <a:avLst>
                <a:gd name="adj1" fmla="val 47156"/>
                <a:gd name="adj2" fmla="val 94311"/>
                <a:gd name="adj3" fmla="val 33333"/>
              </a:avLst>
            </a:prstGeom>
            <a:solidFill>
              <a:srgbClr val="00529B"/>
            </a:solidFill>
            <a:ln w="12700">
              <a:solidFill>
                <a:schemeClr val="tx1"/>
              </a:solidFill>
              <a:miter lim="800000"/>
              <a:headEnd/>
              <a:tailEnd/>
            </a:ln>
          </p:spPr>
          <p:txBody>
            <a:bodyPr wrap="none" anchor="ctr">
              <a:spAutoFit/>
            </a:bodyPr>
            <a:lstStyle/>
            <a:p>
              <a:endParaRPr lang="en-GB"/>
            </a:p>
          </p:txBody>
        </p:sp>
        <p:sp>
          <p:nvSpPr>
            <p:cNvPr id="17424" name="Text Box 32"/>
            <p:cNvSpPr txBox="1">
              <a:spLocks noChangeArrowheads="1"/>
            </p:cNvSpPr>
            <p:nvPr/>
          </p:nvSpPr>
          <p:spPr bwMode="auto">
            <a:xfrm>
              <a:off x="1830" y="2724"/>
              <a:ext cx="1163" cy="327"/>
            </a:xfrm>
            <a:prstGeom prst="rect">
              <a:avLst/>
            </a:prstGeom>
            <a:noFill/>
            <a:ln w="12700" algn="ctr">
              <a:noFill/>
              <a:miter lim="800000"/>
              <a:headEnd/>
              <a:tailEnd/>
            </a:ln>
          </p:spPr>
          <p:txBody>
            <a:bodyPr wrap="none">
              <a:spAutoFit/>
            </a:bodyPr>
            <a:lstStyle/>
            <a:p>
              <a:pPr algn="ctr" eaLnBrk="0" hangingPunct="0"/>
              <a:r>
                <a:rPr lang="en-GB" sz="2800" b="0">
                  <a:solidFill>
                    <a:srgbClr val="969696"/>
                  </a:solidFill>
                </a:rPr>
                <a:t>Cycle time</a:t>
              </a:r>
            </a:p>
          </p:txBody>
        </p:sp>
        <p:sp>
          <p:nvSpPr>
            <p:cNvPr id="17425" name="Text Box 33"/>
            <p:cNvSpPr txBox="1">
              <a:spLocks noChangeArrowheads="1"/>
            </p:cNvSpPr>
            <p:nvPr/>
          </p:nvSpPr>
          <p:spPr bwMode="auto">
            <a:xfrm>
              <a:off x="1839" y="3054"/>
              <a:ext cx="964" cy="231"/>
            </a:xfrm>
            <a:prstGeom prst="rect">
              <a:avLst/>
            </a:prstGeom>
            <a:noFill/>
            <a:ln w="12700" algn="ctr">
              <a:noFill/>
              <a:miter lim="800000"/>
              <a:headEnd/>
              <a:tailEnd/>
            </a:ln>
          </p:spPr>
          <p:txBody>
            <a:bodyPr wrap="none">
              <a:spAutoFit/>
            </a:bodyPr>
            <a:lstStyle/>
            <a:p>
              <a:pPr algn="ctr" eaLnBrk="0" hangingPunct="0"/>
              <a:r>
                <a:rPr lang="en-GB" sz="1800" b="0"/>
                <a:t>Collaboration</a:t>
              </a:r>
            </a:p>
          </p:txBody>
        </p:sp>
        <p:sp>
          <p:nvSpPr>
            <p:cNvPr id="17426" name="Text Box 34"/>
            <p:cNvSpPr txBox="1">
              <a:spLocks noChangeArrowheads="1"/>
            </p:cNvSpPr>
            <p:nvPr/>
          </p:nvSpPr>
          <p:spPr bwMode="auto">
            <a:xfrm>
              <a:off x="1821" y="3313"/>
              <a:ext cx="1003" cy="288"/>
            </a:xfrm>
            <a:prstGeom prst="rect">
              <a:avLst/>
            </a:prstGeom>
            <a:noFill/>
            <a:ln w="12700" algn="ctr">
              <a:noFill/>
              <a:miter lim="800000"/>
              <a:headEnd/>
              <a:tailEnd/>
            </a:ln>
          </p:spPr>
          <p:txBody>
            <a:bodyPr wrap="none">
              <a:spAutoFit/>
            </a:bodyPr>
            <a:lstStyle/>
            <a:p>
              <a:pPr algn="ctr" eaLnBrk="0" hangingPunct="0"/>
              <a:r>
                <a:rPr lang="en-GB" sz="2400" b="0">
                  <a:solidFill>
                    <a:schemeClr val="accent1"/>
                  </a:solidFill>
                </a:rPr>
                <a:t>Innovation</a:t>
              </a:r>
            </a:p>
          </p:txBody>
        </p:sp>
        <p:sp>
          <p:nvSpPr>
            <p:cNvPr id="17427" name="Text Box 35"/>
            <p:cNvSpPr txBox="1">
              <a:spLocks noChangeArrowheads="1"/>
            </p:cNvSpPr>
            <p:nvPr/>
          </p:nvSpPr>
          <p:spPr bwMode="auto">
            <a:xfrm>
              <a:off x="1879" y="3665"/>
              <a:ext cx="996" cy="231"/>
            </a:xfrm>
            <a:prstGeom prst="rect">
              <a:avLst/>
            </a:prstGeom>
            <a:noFill/>
            <a:ln w="12700" algn="ctr">
              <a:noFill/>
              <a:miter lim="800000"/>
              <a:headEnd/>
              <a:tailEnd/>
            </a:ln>
          </p:spPr>
          <p:txBody>
            <a:bodyPr wrap="none">
              <a:spAutoFit/>
            </a:bodyPr>
            <a:lstStyle/>
            <a:p>
              <a:pPr algn="ctr" eaLnBrk="0" hangingPunct="0"/>
              <a:r>
                <a:rPr lang="en-GB" sz="1800" b="0">
                  <a:solidFill>
                    <a:srgbClr val="669900"/>
                  </a:solidFill>
                </a:rPr>
                <a:t>Transparency</a:t>
              </a:r>
            </a:p>
          </p:txBody>
        </p:sp>
        <p:sp>
          <p:nvSpPr>
            <p:cNvPr id="17428" name="Text Box 36"/>
            <p:cNvSpPr txBox="1">
              <a:spLocks noChangeArrowheads="1"/>
            </p:cNvSpPr>
            <p:nvPr/>
          </p:nvSpPr>
          <p:spPr bwMode="auto">
            <a:xfrm>
              <a:off x="3615" y="2758"/>
              <a:ext cx="428" cy="231"/>
            </a:xfrm>
            <a:prstGeom prst="rect">
              <a:avLst/>
            </a:prstGeom>
            <a:noFill/>
            <a:ln w="12700" algn="ctr">
              <a:noFill/>
              <a:miter lim="800000"/>
              <a:headEnd/>
              <a:tailEnd/>
            </a:ln>
          </p:spPr>
          <p:txBody>
            <a:bodyPr wrap="none">
              <a:spAutoFit/>
            </a:bodyPr>
            <a:lstStyle/>
            <a:p>
              <a:pPr algn="ctr" eaLnBrk="0" hangingPunct="0"/>
              <a:r>
                <a:rPr lang="en-GB" sz="1800" b="0">
                  <a:solidFill>
                    <a:srgbClr val="CC0066"/>
                  </a:solidFill>
                </a:rPr>
                <a:t>M&amp;A</a:t>
              </a:r>
            </a:p>
          </p:txBody>
        </p:sp>
        <p:sp>
          <p:nvSpPr>
            <p:cNvPr id="17429" name="Text Box 37"/>
            <p:cNvSpPr txBox="1">
              <a:spLocks noChangeArrowheads="1"/>
            </p:cNvSpPr>
            <p:nvPr/>
          </p:nvSpPr>
          <p:spPr bwMode="auto">
            <a:xfrm>
              <a:off x="2795" y="2948"/>
              <a:ext cx="1211" cy="365"/>
            </a:xfrm>
            <a:prstGeom prst="rect">
              <a:avLst/>
            </a:prstGeom>
            <a:noFill/>
            <a:ln w="12700" algn="ctr">
              <a:noFill/>
              <a:miter lim="800000"/>
              <a:headEnd/>
              <a:tailEnd/>
            </a:ln>
          </p:spPr>
          <p:txBody>
            <a:bodyPr wrap="none">
              <a:spAutoFit/>
            </a:bodyPr>
            <a:lstStyle/>
            <a:p>
              <a:pPr algn="ctr" eaLnBrk="0" hangingPunct="0"/>
              <a:r>
                <a:rPr lang="en-GB" b="0">
                  <a:solidFill>
                    <a:srgbClr val="CC6600"/>
                  </a:solidFill>
                </a:rPr>
                <a:t>Efficiency</a:t>
              </a:r>
            </a:p>
          </p:txBody>
        </p:sp>
        <p:sp>
          <p:nvSpPr>
            <p:cNvPr id="17430" name="Text Box 38"/>
            <p:cNvSpPr txBox="1">
              <a:spLocks noChangeArrowheads="1"/>
            </p:cNvSpPr>
            <p:nvPr/>
          </p:nvSpPr>
          <p:spPr bwMode="auto">
            <a:xfrm>
              <a:off x="2738" y="3274"/>
              <a:ext cx="1300" cy="192"/>
            </a:xfrm>
            <a:prstGeom prst="rect">
              <a:avLst/>
            </a:prstGeom>
            <a:noFill/>
            <a:ln w="12700" algn="ctr">
              <a:noFill/>
              <a:miter lim="800000"/>
              <a:headEnd/>
              <a:tailEnd/>
            </a:ln>
          </p:spPr>
          <p:txBody>
            <a:bodyPr>
              <a:spAutoFit/>
            </a:bodyPr>
            <a:lstStyle/>
            <a:p>
              <a:pPr algn="ctr" eaLnBrk="0" hangingPunct="0"/>
              <a:r>
                <a:rPr lang="en-GB" sz="1400" b="0">
                  <a:solidFill>
                    <a:srgbClr val="CC00FF"/>
                  </a:solidFill>
                </a:rPr>
                <a:t>Process improvement</a:t>
              </a:r>
            </a:p>
          </p:txBody>
        </p:sp>
        <p:sp>
          <p:nvSpPr>
            <p:cNvPr id="17431" name="Text Box 39"/>
            <p:cNvSpPr txBox="1">
              <a:spLocks noChangeArrowheads="1"/>
            </p:cNvSpPr>
            <p:nvPr/>
          </p:nvSpPr>
          <p:spPr bwMode="auto">
            <a:xfrm>
              <a:off x="3331" y="3649"/>
              <a:ext cx="688" cy="250"/>
            </a:xfrm>
            <a:prstGeom prst="rect">
              <a:avLst/>
            </a:prstGeom>
            <a:noFill/>
            <a:ln w="12700" algn="ctr">
              <a:noFill/>
              <a:miter lim="800000"/>
              <a:headEnd/>
              <a:tailEnd/>
            </a:ln>
          </p:spPr>
          <p:txBody>
            <a:bodyPr>
              <a:spAutoFit/>
            </a:bodyPr>
            <a:lstStyle/>
            <a:p>
              <a:pPr algn="ctr" eaLnBrk="0" hangingPunct="0"/>
              <a:r>
                <a:rPr lang="en-GB" sz="2000" b="0">
                  <a:solidFill>
                    <a:schemeClr val="accent2"/>
                  </a:solidFill>
                </a:rPr>
                <a:t>Change</a:t>
              </a:r>
            </a:p>
          </p:txBody>
        </p:sp>
        <p:sp>
          <p:nvSpPr>
            <p:cNvPr id="17432" name="Text Box 40"/>
            <p:cNvSpPr txBox="1">
              <a:spLocks noChangeArrowheads="1"/>
            </p:cNvSpPr>
            <p:nvPr/>
          </p:nvSpPr>
          <p:spPr bwMode="auto">
            <a:xfrm>
              <a:off x="2750" y="3465"/>
              <a:ext cx="743" cy="327"/>
            </a:xfrm>
            <a:prstGeom prst="rect">
              <a:avLst/>
            </a:prstGeom>
            <a:noFill/>
            <a:ln w="12700" algn="ctr">
              <a:noFill/>
              <a:miter lim="800000"/>
              <a:headEnd/>
              <a:tailEnd/>
            </a:ln>
          </p:spPr>
          <p:txBody>
            <a:bodyPr>
              <a:spAutoFit/>
            </a:bodyPr>
            <a:lstStyle/>
            <a:p>
              <a:pPr algn="ctr" eaLnBrk="0" hangingPunct="0"/>
              <a:r>
                <a:rPr lang="en-GB" sz="2800" b="0">
                  <a:solidFill>
                    <a:srgbClr val="003399"/>
                  </a:solidFill>
                </a:rPr>
                <a:t>Agility</a:t>
              </a:r>
            </a:p>
          </p:txBody>
        </p:sp>
        <p:sp>
          <p:nvSpPr>
            <p:cNvPr id="17433" name="Text Box 41"/>
            <p:cNvSpPr txBox="1">
              <a:spLocks noChangeArrowheads="1"/>
            </p:cNvSpPr>
            <p:nvPr/>
          </p:nvSpPr>
          <p:spPr bwMode="auto">
            <a:xfrm>
              <a:off x="264" y="2294"/>
              <a:ext cx="770" cy="577"/>
            </a:xfrm>
            <a:prstGeom prst="rect">
              <a:avLst/>
            </a:prstGeom>
            <a:noFill/>
            <a:ln w="12700" algn="ctr">
              <a:noFill/>
              <a:miter lim="800000"/>
              <a:headEnd/>
              <a:tailEnd/>
            </a:ln>
          </p:spPr>
          <p:txBody>
            <a:bodyPr>
              <a:spAutoFit/>
            </a:bodyPr>
            <a:lstStyle/>
            <a:p>
              <a:pPr algn="ctr" eaLnBrk="0" hangingPunct="0"/>
              <a:r>
                <a:rPr lang="en-GB" sz="1800" b="0"/>
                <a:t>Supports and drives</a:t>
              </a:r>
            </a:p>
          </p:txBody>
        </p:sp>
        <p:sp>
          <p:nvSpPr>
            <p:cNvPr id="17434" name="Text Box 42"/>
            <p:cNvSpPr txBox="1">
              <a:spLocks noChangeArrowheads="1"/>
            </p:cNvSpPr>
            <p:nvPr/>
          </p:nvSpPr>
          <p:spPr bwMode="auto">
            <a:xfrm>
              <a:off x="4806" y="2354"/>
              <a:ext cx="770" cy="231"/>
            </a:xfrm>
            <a:prstGeom prst="rect">
              <a:avLst/>
            </a:prstGeom>
            <a:noFill/>
            <a:ln w="12700" algn="ctr">
              <a:noFill/>
              <a:miter lim="800000"/>
              <a:headEnd/>
              <a:tailEnd/>
            </a:ln>
          </p:spPr>
          <p:txBody>
            <a:bodyPr>
              <a:spAutoFit/>
            </a:bodyPr>
            <a:lstStyle/>
            <a:p>
              <a:pPr algn="ctr" eaLnBrk="0" hangingPunct="0"/>
              <a:r>
                <a:rPr lang="en-GB" sz="1800" b="0"/>
                <a:t>Requires</a:t>
              </a:r>
            </a:p>
          </p:txBody>
        </p:sp>
      </p:grpSp>
      <p:sp>
        <p:nvSpPr>
          <p:cNvPr id="44" name="Slide Number Placeholder 43"/>
          <p:cNvSpPr>
            <a:spLocks noGrp="1"/>
          </p:cNvSpPr>
          <p:nvPr>
            <p:ph type="sldNum" sz="quarter" idx="12"/>
          </p:nvPr>
        </p:nvSpPr>
        <p:spPr/>
        <p:txBody>
          <a:bodyPr/>
          <a:lstStyle/>
          <a:p>
            <a:fld id="{76F7E90A-D581-4D26-B3B5-CCF0CCF4C88A}" type="slidenum">
              <a:rPr lang="en-IE" smtClean="0"/>
              <a:pPr/>
              <a:t>22</a:t>
            </a:fld>
            <a:endParaRPr lang="en-IE"/>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4"/>
          <p:cNvSpPr>
            <a:spLocks noGrp="1" noChangeArrowheads="1"/>
          </p:cNvSpPr>
          <p:nvPr>
            <p:ph type="title"/>
          </p:nvPr>
        </p:nvSpPr>
        <p:spPr/>
        <p:txBody>
          <a:bodyPr/>
          <a:lstStyle/>
          <a:p>
            <a:pPr eaLnBrk="1" hangingPunct="1"/>
            <a:r>
              <a:rPr lang="en-US" altLang="en-US" sz="2400" dirty="0" smtClean="0"/>
              <a:t> </a:t>
            </a:r>
          </a:p>
        </p:txBody>
      </p:sp>
      <p:pic>
        <p:nvPicPr>
          <p:cNvPr id="1026" name="Picture 2"/>
          <p:cNvPicPr>
            <a:picLocks noChangeAspect="1" noChangeArrowheads="1"/>
          </p:cNvPicPr>
          <p:nvPr/>
        </p:nvPicPr>
        <p:blipFill>
          <a:blip r:embed="rId3" cstate="print"/>
          <a:srcRect l="13555" t="23250" r="38850" b="20641"/>
          <a:stretch>
            <a:fillRect/>
          </a:stretch>
        </p:blipFill>
        <p:spPr bwMode="auto">
          <a:xfrm>
            <a:off x="611560" y="1247827"/>
            <a:ext cx="8136904" cy="5393065"/>
          </a:xfrm>
          <a:prstGeom prst="rect">
            <a:avLst/>
          </a:prstGeom>
          <a:noFill/>
          <a:ln w="9525">
            <a:noFill/>
            <a:miter lim="800000"/>
            <a:headEnd/>
            <a:tailEnd/>
          </a:ln>
        </p:spPr>
      </p:pic>
      <p:sp>
        <p:nvSpPr>
          <p:cNvPr id="6" name="TextBox 5"/>
          <p:cNvSpPr txBox="1"/>
          <p:nvPr/>
        </p:nvSpPr>
        <p:spPr>
          <a:xfrm>
            <a:off x="2627784" y="476672"/>
            <a:ext cx="4608512" cy="461665"/>
          </a:xfrm>
          <a:prstGeom prst="rect">
            <a:avLst/>
          </a:prstGeom>
          <a:noFill/>
        </p:spPr>
        <p:txBody>
          <a:bodyPr wrap="square" rtlCol="0">
            <a:spAutoFit/>
          </a:bodyPr>
          <a:lstStyle/>
          <a:p>
            <a:r>
              <a:rPr lang="en-GB" sz="2400" dirty="0" smtClean="0"/>
              <a:t>Gartner’s IT Maturity Model</a:t>
            </a:r>
            <a:endParaRPr lang="en-GB" sz="2400" dirty="0"/>
          </a:p>
        </p:txBody>
      </p:sp>
      <p:sp>
        <p:nvSpPr>
          <p:cNvPr id="7" name="Slide Number Placeholder 6"/>
          <p:cNvSpPr>
            <a:spLocks noGrp="1"/>
          </p:cNvSpPr>
          <p:nvPr>
            <p:ph type="sldNum" sz="quarter" idx="12"/>
          </p:nvPr>
        </p:nvSpPr>
        <p:spPr/>
        <p:txBody>
          <a:bodyPr/>
          <a:lstStyle/>
          <a:p>
            <a:fld id="{76F7E90A-D581-4D26-B3B5-CCF0CCF4C88A}" type="slidenum">
              <a:rPr lang="en-IE" smtClean="0"/>
              <a:pPr/>
              <a:t>23</a:t>
            </a:fld>
            <a:endParaRPr lang="en-IE"/>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0745" y="190500"/>
            <a:ext cx="5570017" cy="885825"/>
          </a:xfrm>
        </p:spPr>
        <p:txBody>
          <a:bodyPr>
            <a:normAutofit fontScale="90000"/>
          </a:bodyPr>
          <a:lstStyle/>
          <a:p>
            <a:r>
              <a:rPr lang="en-GB" dirty="0" smtClean="0"/>
              <a:t>How does IT contribute to Public Service success?</a:t>
            </a:r>
            <a:endParaRPr lang="en-GB" dirty="0"/>
          </a:p>
        </p:txBody>
      </p:sp>
      <p:sp>
        <p:nvSpPr>
          <p:cNvPr id="4" name="AutoShape 6"/>
          <p:cNvSpPr>
            <a:spLocks noChangeArrowheads="1"/>
          </p:cNvSpPr>
          <p:nvPr/>
        </p:nvSpPr>
        <p:spPr bwMode="gray">
          <a:xfrm>
            <a:off x="44119" y="312431"/>
            <a:ext cx="2968625" cy="658813"/>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dirty="0" smtClean="0">
                <a:solidFill>
                  <a:schemeClr val="bg1"/>
                </a:solidFill>
                <a:effectLst>
                  <a:outerShdw blurRad="38100" dist="38100" dir="2700000" algn="tl">
                    <a:srgbClr val="000000"/>
                  </a:outerShdw>
                </a:effectLst>
                <a:latin typeface="Arial" charset="0"/>
              </a:rPr>
              <a:t>IT Contribution</a:t>
            </a:r>
            <a:endParaRPr lang="en-US" sz="2800" dirty="0">
              <a:solidFill>
                <a:schemeClr val="bg1"/>
              </a:solidFill>
              <a:effectLst>
                <a:outerShdw blurRad="38100" dist="38100" dir="2700000" algn="tl">
                  <a:srgbClr val="000000"/>
                </a:outerShdw>
              </a:effectLst>
              <a:latin typeface="Arial" charset="0"/>
            </a:endParaRPr>
          </a:p>
        </p:txBody>
      </p:sp>
      <p:sp>
        <p:nvSpPr>
          <p:cNvPr id="5" name="Content Placeholder 9"/>
          <p:cNvSpPr txBox="1">
            <a:spLocks/>
          </p:cNvSpPr>
          <p:nvPr/>
        </p:nvSpPr>
        <p:spPr bwMode="gray">
          <a:xfrm>
            <a:off x="2832223" y="1844824"/>
            <a:ext cx="6065003" cy="1435717"/>
          </a:xfrm>
          <a:prstGeom prst="rect">
            <a:avLst/>
          </a:prstGeom>
        </p:spPr>
        <p:txBody>
          <a:bodyPr/>
          <a:lstStyle/>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None/>
              <a:tabLst/>
              <a:defRPr/>
            </a:pPr>
            <a:r>
              <a:rPr kumimoji="0" lang="en-US" sz="2000" b="1" i="0" u="none" strike="noStrike" kern="0" cap="none" spc="0" normalizeH="0" baseline="0" noProof="0" dirty="0" smtClean="0">
                <a:ln>
                  <a:noFill/>
                </a:ln>
                <a:solidFill>
                  <a:srgbClr val="00529B"/>
                </a:solidFill>
                <a:effectLst/>
                <a:uLnTx/>
                <a:uFillTx/>
                <a:latin typeface="+mn-lt"/>
                <a:ea typeface="+mn-ea"/>
                <a:cs typeface="+mn-cs"/>
              </a:rPr>
              <a:t>Systems:</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Collaborative/social media/inclusive</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lang="en-US" sz="1800" kern="0" noProof="0" dirty="0" smtClean="0">
                <a:latin typeface="+mn-lt"/>
                <a:ea typeface="+mn-ea"/>
                <a:cs typeface="+mn-cs"/>
              </a:rPr>
              <a:t>Robust/secure/transactional </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lang="en-US" sz="1800" kern="0" dirty="0" smtClean="0">
                <a:latin typeface="+mn-lt"/>
                <a:ea typeface="+mn-ea"/>
                <a:cs typeface="+mn-cs"/>
              </a:rPr>
              <a:t>Scalable/agile/adaptable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Rectangle 5"/>
          <p:cNvSpPr/>
          <p:nvPr/>
        </p:nvSpPr>
        <p:spPr>
          <a:xfrm>
            <a:off x="4211960" y="1364111"/>
            <a:ext cx="2800767" cy="369332"/>
          </a:xfrm>
          <a:prstGeom prst="rect">
            <a:avLst/>
          </a:prstGeom>
        </p:spPr>
        <p:txBody>
          <a:bodyPr wrap="none">
            <a:spAutoFit/>
          </a:bodyPr>
          <a:lstStyle/>
          <a:p>
            <a:r>
              <a:rPr lang="en-US" b="1" kern="0" dirty="0" smtClean="0">
                <a:solidFill>
                  <a:srgbClr val="00529B"/>
                </a:solidFill>
              </a:rPr>
              <a:t>IT’s Contribution to Reform</a:t>
            </a:r>
            <a:endParaRPr lang="en-GB" dirty="0"/>
          </a:p>
        </p:txBody>
      </p:sp>
      <p:sp>
        <p:nvSpPr>
          <p:cNvPr id="7" name="Content Placeholder 9"/>
          <p:cNvSpPr txBox="1">
            <a:spLocks/>
          </p:cNvSpPr>
          <p:nvPr/>
        </p:nvSpPr>
        <p:spPr bwMode="gray">
          <a:xfrm>
            <a:off x="2832223" y="3285357"/>
            <a:ext cx="6065003" cy="1353830"/>
          </a:xfrm>
          <a:prstGeom prst="rect">
            <a:avLst/>
          </a:prstGeom>
        </p:spPr>
        <p:txBody>
          <a:bodyPr/>
          <a:lstStyle/>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None/>
              <a:tabLst/>
              <a:defRPr/>
            </a:pPr>
            <a:r>
              <a:rPr kumimoji="0" lang="en-US" sz="2000" b="1" i="0" u="none" strike="noStrike" kern="0" cap="none" spc="0" normalizeH="0" baseline="0" noProof="0" dirty="0" err="1" smtClean="0">
                <a:ln>
                  <a:noFill/>
                </a:ln>
                <a:solidFill>
                  <a:srgbClr val="00529B"/>
                </a:solidFill>
                <a:effectLst/>
                <a:uLnTx/>
                <a:uFillTx/>
                <a:latin typeface="+mn-lt"/>
                <a:ea typeface="+mn-ea"/>
                <a:cs typeface="+mn-cs"/>
              </a:rPr>
              <a:t>Behaviours</a:t>
            </a:r>
            <a:r>
              <a:rPr kumimoji="0" lang="en-US" sz="2000" b="1" i="0" u="none" strike="noStrike" kern="0" cap="none" spc="0" normalizeH="0" baseline="0" noProof="0" dirty="0" smtClean="0">
                <a:ln>
                  <a:noFill/>
                </a:ln>
                <a:solidFill>
                  <a:srgbClr val="00529B"/>
                </a:solidFill>
                <a:effectLst/>
                <a:uLnTx/>
                <a:uFillTx/>
                <a:latin typeface="+mn-lt"/>
                <a:ea typeface="+mn-ea"/>
                <a:cs typeface="+mn-cs"/>
              </a:rPr>
              <a:t>:</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Business engagement</a:t>
            </a:r>
            <a:r>
              <a:rPr kumimoji="0" lang="en-US" sz="1800" b="0" i="0" u="none" strike="noStrike" kern="0" cap="none" spc="0" normalizeH="0" noProof="0" dirty="0" smtClean="0">
                <a:ln>
                  <a:noFill/>
                </a:ln>
                <a:solidFill>
                  <a:schemeClr val="tx1"/>
                </a:solidFill>
                <a:effectLst/>
                <a:uLnTx/>
                <a:uFillTx/>
                <a:latin typeface="+mn-lt"/>
                <a:ea typeface="+mn-ea"/>
                <a:cs typeface="+mn-cs"/>
              </a:rPr>
              <a:t> focus</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lang="en-US" sz="1800" kern="0" dirty="0" smtClean="0">
                <a:latin typeface="+mn-lt"/>
                <a:ea typeface="+mn-ea"/>
                <a:cs typeface="+mn-cs"/>
              </a:rPr>
              <a:t>Professionally aligned</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lang="en-US" sz="1800" kern="0" dirty="0" smtClean="0">
                <a:latin typeface="+mn-lt"/>
                <a:ea typeface="+mn-ea"/>
                <a:cs typeface="+mn-cs"/>
              </a:rPr>
              <a:t>Reliable and predictable outcomes</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8" name="Content Placeholder 9"/>
          <p:cNvSpPr txBox="1">
            <a:spLocks/>
          </p:cNvSpPr>
          <p:nvPr/>
        </p:nvSpPr>
        <p:spPr bwMode="gray">
          <a:xfrm>
            <a:off x="2832223" y="4639187"/>
            <a:ext cx="6065003" cy="1411406"/>
          </a:xfrm>
          <a:prstGeom prst="rect">
            <a:avLst/>
          </a:prstGeom>
        </p:spPr>
        <p:txBody>
          <a:bodyPr/>
          <a:lstStyle/>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None/>
              <a:tabLst/>
              <a:defRPr/>
            </a:pPr>
            <a:r>
              <a:rPr kumimoji="0" lang="en-US" sz="2000" b="1" i="0" u="none" strike="noStrike" kern="0" cap="none" spc="0" normalizeH="0" baseline="0" noProof="0" dirty="0" smtClean="0">
                <a:ln>
                  <a:noFill/>
                </a:ln>
                <a:solidFill>
                  <a:srgbClr val="00529B"/>
                </a:solidFill>
                <a:effectLst/>
                <a:uLnTx/>
                <a:uFillTx/>
                <a:latin typeface="+mn-lt"/>
                <a:ea typeface="+mn-ea"/>
                <a:cs typeface="+mn-cs"/>
              </a:rPr>
              <a:t> Competencies:</a:t>
            </a:r>
          </a:p>
          <a:p>
            <a:pPr marL="173038" indent="-173038" algn="l" eaLnBrk="1" hangingPunct="1">
              <a:spcBef>
                <a:spcPts val="600"/>
              </a:spcBef>
              <a:spcAft>
                <a:spcPts val="0"/>
              </a:spcAft>
              <a:buClr>
                <a:srgbClr val="00529B"/>
              </a:buClr>
              <a:buFont typeface="Times" pitchFamily="18" charset="0"/>
              <a:buChar char="•"/>
              <a:defRPr/>
            </a:pPr>
            <a:r>
              <a:rPr lang="en-US" kern="0" dirty="0" smtClean="0"/>
              <a:t>Innovative thinking</a:t>
            </a:r>
            <a:endParaRPr lang="en-US" sz="1800" kern="0" dirty="0" smtClean="0"/>
          </a:p>
          <a:p>
            <a:pPr marL="173038" indent="-173038" algn="l" eaLnBrk="1" hangingPunct="1">
              <a:spcBef>
                <a:spcPts val="600"/>
              </a:spcBef>
              <a:spcAft>
                <a:spcPts val="0"/>
              </a:spcAft>
              <a:buClr>
                <a:srgbClr val="00529B"/>
              </a:buClr>
              <a:buFont typeface="Times" pitchFamily="18" charset="0"/>
              <a:buChar char="•"/>
              <a:defRPr/>
            </a:pPr>
            <a:r>
              <a:rPr lang="en-US" sz="1800" kern="0" dirty="0" smtClean="0"/>
              <a:t>Technical </a:t>
            </a:r>
            <a:r>
              <a:rPr lang="en-US" sz="1800" kern="0" dirty="0" err="1" smtClean="0"/>
              <a:t>rigour</a:t>
            </a:r>
            <a:endParaRPr lang="en-US" sz="1800" kern="0" dirty="0" smtClean="0"/>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Financial discipline</a:t>
            </a:r>
          </a:p>
          <a:p>
            <a:pPr marL="173038" indent="-173038" algn="l" eaLnBrk="1" hangingPunct="1">
              <a:spcBef>
                <a:spcPts val="600"/>
              </a:spcBef>
              <a:spcAft>
                <a:spcPts val="0"/>
              </a:spcAft>
              <a:buClr>
                <a:srgbClr val="00529B"/>
              </a:buClr>
              <a:buFont typeface="Times" pitchFamily="18" charset="0"/>
              <a:buChar char="•"/>
              <a:defRPr/>
            </a:pPr>
            <a:r>
              <a:rPr lang="en-US" sz="1800" kern="0" dirty="0" smtClean="0"/>
              <a:t>Architectural alignment</a:t>
            </a:r>
          </a:p>
          <a:p>
            <a:pPr marL="173038" marR="0" lvl="0" indent="-173038" algn="l" defTabSz="914400" rtl="0" eaLnBrk="1" fontAlgn="base" latinLnBrk="0" hangingPunct="1">
              <a:lnSpc>
                <a:spcPct val="90000"/>
              </a:lnSpc>
              <a:spcBef>
                <a:spcPts val="600"/>
              </a:spcBef>
              <a:spcAft>
                <a:spcPts val="0"/>
              </a:spcAft>
              <a:buClr>
                <a:srgbClr val="00529B"/>
              </a:buClr>
              <a:buSzTx/>
              <a:buFont typeface="Times" pitchFamily="18"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Governance and </a:t>
            </a:r>
            <a:r>
              <a:rPr kumimoji="0" lang="en-US" sz="1800" b="0" i="0" u="none" strike="noStrike" kern="0" cap="none" spc="0" normalizeH="0" baseline="0" noProof="0" dirty="0" err="1" smtClean="0">
                <a:ln>
                  <a:noFill/>
                </a:ln>
                <a:solidFill>
                  <a:schemeClr val="tx1"/>
                </a:solidFill>
                <a:effectLst/>
                <a:uLnTx/>
                <a:uFillTx/>
                <a:latin typeface="+mn-lt"/>
                <a:ea typeface="+mn-ea"/>
                <a:cs typeface="+mn-cs"/>
              </a:rPr>
              <a:t>prioritisation</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9" name="Picture 2" descr="http://rig.gartner.com/people/business_people_track_race_3.jpg"/>
          <p:cNvPicPr>
            <a:picLocks noChangeAspect="1" noChangeArrowheads="1"/>
          </p:cNvPicPr>
          <p:nvPr/>
        </p:nvPicPr>
        <p:blipFill>
          <a:blip r:embed="rId2" cstate="print"/>
          <a:srcRect t="9361"/>
          <a:stretch>
            <a:fillRect/>
          </a:stretch>
        </p:blipFill>
        <p:spPr bwMode="gray">
          <a:xfrm>
            <a:off x="370777" y="1936071"/>
            <a:ext cx="2169622" cy="4226907"/>
          </a:xfrm>
          <a:prstGeom prst="rect">
            <a:avLst/>
          </a:prstGeom>
          <a:noFill/>
          <a:ln>
            <a:noFill/>
          </a:ln>
        </p:spPr>
      </p:pic>
      <p:sp>
        <p:nvSpPr>
          <p:cNvPr id="10" name="Slide Number Placeholder 9"/>
          <p:cNvSpPr>
            <a:spLocks noGrp="1"/>
          </p:cNvSpPr>
          <p:nvPr>
            <p:ph type="sldNum" sz="quarter" idx="12"/>
          </p:nvPr>
        </p:nvSpPr>
        <p:spPr/>
        <p:txBody>
          <a:bodyPr/>
          <a:lstStyle/>
          <a:p>
            <a:fld id="{76F7E90A-D581-4D26-B3B5-CCF0CCF4C88A}" type="slidenum">
              <a:rPr lang="en-IE" smtClean="0"/>
              <a:pPr/>
              <a:t>24</a:t>
            </a:fld>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Four Futures of The CIO Role</a:t>
            </a:r>
            <a:endParaRPr lang="en-GB" dirty="0"/>
          </a:p>
        </p:txBody>
      </p:sp>
      <p:pic>
        <p:nvPicPr>
          <p:cNvPr id="2050" name="Picture 2"/>
          <p:cNvPicPr>
            <a:picLocks noChangeAspect="1" noChangeArrowheads="1"/>
          </p:cNvPicPr>
          <p:nvPr/>
        </p:nvPicPr>
        <p:blipFill>
          <a:blip r:embed="rId3" cstate="print"/>
          <a:srcRect l="13002" t="28172" r="49918" b="21625"/>
          <a:stretch>
            <a:fillRect/>
          </a:stretch>
        </p:blipFill>
        <p:spPr bwMode="auto">
          <a:xfrm>
            <a:off x="683568" y="1293479"/>
            <a:ext cx="7344816" cy="559083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76F7E90A-D581-4D26-B3B5-CCF0CCF4C88A}" type="slidenum">
              <a:rPr lang="en-IE" smtClean="0"/>
              <a:pPr/>
              <a:t>25</a:t>
            </a:fld>
            <a:endParaRPr lang="en-IE"/>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Where do we need to focus our energy to meet the challenge?</a:t>
            </a:r>
            <a:endParaRPr lang="en-GB" dirty="0"/>
          </a:p>
        </p:txBody>
      </p:sp>
      <p:sp>
        <p:nvSpPr>
          <p:cNvPr id="3" name="Content Placeholder 2"/>
          <p:cNvSpPr>
            <a:spLocks noGrp="1"/>
          </p:cNvSpPr>
          <p:nvPr>
            <p:ph idx="1"/>
          </p:nvPr>
        </p:nvSpPr>
        <p:spPr/>
        <p:txBody>
          <a:bodyPr>
            <a:normAutofit fontScale="92500"/>
          </a:bodyPr>
          <a:lstStyle/>
          <a:p>
            <a:r>
              <a:rPr lang="en-GB" dirty="0" smtClean="0"/>
              <a:t>“What should our ambition be for Ireland?”</a:t>
            </a:r>
          </a:p>
          <a:p>
            <a:r>
              <a:rPr lang="en-GB" dirty="0" smtClean="0"/>
              <a:t>Plenary to discuss:</a:t>
            </a:r>
          </a:p>
          <a:p>
            <a:r>
              <a:rPr lang="en-GB" dirty="0" smtClean="0"/>
              <a:t>How do we now lead that within our teams?</a:t>
            </a:r>
          </a:p>
          <a:p>
            <a:r>
              <a:rPr lang="en-GB" dirty="0" smtClean="0"/>
              <a:t>What needs to be recognised as ‘good’ behaviours, values, approaches, ways of working?</a:t>
            </a:r>
          </a:p>
          <a:p>
            <a:r>
              <a:rPr lang="en-GB" dirty="0" smtClean="0"/>
              <a:t>What does the ‘Centre’ need to do to support?</a:t>
            </a:r>
          </a:p>
          <a:p>
            <a:r>
              <a:rPr lang="en-GB" dirty="0" smtClean="0"/>
              <a:t>What doesn’t work anymore?</a:t>
            </a:r>
            <a:endParaRPr lang="en-GB" dirty="0"/>
          </a:p>
        </p:txBody>
      </p:sp>
      <p:sp>
        <p:nvSpPr>
          <p:cNvPr id="5" name="Slide Number Placeholder 4"/>
          <p:cNvSpPr>
            <a:spLocks noGrp="1"/>
          </p:cNvSpPr>
          <p:nvPr>
            <p:ph type="sldNum" sz="quarter" idx="12"/>
          </p:nvPr>
        </p:nvSpPr>
        <p:spPr/>
        <p:txBody>
          <a:bodyPr/>
          <a:lstStyle/>
          <a:p>
            <a:fld id="{76F7E90A-D581-4D26-B3B5-CCF0CCF4C88A}" type="slidenum">
              <a:rPr lang="en-IE" smtClean="0"/>
              <a:pPr/>
              <a:t>26</a:t>
            </a:fld>
            <a:endParaRPr lang="en-IE"/>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Next Steps and Actions</a:t>
            </a:r>
            <a:endParaRPr lang="en-GB" dirty="0"/>
          </a:p>
        </p:txBody>
      </p:sp>
      <p:sp>
        <p:nvSpPr>
          <p:cNvPr id="3" name="Content Placeholder 2"/>
          <p:cNvSpPr>
            <a:spLocks noGrp="1"/>
          </p:cNvSpPr>
          <p:nvPr>
            <p:ph idx="1"/>
          </p:nvPr>
        </p:nvSpPr>
        <p:spPr/>
        <p:txBody>
          <a:bodyPr>
            <a:normAutofit/>
          </a:bodyPr>
          <a:lstStyle/>
          <a:p>
            <a:r>
              <a:rPr lang="en-GB" dirty="0" smtClean="0"/>
              <a:t>Agree next steps</a:t>
            </a:r>
          </a:p>
          <a:p>
            <a:r>
              <a:rPr lang="en-GB" dirty="0" smtClean="0"/>
              <a:t>What themes have we identified?</a:t>
            </a:r>
          </a:p>
          <a:p>
            <a:r>
              <a:rPr lang="en-GB" dirty="0" smtClean="0"/>
              <a:t>What actions are needed</a:t>
            </a:r>
          </a:p>
          <a:p>
            <a:r>
              <a:rPr lang="en-GB" dirty="0" smtClean="0"/>
              <a:t>Next workshop</a:t>
            </a:r>
            <a:endParaRPr lang="en-GB" dirty="0"/>
          </a:p>
        </p:txBody>
      </p:sp>
      <p:sp>
        <p:nvSpPr>
          <p:cNvPr id="5" name="Slide Number Placeholder 4"/>
          <p:cNvSpPr>
            <a:spLocks noGrp="1"/>
          </p:cNvSpPr>
          <p:nvPr>
            <p:ph type="sldNum" sz="quarter" idx="12"/>
          </p:nvPr>
        </p:nvSpPr>
        <p:spPr/>
        <p:txBody>
          <a:bodyPr/>
          <a:lstStyle/>
          <a:p>
            <a:fld id="{76F7E90A-D581-4D26-B3B5-CCF0CCF4C88A}" type="slidenum">
              <a:rPr lang="en-IE" smtClean="0"/>
              <a:pPr/>
              <a:t>27</a:t>
            </a:fld>
            <a:endParaRPr lang="en-IE"/>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Themes</a:t>
            </a:r>
            <a:endParaRPr lang="en-IE" dirty="0"/>
          </a:p>
        </p:txBody>
      </p:sp>
      <p:sp>
        <p:nvSpPr>
          <p:cNvPr id="3" name="Content Placeholder 2"/>
          <p:cNvSpPr>
            <a:spLocks noGrp="1"/>
          </p:cNvSpPr>
          <p:nvPr>
            <p:ph idx="1"/>
          </p:nvPr>
        </p:nvSpPr>
        <p:spPr>
          <a:xfrm>
            <a:off x="683568" y="980728"/>
            <a:ext cx="8229600" cy="4525963"/>
          </a:xfrm>
        </p:spPr>
        <p:txBody>
          <a:bodyPr>
            <a:normAutofit fontScale="62500" lnSpcReduction="20000"/>
          </a:bodyPr>
          <a:lstStyle/>
          <a:p>
            <a:endParaRPr lang="en-IE" dirty="0" smtClean="0"/>
          </a:p>
          <a:p>
            <a:r>
              <a:rPr lang="en-IE" dirty="0" smtClean="0"/>
              <a:t>Invest to Transform</a:t>
            </a:r>
          </a:p>
          <a:p>
            <a:pPr lvl="1"/>
            <a:r>
              <a:rPr lang="en-IE" dirty="0" smtClean="0"/>
              <a:t>Need to release resources to support Reform Agenda</a:t>
            </a:r>
          </a:p>
          <a:p>
            <a:pPr lvl="1"/>
            <a:r>
              <a:rPr lang="en-IE" dirty="0" smtClean="0"/>
              <a:t>Rebalances investment - move from 90/10 towards 60/40</a:t>
            </a:r>
          </a:p>
          <a:p>
            <a:pPr lvl="1"/>
            <a:r>
              <a:rPr lang="en-IE" dirty="0" smtClean="0"/>
              <a:t>More effective utilisation of resources over time </a:t>
            </a:r>
          </a:p>
          <a:p>
            <a:pPr lvl="1"/>
            <a:r>
              <a:rPr lang="en-IE" dirty="0" smtClean="0"/>
              <a:t>Develops a more mature approach to outcomes based actions</a:t>
            </a:r>
          </a:p>
          <a:p>
            <a:pPr lvl="1"/>
            <a:r>
              <a:rPr lang="en-IE" dirty="0" smtClean="0"/>
              <a:t>Manage transition through metrics</a:t>
            </a:r>
          </a:p>
          <a:p>
            <a:r>
              <a:rPr lang="en-IE" dirty="0" smtClean="0"/>
              <a:t>Build to Share</a:t>
            </a:r>
          </a:p>
          <a:p>
            <a:pPr lvl="1"/>
            <a:r>
              <a:rPr lang="en-IE" dirty="0" smtClean="0"/>
              <a:t>Building and delivering common platforms</a:t>
            </a:r>
          </a:p>
          <a:p>
            <a:pPr lvl="2"/>
            <a:r>
              <a:rPr lang="en-IE" dirty="0" smtClean="0"/>
              <a:t>Cloud, Network, Cyber, Info Management, Identity …. </a:t>
            </a:r>
          </a:p>
          <a:p>
            <a:pPr lvl="1"/>
            <a:r>
              <a:rPr lang="en-IE" dirty="0" smtClean="0"/>
              <a:t>Co-created by Government, Industry &amp; Academia</a:t>
            </a:r>
          </a:p>
          <a:p>
            <a:pPr lvl="1"/>
            <a:r>
              <a:rPr lang="en-IE" dirty="0" smtClean="0"/>
              <a:t>Creates new competencies/capabilities (90/10 results in KTLO competencies) </a:t>
            </a:r>
          </a:p>
          <a:p>
            <a:r>
              <a:rPr lang="en-IE" dirty="0" smtClean="0"/>
              <a:t>Design for Digital</a:t>
            </a:r>
          </a:p>
          <a:p>
            <a:pPr lvl="1"/>
            <a:r>
              <a:rPr lang="en-IE" dirty="0" smtClean="0"/>
              <a:t>Automated provisioning &amp; self service</a:t>
            </a:r>
          </a:p>
          <a:p>
            <a:pPr lvl="1"/>
            <a:r>
              <a:rPr lang="en-IE" dirty="0" smtClean="0"/>
              <a:t>Encompasses new era of ‘digital’</a:t>
            </a:r>
          </a:p>
          <a:p>
            <a:pPr lvl="1"/>
            <a:r>
              <a:rPr lang="en-IE" dirty="0" smtClean="0"/>
              <a:t>More effective in meeting citizen/business needs</a:t>
            </a:r>
            <a:endParaRPr lang="en-IE"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5652508"/>
            <a:ext cx="5184576" cy="102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6F7E90A-D581-4D26-B3B5-CCF0CCF4C88A}" type="slidenum">
              <a:rPr lang="en-IE" smtClean="0"/>
              <a:pPr/>
              <a:t>3</a:t>
            </a:fld>
            <a:endParaRPr lang="en-IE"/>
          </a:p>
        </p:txBody>
      </p:sp>
    </p:spTree>
    <p:extLst>
      <p:ext uri="{BB962C8B-B14F-4D97-AF65-F5344CB8AC3E}">
        <p14:creationId xmlns:p14="http://schemas.microsoft.com/office/powerpoint/2010/main" val="239676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Outputs from Today</a:t>
            </a:r>
            <a:endParaRPr lang="en-IE" dirty="0"/>
          </a:p>
        </p:txBody>
      </p:sp>
      <p:sp>
        <p:nvSpPr>
          <p:cNvPr id="3" name="Content Placeholder 2"/>
          <p:cNvSpPr>
            <a:spLocks noGrp="1"/>
          </p:cNvSpPr>
          <p:nvPr>
            <p:ph idx="1"/>
          </p:nvPr>
        </p:nvSpPr>
        <p:spPr>
          <a:xfrm>
            <a:off x="611560" y="1268760"/>
            <a:ext cx="8229600" cy="2592288"/>
          </a:xfrm>
        </p:spPr>
        <p:txBody>
          <a:bodyPr>
            <a:normAutofit fontScale="92500" lnSpcReduction="10000"/>
          </a:bodyPr>
          <a:lstStyle/>
          <a:p>
            <a:endParaRPr lang="en-IE" dirty="0" smtClean="0"/>
          </a:p>
          <a:p>
            <a:r>
              <a:rPr lang="en-IE" dirty="0" smtClean="0"/>
              <a:t>Agreed themes</a:t>
            </a:r>
          </a:p>
          <a:p>
            <a:r>
              <a:rPr lang="en-IE" dirty="0" smtClean="0"/>
              <a:t>Some high level actions</a:t>
            </a:r>
          </a:p>
          <a:p>
            <a:r>
              <a:rPr lang="en-IE" dirty="0" smtClean="0"/>
              <a:t>Some measureable outputs/outcomes</a:t>
            </a:r>
          </a:p>
          <a:p>
            <a:r>
              <a:rPr lang="en-IE" dirty="0" smtClean="0"/>
              <a:t>A framework to develop a first draft ICT Strategy</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5652508"/>
            <a:ext cx="5184576" cy="102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6F7E90A-D581-4D26-B3B5-CCF0CCF4C88A}" type="slidenum">
              <a:rPr lang="en-IE" smtClean="0"/>
              <a:pPr/>
              <a:t>4</a:t>
            </a:fld>
            <a:endParaRPr lang="en-IE"/>
          </a:p>
        </p:txBody>
      </p:sp>
    </p:spTree>
    <p:extLst>
      <p:ext uri="{BB962C8B-B14F-4D97-AF65-F5344CB8AC3E}">
        <p14:creationId xmlns:p14="http://schemas.microsoft.com/office/powerpoint/2010/main" val="1434638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10"/>
          <p:cNvPicPr>
            <a:picLocks noChangeAspect="1" noChangeArrowheads="1"/>
          </p:cNvPicPr>
          <p:nvPr/>
        </p:nvPicPr>
        <p:blipFill>
          <a:blip r:embed="rId3" cstate="print">
            <a:lum bright="40000" contrast="-20000"/>
          </a:blip>
          <a:srcRect/>
          <a:stretch>
            <a:fillRect/>
          </a:stretch>
        </p:blipFill>
        <p:spPr bwMode="auto">
          <a:xfrm>
            <a:off x="0" y="0"/>
            <a:ext cx="9144000" cy="6858000"/>
          </a:xfrm>
          <a:prstGeom prst="rect">
            <a:avLst/>
          </a:prstGeom>
          <a:noFill/>
          <a:ln w="12700" algn="ctr">
            <a:noFill/>
            <a:miter lim="800000"/>
            <a:headEnd type="none" w="lg" len="lg"/>
            <a:tailEnd type="none" w="lg" len="lg"/>
          </a:ln>
        </p:spPr>
      </p:pic>
      <p:sp>
        <p:nvSpPr>
          <p:cNvPr id="6149" name="Text Box 11"/>
          <p:cNvSpPr txBox="1">
            <a:spLocks noChangeArrowheads="1"/>
          </p:cNvSpPr>
          <p:nvPr/>
        </p:nvSpPr>
        <p:spPr bwMode="auto">
          <a:xfrm>
            <a:off x="249238" y="1123950"/>
            <a:ext cx="8894762" cy="1066800"/>
          </a:xfrm>
          <a:prstGeom prst="rect">
            <a:avLst/>
          </a:prstGeom>
          <a:noFill/>
          <a:ln w="12700" algn="ctr">
            <a:noFill/>
            <a:miter lim="800000"/>
            <a:headEnd type="none" w="lg" len="lg"/>
            <a:tailEnd type="none" w="lg" len="lg"/>
          </a:ln>
        </p:spPr>
        <p:txBody>
          <a:bodyPr>
            <a:spAutoFit/>
          </a:bodyPr>
          <a:lstStyle/>
          <a:p>
            <a:r>
              <a:rPr lang="en-GB"/>
              <a:t>The poorest performing IT organizations are distinguished by weak delivery practices</a:t>
            </a:r>
          </a:p>
        </p:txBody>
      </p:sp>
      <p:sp>
        <p:nvSpPr>
          <p:cNvPr id="6150" name="Text Box 12"/>
          <p:cNvSpPr txBox="1">
            <a:spLocks noChangeArrowheads="1"/>
          </p:cNvSpPr>
          <p:nvPr/>
        </p:nvSpPr>
        <p:spPr bwMode="auto">
          <a:xfrm>
            <a:off x="249238" y="3919538"/>
            <a:ext cx="8894762" cy="1066800"/>
          </a:xfrm>
          <a:prstGeom prst="rect">
            <a:avLst/>
          </a:prstGeom>
          <a:noFill/>
          <a:ln w="12700" algn="ctr">
            <a:noFill/>
            <a:miter lim="800000"/>
            <a:headEnd type="none" w="lg" len="lg"/>
            <a:tailEnd type="none" w="lg" len="lg"/>
          </a:ln>
        </p:spPr>
        <p:txBody>
          <a:bodyPr>
            <a:spAutoFit/>
          </a:bodyPr>
          <a:lstStyle/>
          <a:p>
            <a:r>
              <a:rPr lang="en-GB"/>
              <a:t>The highest performing IT organizations are distinguished by strong strategy practices</a:t>
            </a:r>
          </a:p>
        </p:txBody>
      </p:sp>
      <p:sp>
        <p:nvSpPr>
          <p:cNvPr id="7" name="Slide Number Placeholder 6"/>
          <p:cNvSpPr>
            <a:spLocks noGrp="1"/>
          </p:cNvSpPr>
          <p:nvPr>
            <p:ph type="sldNum" sz="quarter" idx="12"/>
          </p:nvPr>
        </p:nvSpPr>
        <p:spPr/>
        <p:txBody>
          <a:bodyPr/>
          <a:lstStyle/>
          <a:p>
            <a:fld id="{76F7E90A-D581-4D26-B3B5-CCF0CCF4C88A}" type="slidenum">
              <a:rPr lang="en-IE" smtClean="0"/>
              <a:pPr/>
              <a:t>5</a:t>
            </a:fld>
            <a:endParaRPr lang="en-IE"/>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normAutofit fontScale="90000"/>
          </a:bodyPr>
          <a:lstStyle/>
          <a:p>
            <a:r>
              <a:rPr lang="en-US" dirty="0" smtClean="0"/>
              <a:t>Great IT Strategies Are Brief, Complete, Business-Success-Focused</a:t>
            </a:r>
            <a:endParaRPr lang="en-GB" dirty="0"/>
          </a:p>
        </p:txBody>
      </p:sp>
      <p:grpSp>
        <p:nvGrpSpPr>
          <p:cNvPr id="2" name="Group 24"/>
          <p:cNvGrpSpPr>
            <a:grpSpLocks/>
          </p:cNvGrpSpPr>
          <p:nvPr/>
        </p:nvGrpSpPr>
        <p:grpSpPr bwMode="auto">
          <a:xfrm>
            <a:off x="0" y="1573213"/>
            <a:ext cx="2994025" cy="5089525"/>
            <a:chOff x="0" y="991"/>
            <a:chExt cx="1886" cy="3206"/>
          </a:xfrm>
        </p:grpSpPr>
        <p:sp>
          <p:nvSpPr>
            <p:cNvPr id="640004" name="AutoShape 4"/>
            <p:cNvSpPr>
              <a:spLocks noChangeArrowheads="1"/>
            </p:cNvSpPr>
            <p:nvPr/>
          </p:nvSpPr>
          <p:spPr bwMode="gray">
            <a:xfrm>
              <a:off x="0" y="1709"/>
              <a:ext cx="1886" cy="2488"/>
            </a:xfrm>
            <a:prstGeom prst="flowChartAlternateProcess">
              <a:avLst/>
            </a:prstGeom>
            <a:solidFill>
              <a:srgbClr val="B2B2B2"/>
            </a:solidFill>
            <a:ln w="12700" algn="ctr">
              <a:solidFill>
                <a:schemeClr val="bg1"/>
              </a:solidFill>
              <a:miter lim="800000"/>
              <a:headEnd type="none" w="lg" len="lg"/>
              <a:tailEnd type="none" w="lg" len="lg"/>
            </a:ln>
            <a:effectLst/>
          </p:spPr>
          <p:txBody>
            <a:bodyPr wrap="none"/>
            <a:lstStyle/>
            <a:p>
              <a:pPr eaLnBrk="1" hangingPunct="1">
                <a:defRPr/>
              </a:pPr>
              <a:r>
                <a:rPr lang="en-US" sz="2400" b="1">
                  <a:effectLst>
                    <a:outerShdw blurRad="38100" dist="38100" dir="2700000" algn="tl">
                      <a:srgbClr val="FFFFFF"/>
                    </a:outerShdw>
                  </a:effectLst>
                  <a:latin typeface="Arial" charset="0"/>
                </a:rPr>
                <a:t>Demand</a:t>
              </a:r>
            </a:p>
          </p:txBody>
        </p:sp>
        <p:sp>
          <p:nvSpPr>
            <p:cNvPr id="640005" name="AutoShape 5"/>
            <p:cNvSpPr>
              <a:spLocks noChangeArrowheads="1"/>
            </p:cNvSpPr>
            <p:nvPr/>
          </p:nvSpPr>
          <p:spPr bwMode="gray">
            <a:xfrm>
              <a:off x="2" y="2572"/>
              <a:ext cx="1870" cy="414"/>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Business Success</a:t>
              </a:r>
            </a:p>
          </p:txBody>
        </p:sp>
        <p:sp>
          <p:nvSpPr>
            <p:cNvPr id="640006" name="AutoShape 6"/>
            <p:cNvSpPr>
              <a:spLocks noChangeArrowheads="1"/>
            </p:cNvSpPr>
            <p:nvPr/>
          </p:nvSpPr>
          <p:spPr bwMode="gray">
            <a:xfrm>
              <a:off x="2" y="3094"/>
              <a:ext cx="1870" cy="415"/>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dirty="0">
                  <a:solidFill>
                    <a:schemeClr val="bg1"/>
                  </a:solidFill>
                  <a:effectLst>
                    <a:outerShdw blurRad="38100" dist="38100" dir="2700000" algn="tl">
                      <a:srgbClr val="000000"/>
                    </a:outerShdw>
                  </a:effectLst>
                  <a:latin typeface="Arial" charset="0"/>
                </a:rPr>
                <a:t>Bus. Capabilities</a:t>
              </a:r>
            </a:p>
          </p:txBody>
        </p:sp>
        <p:sp>
          <p:nvSpPr>
            <p:cNvPr id="640007" name="AutoShape 7"/>
            <p:cNvSpPr>
              <a:spLocks noChangeArrowheads="1"/>
            </p:cNvSpPr>
            <p:nvPr/>
          </p:nvSpPr>
          <p:spPr bwMode="gray">
            <a:xfrm>
              <a:off x="2" y="3617"/>
              <a:ext cx="1870" cy="414"/>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IT Contribution</a:t>
              </a:r>
            </a:p>
          </p:txBody>
        </p:sp>
        <p:sp>
          <p:nvSpPr>
            <p:cNvPr id="640008" name="AutoShape 8"/>
            <p:cNvSpPr>
              <a:spLocks noChangeArrowheads="1"/>
            </p:cNvSpPr>
            <p:nvPr/>
          </p:nvSpPr>
          <p:spPr bwMode="gray">
            <a:xfrm>
              <a:off x="0" y="2068"/>
              <a:ext cx="1870" cy="414"/>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Business Context</a:t>
              </a:r>
            </a:p>
          </p:txBody>
        </p:sp>
        <p:sp>
          <p:nvSpPr>
            <p:cNvPr id="6169" name="Text Box 9"/>
            <p:cNvSpPr txBox="1">
              <a:spLocks noChangeArrowheads="1"/>
            </p:cNvSpPr>
            <p:nvPr/>
          </p:nvSpPr>
          <p:spPr bwMode="gray">
            <a:xfrm>
              <a:off x="49" y="991"/>
              <a:ext cx="1784" cy="686"/>
            </a:xfrm>
            <a:prstGeom prst="rect">
              <a:avLst/>
            </a:prstGeom>
            <a:noFill/>
            <a:ln w="12700" algn="ctr">
              <a:noFill/>
              <a:miter lim="800000"/>
              <a:headEnd/>
              <a:tailEnd/>
            </a:ln>
          </p:spPr>
          <p:txBody>
            <a:bodyPr tIns="91440" bIns="91440">
              <a:spAutoFit/>
            </a:bodyPr>
            <a:lstStyle/>
            <a:p>
              <a:pPr>
                <a:lnSpc>
                  <a:spcPct val="90000"/>
                </a:lnSpc>
                <a:spcBef>
                  <a:spcPct val="30000"/>
                </a:spcBef>
                <a:spcAft>
                  <a:spcPct val="10000"/>
                </a:spcAft>
              </a:pPr>
              <a:r>
                <a:rPr lang="en-GB" sz="2200" b="1" i="1" dirty="0">
                  <a:solidFill>
                    <a:schemeClr val="accent2"/>
                  </a:solidFill>
                </a:rPr>
                <a:t>How will we win, and how will IT help?</a:t>
              </a:r>
            </a:p>
          </p:txBody>
        </p:sp>
      </p:grpSp>
      <p:grpSp>
        <p:nvGrpSpPr>
          <p:cNvPr id="3" name="Group 25"/>
          <p:cNvGrpSpPr>
            <a:grpSpLocks/>
          </p:cNvGrpSpPr>
          <p:nvPr/>
        </p:nvGrpSpPr>
        <p:grpSpPr bwMode="auto">
          <a:xfrm>
            <a:off x="2987675" y="1573213"/>
            <a:ext cx="2994025" cy="5078412"/>
            <a:chOff x="1882" y="991"/>
            <a:chExt cx="1886" cy="3199"/>
          </a:xfrm>
        </p:grpSpPr>
        <p:sp>
          <p:nvSpPr>
            <p:cNvPr id="640011" name="AutoShape 11"/>
            <p:cNvSpPr>
              <a:spLocks noChangeArrowheads="1"/>
            </p:cNvSpPr>
            <p:nvPr/>
          </p:nvSpPr>
          <p:spPr bwMode="gray">
            <a:xfrm>
              <a:off x="1882" y="1702"/>
              <a:ext cx="1886" cy="2488"/>
            </a:xfrm>
            <a:prstGeom prst="flowChartAlternateProcess">
              <a:avLst/>
            </a:prstGeom>
            <a:solidFill>
              <a:srgbClr val="808080"/>
            </a:solidFill>
            <a:ln w="12700" algn="ctr">
              <a:solidFill>
                <a:schemeClr val="bg1"/>
              </a:solidFill>
              <a:miter lim="800000"/>
              <a:headEnd type="none" w="lg" len="lg"/>
              <a:tailEnd type="none" w="lg" len="lg"/>
            </a:ln>
            <a:effectLst/>
          </p:spPr>
          <p:txBody>
            <a:bodyPr wrap="none"/>
            <a:lstStyle/>
            <a:p>
              <a:pPr eaLnBrk="1" hangingPunct="1">
                <a:defRPr/>
              </a:pPr>
              <a:r>
                <a:rPr lang="en-US" sz="2400" b="1">
                  <a:solidFill>
                    <a:schemeClr val="bg1"/>
                  </a:solidFill>
                  <a:effectLst>
                    <a:outerShdw blurRad="38100" dist="38100" dir="2700000" algn="tl">
                      <a:srgbClr val="000000"/>
                    </a:outerShdw>
                  </a:effectLst>
                  <a:latin typeface="Arial" charset="0"/>
                </a:rPr>
                <a:t>Control</a:t>
              </a:r>
            </a:p>
          </p:txBody>
        </p:sp>
        <p:sp>
          <p:nvSpPr>
            <p:cNvPr id="640012" name="AutoShape 12"/>
            <p:cNvSpPr>
              <a:spLocks noChangeArrowheads="1"/>
            </p:cNvSpPr>
            <p:nvPr/>
          </p:nvSpPr>
          <p:spPr bwMode="gray">
            <a:xfrm>
              <a:off x="1890" y="2583"/>
              <a:ext cx="1870" cy="414"/>
            </a:xfrm>
            <a:prstGeom prst="flowChartAlternateProcess">
              <a:avLst/>
            </a:prstGeom>
            <a:solidFill>
              <a:srgbClr val="00529B"/>
            </a:solidFill>
            <a:ln w="12700" algn="ctr">
              <a:solidFill>
                <a:schemeClr val="bg1"/>
              </a:solidFill>
              <a:miter lim="800000"/>
              <a:headEnd type="none" w="lg" len="lg"/>
              <a:tailEnd type="none" w="lg" len="lg"/>
            </a:ln>
            <a:effectLst/>
          </p:spPr>
          <p:txBody>
            <a:bodyPr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IT Governance</a:t>
              </a:r>
            </a:p>
          </p:txBody>
        </p:sp>
        <p:sp>
          <p:nvSpPr>
            <p:cNvPr id="640013" name="AutoShape 13"/>
            <p:cNvSpPr>
              <a:spLocks noChangeArrowheads="1"/>
            </p:cNvSpPr>
            <p:nvPr/>
          </p:nvSpPr>
          <p:spPr bwMode="gray">
            <a:xfrm>
              <a:off x="1890" y="2073"/>
              <a:ext cx="1870" cy="414"/>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IT Principles</a:t>
              </a:r>
            </a:p>
          </p:txBody>
        </p:sp>
        <p:sp>
          <p:nvSpPr>
            <p:cNvPr id="640014" name="AutoShape 14"/>
            <p:cNvSpPr>
              <a:spLocks noChangeArrowheads="1"/>
            </p:cNvSpPr>
            <p:nvPr/>
          </p:nvSpPr>
          <p:spPr bwMode="gray">
            <a:xfrm>
              <a:off x="1890" y="3102"/>
              <a:ext cx="1870" cy="415"/>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IT Fin. </a:t>
              </a:r>
              <a:r>
                <a:rPr lang="en-US" sz="2800" smtClean="0">
                  <a:solidFill>
                    <a:schemeClr val="bg1"/>
                  </a:solidFill>
                  <a:effectLst>
                    <a:outerShdw blurRad="38100" dist="38100" dir="2700000" algn="tl">
                      <a:srgbClr val="000000"/>
                    </a:outerShdw>
                  </a:effectLst>
                  <a:latin typeface="Arial" charset="0"/>
                </a:rPr>
                <a:t>Mgmt.</a:t>
              </a:r>
              <a:endParaRPr lang="en-US" sz="2800">
                <a:solidFill>
                  <a:schemeClr val="bg1"/>
                </a:solidFill>
                <a:effectLst>
                  <a:outerShdw blurRad="38100" dist="38100" dir="2700000" algn="tl">
                    <a:srgbClr val="000000"/>
                  </a:outerShdw>
                </a:effectLst>
                <a:latin typeface="Arial" charset="0"/>
              </a:endParaRPr>
            </a:p>
          </p:txBody>
        </p:sp>
        <p:sp>
          <p:nvSpPr>
            <p:cNvPr id="640015" name="AutoShape 15"/>
            <p:cNvSpPr>
              <a:spLocks noChangeArrowheads="1"/>
            </p:cNvSpPr>
            <p:nvPr/>
          </p:nvSpPr>
          <p:spPr bwMode="gray">
            <a:xfrm>
              <a:off x="1890" y="3625"/>
              <a:ext cx="1870" cy="414"/>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Metrics</a:t>
              </a:r>
            </a:p>
          </p:txBody>
        </p:sp>
        <p:sp>
          <p:nvSpPr>
            <p:cNvPr id="6163" name="Text Box 16"/>
            <p:cNvSpPr txBox="1">
              <a:spLocks noChangeArrowheads="1"/>
            </p:cNvSpPr>
            <p:nvPr/>
          </p:nvSpPr>
          <p:spPr bwMode="gray">
            <a:xfrm>
              <a:off x="1940" y="991"/>
              <a:ext cx="1784" cy="686"/>
            </a:xfrm>
            <a:prstGeom prst="rect">
              <a:avLst/>
            </a:prstGeom>
            <a:noFill/>
            <a:ln w="12700" algn="ctr">
              <a:noFill/>
              <a:miter lim="800000"/>
              <a:headEnd/>
              <a:tailEnd/>
            </a:ln>
          </p:spPr>
          <p:txBody>
            <a:bodyPr tIns="91440" bIns="91440">
              <a:spAutoFit/>
            </a:bodyPr>
            <a:lstStyle/>
            <a:p>
              <a:pPr>
                <a:lnSpc>
                  <a:spcPct val="90000"/>
                </a:lnSpc>
                <a:spcBef>
                  <a:spcPct val="30000"/>
                </a:spcBef>
                <a:spcAft>
                  <a:spcPct val="10000"/>
                </a:spcAft>
              </a:pPr>
              <a:r>
                <a:rPr lang="en-GB" sz="2200" b="1" i="1">
                  <a:solidFill>
                    <a:schemeClr val="accent2"/>
                  </a:solidFill>
                </a:rPr>
                <a:t>How will we ensure strategic decisions and behaviors?</a:t>
              </a:r>
            </a:p>
          </p:txBody>
        </p:sp>
      </p:grpSp>
      <p:grpSp>
        <p:nvGrpSpPr>
          <p:cNvPr id="4" name="Group 26"/>
          <p:cNvGrpSpPr>
            <a:grpSpLocks/>
          </p:cNvGrpSpPr>
          <p:nvPr/>
        </p:nvGrpSpPr>
        <p:grpSpPr bwMode="auto">
          <a:xfrm>
            <a:off x="5984875" y="1573213"/>
            <a:ext cx="3181350" cy="5086350"/>
            <a:chOff x="3770" y="991"/>
            <a:chExt cx="2004" cy="3204"/>
          </a:xfrm>
        </p:grpSpPr>
        <p:sp>
          <p:nvSpPr>
            <p:cNvPr id="640018" name="AutoShape 18"/>
            <p:cNvSpPr>
              <a:spLocks noChangeArrowheads="1"/>
            </p:cNvSpPr>
            <p:nvPr/>
          </p:nvSpPr>
          <p:spPr bwMode="gray">
            <a:xfrm>
              <a:off x="3770" y="1696"/>
              <a:ext cx="2004" cy="2499"/>
            </a:xfrm>
            <a:prstGeom prst="flowChartAlternateProcess">
              <a:avLst/>
            </a:prstGeom>
            <a:solidFill>
              <a:srgbClr val="5F5F5F"/>
            </a:solidFill>
            <a:ln w="12700" algn="ctr">
              <a:solidFill>
                <a:schemeClr val="bg1"/>
              </a:solidFill>
              <a:miter lim="800000"/>
              <a:headEnd type="none" w="lg" len="lg"/>
              <a:tailEnd type="none" w="lg" len="lg"/>
            </a:ln>
            <a:effectLst/>
          </p:spPr>
          <p:txBody>
            <a:bodyPr wrap="none"/>
            <a:lstStyle/>
            <a:p>
              <a:pPr eaLnBrk="1" hangingPunct="1">
                <a:defRPr/>
              </a:pPr>
              <a:r>
                <a:rPr lang="en-US" sz="2400" b="1">
                  <a:solidFill>
                    <a:schemeClr val="bg1"/>
                  </a:solidFill>
                  <a:effectLst>
                    <a:outerShdw blurRad="38100" dist="38100" dir="2700000" algn="tl">
                      <a:srgbClr val="000000"/>
                    </a:outerShdw>
                  </a:effectLst>
                  <a:latin typeface="Arial" charset="0"/>
                </a:rPr>
                <a:t>Supply</a:t>
              </a:r>
            </a:p>
          </p:txBody>
        </p:sp>
        <p:sp>
          <p:nvSpPr>
            <p:cNvPr id="640019" name="AutoShape 19"/>
            <p:cNvSpPr>
              <a:spLocks noChangeArrowheads="1"/>
            </p:cNvSpPr>
            <p:nvPr/>
          </p:nvSpPr>
          <p:spPr bwMode="gray">
            <a:xfrm>
              <a:off x="3774" y="2067"/>
              <a:ext cx="1996" cy="416"/>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IT Services</a:t>
              </a:r>
            </a:p>
          </p:txBody>
        </p:sp>
        <p:sp>
          <p:nvSpPr>
            <p:cNvPr id="640020" name="AutoShape 20"/>
            <p:cNvSpPr>
              <a:spLocks noChangeArrowheads="1"/>
            </p:cNvSpPr>
            <p:nvPr/>
          </p:nvSpPr>
          <p:spPr bwMode="gray">
            <a:xfrm>
              <a:off x="3774" y="3109"/>
              <a:ext cx="1996" cy="416"/>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People</a:t>
              </a:r>
            </a:p>
          </p:txBody>
        </p:sp>
        <p:sp>
          <p:nvSpPr>
            <p:cNvPr id="640021" name="AutoShape 21"/>
            <p:cNvSpPr>
              <a:spLocks noChangeArrowheads="1"/>
            </p:cNvSpPr>
            <p:nvPr/>
          </p:nvSpPr>
          <p:spPr bwMode="gray">
            <a:xfrm>
              <a:off x="3786" y="2590"/>
              <a:ext cx="1974" cy="415"/>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Architecture</a:t>
              </a:r>
            </a:p>
          </p:txBody>
        </p:sp>
        <p:sp>
          <p:nvSpPr>
            <p:cNvPr id="640022" name="AutoShape 22"/>
            <p:cNvSpPr>
              <a:spLocks noChangeArrowheads="1"/>
            </p:cNvSpPr>
            <p:nvPr/>
          </p:nvSpPr>
          <p:spPr bwMode="gray">
            <a:xfrm>
              <a:off x="3774" y="3624"/>
              <a:ext cx="1996" cy="416"/>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Sourcing</a:t>
              </a:r>
            </a:p>
          </p:txBody>
        </p:sp>
        <p:sp>
          <p:nvSpPr>
            <p:cNvPr id="6157" name="Text Box 23"/>
            <p:cNvSpPr txBox="1">
              <a:spLocks noChangeArrowheads="1"/>
            </p:cNvSpPr>
            <p:nvPr/>
          </p:nvSpPr>
          <p:spPr bwMode="gray">
            <a:xfrm>
              <a:off x="3916" y="991"/>
              <a:ext cx="1784" cy="686"/>
            </a:xfrm>
            <a:prstGeom prst="rect">
              <a:avLst/>
            </a:prstGeom>
            <a:noFill/>
            <a:ln w="12700" algn="ctr">
              <a:noFill/>
              <a:miter lim="800000"/>
              <a:headEnd/>
              <a:tailEnd/>
            </a:ln>
          </p:spPr>
          <p:txBody>
            <a:bodyPr tIns="91440" bIns="91440">
              <a:spAutoFit/>
            </a:bodyPr>
            <a:lstStyle/>
            <a:p>
              <a:pPr>
                <a:lnSpc>
                  <a:spcPct val="90000"/>
                </a:lnSpc>
                <a:spcBef>
                  <a:spcPct val="30000"/>
                </a:spcBef>
                <a:spcAft>
                  <a:spcPct val="10000"/>
                </a:spcAft>
              </a:pPr>
              <a:r>
                <a:rPr lang="en-GB" sz="2200" b="1" i="1">
                  <a:solidFill>
                    <a:schemeClr val="accent2"/>
                  </a:solidFill>
                </a:rPr>
                <a:t>How will we evolve IT supply and capability?</a:t>
              </a:r>
            </a:p>
          </p:txBody>
        </p:sp>
      </p:grpSp>
      <p:sp>
        <p:nvSpPr>
          <p:cNvPr id="640029" name="AutoShape 29"/>
          <p:cNvSpPr>
            <a:spLocks noChangeArrowheads="1"/>
          </p:cNvSpPr>
          <p:nvPr/>
        </p:nvSpPr>
        <p:spPr bwMode="gray">
          <a:xfrm>
            <a:off x="12700" y="4076700"/>
            <a:ext cx="2968625" cy="657225"/>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dirty="0">
                <a:solidFill>
                  <a:schemeClr val="bg1"/>
                </a:solidFill>
                <a:effectLst>
                  <a:outerShdw blurRad="38100" dist="38100" dir="2700000" algn="tl">
                    <a:srgbClr val="000000"/>
                  </a:outerShdw>
                </a:effectLst>
                <a:latin typeface="Arial" charset="0"/>
              </a:rPr>
              <a:t>Business Success</a:t>
            </a:r>
          </a:p>
        </p:txBody>
      </p:sp>
      <p:sp>
        <p:nvSpPr>
          <p:cNvPr id="27" name="Slide Number Placeholder 26"/>
          <p:cNvSpPr>
            <a:spLocks noGrp="1"/>
          </p:cNvSpPr>
          <p:nvPr>
            <p:ph type="sldNum" sz="quarter" idx="12"/>
          </p:nvPr>
        </p:nvSpPr>
        <p:spPr/>
        <p:txBody>
          <a:bodyPr/>
          <a:lstStyle/>
          <a:p>
            <a:fld id="{76F7E90A-D581-4D26-B3B5-CCF0CCF4C88A}" type="slidenum">
              <a:rPr lang="en-IE" smtClean="0"/>
              <a:pPr/>
              <a:t>6</a:t>
            </a:fld>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0029"/>
                                        </p:tgtEl>
                                        <p:attrNameLst>
                                          <p:attrName>style.visibility</p:attrName>
                                        </p:attrNameLst>
                                      </p:cBhvr>
                                      <p:to>
                                        <p:strVal val="visible"/>
                                      </p:to>
                                    </p:set>
                                    <p:animEffect transition="in" filter="fade">
                                      <p:cBhvr>
                                        <p:cTn id="10" dur="500"/>
                                        <p:tgtEl>
                                          <p:spTgt spid="6400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GB" sz="3200" smtClean="0"/>
              <a:t>Clarify the scope and purpose of your IT strategy</a:t>
            </a:r>
          </a:p>
        </p:txBody>
      </p:sp>
      <p:graphicFrame>
        <p:nvGraphicFramePr>
          <p:cNvPr id="625827" name="Group 163"/>
          <p:cNvGraphicFramePr>
            <a:graphicFrameLocks noGrp="1"/>
          </p:cNvGraphicFramePr>
          <p:nvPr>
            <p:ph idx="1"/>
          </p:nvPr>
        </p:nvGraphicFramePr>
        <p:xfrm>
          <a:off x="271463" y="1230313"/>
          <a:ext cx="8747125" cy="5523230"/>
        </p:xfrm>
        <a:graphic>
          <a:graphicData uri="http://schemas.openxmlformats.org/drawingml/2006/table">
            <a:tbl>
              <a:tblPr/>
              <a:tblGrid>
                <a:gridCol w="463550"/>
                <a:gridCol w="341312"/>
                <a:gridCol w="2784475"/>
                <a:gridCol w="5157788"/>
              </a:tblGrid>
              <a:tr h="246063">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endParaRPr kumimoji="0" lang="en-GB" sz="2000" b="0" i="0" u="none" strike="noStrike" cap="none" normalizeH="0" baseline="0" smtClean="0">
                        <a:ln>
                          <a:noFill/>
                        </a:ln>
                        <a:solidFill>
                          <a:schemeClr val="bg1"/>
                        </a:solidFill>
                        <a:effectLst/>
                        <a:latin typeface="Arial" charset="0"/>
                        <a:ea typeface="Arial Unicode MS" pitchFamily="34" charset="-128"/>
                        <a:cs typeface="Arial Unicode MS"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0066"/>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2000" b="0" i="0" u="none" strike="noStrike" cap="none" normalizeH="0" baseline="0" smtClean="0">
                          <a:ln>
                            <a:noFill/>
                          </a:ln>
                          <a:solidFill>
                            <a:schemeClr val="bg1"/>
                          </a:solidFill>
                          <a:effectLst/>
                          <a:latin typeface="Arial" charset="0"/>
                          <a:ea typeface="Arial Unicode MS" pitchFamily="34" charset="-128"/>
                          <a:cs typeface="Arial Unicode MS" pitchFamily="34" charset="-128"/>
                        </a:rPr>
                        <a:t>Questions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2000" b="0" i="0" u="none" strike="noStrike" cap="none" normalizeH="0" baseline="0" smtClean="0">
                          <a:ln>
                            <a:noFill/>
                          </a:ln>
                          <a:solidFill>
                            <a:schemeClr val="bg1"/>
                          </a:solidFill>
                          <a:effectLst/>
                          <a:latin typeface="Arial" charset="0"/>
                          <a:ea typeface="Arial Unicode MS" pitchFamily="34" charset="-128"/>
                          <a:cs typeface="Arial Unicode MS" pitchFamily="34" charset="-128"/>
                        </a:rPr>
                        <a:t>Examples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r>
              <a:tr h="180975">
                <a:tc rowSpan="3">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Times" pitchFamily="18" charset="0"/>
                        <a:buNone/>
                        <a:tabLst/>
                      </a:pPr>
                      <a:r>
                        <a:rPr kumimoji="0" lang="en-GB" sz="2400" b="0" i="0" u="none" strike="noStrike" cap="none" normalizeH="0" baseline="0" smtClean="0">
                          <a:ln>
                            <a:noFill/>
                          </a:ln>
                          <a:solidFill>
                            <a:schemeClr val="bg1"/>
                          </a:solidFill>
                          <a:effectLst/>
                          <a:latin typeface="Arial" charset="0"/>
                          <a:ea typeface="Arial Unicode MS" pitchFamily="34" charset="-128"/>
                          <a:cs typeface="Arial Unicode MS" pitchFamily="34" charset="-128"/>
                        </a:rPr>
                        <a:t>WHO</a:t>
                      </a:r>
                    </a:p>
                  </a:txBody>
                  <a:tcPr marL="90000" marR="90000" marT="46800" marB="46800"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66"/>
                    </a:solidFill>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Who is this strategy primarily 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Board, CEO, Group 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vMerge="1">
                  <a:txBody>
                    <a:bodyPr/>
                    <a:lstStyle/>
                    <a:p>
                      <a:endParaRPr lang="en-GB"/>
                    </a:p>
                  </a:txBody>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Who are other key stakeholders?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Board, BU CEOs, BU CIOs, Group 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vMerge="1">
                  <a:txBody>
                    <a:bodyPr/>
                    <a:lstStyle/>
                    <a:p>
                      <a:endParaRPr lang="en-GB"/>
                    </a:p>
                  </a:txBody>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What roles will they play?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Sponsor, ratify, create, review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73100">
                <a:tc rowSpan="3">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Times" pitchFamily="18" charset="0"/>
                        <a:buNone/>
                        <a:tabLst/>
                      </a:pPr>
                      <a:r>
                        <a:rPr kumimoji="0" lang="en-GB" sz="2400" b="0" i="0" u="none" strike="noStrike" cap="none" normalizeH="0" baseline="0" smtClean="0">
                          <a:ln>
                            <a:noFill/>
                          </a:ln>
                          <a:solidFill>
                            <a:schemeClr val="bg1"/>
                          </a:solidFill>
                          <a:effectLst/>
                          <a:latin typeface="Arial" charset="0"/>
                          <a:ea typeface="Arial Unicode MS" pitchFamily="34" charset="-128"/>
                          <a:cs typeface="Arial Unicode MS" pitchFamily="34" charset="-128"/>
                        </a:rPr>
                        <a:t>WHY</a:t>
                      </a:r>
                    </a:p>
                  </a:txBody>
                  <a:tcPr marL="90000" marR="90000" marT="46800" marB="46800"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66"/>
                    </a:solidFill>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What exactly do we want to achieve with this strategy?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Ensure IT is adding as much value as possible, build IT’s credibility, inspiring the IT organization, avoiding deviance from direction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vMerge="1">
                  <a:txBody>
                    <a:bodyPr/>
                    <a:lstStyle/>
                    <a:p>
                      <a:endParaRPr lang="en-GB"/>
                    </a:p>
                  </a:txBody>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Any specific burning issues to solve?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Making group vs. business unit approaches visible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vMerge="1">
                  <a:txBody>
                    <a:bodyPr/>
                    <a:lstStyle/>
                    <a:p>
                      <a:endParaRPr lang="en-GB"/>
                    </a:p>
                  </a:txBody>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How will we know if it’s successful?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Architectural compliance, IT staff will know strategy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rowSpan="4">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Times" pitchFamily="18" charset="0"/>
                        <a:buNone/>
                        <a:tabLst/>
                      </a:pPr>
                      <a:r>
                        <a:rPr kumimoji="0" lang="en-GB" sz="2400" b="0" i="0" u="none" strike="noStrike" cap="none" normalizeH="0" baseline="0" smtClean="0">
                          <a:ln>
                            <a:noFill/>
                          </a:ln>
                          <a:solidFill>
                            <a:schemeClr val="bg1"/>
                          </a:solidFill>
                          <a:effectLst/>
                          <a:latin typeface="Arial" charset="0"/>
                          <a:ea typeface="Arial Unicode MS" pitchFamily="34" charset="-128"/>
                          <a:cs typeface="Arial Unicode MS" pitchFamily="34" charset="-128"/>
                        </a:rPr>
                        <a:t>WHAT</a:t>
                      </a:r>
                    </a:p>
                  </a:txBody>
                  <a:tcPr marL="90000" marR="90000" marT="46800" marB="46800"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66"/>
                    </a:solidFill>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What entities will this cover?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Whole group, corporate only, some geographies only, some business units 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vMerge="1">
                  <a:txBody>
                    <a:bodyPr/>
                    <a:lstStyle/>
                    <a:p>
                      <a:endParaRPr lang="en-GB"/>
                    </a:p>
                  </a:txBody>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What areas will this cover?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 IT, information, Operational Technologies (OT), other non-IT such as business process 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vMerge="1">
                  <a:txBody>
                    <a:bodyPr/>
                    <a:lstStyle/>
                    <a:p>
                      <a:endParaRPr lang="en-GB"/>
                    </a:p>
                  </a:txBody>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Any conventional areas to exclude?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(Refer to the strategy template in this document)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1150">
                <a:tc vMerge="1">
                  <a:txBody>
                    <a:bodyPr/>
                    <a:lstStyle/>
                    <a:p>
                      <a:endParaRPr lang="en-GB"/>
                    </a:p>
                  </a:txBody>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What timeframes?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Detailed plan for 12-18m, direction for 3-5 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rowSpan="4">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Times" pitchFamily="18" charset="0"/>
                        <a:buNone/>
                        <a:tabLst/>
                      </a:pPr>
                      <a:r>
                        <a:rPr kumimoji="0" lang="en-GB" sz="2400" b="0" i="0" u="none" strike="noStrike" cap="none" normalizeH="0" baseline="0" smtClean="0">
                          <a:ln>
                            <a:noFill/>
                          </a:ln>
                          <a:solidFill>
                            <a:schemeClr val="bg1"/>
                          </a:solidFill>
                          <a:effectLst/>
                          <a:latin typeface="Arial" charset="0"/>
                          <a:ea typeface="Arial Unicode MS" pitchFamily="34" charset="-128"/>
                          <a:cs typeface="Arial Unicode MS" pitchFamily="34" charset="-128"/>
                        </a:rPr>
                        <a:t>HOW</a:t>
                      </a:r>
                    </a:p>
                  </a:txBody>
                  <a:tcPr marL="90000" marR="90000" marT="46800" marB="46800"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66"/>
                    </a:solidFill>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Touch points with other processes?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With business strategy, budget cycle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vMerge="1">
                  <a:txBody>
                    <a:bodyPr/>
                    <a:lstStyle/>
                    <a:p>
                      <a:endParaRPr lang="en-GB"/>
                    </a:p>
                  </a:txBody>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How much of who’s time to create 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2 months effort for strategist and architect + 1 consultant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vMerge="1">
                  <a:txBody>
                    <a:bodyPr/>
                    <a:lstStyle/>
                    <a:p>
                      <a:endParaRPr lang="en-GB"/>
                    </a:p>
                  </a:txBody>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Where will external input be used?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Reviews of template, process and final draft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vMerge="1">
                  <a:txBody>
                    <a:bodyPr/>
                    <a:lstStyle/>
                    <a:p>
                      <a:endParaRPr lang="en-GB"/>
                    </a:p>
                  </a:txBody>
                  <a:tcPr/>
                </a:tc>
                <a:tc gridSpan="2">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0" u="none" strike="noStrike" cap="none" normalizeH="0" baseline="0" smtClean="0">
                          <a:ln>
                            <a:noFill/>
                          </a:ln>
                          <a:solidFill>
                            <a:schemeClr val="tx1"/>
                          </a:solidFill>
                          <a:effectLst/>
                          <a:latin typeface="Arial" charset="0"/>
                          <a:ea typeface="Arial Unicode MS" pitchFamily="34" charset="-128"/>
                          <a:cs typeface="Arial Unicode MS" pitchFamily="34" charset="-128"/>
                        </a:rPr>
                        <a:t>How long will it take?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30000"/>
                        </a:spcBef>
                        <a:spcAft>
                          <a:spcPct val="10000"/>
                        </a:spcAft>
                        <a:buClr>
                          <a:schemeClr val="accent1"/>
                        </a:buClr>
                        <a:buSzTx/>
                        <a:buFont typeface="Times" pitchFamily="18" charset="0"/>
                        <a:buNone/>
                        <a:tabLst/>
                      </a:pPr>
                      <a:r>
                        <a:rPr kumimoji="0" lang="en-GB" sz="1400" b="0" i="1" u="none" strike="noStrike" cap="none" normalizeH="0" baseline="0" smtClean="0">
                          <a:ln>
                            <a:noFill/>
                          </a:ln>
                          <a:solidFill>
                            <a:schemeClr val="accent1"/>
                          </a:solidFill>
                          <a:effectLst/>
                          <a:latin typeface="Arial" charset="0"/>
                          <a:ea typeface="Arial Unicode MS" pitchFamily="34" charset="-128"/>
                          <a:cs typeface="Arial Unicode MS" pitchFamily="34" charset="-128"/>
                        </a:rPr>
                        <a:t>6 months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4393" y="190500"/>
            <a:ext cx="5556369" cy="885825"/>
          </a:xfrm>
        </p:spPr>
        <p:txBody>
          <a:bodyPr/>
          <a:lstStyle/>
          <a:p>
            <a:r>
              <a:rPr lang="en-GB" dirty="0" smtClean="0"/>
              <a:t>What is driving you?</a:t>
            </a:r>
            <a:endParaRPr lang="en-GB" dirty="0"/>
          </a:p>
        </p:txBody>
      </p:sp>
      <p:sp>
        <p:nvSpPr>
          <p:cNvPr id="4" name="AutoShape 8"/>
          <p:cNvSpPr>
            <a:spLocks noChangeArrowheads="1"/>
          </p:cNvSpPr>
          <p:nvPr/>
        </p:nvSpPr>
        <p:spPr bwMode="gray">
          <a:xfrm>
            <a:off x="40944" y="294093"/>
            <a:ext cx="2968625" cy="657225"/>
          </a:xfrm>
          <a:prstGeom prst="flowChartAlternateProcess">
            <a:avLst/>
          </a:prstGeom>
          <a:solidFill>
            <a:srgbClr val="00529B"/>
          </a:solidFill>
          <a:ln w="12700" algn="ctr">
            <a:solidFill>
              <a:schemeClr val="bg1"/>
            </a:solidFill>
            <a:miter lim="800000"/>
            <a:headEnd type="none" w="lg" len="lg"/>
            <a:tailEnd type="none" w="lg" len="lg"/>
          </a:ln>
          <a:effectLst/>
        </p:spPr>
        <p:txBody>
          <a:bodyPr wrap="none" anchor="ctr"/>
          <a:lstStyle/>
          <a:p>
            <a:pPr eaLnBrk="1" hangingPunct="1">
              <a:lnSpc>
                <a:spcPct val="90000"/>
              </a:lnSpc>
              <a:spcBef>
                <a:spcPct val="0"/>
              </a:spcBef>
              <a:defRPr/>
            </a:pPr>
            <a:r>
              <a:rPr lang="en-US" sz="2800">
                <a:solidFill>
                  <a:schemeClr val="bg1"/>
                </a:solidFill>
                <a:effectLst>
                  <a:outerShdw blurRad="38100" dist="38100" dir="2700000" algn="tl">
                    <a:srgbClr val="000000"/>
                  </a:outerShdw>
                </a:effectLst>
                <a:latin typeface="Arial" charset="0"/>
              </a:rPr>
              <a:t>Business Context</a:t>
            </a:r>
          </a:p>
        </p:txBody>
      </p:sp>
      <p:grpSp>
        <p:nvGrpSpPr>
          <p:cNvPr id="10" name="Group 19"/>
          <p:cNvGrpSpPr/>
          <p:nvPr/>
        </p:nvGrpSpPr>
        <p:grpSpPr>
          <a:xfrm>
            <a:off x="95536" y="1256404"/>
            <a:ext cx="4888735" cy="4995115"/>
            <a:chOff x="0" y="1256404"/>
            <a:chExt cx="4888735" cy="4995115"/>
          </a:xfrm>
        </p:grpSpPr>
        <p:sp>
          <p:nvSpPr>
            <p:cNvPr id="5" name="TextBox 4"/>
            <p:cNvSpPr txBox="1"/>
            <p:nvPr/>
          </p:nvSpPr>
          <p:spPr>
            <a:xfrm>
              <a:off x="1031213" y="3589364"/>
              <a:ext cx="3127779" cy="424732"/>
            </a:xfrm>
            <a:prstGeom prst="rect">
              <a:avLst/>
            </a:prstGeom>
            <a:noFill/>
          </p:spPr>
          <p:txBody>
            <a:bodyPr wrap="none" rtlCol="0">
              <a:spAutoFit/>
            </a:bodyPr>
            <a:lstStyle/>
            <a:p>
              <a:r>
                <a:rPr lang="en-GB" dirty="0" smtClean="0"/>
                <a:t>Products &amp; Services?</a:t>
              </a:r>
              <a:endParaRPr lang="en-GB" dirty="0"/>
            </a:p>
          </p:txBody>
        </p:sp>
        <p:grpSp>
          <p:nvGrpSpPr>
            <p:cNvPr id="11" name="Group 9"/>
            <p:cNvGrpSpPr/>
            <p:nvPr/>
          </p:nvGrpSpPr>
          <p:grpSpPr>
            <a:xfrm>
              <a:off x="1110662" y="1787859"/>
              <a:ext cx="3029803" cy="1746914"/>
              <a:chOff x="3043451" y="1787859"/>
              <a:chExt cx="3029803" cy="1746914"/>
            </a:xfrm>
          </p:grpSpPr>
          <p:sp>
            <p:nvSpPr>
              <p:cNvPr id="6" name="Down Arrow 5"/>
              <p:cNvSpPr/>
              <p:nvPr/>
            </p:nvSpPr>
            <p:spPr bwMode="auto">
              <a:xfrm>
                <a:off x="3043451" y="1787859"/>
                <a:ext cx="3029803" cy="1746914"/>
              </a:xfrm>
              <a:prstGeom prst="downArrow">
                <a:avLst/>
              </a:prstGeom>
              <a:solidFill>
                <a:srgbClr val="00529B"/>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855315" y="1828800"/>
                <a:ext cx="1399742" cy="757130"/>
              </a:xfrm>
              <a:prstGeom prst="rect">
                <a:avLst/>
              </a:prstGeom>
              <a:noFill/>
            </p:spPr>
            <p:txBody>
              <a:bodyPr wrap="none" rtlCol="0">
                <a:spAutoFit/>
              </a:bodyPr>
              <a:lstStyle/>
              <a:p>
                <a:r>
                  <a:rPr lang="en-GB" b="1" dirty="0" smtClean="0">
                    <a:solidFill>
                      <a:schemeClr val="bg1"/>
                    </a:solidFill>
                  </a:rPr>
                  <a:t>External</a:t>
                </a:r>
                <a:br>
                  <a:rPr lang="en-GB" b="1" dirty="0" smtClean="0">
                    <a:solidFill>
                      <a:schemeClr val="bg1"/>
                    </a:solidFill>
                  </a:rPr>
                </a:br>
                <a:r>
                  <a:rPr lang="en-GB" b="1" dirty="0" smtClean="0">
                    <a:solidFill>
                      <a:schemeClr val="bg1"/>
                    </a:solidFill>
                  </a:rPr>
                  <a:t>Drivers</a:t>
                </a:r>
                <a:endParaRPr lang="en-GB" b="1" dirty="0">
                  <a:solidFill>
                    <a:schemeClr val="bg1"/>
                  </a:solidFill>
                </a:endParaRPr>
              </a:p>
            </p:txBody>
          </p:sp>
        </p:grpSp>
        <p:grpSp>
          <p:nvGrpSpPr>
            <p:cNvPr id="18" name="Group 10"/>
            <p:cNvGrpSpPr/>
            <p:nvPr/>
          </p:nvGrpSpPr>
          <p:grpSpPr>
            <a:xfrm>
              <a:off x="1110662" y="4053388"/>
              <a:ext cx="3029803" cy="1746914"/>
              <a:chOff x="3043451" y="4053388"/>
              <a:chExt cx="3029803" cy="1746914"/>
            </a:xfrm>
          </p:grpSpPr>
          <p:sp>
            <p:nvSpPr>
              <p:cNvPr id="7" name="Down Arrow 6"/>
              <p:cNvSpPr/>
              <p:nvPr/>
            </p:nvSpPr>
            <p:spPr bwMode="auto">
              <a:xfrm flipV="1">
                <a:off x="3043451" y="4053388"/>
                <a:ext cx="3029803" cy="1746914"/>
              </a:xfrm>
              <a:prstGeom prst="downArrow">
                <a:avLst/>
              </a:prstGeom>
              <a:solidFill>
                <a:srgbClr val="00529B"/>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3907413" y="4940489"/>
                <a:ext cx="1295547" cy="757130"/>
              </a:xfrm>
              <a:prstGeom prst="rect">
                <a:avLst/>
              </a:prstGeom>
              <a:noFill/>
            </p:spPr>
            <p:txBody>
              <a:bodyPr wrap="none" rtlCol="0">
                <a:spAutoFit/>
              </a:bodyPr>
              <a:lstStyle/>
              <a:p>
                <a:r>
                  <a:rPr lang="en-GB" b="1" dirty="0" smtClean="0">
                    <a:solidFill>
                      <a:schemeClr val="bg1"/>
                    </a:solidFill>
                  </a:rPr>
                  <a:t>Internal</a:t>
                </a:r>
                <a:br>
                  <a:rPr lang="en-GB" b="1" dirty="0" smtClean="0">
                    <a:solidFill>
                      <a:schemeClr val="bg1"/>
                    </a:solidFill>
                  </a:rPr>
                </a:br>
                <a:r>
                  <a:rPr lang="en-GB" b="1" dirty="0" smtClean="0">
                    <a:solidFill>
                      <a:schemeClr val="bg1"/>
                    </a:solidFill>
                  </a:rPr>
                  <a:t>Drivers</a:t>
                </a:r>
                <a:endParaRPr lang="en-GB" b="1" dirty="0">
                  <a:solidFill>
                    <a:schemeClr val="bg1"/>
                  </a:solidFill>
                </a:endParaRPr>
              </a:p>
            </p:txBody>
          </p:sp>
        </p:grpSp>
        <p:sp>
          <p:nvSpPr>
            <p:cNvPr id="12" name="TextBox 11"/>
            <p:cNvSpPr txBox="1"/>
            <p:nvPr/>
          </p:nvSpPr>
          <p:spPr>
            <a:xfrm rot="19917376">
              <a:off x="657535" y="5350732"/>
              <a:ext cx="708848" cy="313932"/>
            </a:xfrm>
            <a:prstGeom prst="rect">
              <a:avLst/>
            </a:prstGeom>
            <a:noFill/>
          </p:spPr>
          <p:txBody>
            <a:bodyPr wrap="none" rtlCol="0">
              <a:spAutoFit/>
            </a:bodyPr>
            <a:lstStyle/>
            <a:p>
              <a:r>
                <a:rPr lang="en-GB" sz="1600" dirty="0" smtClean="0"/>
                <a:t>Costs</a:t>
              </a:r>
              <a:endParaRPr lang="en-GB" sz="1600" dirty="0"/>
            </a:p>
          </p:txBody>
        </p:sp>
        <p:sp>
          <p:nvSpPr>
            <p:cNvPr id="13" name="TextBox 12"/>
            <p:cNvSpPr txBox="1"/>
            <p:nvPr/>
          </p:nvSpPr>
          <p:spPr>
            <a:xfrm rot="1248743">
              <a:off x="3713413" y="1787049"/>
              <a:ext cx="1175322" cy="535531"/>
            </a:xfrm>
            <a:prstGeom prst="rect">
              <a:avLst/>
            </a:prstGeom>
            <a:noFill/>
          </p:spPr>
          <p:txBody>
            <a:bodyPr wrap="none" rtlCol="0">
              <a:spAutoFit/>
            </a:bodyPr>
            <a:lstStyle/>
            <a:p>
              <a:r>
                <a:rPr lang="en-GB" sz="1600" dirty="0" smtClean="0"/>
                <a:t>Regulatory</a:t>
              </a:r>
              <a:br>
                <a:rPr lang="en-GB" sz="1600" dirty="0" smtClean="0"/>
              </a:br>
              <a:r>
                <a:rPr lang="en-GB" sz="1600" dirty="0" smtClean="0"/>
                <a:t>Changes</a:t>
              </a:r>
              <a:endParaRPr lang="en-GB" sz="1600" dirty="0"/>
            </a:p>
          </p:txBody>
        </p:sp>
        <p:sp>
          <p:nvSpPr>
            <p:cNvPr id="14" name="TextBox 13"/>
            <p:cNvSpPr txBox="1"/>
            <p:nvPr/>
          </p:nvSpPr>
          <p:spPr>
            <a:xfrm rot="20397411">
              <a:off x="726115" y="1323026"/>
              <a:ext cx="1117614" cy="535531"/>
            </a:xfrm>
            <a:prstGeom prst="rect">
              <a:avLst/>
            </a:prstGeom>
            <a:noFill/>
          </p:spPr>
          <p:txBody>
            <a:bodyPr wrap="none" rtlCol="0">
              <a:spAutoFit/>
            </a:bodyPr>
            <a:lstStyle/>
            <a:p>
              <a:r>
                <a:rPr lang="en-GB" sz="1600" dirty="0" smtClean="0"/>
                <a:t>Disruptive</a:t>
              </a:r>
              <a:br>
                <a:rPr lang="en-GB" sz="1600" dirty="0" smtClean="0"/>
              </a:br>
              <a:r>
                <a:rPr lang="en-GB" sz="1600" dirty="0" smtClean="0"/>
                <a:t>innovation</a:t>
              </a:r>
              <a:endParaRPr lang="en-GB" sz="1600" dirty="0"/>
            </a:p>
          </p:txBody>
        </p:sp>
        <p:sp>
          <p:nvSpPr>
            <p:cNvPr id="15" name="TextBox 14"/>
            <p:cNvSpPr txBox="1"/>
            <p:nvPr/>
          </p:nvSpPr>
          <p:spPr>
            <a:xfrm>
              <a:off x="0" y="2198099"/>
              <a:ext cx="1641796" cy="313932"/>
            </a:xfrm>
            <a:prstGeom prst="rect">
              <a:avLst/>
            </a:prstGeom>
            <a:noFill/>
          </p:spPr>
          <p:txBody>
            <a:bodyPr wrap="none" rtlCol="0">
              <a:spAutoFit/>
            </a:bodyPr>
            <a:lstStyle/>
            <a:p>
              <a:r>
                <a:rPr lang="en-GB" sz="1600" dirty="0" smtClean="0"/>
                <a:t>Socio-economic</a:t>
              </a:r>
              <a:endParaRPr lang="en-GB" sz="1600" dirty="0"/>
            </a:p>
          </p:txBody>
        </p:sp>
        <p:sp>
          <p:nvSpPr>
            <p:cNvPr id="16" name="TextBox 15"/>
            <p:cNvSpPr txBox="1"/>
            <p:nvPr/>
          </p:nvSpPr>
          <p:spPr>
            <a:xfrm>
              <a:off x="2520167" y="1256404"/>
              <a:ext cx="832279" cy="313932"/>
            </a:xfrm>
            <a:prstGeom prst="rect">
              <a:avLst/>
            </a:prstGeom>
            <a:noFill/>
          </p:spPr>
          <p:txBody>
            <a:bodyPr wrap="none" rtlCol="0">
              <a:spAutoFit/>
            </a:bodyPr>
            <a:lstStyle/>
            <a:p>
              <a:r>
                <a:rPr lang="en-GB" sz="1600" dirty="0" smtClean="0"/>
                <a:t>Politics</a:t>
              </a:r>
              <a:endParaRPr lang="en-GB" sz="1600" dirty="0"/>
            </a:p>
          </p:txBody>
        </p:sp>
        <p:sp>
          <p:nvSpPr>
            <p:cNvPr id="17" name="TextBox 16"/>
            <p:cNvSpPr txBox="1"/>
            <p:nvPr/>
          </p:nvSpPr>
          <p:spPr>
            <a:xfrm rot="1486486">
              <a:off x="3527838" y="5076176"/>
              <a:ext cx="1233030" cy="586827"/>
            </a:xfrm>
            <a:prstGeom prst="rect">
              <a:avLst/>
            </a:prstGeom>
            <a:noFill/>
          </p:spPr>
          <p:txBody>
            <a:bodyPr wrap="square" rtlCol="0">
              <a:spAutoFit/>
            </a:bodyPr>
            <a:lstStyle/>
            <a:p>
              <a:pPr>
                <a:spcBef>
                  <a:spcPts val="376"/>
                </a:spcBef>
                <a:spcAft>
                  <a:spcPts val="0"/>
                </a:spcAft>
              </a:pPr>
              <a:r>
                <a:rPr lang="en-GB" sz="1600" dirty="0" smtClean="0"/>
                <a:t>Growth/</a:t>
              </a:r>
            </a:p>
            <a:p>
              <a:pPr>
                <a:spcBef>
                  <a:spcPts val="376"/>
                </a:spcBef>
                <a:spcAft>
                  <a:spcPts val="0"/>
                </a:spcAft>
              </a:pPr>
              <a:r>
                <a:rPr lang="en-GB" sz="1600" dirty="0" smtClean="0"/>
                <a:t>Contraction</a:t>
              </a:r>
              <a:endParaRPr lang="en-GB" sz="1600" dirty="0"/>
            </a:p>
          </p:txBody>
        </p:sp>
        <p:sp>
          <p:nvSpPr>
            <p:cNvPr id="19" name="TextBox 18"/>
            <p:cNvSpPr txBox="1"/>
            <p:nvPr/>
          </p:nvSpPr>
          <p:spPr>
            <a:xfrm rot="583186">
              <a:off x="2037166" y="5937587"/>
              <a:ext cx="1197765" cy="313932"/>
            </a:xfrm>
            <a:prstGeom prst="rect">
              <a:avLst/>
            </a:prstGeom>
            <a:noFill/>
          </p:spPr>
          <p:txBody>
            <a:bodyPr wrap="none" rtlCol="0">
              <a:spAutoFit/>
            </a:bodyPr>
            <a:lstStyle/>
            <a:p>
              <a:r>
                <a:rPr lang="en-GB" sz="1600" dirty="0" smtClean="0"/>
                <a:t>Complexity</a:t>
              </a:r>
              <a:endParaRPr lang="en-GB" sz="1600" dirty="0"/>
            </a:p>
          </p:txBody>
        </p:sp>
      </p:grpSp>
      <p:sp>
        <p:nvSpPr>
          <p:cNvPr id="21" name="TextBox 20"/>
          <p:cNvSpPr txBox="1"/>
          <p:nvPr/>
        </p:nvSpPr>
        <p:spPr>
          <a:xfrm>
            <a:off x="5227015" y="2811439"/>
            <a:ext cx="2996333" cy="1600438"/>
          </a:xfrm>
          <a:prstGeom prst="rect">
            <a:avLst/>
          </a:prstGeom>
          <a:noFill/>
        </p:spPr>
        <p:txBody>
          <a:bodyPr wrap="none" rtlCol="0">
            <a:spAutoFit/>
          </a:bodyPr>
          <a:lstStyle/>
          <a:p>
            <a:r>
              <a:rPr lang="en-GB" sz="2800" b="1" dirty="0" smtClean="0">
                <a:solidFill>
                  <a:schemeClr val="accent1"/>
                </a:solidFill>
              </a:rPr>
              <a:t>CHALLENGE</a:t>
            </a:r>
          </a:p>
          <a:p>
            <a:r>
              <a:rPr lang="en-GB" sz="2800" b="1" dirty="0" smtClean="0">
                <a:solidFill>
                  <a:schemeClr val="accent1"/>
                </a:solidFill>
              </a:rPr>
              <a:t>OR</a:t>
            </a:r>
          </a:p>
          <a:p>
            <a:r>
              <a:rPr lang="en-GB" sz="2800" b="1" dirty="0" smtClean="0">
                <a:solidFill>
                  <a:schemeClr val="accent1"/>
                </a:solidFill>
              </a:rPr>
              <a:t>OPPORTUNITY?</a:t>
            </a:r>
            <a:endParaRPr lang="en-GB" sz="2800" b="1" dirty="0">
              <a:solidFill>
                <a:schemeClr val="accent1"/>
              </a:solidFill>
            </a:endParaRPr>
          </a:p>
        </p:txBody>
      </p:sp>
      <p:sp>
        <p:nvSpPr>
          <p:cNvPr id="22" name="Slide Number Placeholder 21"/>
          <p:cNvSpPr>
            <a:spLocks noGrp="1"/>
          </p:cNvSpPr>
          <p:nvPr>
            <p:ph type="sldNum" sz="quarter" idx="12"/>
          </p:nvPr>
        </p:nvSpPr>
        <p:spPr/>
        <p:txBody>
          <a:bodyPr/>
          <a:lstStyle/>
          <a:p>
            <a:fld id="{76F7E90A-D581-4D26-B3B5-CCF0CCF4C88A}" type="slidenum">
              <a:rPr lang="en-IE" smtClean="0"/>
              <a:pPr/>
              <a:t>8</a:t>
            </a:fld>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lstStyle/>
          <a:p>
            <a:r>
              <a:rPr lang="en-IE" dirty="0" smtClean="0"/>
              <a:t>Investing to Transform	</a:t>
            </a:r>
            <a:endParaRPr lang="en-IE" dirty="0"/>
          </a:p>
        </p:txBody>
      </p:sp>
      <p:sp>
        <p:nvSpPr>
          <p:cNvPr id="3" name="Content Placeholder 2"/>
          <p:cNvSpPr>
            <a:spLocks noGrp="1"/>
          </p:cNvSpPr>
          <p:nvPr>
            <p:ph idx="1"/>
          </p:nvPr>
        </p:nvSpPr>
        <p:spPr/>
        <p:txBody>
          <a:bodyPr>
            <a:normAutofit/>
          </a:bodyPr>
          <a:lstStyle/>
          <a:p>
            <a:pPr marL="0" indent="0">
              <a:buNone/>
            </a:pPr>
            <a:endParaRPr lang="en-IE" dirty="0" smtClean="0"/>
          </a:p>
        </p:txBody>
      </p:sp>
      <p:graphicFrame>
        <p:nvGraphicFramePr>
          <p:cNvPr id="5" name="Table 4"/>
          <p:cNvGraphicFramePr>
            <a:graphicFrameLocks noGrp="1"/>
          </p:cNvGraphicFramePr>
          <p:nvPr>
            <p:extLst>
              <p:ext uri="{D42A27DB-BD31-4B8C-83A1-F6EECF244321}">
                <p14:modId xmlns:p14="http://schemas.microsoft.com/office/powerpoint/2010/main" val="1756083302"/>
              </p:ext>
            </p:extLst>
          </p:nvPr>
        </p:nvGraphicFramePr>
        <p:xfrm>
          <a:off x="179512" y="980728"/>
          <a:ext cx="8712968" cy="5624696"/>
        </p:xfrm>
        <a:graphic>
          <a:graphicData uri="http://schemas.openxmlformats.org/drawingml/2006/table">
            <a:tbl>
              <a:tblPr firstRow="1" bandRow="1">
                <a:tableStyleId>{5C22544A-7EE6-4342-B048-85BDC9FD1C3A}</a:tableStyleId>
              </a:tblPr>
              <a:tblGrid>
                <a:gridCol w="3600400"/>
                <a:gridCol w="5112568"/>
              </a:tblGrid>
              <a:tr h="456496">
                <a:tc>
                  <a:txBody>
                    <a:bodyPr/>
                    <a:lstStyle/>
                    <a:p>
                      <a:r>
                        <a:rPr lang="en-IE" sz="2400" b="1" dirty="0" smtClean="0"/>
                        <a:t>Discussion points</a:t>
                      </a:r>
                      <a:endParaRPr lang="en-IE" sz="2400" b="1" dirty="0"/>
                    </a:p>
                  </a:txBody>
                  <a:tcPr/>
                </a:tc>
                <a:tc>
                  <a:txBody>
                    <a:bodyPr/>
                    <a:lstStyle/>
                    <a:p>
                      <a:r>
                        <a:rPr lang="en-IE" sz="2400" b="1" dirty="0" smtClean="0"/>
                        <a:t>Opportunity</a:t>
                      </a:r>
                      <a:endParaRPr lang="en-IE" sz="2400" b="1" dirty="0"/>
                    </a:p>
                  </a:txBody>
                  <a:tcPr/>
                </a:tc>
              </a:tr>
              <a:tr h="1944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2400" b="1" dirty="0" smtClean="0">
                          <a:solidFill>
                            <a:schemeClr val="bg1"/>
                          </a:solidFill>
                        </a:rPr>
                        <a:t>Examine potential cost saving areas</a:t>
                      </a:r>
                    </a:p>
                  </a:txBody>
                  <a:tcPr>
                    <a:solidFill>
                      <a:schemeClr val="accent1"/>
                    </a:solidFill>
                  </a:tcPr>
                </a:tc>
                <a:tc>
                  <a:txBody>
                    <a:bodyPr/>
                    <a:lstStyle/>
                    <a:p>
                      <a:pPr marL="457200" lvl="0" indent="-457200">
                        <a:buFont typeface="Arial" pitchFamily="34" charset="0"/>
                        <a:buChar char="•"/>
                      </a:pPr>
                      <a:r>
                        <a:rPr lang="en-IE" sz="2400" b="1" dirty="0" smtClean="0">
                          <a:solidFill>
                            <a:schemeClr val="bg1"/>
                          </a:solidFill>
                        </a:rPr>
                        <a:t>Rationalisation</a:t>
                      </a:r>
                      <a:r>
                        <a:rPr lang="en-IE" sz="2400" b="1" baseline="0" dirty="0" smtClean="0">
                          <a:solidFill>
                            <a:schemeClr val="bg1"/>
                          </a:solidFill>
                        </a:rPr>
                        <a:t> - </a:t>
                      </a:r>
                      <a:r>
                        <a:rPr lang="en-IE" sz="2400" b="1" dirty="0" smtClean="0">
                          <a:solidFill>
                            <a:schemeClr val="bg1"/>
                          </a:solidFill>
                        </a:rPr>
                        <a:t>because it …</a:t>
                      </a:r>
                    </a:p>
                    <a:p>
                      <a:pPr marL="457200" lvl="0" indent="-457200">
                        <a:buFont typeface="Arial" pitchFamily="34" charset="0"/>
                        <a:buChar char="•"/>
                      </a:pPr>
                      <a:r>
                        <a:rPr lang="en-IE" sz="2400" b="1" dirty="0" smtClean="0">
                          <a:solidFill>
                            <a:schemeClr val="bg1"/>
                          </a:solidFill>
                        </a:rPr>
                        <a:t>Simplification -</a:t>
                      </a:r>
                      <a:r>
                        <a:rPr lang="en-IE" sz="2400" b="1" baseline="0" dirty="0" smtClean="0">
                          <a:solidFill>
                            <a:schemeClr val="bg1"/>
                          </a:solidFill>
                        </a:rPr>
                        <a:t> </a:t>
                      </a:r>
                      <a:r>
                        <a:rPr lang="en-IE" sz="2400" b="1" dirty="0" smtClean="0">
                          <a:solidFill>
                            <a:schemeClr val="bg1"/>
                          </a:solidFill>
                        </a:rPr>
                        <a:t>because it…</a:t>
                      </a:r>
                    </a:p>
                    <a:p>
                      <a:pPr marL="457200" lvl="0" indent="-457200">
                        <a:buFont typeface="Arial" pitchFamily="34" charset="0"/>
                        <a:buChar char="•"/>
                      </a:pPr>
                      <a:r>
                        <a:rPr lang="en-IE" sz="2400" b="1" dirty="0" smtClean="0">
                          <a:solidFill>
                            <a:schemeClr val="bg1"/>
                          </a:solidFill>
                        </a:rPr>
                        <a:t>Standardisation</a:t>
                      </a:r>
                    </a:p>
                    <a:p>
                      <a:pPr marL="457200" lvl="0" indent="-457200">
                        <a:buFont typeface="Arial" pitchFamily="34" charset="0"/>
                        <a:buChar char="•"/>
                      </a:pPr>
                      <a:r>
                        <a:rPr lang="en-IE" sz="2400" b="1" dirty="0" smtClean="0">
                          <a:solidFill>
                            <a:schemeClr val="bg1"/>
                          </a:solidFill>
                        </a:rPr>
                        <a:t>Sharing &amp; Collaboration</a:t>
                      </a:r>
                    </a:p>
                    <a:p>
                      <a:pPr marL="457200" lvl="0" indent="-457200">
                        <a:buFont typeface="Arial" pitchFamily="34" charset="0"/>
                        <a:buChar char="•"/>
                      </a:pPr>
                      <a:r>
                        <a:rPr lang="en-IE" sz="2400" b="1" dirty="0" smtClean="0">
                          <a:solidFill>
                            <a:schemeClr val="bg1"/>
                          </a:solidFill>
                        </a:rPr>
                        <a:t>Reduced duplication</a:t>
                      </a:r>
                    </a:p>
                    <a:p>
                      <a:pPr marL="457200" lvl="0" indent="-457200">
                        <a:buFont typeface="Arial" pitchFamily="34" charset="0"/>
                        <a:buChar char="•"/>
                      </a:pPr>
                      <a:r>
                        <a:rPr lang="en-IE" sz="2400" b="1" dirty="0" smtClean="0">
                          <a:solidFill>
                            <a:schemeClr val="bg1"/>
                          </a:solidFill>
                        </a:rPr>
                        <a:t>Reduced waste</a:t>
                      </a:r>
                    </a:p>
                    <a:p>
                      <a:pPr marL="457200" lvl="0" indent="-457200">
                        <a:buFont typeface="Arial" pitchFamily="34" charset="0"/>
                        <a:buChar char="•"/>
                      </a:pPr>
                      <a:r>
                        <a:rPr lang="en-IE" sz="2400" b="1" dirty="0" smtClean="0">
                          <a:solidFill>
                            <a:schemeClr val="bg1"/>
                          </a:solidFill>
                        </a:rPr>
                        <a:t>…</a:t>
                      </a:r>
                    </a:p>
                  </a:txBody>
                  <a:tcPr>
                    <a:solidFill>
                      <a:schemeClr val="accent1"/>
                    </a:solidFill>
                  </a:tcPr>
                </a:tc>
              </a:tr>
              <a:tr h="720080">
                <a:tc>
                  <a:txBody>
                    <a:bodyPr/>
                    <a:lstStyle/>
                    <a:p>
                      <a:r>
                        <a:rPr lang="en-IE" sz="2400" b="1" dirty="0" smtClean="0">
                          <a:solidFill>
                            <a:schemeClr val="bg1"/>
                          </a:solidFill>
                        </a:rPr>
                        <a:t>Faster implementation &amp; better responsiveness to citizen requests</a:t>
                      </a:r>
                      <a:endParaRPr lang="en-IE" sz="2400" b="1" dirty="0">
                        <a:solidFill>
                          <a:schemeClr val="bg1"/>
                        </a:solidFill>
                      </a:endParaRPr>
                    </a:p>
                  </a:txBody>
                  <a:tcPr>
                    <a:solidFill>
                      <a:schemeClr val="accent1"/>
                    </a:solidFill>
                  </a:tcPr>
                </a:tc>
                <a:tc>
                  <a:txBody>
                    <a:bodyPr/>
                    <a:lstStyle/>
                    <a:p>
                      <a:pPr marL="457200" indent="-457200">
                        <a:buFont typeface="Arial" pitchFamily="34" charset="0"/>
                        <a:buChar char="•"/>
                      </a:pPr>
                      <a:r>
                        <a:rPr lang="en-IE" sz="2400" b="1" dirty="0" smtClean="0">
                          <a:solidFill>
                            <a:schemeClr val="bg1"/>
                          </a:solidFill>
                        </a:rPr>
                        <a:t>Agile</a:t>
                      </a:r>
                    </a:p>
                    <a:p>
                      <a:pPr marL="457200" indent="-457200">
                        <a:buFont typeface="Arial" pitchFamily="34" charset="0"/>
                        <a:buChar char="•"/>
                      </a:pPr>
                      <a:r>
                        <a:rPr lang="en-IE" sz="2400" b="1" dirty="0" smtClean="0">
                          <a:solidFill>
                            <a:schemeClr val="bg1"/>
                          </a:solidFill>
                        </a:rPr>
                        <a:t>Procurement</a:t>
                      </a:r>
                    </a:p>
                    <a:p>
                      <a:pPr marL="457200" indent="-457200">
                        <a:buFont typeface="Arial" pitchFamily="34" charset="0"/>
                        <a:buChar char="•"/>
                      </a:pPr>
                      <a:r>
                        <a:rPr lang="en-IE" sz="2400" b="1" dirty="0" smtClean="0">
                          <a:solidFill>
                            <a:schemeClr val="bg1"/>
                          </a:solidFill>
                        </a:rPr>
                        <a:t>….</a:t>
                      </a:r>
                      <a:endParaRPr lang="en-IE" sz="2400" b="1" dirty="0">
                        <a:solidFill>
                          <a:schemeClr val="bg1"/>
                        </a:solidFill>
                      </a:endParaRPr>
                    </a:p>
                  </a:txBody>
                  <a:tcPr>
                    <a:solidFill>
                      <a:schemeClr val="accent1"/>
                    </a:solidFill>
                  </a:tcPr>
                </a:tc>
              </a:tr>
              <a:tr h="5040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E" sz="2400" b="1" dirty="0" smtClean="0">
                          <a:solidFill>
                            <a:schemeClr val="bg1"/>
                          </a:solidFill>
                        </a:rPr>
                        <a:t>Measurement</a:t>
                      </a:r>
                    </a:p>
                  </a:txBody>
                  <a:tcPr>
                    <a:solidFill>
                      <a:schemeClr val="accent1"/>
                    </a:solidFill>
                  </a:tcPr>
                </a:tc>
                <a:tc>
                  <a:txBody>
                    <a:bodyPr/>
                    <a:lstStyle/>
                    <a:p>
                      <a:pPr marL="457200" indent="-457200">
                        <a:buFont typeface="Arial" pitchFamily="34" charset="0"/>
                        <a:buChar char="•"/>
                      </a:pPr>
                      <a:r>
                        <a:rPr lang="en-IE" sz="2400" b="1" dirty="0" smtClean="0">
                          <a:solidFill>
                            <a:schemeClr val="bg1"/>
                          </a:solidFill>
                        </a:rPr>
                        <a:t>Metrics</a:t>
                      </a:r>
                    </a:p>
                    <a:p>
                      <a:pPr marL="457200" indent="-457200">
                        <a:buFont typeface="Arial" pitchFamily="34" charset="0"/>
                        <a:buChar char="•"/>
                      </a:pPr>
                      <a:r>
                        <a:rPr lang="en-IE" sz="2400" b="1" dirty="0" smtClean="0">
                          <a:solidFill>
                            <a:schemeClr val="bg1"/>
                          </a:solidFill>
                        </a:rPr>
                        <a:t>…</a:t>
                      </a:r>
                      <a:endParaRPr lang="en-IE" sz="2400" b="1" dirty="0">
                        <a:solidFill>
                          <a:schemeClr val="bg1"/>
                        </a:solidFill>
                      </a:endParaRPr>
                    </a:p>
                  </a:txBody>
                  <a:tcPr>
                    <a:solidFill>
                      <a:schemeClr val="accent1"/>
                    </a:solidFill>
                  </a:tcPr>
                </a:tc>
              </a:tr>
              <a:tr h="5040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E" sz="2400" b="1" dirty="0" smtClean="0">
                          <a:solidFill>
                            <a:schemeClr val="bg1"/>
                          </a:solidFill>
                        </a:rPr>
                        <a:t>User Examples</a:t>
                      </a:r>
                    </a:p>
                  </a:txBody>
                  <a:tcPr>
                    <a:solidFill>
                      <a:schemeClr val="accent1"/>
                    </a:solidFill>
                  </a:tcPr>
                </a:tc>
                <a:tc>
                  <a:txBody>
                    <a:bodyPr/>
                    <a:lstStyle/>
                    <a:p>
                      <a:pPr marL="457200" indent="-457200">
                        <a:buFont typeface="Arial" pitchFamily="34" charset="0"/>
                        <a:buChar char="•"/>
                      </a:pPr>
                      <a:r>
                        <a:rPr lang="en-IE" sz="2400" b="1" dirty="0" smtClean="0">
                          <a:solidFill>
                            <a:schemeClr val="bg1"/>
                          </a:solidFill>
                        </a:rPr>
                        <a:t>What does</a:t>
                      </a:r>
                      <a:r>
                        <a:rPr lang="en-IE" sz="2400" b="1" baseline="0" dirty="0" smtClean="0">
                          <a:solidFill>
                            <a:schemeClr val="bg1"/>
                          </a:solidFill>
                        </a:rPr>
                        <a:t> </a:t>
                      </a:r>
                      <a:r>
                        <a:rPr lang="en-IE" sz="2400" b="1" dirty="0" smtClean="0">
                          <a:solidFill>
                            <a:schemeClr val="bg1"/>
                          </a:solidFill>
                        </a:rPr>
                        <a:t>success look like?</a:t>
                      </a:r>
                      <a:endParaRPr lang="en-IE" sz="2400" b="1" dirty="0">
                        <a:solidFill>
                          <a:schemeClr val="bg1"/>
                        </a:solidFill>
                      </a:endParaRPr>
                    </a:p>
                  </a:txBody>
                  <a:tcPr>
                    <a:solidFill>
                      <a:schemeClr val="accent1"/>
                    </a:solidFill>
                  </a:tcPr>
                </a:tc>
              </a:tr>
            </a:tbl>
          </a:graphicData>
        </a:graphic>
      </p:graphicFrame>
      <p:sp>
        <p:nvSpPr>
          <p:cNvPr id="6" name="Slide Number Placeholder 5"/>
          <p:cNvSpPr>
            <a:spLocks noGrp="1"/>
          </p:cNvSpPr>
          <p:nvPr>
            <p:ph type="sldNum" sz="quarter" idx="12"/>
          </p:nvPr>
        </p:nvSpPr>
        <p:spPr/>
        <p:txBody>
          <a:bodyPr/>
          <a:lstStyle/>
          <a:p>
            <a:fld id="{76F7E90A-D581-4D26-B3B5-CCF0CCF4C88A}" type="slidenum">
              <a:rPr lang="en-IE" smtClean="0"/>
              <a:pPr/>
              <a:t>9</a:t>
            </a:fld>
            <a:endParaRPr lang="en-IE"/>
          </a:p>
        </p:txBody>
      </p:sp>
      <p:sp>
        <p:nvSpPr>
          <p:cNvPr id="4" name="TextBox 3"/>
          <p:cNvSpPr txBox="1"/>
          <p:nvPr/>
        </p:nvSpPr>
        <p:spPr>
          <a:xfrm>
            <a:off x="395536" y="2564904"/>
            <a:ext cx="4219360" cy="584775"/>
          </a:xfrm>
          <a:prstGeom prst="rect">
            <a:avLst/>
          </a:prstGeom>
          <a:solidFill>
            <a:schemeClr val="tx2">
              <a:lumMod val="60000"/>
              <a:lumOff val="40000"/>
            </a:schemeClr>
          </a:solidFill>
          <a:scene3d>
            <a:camera prst="orthographicFront">
              <a:rot lat="0" lon="0" rev="1800000"/>
            </a:camera>
            <a:lightRig rig="threePt" dir="t"/>
          </a:scene3d>
        </p:spPr>
        <p:txBody>
          <a:bodyPr wrap="none" rtlCol="0">
            <a:spAutoFit/>
          </a:bodyPr>
          <a:lstStyle/>
          <a:p>
            <a:r>
              <a:rPr lang="en-IE" sz="3200" b="1" dirty="0">
                <a:solidFill>
                  <a:srgbClr val="FFFF00"/>
                </a:solidFill>
              </a:rPr>
              <a:t>M</a:t>
            </a:r>
            <a:r>
              <a:rPr lang="en-IE" sz="3200" b="1" dirty="0" smtClean="0">
                <a:solidFill>
                  <a:srgbClr val="FFFF00"/>
                </a:solidFill>
              </a:rPr>
              <a:t>ove us towards 60/40</a:t>
            </a:r>
            <a:endParaRPr lang="en-IE" sz="3200" b="1" dirty="0">
              <a:solidFill>
                <a:srgbClr val="FFFF00"/>
              </a:solidFill>
            </a:endParaRPr>
          </a:p>
        </p:txBody>
      </p:sp>
      <p:sp>
        <p:nvSpPr>
          <p:cNvPr id="7" name="TextBox 6"/>
          <p:cNvSpPr txBox="1"/>
          <p:nvPr/>
        </p:nvSpPr>
        <p:spPr>
          <a:xfrm>
            <a:off x="1691680" y="4581128"/>
            <a:ext cx="4699300" cy="584775"/>
          </a:xfrm>
          <a:prstGeom prst="rect">
            <a:avLst/>
          </a:prstGeom>
          <a:solidFill>
            <a:schemeClr val="tx2">
              <a:lumMod val="60000"/>
              <a:lumOff val="40000"/>
            </a:schemeClr>
          </a:solidFill>
          <a:scene3d>
            <a:camera prst="orthographicFront">
              <a:rot lat="0" lon="0" rev="1800000"/>
            </a:camera>
            <a:lightRig rig="threePt" dir="t"/>
          </a:scene3d>
        </p:spPr>
        <p:txBody>
          <a:bodyPr wrap="none" rtlCol="0">
            <a:spAutoFit/>
          </a:bodyPr>
          <a:lstStyle/>
          <a:p>
            <a:r>
              <a:rPr lang="en-IE" sz="3200" b="1" dirty="0" smtClean="0">
                <a:solidFill>
                  <a:srgbClr val="FFFF00"/>
                </a:solidFill>
              </a:rPr>
              <a:t>Moves us quicker to 60/40</a:t>
            </a:r>
            <a:endParaRPr lang="en-IE" sz="3200" b="1" dirty="0">
              <a:solidFill>
                <a:srgbClr val="FFFF00"/>
              </a:solidFill>
            </a:endParaRPr>
          </a:p>
        </p:txBody>
      </p:sp>
    </p:spTree>
    <p:extLst>
      <p:ext uri="{BB962C8B-B14F-4D97-AF65-F5344CB8AC3E}">
        <p14:creationId xmlns:p14="http://schemas.microsoft.com/office/powerpoint/2010/main" val="90375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2471</TotalTime>
  <Words>3303</Words>
  <Application>Microsoft Office PowerPoint</Application>
  <PresentationFormat>On-screen Show (4:3)</PresentationFormat>
  <Paragraphs>376</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ICT Strategy Planning Session</vt:lpstr>
      <vt:lpstr>Aims for Today</vt:lpstr>
      <vt:lpstr>Key Themes</vt:lpstr>
      <vt:lpstr>Outputs from Today</vt:lpstr>
      <vt:lpstr>PowerPoint Presentation</vt:lpstr>
      <vt:lpstr>Great IT Strategies Are Brief, Complete, Business-Success-Focused</vt:lpstr>
      <vt:lpstr>Clarify the scope and purpose of your IT strategy</vt:lpstr>
      <vt:lpstr>What is driving you?</vt:lpstr>
      <vt:lpstr>Investing to Transform </vt:lpstr>
      <vt:lpstr>Recognising the Value Propositions</vt:lpstr>
      <vt:lpstr> Exploitation of New Technology &amp; Demand for Automation  </vt:lpstr>
      <vt:lpstr>What’s driving IT and digital strategies? </vt:lpstr>
      <vt:lpstr>Focus on the Citizen</vt:lpstr>
      <vt:lpstr>A refreshed and co-ordinated ICT Strategy – a launch-pad to ‘Invest to Transform’?</vt:lpstr>
      <vt:lpstr>Why Will You Succeed?</vt:lpstr>
      <vt:lpstr>The Four Futures of IT</vt:lpstr>
      <vt:lpstr>IT’s Evolving Role in the Business</vt:lpstr>
      <vt:lpstr>IT’s Evolving Role in the Business</vt:lpstr>
      <vt:lpstr>How might this apply to us? </vt:lpstr>
      <vt:lpstr>The Discipline of Market Leaders</vt:lpstr>
      <vt:lpstr>What do you need to get you there?</vt:lpstr>
      <vt:lpstr>Capabilities are the glue that connects demand-side strategy and supply-side plans</vt:lpstr>
      <vt:lpstr> </vt:lpstr>
      <vt:lpstr>How does IT contribute to Public Service success?</vt:lpstr>
      <vt:lpstr>The Four Futures of The CIO Role</vt:lpstr>
      <vt:lpstr>Where do we need to focus our energy to meet the challenge?</vt:lpstr>
      <vt:lpstr>Next Steps and Actions</vt:lpstr>
    </vt:vector>
  </TitlesOfParts>
  <Company>DOF/PER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Strategy Planning Session</dc:title>
  <dc:creator>Troy, Martin</dc:creator>
  <cp:lastModifiedBy>Holland, Enda</cp:lastModifiedBy>
  <cp:revision>23</cp:revision>
  <cp:lastPrinted>2013-09-11T07:10:24Z</cp:lastPrinted>
  <dcterms:created xsi:type="dcterms:W3CDTF">2013-08-28T10:45:07Z</dcterms:created>
  <dcterms:modified xsi:type="dcterms:W3CDTF">2013-09-12T07:41:36Z</dcterms:modified>
</cp:coreProperties>
</file>