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8"/>
  </p:notesMasterIdLst>
  <p:sldIdLst>
    <p:sldId id="262" r:id="rId3"/>
    <p:sldId id="259" r:id="rId4"/>
    <p:sldId id="275" r:id="rId5"/>
    <p:sldId id="278" r:id="rId6"/>
    <p:sldId id="270" r:id="rId7"/>
    <p:sldId id="302" r:id="rId8"/>
    <p:sldId id="297" r:id="rId9"/>
    <p:sldId id="301" r:id="rId10"/>
    <p:sldId id="298" r:id="rId11"/>
    <p:sldId id="296" r:id="rId12"/>
    <p:sldId id="300" r:id="rId13"/>
    <p:sldId id="299" r:id="rId14"/>
    <p:sldId id="303" r:id="rId15"/>
    <p:sldId id="305" r:id="rId16"/>
    <p:sldId id="258"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Y.Q.Y" initials="Y" lastIdx="1" clrIdx="0">
    <p:extLst>
      <p:ext uri="{19B8F6BF-5375-455C-9EA6-DF929625EA0E}">
        <p15:presenceInfo xmlns:p15="http://schemas.microsoft.com/office/powerpoint/2012/main" userId="Y.Y.Q.Y" providerId="None"/>
      </p:ext>
    </p:extLst>
  </p:cmAuthor>
  <p:cmAuthor id="2" name="xz1005_liyanyan@163.com" initials="x" lastIdx="1" clrIdx="1">
    <p:extLst>
      <p:ext uri="{19B8F6BF-5375-455C-9EA6-DF929625EA0E}">
        <p15:presenceInfo xmlns:p15="http://schemas.microsoft.com/office/powerpoint/2012/main" userId="7d3b2103b933ce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1E40"/>
    <a:srgbClr val="B04474"/>
    <a:srgbClr val="C35954"/>
    <a:srgbClr val="7B5A85"/>
    <a:srgbClr val="364254"/>
    <a:srgbClr val="182038"/>
    <a:srgbClr val="1B2955"/>
    <a:srgbClr val="0B1123"/>
    <a:srgbClr val="0977B8"/>
    <a:srgbClr val="F478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52"/>
      </p:cViewPr>
      <p:guideLst>
        <p:guide orient="horz" pos="2137"/>
        <p:guide pos="384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12:48:16.071"/>
    </inkml:context>
    <inkml:brush xml:id="br0">
      <inkml:brushProperty name="width" value="0.05" units="cm"/>
      <inkml:brushProperty name="height" value="0.05" units="cm"/>
    </inkml:brush>
  </inkml:definitions>
  <inkml:trace contextRef="#ctx0" brushRef="#br0">6 6 12403,'0'2'-224,"-5"-10"-3721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12:48:16.554"/>
    </inkml:context>
    <inkml:brush xml:id="br0">
      <inkml:brushProperty name="width" value="0.05" units="cm"/>
      <inkml:brushProperty name="height" value="0.05" units="cm"/>
    </inkml:brush>
  </inkml:definitions>
  <inkml:trace contextRef="#ctx0" brushRef="#br0">93 19 9986,'0'0'256,"-2"0"-56,-4 1-552,-5 1-152,-7-4-496,-8-3-496,-3-10 903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12:48:16.946"/>
    </inkml:context>
    <inkml:brush xml:id="br0">
      <inkml:brushProperty name="width" value="0.05" units="cm"/>
      <inkml:brushProperty name="height" value="0.05" units="cm"/>
    </inkml:brush>
  </inkml:definitions>
  <inkml:trace contextRef="#ctx0" brushRef="#br0">57 6 12243,'0'2'416,"-2"-2"-240,1 0-416,-9 2-520,-4-2-473,-16-10 705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5B175-F814-4F53-B8E0-1C5A2A083ED2}" type="datetimeFigureOut">
              <a:rPr lang="ko-KR" altLang="en-US" smtClean="0"/>
              <a:t>2021-12-21</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F1251-5FD2-45C3-99F5-F440BDBD0279}" type="slidenum">
              <a:rPr lang="ko-KR" altLang="en-US" smtClean="0"/>
              <a:t>‹#›</a:t>
            </a:fld>
            <a:endParaRPr lang="ko-KR" altLang="en-US"/>
          </a:p>
        </p:txBody>
      </p:sp>
    </p:spTree>
    <p:extLst>
      <p:ext uri="{BB962C8B-B14F-4D97-AF65-F5344CB8AC3E}">
        <p14:creationId xmlns:p14="http://schemas.microsoft.com/office/powerpoint/2010/main" val="12475936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7F1251-5FD2-45C3-99F5-F440BDBD0279}" type="slidenum">
              <a:rPr lang="ko-KR" altLang="en-US" smtClean="0"/>
              <a:t>1</a:t>
            </a:fld>
            <a:endParaRPr lang="ko-KR" altLang="en-US"/>
          </a:p>
        </p:txBody>
      </p:sp>
    </p:spTree>
    <p:extLst>
      <p:ext uri="{BB962C8B-B14F-4D97-AF65-F5344CB8AC3E}">
        <p14:creationId xmlns:p14="http://schemas.microsoft.com/office/powerpoint/2010/main" val="2671298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7F1251-5FD2-45C3-99F5-F440BDBD0279}" type="slidenum">
              <a:rPr lang="ko-KR" altLang="en-US" smtClean="0"/>
              <a:t>2</a:t>
            </a:fld>
            <a:endParaRPr lang="ko-KR" altLang="en-US"/>
          </a:p>
        </p:txBody>
      </p:sp>
    </p:spTree>
    <p:extLst>
      <p:ext uri="{BB962C8B-B14F-4D97-AF65-F5344CB8AC3E}">
        <p14:creationId xmlns:p14="http://schemas.microsoft.com/office/powerpoint/2010/main" val="406651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4</a:t>
            </a:fld>
            <a:endParaRPr lang="ko-KR" altLang="en-US"/>
          </a:p>
        </p:txBody>
      </p:sp>
    </p:spTree>
    <p:extLst>
      <p:ext uri="{BB962C8B-B14F-4D97-AF65-F5344CB8AC3E}">
        <p14:creationId xmlns:p14="http://schemas.microsoft.com/office/powerpoint/2010/main" val="3211438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5</a:t>
            </a:fld>
            <a:endParaRPr lang="ko-KR" altLang="en-US"/>
          </a:p>
        </p:txBody>
      </p:sp>
    </p:spTree>
    <p:extLst>
      <p:ext uri="{BB962C8B-B14F-4D97-AF65-F5344CB8AC3E}">
        <p14:creationId xmlns:p14="http://schemas.microsoft.com/office/powerpoint/2010/main" val="3090059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6</a:t>
            </a:fld>
            <a:endParaRPr lang="ko-KR" altLang="en-US"/>
          </a:p>
        </p:txBody>
      </p:sp>
    </p:spTree>
    <p:extLst>
      <p:ext uri="{BB962C8B-B14F-4D97-AF65-F5344CB8AC3E}">
        <p14:creationId xmlns:p14="http://schemas.microsoft.com/office/powerpoint/2010/main" val="1190823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10</a:t>
            </a:fld>
            <a:endParaRPr lang="ko-KR" altLang="en-US"/>
          </a:p>
        </p:txBody>
      </p:sp>
    </p:spTree>
    <p:extLst>
      <p:ext uri="{BB962C8B-B14F-4D97-AF65-F5344CB8AC3E}">
        <p14:creationId xmlns:p14="http://schemas.microsoft.com/office/powerpoint/2010/main" val="3901349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11</a:t>
            </a:fld>
            <a:endParaRPr lang="ko-KR" altLang="en-US"/>
          </a:p>
        </p:txBody>
      </p:sp>
    </p:spTree>
    <p:extLst>
      <p:ext uri="{BB962C8B-B14F-4D97-AF65-F5344CB8AC3E}">
        <p14:creationId xmlns:p14="http://schemas.microsoft.com/office/powerpoint/2010/main" val="927831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3646" t="3889" r="23646" b="3889"/>
          <a:stretch/>
        </p:blipFill>
        <p:spPr>
          <a:xfrm>
            <a:off x="3162300" y="541682"/>
            <a:ext cx="5867400" cy="5774636"/>
          </a:xfrm>
          <a:prstGeom prst="rect">
            <a:avLst/>
          </a:prstGeom>
        </p:spPr>
      </p:pic>
    </p:spTree>
    <p:extLst>
      <p:ext uri="{BB962C8B-B14F-4D97-AF65-F5344CB8AC3E}">
        <p14:creationId xmlns:p14="http://schemas.microsoft.com/office/powerpoint/2010/main" val="2220978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24917D6-9ADD-4C2C-AEB4-CC1E0F06B498}" type="datetimeFigureOut">
              <a:rPr lang="zh-CN" altLang="en-US" smtClean="0"/>
              <a:t>2021/12/21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E941E23-BF54-4F78-A3AC-7938710CBDAD}" type="slidenum">
              <a:rPr lang="zh-CN" altLang="en-US" smtClean="0"/>
              <a:t>‹#›</a:t>
            </a:fld>
            <a:endParaRPr lang="zh-CN" altLang="en-US"/>
          </a:p>
        </p:txBody>
      </p:sp>
    </p:spTree>
    <p:extLst>
      <p:ext uri="{BB962C8B-B14F-4D97-AF65-F5344CB8AC3E}">
        <p14:creationId xmlns:p14="http://schemas.microsoft.com/office/powerpoint/2010/main" val="4068428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24917D6-9ADD-4C2C-AEB4-CC1E0F06B498}" type="datetimeFigureOut">
              <a:rPr lang="zh-CN" altLang="en-US" smtClean="0"/>
              <a:t>2021/12/21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E941E23-BF54-4F78-A3AC-7938710CBDAD}" type="slidenum">
              <a:rPr lang="zh-CN" altLang="en-US" smtClean="0"/>
              <a:t>‹#›</a:t>
            </a:fld>
            <a:endParaRPr lang="zh-CN" altLang="en-US"/>
          </a:p>
        </p:txBody>
      </p:sp>
    </p:spTree>
    <p:extLst>
      <p:ext uri="{BB962C8B-B14F-4D97-AF65-F5344CB8AC3E}">
        <p14:creationId xmlns:p14="http://schemas.microsoft.com/office/powerpoint/2010/main" val="2027793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24917D6-9ADD-4C2C-AEB4-CC1E0F06B498}" type="datetimeFigureOut">
              <a:rPr lang="zh-CN" altLang="en-US" smtClean="0"/>
              <a:t>2021/12/21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E941E23-BF54-4F78-A3AC-7938710CBDAD}" type="slidenum">
              <a:rPr lang="zh-CN" altLang="en-US" smtClean="0"/>
              <a:t>‹#›</a:t>
            </a:fld>
            <a:endParaRPr lang="zh-CN" altLang="en-US"/>
          </a:p>
        </p:txBody>
      </p:sp>
    </p:spTree>
    <p:extLst>
      <p:ext uri="{BB962C8B-B14F-4D97-AF65-F5344CB8AC3E}">
        <p14:creationId xmlns:p14="http://schemas.microsoft.com/office/powerpoint/2010/main" val="1387340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924917D6-9ADD-4C2C-AEB4-CC1E0F06B498}" type="datetimeFigureOut">
              <a:rPr lang="zh-CN" altLang="en-US" smtClean="0"/>
              <a:t>2021/12/21</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E941E23-BF54-4F78-A3AC-7938710CBDAD}" type="slidenum">
              <a:rPr lang="zh-CN" altLang="en-US" smtClean="0"/>
              <a:t>‹#›</a:t>
            </a:fld>
            <a:endParaRPr lang="zh-CN" altLang="en-US"/>
          </a:p>
        </p:txBody>
      </p:sp>
    </p:spTree>
    <p:extLst>
      <p:ext uri="{BB962C8B-B14F-4D97-AF65-F5344CB8AC3E}">
        <p14:creationId xmlns:p14="http://schemas.microsoft.com/office/powerpoint/2010/main" val="1750394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924917D6-9ADD-4C2C-AEB4-CC1E0F06B498}" type="datetimeFigureOut">
              <a:rPr lang="zh-CN" altLang="en-US" smtClean="0"/>
              <a:t>2021/12/21</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E941E23-BF54-4F78-A3AC-7938710CBDAD}" type="slidenum">
              <a:rPr lang="zh-CN" altLang="en-US" smtClean="0"/>
              <a:t>‹#›</a:t>
            </a:fld>
            <a:endParaRPr lang="zh-CN" altLang="en-US"/>
          </a:p>
        </p:txBody>
      </p:sp>
    </p:spTree>
    <p:extLst>
      <p:ext uri="{BB962C8B-B14F-4D97-AF65-F5344CB8AC3E}">
        <p14:creationId xmlns:p14="http://schemas.microsoft.com/office/powerpoint/2010/main" val="3703187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24917D6-9ADD-4C2C-AEB4-CC1E0F06B498}" type="datetimeFigureOut">
              <a:rPr lang="zh-CN" altLang="en-US" smtClean="0"/>
              <a:t>2021/12/21</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E941E23-BF54-4F78-A3AC-7938710CBDAD}" type="slidenum">
              <a:rPr lang="zh-CN" altLang="en-US" smtClean="0"/>
              <a:t>‹#›</a:t>
            </a:fld>
            <a:endParaRPr lang="zh-CN" altLang="en-US"/>
          </a:p>
        </p:txBody>
      </p:sp>
    </p:spTree>
    <p:extLst>
      <p:ext uri="{BB962C8B-B14F-4D97-AF65-F5344CB8AC3E}">
        <p14:creationId xmlns:p14="http://schemas.microsoft.com/office/powerpoint/2010/main" val="2870751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24917D6-9ADD-4C2C-AEB4-CC1E0F06B498}" type="datetimeFigureOut">
              <a:rPr lang="zh-CN" altLang="en-US" smtClean="0"/>
              <a:t>2021/12/21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E941E23-BF54-4F78-A3AC-7938710CBDAD}" type="slidenum">
              <a:rPr lang="zh-CN" altLang="en-US" smtClean="0"/>
              <a:t>‹#›</a:t>
            </a:fld>
            <a:endParaRPr lang="zh-CN" altLang="en-US"/>
          </a:p>
        </p:txBody>
      </p:sp>
    </p:spTree>
    <p:extLst>
      <p:ext uri="{BB962C8B-B14F-4D97-AF65-F5344CB8AC3E}">
        <p14:creationId xmlns:p14="http://schemas.microsoft.com/office/powerpoint/2010/main" val="2307065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24917D6-9ADD-4C2C-AEB4-CC1E0F06B498}" type="datetimeFigureOut">
              <a:rPr lang="zh-CN" altLang="en-US" smtClean="0"/>
              <a:t>2021/12/21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E941E23-BF54-4F78-A3AC-7938710CBDAD}" type="slidenum">
              <a:rPr lang="zh-CN" altLang="en-US" smtClean="0"/>
              <a:t>‹#›</a:t>
            </a:fld>
            <a:endParaRPr lang="zh-CN" altLang="en-US"/>
          </a:p>
        </p:txBody>
      </p:sp>
    </p:spTree>
    <p:extLst>
      <p:ext uri="{BB962C8B-B14F-4D97-AF65-F5344CB8AC3E}">
        <p14:creationId xmlns:p14="http://schemas.microsoft.com/office/powerpoint/2010/main" val="3751019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24917D6-9ADD-4C2C-AEB4-CC1E0F06B498}" type="datetimeFigureOut">
              <a:rPr lang="zh-CN" altLang="en-US" smtClean="0"/>
              <a:t>2021/12/21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E941E23-BF54-4F78-A3AC-7938710CBDAD}" type="slidenum">
              <a:rPr lang="zh-CN" altLang="en-US" smtClean="0"/>
              <a:t>‹#›</a:t>
            </a:fld>
            <a:endParaRPr lang="zh-CN" altLang="en-US"/>
          </a:p>
        </p:txBody>
      </p:sp>
    </p:spTree>
    <p:extLst>
      <p:ext uri="{BB962C8B-B14F-4D97-AF65-F5344CB8AC3E}">
        <p14:creationId xmlns:p14="http://schemas.microsoft.com/office/powerpoint/2010/main" val="423568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24917D6-9ADD-4C2C-AEB4-CC1E0F06B498}" type="datetimeFigureOut">
              <a:rPr lang="zh-CN" altLang="en-US" smtClean="0"/>
              <a:t>2021/12/21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E941E23-BF54-4F78-A3AC-7938710CBDAD}" type="slidenum">
              <a:rPr lang="zh-CN" altLang="en-US" smtClean="0"/>
              <a:t>‹#›</a:t>
            </a:fld>
            <a:endParaRPr lang="zh-CN" altLang="en-US"/>
          </a:p>
        </p:txBody>
      </p:sp>
    </p:spTree>
    <p:extLst>
      <p:ext uri="{BB962C8B-B14F-4D97-AF65-F5344CB8AC3E}">
        <p14:creationId xmlns:p14="http://schemas.microsoft.com/office/powerpoint/2010/main" val="3088524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271" t="5185" r="24271" b="63609"/>
          <a:stretch/>
        </p:blipFill>
        <p:spPr>
          <a:xfrm flipV="1">
            <a:off x="3022600" y="0"/>
            <a:ext cx="6146800" cy="2096785"/>
          </a:xfrm>
          <a:prstGeom prst="rect">
            <a:avLst/>
          </a:prstGeom>
        </p:spPr>
      </p:pic>
    </p:spTree>
    <p:extLst>
      <p:ext uri="{BB962C8B-B14F-4D97-AF65-F5344CB8AC3E}">
        <p14:creationId xmlns:p14="http://schemas.microsoft.com/office/powerpoint/2010/main" val="3806288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6547" r="41786"/>
          <a:stretch/>
        </p:blipFill>
        <p:spPr>
          <a:xfrm>
            <a:off x="478972" y="0"/>
            <a:ext cx="6299200" cy="6858000"/>
          </a:xfrm>
          <a:prstGeom prst="rect">
            <a:avLst/>
          </a:prstGeom>
        </p:spPr>
      </p:pic>
    </p:spTree>
    <p:extLst>
      <p:ext uri="{BB962C8B-B14F-4D97-AF65-F5344CB8AC3E}">
        <p14:creationId xmlns:p14="http://schemas.microsoft.com/office/powerpoint/2010/main" val="2747492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6547" r="41786"/>
          <a:stretch/>
        </p:blipFill>
        <p:spPr>
          <a:xfrm>
            <a:off x="478972" y="0"/>
            <a:ext cx="6299200" cy="6858000"/>
          </a:xfrm>
          <a:prstGeom prst="rect">
            <a:avLst/>
          </a:prstGeom>
        </p:spPr>
      </p:pic>
    </p:spTree>
    <p:extLst>
      <p:ext uri="{BB962C8B-B14F-4D97-AF65-F5344CB8AC3E}">
        <p14:creationId xmlns:p14="http://schemas.microsoft.com/office/powerpoint/2010/main" val="2980973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2">
    <p:spTree>
      <p:nvGrpSpPr>
        <p:cNvPr id="1" name=""/>
        <p:cNvGrpSpPr/>
        <p:nvPr/>
      </p:nvGrpSpPr>
      <p:grpSpPr>
        <a:xfrm>
          <a:off x="0" y="0"/>
          <a:ext cx="0" cy="0"/>
          <a:chOff x="0" y="0"/>
          <a:chExt cx="0" cy="0"/>
        </a:xfrm>
      </p:grpSpPr>
      <p:sp>
        <p:nvSpPr>
          <p:cNvPr id="4" name="Rectangle 3"/>
          <p:cNvSpPr/>
          <p:nvPr userDrawn="1"/>
        </p:nvSpPr>
        <p:spPr>
          <a:xfrm>
            <a:off x="0" y="1333500"/>
            <a:ext cx="12192000" cy="552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96366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44480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2702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915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271" t="5185" r="24271" b="5185"/>
          <a:stretch/>
        </p:blipFill>
        <p:spPr>
          <a:xfrm>
            <a:off x="3352800" y="741331"/>
            <a:ext cx="5486400" cy="5375338"/>
          </a:xfrm>
          <a:prstGeom prst="rect">
            <a:avLst/>
          </a:prstGeom>
        </p:spPr>
      </p:pic>
    </p:spTree>
    <p:extLst>
      <p:ext uri="{BB962C8B-B14F-4D97-AF65-F5344CB8AC3E}">
        <p14:creationId xmlns:p14="http://schemas.microsoft.com/office/powerpoint/2010/main" val="219568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24917D6-9ADD-4C2C-AEB4-CC1E0F06B498}" type="datetimeFigureOut">
              <a:rPr lang="zh-CN" altLang="en-US" smtClean="0"/>
              <a:t>2021/12/21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E941E23-BF54-4F78-A3AC-7938710CBDAD}" type="slidenum">
              <a:rPr lang="zh-CN" altLang="en-US" smtClean="0"/>
              <a:t>‹#›</a:t>
            </a:fld>
            <a:endParaRPr lang="zh-CN" altLang="en-US"/>
          </a:p>
        </p:txBody>
      </p:sp>
    </p:spTree>
    <p:extLst>
      <p:ext uri="{BB962C8B-B14F-4D97-AF65-F5344CB8AC3E}">
        <p14:creationId xmlns:p14="http://schemas.microsoft.com/office/powerpoint/2010/main" val="1337794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509E8-EDB3-4BFB-9C63-B01D176D4351}" type="slidenum">
              <a:rPr lang="ko-KR" altLang="en-US" smtClean="0"/>
              <a:t>‹#›</a:t>
            </a:fld>
            <a:endParaRPr lang="ko-KR" altLang="en-US"/>
          </a:p>
        </p:txBody>
      </p:sp>
    </p:spTree>
    <p:extLst>
      <p:ext uri="{BB962C8B-B14F-4D97-AF65-F5344CB8AC3E}">
        <p14:creationId xmlns:p14="http://schemas.microsoft.com/office/powerpoint/2010/main" val="4261232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64" r:id="rId5"/>
    <p:sldLayoutId id="2147483652" r:id="rId6"/>
    <p:sldLayoutId id="2147483678" r:id="rId7"/>
    <p:sldLayoutId id="2147483653" r:id="rId8"/>
  </p:sldLayoutIdLst>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4589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7520" y="2625992"/>
            <a:ext cx="6553200" cy="1808480"/>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Rectangle 3"/>
          <p:cNvSpPr txBox="1">
            <a:spLocks noChangeArrowheads="1"/>
          </p:cNvSpPr>
          <p:nvPr/>
        </p:nvSpPr>
        <p:spPr bwMode="auto">
          <a:xfrm>
            <a:off x="3223260" y="2753064"/>
            <a:ext cx="5901720" cy="94090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zh-CN" altLang="en-US" sz="5500" dirty="0">
                <a:effectLst/>
                <a:latin typeface="微软雅黑" panose="020B0503020204020204" pitchFamily="34" charset="-122"/>
                <a:ea typeface="微软雅黑" panose="020B0503020204020204" pitchFamily="34" charset="-122"/>
              </a:rPr>
              <a:t>数字身份</a:t>
            </a:r>
            <a:endParaRPr lang="en-US" altLang="ko-KR" sz="5500" dirty="0">
              <a:effectLst/>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3145140" y="3821035"/>
            <a:ext cx="5901720" cy="4638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zh-CN" sz="2400" dirty="0">
                <a:solidFill>
                  <a:schemeClr val="bg1"/>
                </a:solidFill>
                <a:latin typeface="微软雅黑" panose="020B0503020204020204" pitchFamily="34" charset="-122"/>
                <a:ea typeface="微软雅黑" panose="020B0503020204020204" pitchFamily="34" charset="-122"/>
              </a:rPr>
              <a:t>DIGITAL IDENTITY</a:t>
            </a:r>
            <a:endParaRPr lang="zh-CN" altLang="en-US" sz="2400" b="0" dirty="0">
              <a:effectLst/>
              <a:latin typeface="Calibri" panose="020F0502020204030204" pitchFamily="34" charset="0"/>
            </a:endParaRPr>
          </a:p>
        </p:txBody>
      </p:sp>
      <p:cxnSp>
        <p:nvCxnSpPr>
          <p:cNvPr id="7" name="Straight Connector 6"/>
          <p:cNvCxnSpPr/>
          <p:nvPr/>
        </p:nvCxnSpPr>
        <p:spPr>
          <a:xfrm>
            <a:off x="3301380" y="3721209"/>
            <a:ext cx="574548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DFABA941-103B-40DB-A575-2CBBCA62846B}"/>
              </a:ext>
            </a:extLst>
          </p:cNvPr>
          <p:cNvSpPr txBox="1"/>
          <p:nvPr/>
        </p:nvSpPr>
        <p:spPr>
          <a:xfrm>
            <a:off x="2809860" y="5064425"/>
            <a:ext cx="5409580" cy="830997"/>
          </a:xfrm>
          <a:prstGeom prst="rect">
            <a:avLst/>
          </a:prstGeom>
          <a:noFill/>
        </p:spPr>
        <p:txBody>
          <a:bodyPr wrap="square" rtlCol="0">
            <a:spAutoFit/>
          </a:bodyPr>
          <a:lstStyle/>
          <a:p>
            <a:r>
              <a:rPr lang="zh-CN" altLang="en-US" sz="2400" b="1" dirty="0">
                <a:solidFill>
                  <a:schemeClr val="bg1"/>
                </a:solidFill>
              </a:rPr>
              <a:t>演讲：</a:t>
            </a:r>
            <a:r>
              <a:rPr lang="en-US" altLang="zh-CN" sz="2400" b="1" dirty="0">
                <a:solidFill>
                  <a:schemeClr val="bg1"/>
                </a:solidFill>
              </a:rPr>
              <a:t>2102 </a:t>
            </a:r>
            <a:r>
              <a:rPr lang="zh-CN" altLang="en-US" sz="2400" b="1" dirty="0">
                <a:solidFill>
                  <a:schemeClr val="bg1"/>
                </a:solidFill>
                <a:latin typeface="Arial Black" panose="020B0A04020102020204" pitchFamily="34" charset="0"/>
              </a:rPr>
              <a:t>李艳艳</a:t>
            </a:r>
            <a:endParaRPr lang="en-US" altLang="zh-CN" sz="2400" b="1" dirty="0">
              <a:solidFill>
                <a:schemeClr val="bg1"/>
              </a:solidFill>
              <a:latin typeface="Arial Black" panose="020B0A04020102020204" pitchFamily="34" charset="0"/>
            </a:endParaRPr>
          </a:p>
          <a:p>
            <a:r>
              <a:rPr lang="zh-CN" altLang="en-US" sz="2400" b="1" dirty="0">
                <a:solidFill>
                  <a:schemeClr val="bg1"/>
                </a:solidFill>
              </a:rPr>
              <a:t>回答：</a:t>
            </a:r>
            <a:r>
              <a:rPr lang="en-US" altLang="zh-CN" sz="2400" b="1" dirty="0">
                <a:solidFill>
                  <a:schemeClr val="bg1"/>
                </a:solidFill>
              </a:rPr>
              <a:t>2102 </a:t>
            </a:r>
            <a:r>
              <a:rPr lang="zh-CN" altLang="en-US" sz="2400" b="1" dirty="0">
                <a:solidFill>
                  <a:schemeClr val="bg1"/>
                </a:solidFill>
                <a:latin typeface="Arial Black" panose="020B0A04020102020204" pitchFamily="34" charset="0"/>
              </a:rPr>
              <a:t>宋文静</a:t>
            </a:r>
          </a:p>
        </p:txBody>
      </p:sp>
    </p:spTree>
    <p:extLst>
      <p:ext uri="{BB962C8B-B14F-4D97-AF65-F5344CB8AC3E}">
        <p14:creationId xmlns:p14="http://schemas.microsoft.com/office/powerpoint/2010/main" val="2811928070"/>
      </p:ext>
    </p:extLst>
  </p:cSld>
  <p:clrMapOvr>
    <a:masterClrMapping/>
  </p:clrMapOvr>
  <p:transition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Oval 92"/>
          <p:cNvSpPr/>
          <p:nvPr userDrawn="1"/>
        </p:nvSpPr>
        <p:spPr>
          <a:xfrm>
            <a:off x="4937786" y="2489153"/>
            <a:ext cx="2241822" cy="2241817"/>
          </a:xfrm>
          <a:prstGeom prst="ellipse">
            <a:avLst/>
          </a:prstGeom>
          <a:solidFill>
            <a:srgbClr val="182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4" name="Group 93"/>
          <p:cNvGrpSpPr/>
          <p:nvPr/>
        </p:nvGrpSpPr>
        <p:grpSpPr>
          <a:xfrm>
            <a:off x="4772025" y="2375235"/>
            <a:ext cx="2628900" cy="2660812"/>
            <a:chOff x="4943475" y="2471838"/>
            <a:chExt cx="2305050" cy="2333030"/>
          </a:xfrm>
        </p:grpSpPr>
        <p:sp>
          <p:nvSpPr>
            <p:cNvPr id="95" name="Line 699"/>
            <p:cNvSpPr>
              <a:spLocks noChangeShapeType="1"/>
            </p:cNvSpPr>
            <p:nvPr userDrawn="1"/>
          </p:nvSpPr>
          <p:spPr bwMode="auto">
            <a:xfrm flipH="1" flipV="1">
              <a:off x="6040910" y="2471838"/>
              <a:ext cx="622608" cy="146907"/>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6" name="Freeform 700"/>
            <p:cNvSpPr>
              <a:spLocks/>
            </p:cNvSpPr>
            <p:nvPr userDrawn="1"/>
          </p:nvSpPr>
          <p:spPr bwMode="auto">
            <a:xfrm>
              <a:off x="6663518" y="2618745"/>
              <a:ext cx="585007" cy="991625"/>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7" name="Freeform 701"/>
            <p:cNvSpPr>
              <a:spLocks/>
            </p:cNvSpPr>
            <p:nvPr userDrawn="1"/>
          </p:nvSpPr>
          <p:spPr bwMode="auto">
            <a:xfrm>
              <a:off x="5547720" y="3610371"/>
              <a:ext cx="1700805" cy="1194497"/>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rgbClr val="7B5A85">
                  <a:alpha val="50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8" name="Line 702"/>
            <p:cNvSpPr>
              <a:spLocks noChangeShapeType="1"/>
            </p:cNvSpPr>
            <p:nvPr userDrawn="1"/>
          </p:nvSpPr>
          <p:spPr bwMode="auto">
            <a:xfrm>
              <a:off x="5035293" y="4072080"/>
              <a:ext cx="512427" cy="654088"/>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9" name="Freeform 703"/>
            <p:cNvSpPr>
              <a:spLocks/>
            </p:cNvSpPr>
            <p:nvPr userDrawn="1"/>
          </p:nvSpPr>
          <p:spPr bwMode="auto">
            <a:xfrm>
              <a:off x="4943475" y="3120626"/>
              <a:ext cx="91819" cy="951455"/>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0">
              <a:solidFill>
                <a:srgbClr val="7B5A85">
                  <a:alpha val="50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0" name="Line 704"/>
            <p:cNvSpPr>
              <a:spLocks noChangeShapeType="1"/>
            </p:cNvSpPr>
            <p:nvPr userDrawn="1"/>
          </p:nvSpPr>
          <p:spPr bwMode="auto">
            <a:xfrm flipH="1">
              <a:off x="5476016" y="2471838"/>
              <a:ext cx="564894" cy="191505"/>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1" name="Freeform 705"/>
            <p:cNvSpPr>
              <a:spLocks/>
            </p:cNvSpPr>
            <p:nvPr userDrawn="1"/>
          </p:nvSpPr>
          <p:spPr bwMode="auto">
            <a:xfrm>
              <a:off x="5476839" y="2602150"/>
              <a:ext cx="1189611" cy="66406"/>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0">
              <a:solidFill>
                <a:srgbClr val="7B5A85">
                  <a:alpha val="50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2" name="Freeform 706"/>
            <p:cNvSpPr>
              <a:spLocks/>
            </p:cNvSpPr>
            <p:nvPr userDrawn="1"/>
          </p:nvSpPr>
          <p:spPr bwMode="auto">
            <a:xfrm>
              <a:off x="5392068" y="3704811"/>
              <a:ext cx="155652" cy="1021357"/>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rgbClr val="7B5A85">
                  <a:alpha val="50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3" name="Freeform 707"/>
            <p:cNvSpPr>
              <a:spLocks/>
            </p:cNvSpPr>
            <p:nvPr userDrawn="1"/>
          </p:nvSpPr>
          <p:spPr bwMode="auto">
            <a:xfrm>
              <a:off x="5392068" y="2667715"/>
              <a:ext cx="115427" cy="1037097"/>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rgbClr val="7B5A85">
                  <a:alpha val="50000"/>
                </a:srgbClr>
              </a:solidFill>
              <a:prstDash val="solid"/>
              <a:round/>
              <a:headEnd type="none"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4" name="Freeform 708"/>
            <p:cNvSpPr>
              <a:spLocks/>
            </p:cNvSpPr>
            <p:nvPr userDrawn="1"/>
          </p:nvSpPr>
          <p:spPr bwMode="auto">
            <a:xfrm>
              <a:off x="6011178" y="4143784"/>
              <a:ext cx="262346" cy="661084"/>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0">
              <a:solidFill>
                <a:srgbClr val="7B5A85">
                  <a:alpha val="50000"/>
                </a:srgb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5" name="Freeform 709"/>
            <p:cNvSpPr>
              <a:spLocks/>
            </p:cNvSpPr>
            <p:nvPr userDrawn="1"/>
          </p:nvSpPr>
          <p:spPr bwMode="auto">
            <a:xfrm>
              <a:off x="6011179" y="2607378"/>
              <a:ext cx="288568" cy="1536408"/>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6" name="Line 710"/>
            <p:cNvSpPr>
              <a:spLocks noChangeShapeType="1"/>
            </p:cNvSpPr>
            <p:nvPr userDrawn="1"/>
          </p:nvSpPr>
          <p:spPr bwMode="auto">
            <a:xfrm>
              <a:off x="6040910" y="2471838"/>
              <a:ext cx="15740" cy="135540"/>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7" name="Line 711"/>
            <p:cNvSpPr>
              <a:spLocks noChangeShapeType="1"/>
            </p:cNvSpPr>
            <p:nvPr userDrawn="1"/>
          </p:nvSpPr>
          <p:spPr bwMode="auto">
            <a:xfrm flipH="1">
              <a:off x="4988947" y="2662397"/>
              <a:ext cx="481831" cy="458282"/>
            </a:xfrm>
            <a:prstGeom prst="line">
              <a:avLst/>
            </a:prstGeom>
            <a:noFill/>
            <a:ln w="0">
              <a:solidFill>
                <a:srgbClr val="7B5A85">
                  <a:alpha val="50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8" name="Line 712"/>
            <p:cNvSpPr>
              <a:spLocks noChangeShapeType="1"/>
            </p:cNvSpPr>
            <p:nvPr userDrawn="1"/>
          </p:nvSpPr>
          <p:spPr bwMode="auto">
            <a:xfrm flipH="1" flipV="1">
              <a:off x="7112111" y="3548285"/>
              <a:ext cx="136414" cy="62086"/>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9" name="Line 713"/>
            <p:cNvSpPr>
              <a:spLocks noChangeShapeType="1"/>
            </p:cNvSpPr>
            <p:nvPr userDrawn="1"/>
          </p:nvSpPr>
          <p:spPr bwMode="auto">
            <a:xfrm flipH="1" flipV="1">
              <a:off x="6657687" y="2619538"/>
              <a:ext cx="155361" cy="404078"/>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0" name="Line 714"/>
            <p:cNvSpPr>
              <a:spLocks noChangeShapeType="1"/>
            </p:cNvSpPr>
            <p:nvPr userDrawn="1"/>
          </p:nvSpPr>
          <p:spPr bwMode="auto">
            <a:xfrm flipH="1" flipV="1">
              <a:off x="6813049" y="3023616"/>
              <a:ext cx="299062" cy="524670"/>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1" name="Line 715"/>
            <p:cNvSpPr>
              <a:spLocks noChangeShapeType="1"/>
            </p:cNvSpPr>
            <p:nvPr userDrawn="1"/>
          </p:nvSpPr>
          <p:spPr bwMode="auto">
            <a:xfrm flipH="1" flipV="1">
              <a:off x="7112111" y="3548285"/>
              <a:ext cx="13116" cy="706554"/>
            </a:xfrm>
            <a:prstGeom prst="line">
              <a:avLst/>
            </a:prstGeom>
            <a:noFill/>
            <a:ln w="0">
              <a:solidFill>
                <a:srgbClr val="7B5A85">
                  <a:alpha val="50000"/>
                </a:srgbClr>
              </a:solidFill>
              <a:prstDash val="solid"/>
              <a:round/>
              <a:headEnd type="oval"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2" name="Freeform 716"/>
            <p:cNvSpPr>
              <a:spLocks/>
            </p:cNvSpPr>
            <p:nvPr userDrawn="1"/>
          </p:nvSpPr>
          <p:spPr bwMode="auto">
            <a:xfrm>
              <a:off x="6011179" y="4143785"/>
              <a:ext cx="1114049" cy="210743"/>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3" name="Line 717"/>
            <p:cNvSpPr>
              <a:spLocks noChangeShapeType="1"/>
            </p:cNvSpPr>
            <p:nvPr userDrawn="1"/>
          </p:nvSpPr>
          <p:spPr bwMode="auto">
            <a:xfrm>
              <a:off x="5392068" y="3704811"/>
              <a:ext cx="619110" cy="438974"/>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4" name="Line 718"/>
            <p:cNvSpPr>
              <a:spLocks noChangeShapeType="1"/>
            </p:cNvSpPr>
            <p:nvPr userDrawn="1"/>
          </p:nvSpPr>
          <p:spPr bwMode="auto">
            <a:xfrm>
              <a:off x="4988947" y="3120679"/>
              <a:ext cx="403121" cy="584132"/>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5" name="Line 719"/>
            <p:cNvSpPr>
              <a:spLocks noChangeShapeType="1"/>
            </p:cNvSpPr>
            <p:nvPr userDrawn="1"/>
          </p:nvSpPr>
          <p:spPr bwMode="auto">
            <a:xfrm flipH="1">
              <a:off x="4988947" y="2989512"/>
              <a:ext cx="518549" cy="131167"/>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6" name="Line 720"/>
            <p:cNvSpPr>
              <a:spLocks noChangeShapeType="1"/>
            </p:cNvSpPr>
            <p:nvPr userDrawn="1"/>
          </p:nvSpPr>
          <p:spPr bwMode="auto">
            <a:xfrm flipH="1">
              <a:off x="5507496" y="2607378"/>
              <a:ext cx="549154" cy="382135"/>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7" name="Line 721"/>
            <p:cNvSpPr>
              <a:spLocks noChangeShapeType="1"/>
            </p:cNvSpPr>
            <p:nvPr userDrawn="1"/>
          </p:nvSpPr>
          <p:spPr bwMode="auto">
            <a:xfrm flipH="1" flipV="1">
              <a:off x="6056650" y="2607378"/>
              <a:ext cx="756399" cy="416238"/>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8" name="Freeform 722"/>
            <p:cNvSpPr>
              <a:spLocks/>
            </p:cNvSpPr>
            <p:nvPr userDrawn="1"/>
          </p:nvSpPr>
          <p:spPr bwMode="auto">
            <a:xfrm>
              <a:off x="6813049" y="3023616"/>
              <a:ext cx="367269" cy="511553"/>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rgbClr val="7B5A85">
                  <a:alpha val="50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9" name="Freeform 723"/>
            <p:cNvSpPr>
              <a:spLocks/>
            </p:cNvSpPr>
            <p:nvPr userDrawn="1"/>
          </p:nvSpPr>
          <p:spPr bwMode="auto">
            <a:xfrm>
              <a:off x="6799058" y="3023616"/>
              <a:ext cx="314802" cy="1330912"/>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rgbClr val="7B5A85">
                  <a:alpha val="50000"/>
                </a:srgb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0" name="Line 724"/>
            <p:cNvSpPr>
              <a:spLocks noChangeShapeType="1"/>
            </p:cNvSpPr>
            <p:nvPr userDrawn="1"/>
          </p:nvSpPr>
          <p:spPr bwMode="auto">
            <a:xfrm flipV="1">
              <a:off x="6299747" y="3023616"/>
              <a:ext cx="513302" cy="164396"/>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1" name="Line 725"/>
            <p:cNvSpPr>
              <a:spLocks noChangeShapeType="1"/>
            </p:cNvSpPr>
            <p:nvPr userDrawn="1"/>
          </p:nvSpPr>
          <p:spPr bwMode="auto">
            <a:xfrm flipV="1">
              <a:off x="5392068" y="3188012"/>
              <a:ext cx="907679" cy="523795"/>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2" name="Freeform 726"/>
            <p:cNvSpPr>
              <a:spLocks/>
            </p:cNvSpPr>
            <p:nvPr userDrawn="1"/>
          </p:nvSpPr>
          <p:spPr bwMode="auto">
            <a:xfrm>
              <a:off x="5035293" y="3711807"/>
              <a:ext cx="482696" cy="685568"/>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3" name="Line 728"/>
            <p:cNvSpPr>
              <a:spLocks noChangeShapeType="1"/>
            </p:cNvSpPr>
            <p:nvPr userDrawn="1"/>
          </p:nvSpPr>
          <p:spPr bwMode="auto">
            <a:xfrm flipH="1">
              <a:off x="5517989" y="4143785"/>
              <a:ext cx="493190" cy="253590"/>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4" name="Freeform 729"/>
            <p:cNvSpPr>
              <a:spLocks/>
            </p:cNvSpPr>
            <p:nvPr userDrawn="1"/>
          </p:nvSpPr>
          <p:spPr bwMode="auto">
            <a:xfrm>
              <a:off x="6011179" y="3548285"/>
              <a:ext cx="1100932" cy="595500"/>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5" name="Freeform 730"/>
            <p:cNvSpPr>
              <a:spLocks/>
            </p:cNvSpPr>
            <p:nvPr userDrawn="1"/>
          </p:nvSpPr>
          <p:spPr bwMode="auto">
            <a:xfrm>
              <a:off x="5556465" y="4627355"/>
              <a:ext cx="1125417" cy="101436"/>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rgbClr val="7B5A85">
                  <a:alpha val="50000"/>
                </a:srgb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6" name="Freeform 731"/>
            <p:cNvSpPr>
              <a:spLocks/>
            </p:cNvSpPr>
            <p:nvPr userDrawn="1"/>
          </p:nvSpPr>
          <p:spPr bwMode="auto">
            <a:xfrm>
              <a:off x="5517989" y="4354526"/>
              <a:ext cx="1288064" cy="306057"/>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rgbClr val="7B5A85">
                  <a:alpha val="50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7" name="Line 732"/>
            <p:cNvSpPr>
              <a:spLocks noChangeShapeType="1"/>
            </p:cNvSpPr>
            <p:nvPr userDrawn="1"/>
          </p:nvSpPr>
          <p:spPr bwMode="auto">
            <a:xfrm>
              <a:off x="6299747" y="3188012"/>
              <a:ext cx="500185" cy="482696"/>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8" name="Line 733"/>
            <p:cNvSpPr>
              <a:spLocks noChangeShapeType="1"/>
            </p:cNvSpPr>
            <p:nvPr userDrawn="1"/>
          </p:nvSpPr>
          <p:spPr bwMode="auto">
            <a:xfrm>
              <a:off x="5507496" y="2989512"/>
              <a:ext cx="792251" cy="198500"/>
            </a:xfrm>
            <a:prstGeom prst="line">
              <a:avLst/>
            </a:prstGeom>
            <a:noFill/>
            <a:ln w="0">
              <a:solidFill>
                <a:srgbClr val="7B5A85">
                  <a:alpha val="50000"/>
                </a:srgb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129" name="TextBox 128"/>
          <p:cNvSpPr txBox="1"/>
          <p:nvPr/>
        </p:nvSpPr>
        <p:spPr>
          <a:xfrm>
            <a:off x="5111115" y="3061172"/>
            <a:ext cx="1950720" cy="1015663"/>
          </a:xfrm>
          <a:prstGeom prst="rect">
            <a:avLst/>
          </a:prstGeom>
        </p:spPr>
        <p:txBody>
          <a:bodyPr wrap="square" rtlCol="0">
            <a:spAutoFit/>
          </a:bodyPr>
          <a:lstStyle/>
          <a:p>
            <a:pPr algn="ctr">
              <a:buClr>
                <a:schemeClr val="tx1">
                  <a:lumMod val="85000"/>
                  <a:lumOff val="15000"/>
                </a:schemeClr>
              </a:buClr>
              <a:buSzPct val="105000"/>
            </a:pPr>
            <a:r>
              <a:rPr lang="zh-CN" altLang="en-US" sz="6000" b="1" dirty="0">
                <a:solidFill>
                  <a:srgbClr val="B04474"/>
                </a:solidFill>
                <a:effectLst>
                  <a:outerShdw blurRad="38100" dist="38100" dir="2700000" algn="tl">
                    <a:srgbClr val="000000">
                      <a:alpha val="43137"/>
                    </a:srgbClr>
                  </a:outerShdw>
                </a:effectLst>
                <a:latin typeface="Calibri" panose="020F0502020204030204" pitchFamily="34" charset="0"/>
              </a:rPr>
              <a:t>优点</a:t>
            </a:r>
            <a:endParaRPr lang="en-US" altLang="ko-KR" sz="6000" b="1" dirty="0">
              <a:solidFill>
                <a:srgbClr val="B04474"/>
              </a:solidFill>
              <a:effectLst>
                <a:outerShdw blurRad="38100" dist="38100" dir="2700000" algn="tl">
                  <a:srgbClr val="000000">
                    <a:alpha val="43137"/>
                  </a:srgbClr>
                </a:outerShdw>
              </a:effectLst>
              <a:latin typeface="Calibri" panose="020F0502020204030204" pitchFamily="34" charset="0"/>
            </a:endParaRPr>
          </a:p>
        </p:txBody>
      </p:sp>
      <p:grpSp>
        <p:nvGrpSpPr>
          <p:cNvPr id="24" name="Group 23"/>
          <p:cNvGrpSpPr/>
          <p:nvPr/>
        </p:nvGrpSpPr>
        <p:grpSpPr>
          <a:xfrm>
            <a:off x="3698543" y="2449935"/>
            <a:ext cx="1073479" cy="1085132"/>
            <a:chOff x="3430614" y="2816868"/>
            <a:chExt cx="894896" cy="894896"/>
          </a:xfrm>
        </p:grpSpPr>
        <p:sp>
          <p:nvSpPr>
            <p:cNvPr id="157" name="Oval 156"/>
            <p:cNvSpPr/>
            <p:nvPr/>
          </p:nvSpPr>
          <p:spPr>
            <a:xfrm flipH="1">
              <a:off x="3430614" y="2816868"/>
              <a:ext cx="894896" cy="894896"/>
            </a:xfrm>
            <a:prstGeom prst="ellipse">
              <a:avLst/>
            </a:prstGeom>
            <a:gradFill flip="none" rotWithShape="1">
              <a:gsLst>
                <a:gs pos="0">
                  <a:srgbClr val="7B5A85"/>
                </a:gs>
                <a:gs pos="100000">
                  <a:srgbClr val="C35954"/>
                </a:gs>
              </a:gsLst>
              <a:lin ang="0" scaled="1"/>
              <a:tileRect/>
            </a:gradFill>
            <a:ln w="3175">
              <a:solidFill>
                <a:schemeClr val="bg1"/>
              </a:solidFill>
            </a:ln>
            <a:effectLst>
              <a:outerShdw blurRad="88900" dist="63500" dir="5400000" sx="99000" sy="99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9" name="Group 168"/>
            <p:cNvGrpSpPr/>
            <p:nvPr/>
          </p:nvGrpSpPr>
          <p:grpSpPr>
            <a:xfrm>
              <a:off x="3628990" y="3062482"/>
              <a:ext cx="498144" cy="403668"/>
              <a:chOff x="5145088" y="3205163"/>
              <a:chExt cx="736600" cy="596900"/>
            </a:xfrm>
            <a:solidFill>
              <a:schemeClr val="bg1">
                <a:lumMod val="95000"/>
              </a:schemeClr>
            </a:solidFill>
          </p:grpSpPr>
          <p:sp>
            <p:nvSpPr>
              <p:cNvPr id="170" name="Freeform 169"/>
              <p:cNvSpPr>
                <a:spLocks noEditPoints="1"/>
              </p:cNvSpPr>
              <p:nvPr/>
            </p:nvSpPr>
            <p:spPr bwMode="auto">
              <a:xfrm>
                <a:off x="5145088" y="3205163"/>
                <a:ext cx="736600" cy="596900"/>
              </a:xfrm>
              <a:custGeom>
                <a:avLst/>
                <a:gdLst>
                  <a:gd name="T0" fmla="*/ 464 w 464"/>
                  <a:gd name="T1" fmla="*/ 52 h 376"/>
                  <a:gd name="T2" fmla="*/ 464 w 464"/>
                  <a:gd name="T3" fmla="*/ 0 h 376"/>
                  <a:gd name="T4" fmla="*/ 0 w 464"/>
                  <a:gd name="T5" fmla="*/ 0 h 376"/>
                  <a:gd name="T6" fmla="*/ 0 w 464"/>
                  <a:gd name="T7" fmla="*/ 52 h 376"/>
                  <a:gd name="T8" fmla="*/ 10 w 464"/>
                  <a:gd name="T9" fmla="*/ 52 h 376"/>
                  <a:gd name="T10" fmla="*/ 10 w 464"/>
                  <a:gd name="T11" fmla="*/ 281 h 376"/>
                  <a:gd name="T12" fmla="*/ 0 w 464"/>
                  <a:gd name="T13" fmla="*/ 281 h 376"/>
                  <a:gd name="T14" fmla="*/ 0 w 464"/>
                  <a:gd name="T15" fmla="*/ 320 h 376"/>
                  <a:gd name="T16" fmla="*/ 153 w 464"/>
                  <a:gd name="T17" fmla="*/ 320 h 376"/>
                  <a:gd name="T18" fmla="*/ 115 w 464"/>
                  <a:gd name="T19" fmla="*/ 368 h 376"/>
                  <a:gd name="T20" fmla="*/ 126 w 464"/>
                  <a:gd name="T21" fmla="*/ 376 h 376"/>
                  <a:gd name="T22" fmla="*/ 171 w 464"/>
                  <a:gd name="T23" fmla="*/ 320 h 376"/>
                  <a:gd name="T24" fmla="*/ 224 w 464"/>
                  <a:gd name="T25" fmla="*/ 320 h 376"/>
                  <a:gd name="T26" fmla="*/ 224 w 464"/>
                  <a:gd name="T27" fmla="*/ 372 h 376"/>
                  <a:gd name="T28" fmla="*/ 238 w 464"/>
                  <a:gd name="T29" fmla="*/ 372 h 376"/>
                  <a:gd name="T30" fmla="*/ 238 w 464"/>
                  <a:gd name="T31" fmla="*/ 320 h 376"/>
                  <a:gd name="T32" fmla="*/ 292 w 464"/>
                  <a:gd name="T33" fmla="*/ 320 h 376"/>
                  <a:gd name="T34" fmla="*/ 337 w 464"/>
                  <a:gd name="T35" fmla="*/ 376 h 376"/>
                  <a:gd name="T36" fmla="*/ 348 w 464"/>
                  <a:gd name="T37" fmla="*/ 368 h 376"/>
                  <a:gd name="T38" fmla="*/ 310 w 464"/>
                  <a:gd name="T39" fmla="*/ 320 h 376"/>
                  <a:gd name="T40" fmla="*/ 464 w 464"/>
                  <a:gd name="T41" fmla="*/ 320 h 376"/>
                  <a:gd name="T42" fmla="*/ 464 w 464"/>
                  <a:gd name="T43" fmla="*/ 281 h 376"/>
                  <a:gd name="T44" fmla="*/ 452 w 464"/>
                  <a:gd name="T45" fmla="*/ 281 h 376"/>
                  <a:gd name="T46" fmla="*/ 452 w 464"/>
                  <a:gd name="T47" fmla="*/ 52 h 376"/>
                  <a:gd name="T48" fmla="*/ 464 w 464"/>
                  <a:gd name="T49" fmla="*/ 52 h 376"/>
                  <a:gd name="T50" fmla="*/ 449 w 464"/>
                  <a:gd name="T51" fmla="*/ 306 h 376"/>
                  <a:gd name="T52" fmla="*/ 14 w 464"/>
                  <a:gd name="T53" fmla="*/ 306 h 376"/>
                  <a:gd name="T54" fmla="*/ 14 w 464"/>
                  <a:gd name="T55" fmla="*/ 295 h 376"/>
                  <a:gd name="T56" fmla="*/ 449 w 464"/>
                  <a:gd name="T57" fmla="*/ 295 h 376"/>
                  <a:gd name="T58" fmla="*/ 449 w 464"/>
                  <a:gd name="T59" fmla="*/ 306 h 376"/>
                  <a:gd name="T60" fmla="*/ 14 w 464"/>
                  <a:gd name="T61" fmla="*/ 14 h 376"/>
                  <a:gd name="T62" fmla="*/ 449 w 464"/>
                  <a:gd name="T63" fmla="*/ 14 h 376"/>
                  <a:gd name="T64" fmla="*/ 449 w 464"/>
                  <a:gd name="T65" fmla="*/ 38 h 376"/>
                  <a:gd name="T66" fmla="*/ 14 w 464"/>
                  <a:gd name="T67" fmla="*/ 38 h 376"/>
                  <a:gd name="T68" fmla="*/ 14 w 464"/>
                  <a:gd name="T69" fmla="*/ 14 h 376"/>
                  <a:gd name="T70" fmla="*/ 438 w 464"/>
                  <a:gd name="T71" fmla="*/ 280 h 376"/>
                  <a:gd name="T72" fmla="*/ 26 w 464"/>
                  <a:gd name="T73" fmla="*/ 280 h 376"/>
                  <a:gd name="T74" fmla="*/ 26 w 464"/>
                  <a:gd name="T75" fmla="*/ 52 h 376"/>
                  <a:gd name="T76" fmla="*/ 438 w 464"/>
                  <a:gd name="T77" fmla="*/ 52 h 376"/>
                  <a:gd name="T78" fmla="*/ 438 w 464"/>
                  <a:gd name="T79" fmla="*/ 28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4" h="376">
                    <a:moveTo>
                      <a:pt x="464" y="52"/>
                    </a:moveTo>
                    <a:lnTo>
                      <a:pt x="464" y="0"/>
                    </a:lnTo>
                    <a:lnTo>
                      <a:pt x="0" y="0"/>
                    </a:lnTo>
                    <a:lnTo>
                      <a:pt x="0" y="52"/>
                    </a:lnTo>
                    <a:lnTo>
                      <a:pt x="10" y="52"/>
                    </a:lnTo>
                    <a:lnTo>
                      <a:pt x="10" y="281"/>
                    </a:lnTo>
                    <a:lnTo>
                      <a:pt x="0" y="281"/>
                    </a:lnTo>
                    <a:lnTo>
                      <a:pt x="0" y="320"/>
                    </a:lnTo>
                    <a:lnTo>
                      <a:pt x="153" y="320"/>
                    </a:lnTo>
                    <a:lnTo>
                      <a:pt x="115" y="368"/>
                    </a:lnTo>
                    <a:lnTo>
                      <a:pt x="126" y="376"/>
                    </a:lnTo>
                    <a:lnTo>
                      <a:pt x="171" y="320"/>
                    </a:lnTo>
                    <a:lnTo>
                      <a:pt x="224" y="320"/>
                    </a:lnTo>
                    <a:lnTo>
                      <a:pt x="224" y="372"/>
                    </a:lnTo>
                    <a:lnTo>
                      <a:pt x="238" y="372"/>
                    </a:lnTo>
                    <a:lnTo>
                      <a:pt x="238" y="320"/>
                    </a:lnTo>
                    <a:lnTo>
                      <a:pt x="292" y="320"/>
                    </a:lnTo>
                    <a:lnTo>
                      <a:pt x="337" y="376"/>
                    </a:lnTo>
                    <a:lnTo>
                      <a:pt x="348" y="368"/>
                    </a:lnTo>
                    <a:lnTo>
                      <a:pt x="310" y="320"/>
                    </a:lnTo>
                    <a:lnTo>
                      <a:pt x="464" y="320"/>
                    </a:lnTo>
                    <a:lnTo>
                      <a:pt x="464" y="281"/>
                    </a:lnTo>
                    <a:lnTo>
                      <a:pt x="452" y="281"/>
                    </a:lnTo>
                    <a:lnTo>
                      <a:pt x="452" y="52"/>
                    </a:lnTo>
                    <a:lnTo>
                      <a:pt x="464" y="52"/>
                    </a:lnTo>
                    <a:close/>
                    <a:moveTo>
                      <a:pt x="449" y="306"/>
                    </a:moveTo>
                    <a:lnTo>
                      <a:pt x="14" y="306"/>
                    </a:lnTo>
                    <a:lnTo>
                      <a:pt x="14" y="295"/>
                    </a:lnTo>
                    <a:lnTo>
                      <a:pt x="449" y="295"/>
                    </a:lnTo>
                    <a:lnTo>
                      <a:pt x="449" y="306"/>
                    </a:lnTo>
                    <a:close/>
                    <a:moveTo>
                      <a:pt x="14" y="14"/>
                    </a:moveTo>
                    <a:lnTo>
                      <a:pt x="449" y="14"/>
                    </a:lnTo>
                    <a:lnTo>
                      <a:pt x="449" y="38"/>
                    </a:lnTo>
                    <a:lnTo>
                      <a:pt x="14" y="38"/>
                    </a:lnTo>
                    <a:lnTo>
                      <a:pt x="14" y="14"/>
                    </a:lnTo>
                    <a:close/>
                    <a:moveTo>
                      <a:pt x="438" y="280"/>
                    </a:moveTo>
                    <a:lnTo>
                      <a:pt x="26" y="280"/>
                    </a:lnTo>
                    <a:lnTo>
                      <a:pt x="26" y="52"/>
                    </a:lnTo>
                    <a:lnTo>
                      <a:pt x="438" y="52"/>
                    </a:lnTo>
                    <a:lnTo>
                      <a:pt x="438"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1" name="Freeform 170"/>
              <p:cNvSpPr>
                <a:spLocks noEditPoints="1"/>
              </p:cNvSpPr>
              <p:nvPr/>
            </p:nvSpPr>
            <p:spPr bwMode="auto">
              <a:xfrm>
                <a:off x="5221288" y="3425825"/>
                <a:ext cx="174625" cy="188913"/>
              </a:xfrm>
              <a:custGeom>
                <a:avLst/>
                <a:gdLst>
                  <a:gd name="T0" fmla="*/ 46 w 110"/>
                  <a:gd name="T1" fmla="*/ 119 h 119"/>
                  <a:gd name="T2" fmla="*/ 65 w 110"/>
                  <a:gd name="T3" fmla="*/ 119 h 119"/>
                  <a:gd name="T4" fmla="*/ 78 w 110"/>
                  <a:gd name="T5" fmla="*/ 119 h 119"/>
                  <a:gd name="T6" fmla="*/ 110 w 110"/>
                  <a:gd name="T7" fmla="*/ 119 h 119"/>
                  <a:gd name="T8" fmla="*/ 110 w 110"/>
                  <a:gd name="T9" fmla="*/ 29 h 119"/>
                  <a:gd name="T10" fmla="*/ 78 w 110"/>
                  <a:gd name="T11" fmla="*/ 29 h 119"/>
                  <a:gd name="T12" fmla="*/ 78 w 110"/>
                  <a:gd name="T13" fmla="*/ 0 h 119"/>
                  <a:gd name="T14" fmla="*/ 33 w 110"/>
                  <a:gd name="T15" fmla="*/ 0 h 119"/>
                  <a:gd name="T16" fmla="*/ 33 w 110"/>
                  <a:gd name="T17" fmla="*/ 53 h 119"/>
                  <a:gd name="T18" fmla="*/ 0 w 110"/>
                  <a:gd name="T19" fmla="*/ 53 h 119"/>
                  <a:gd name="T20" fmla="*/ 0 w 110"/>
                  <a:gd name="T21" fmla="*/ 119 h 119"/>
                  <a:gd name="T22" fmla="*/ 33 w 110"/>
                  <a:gd name="T23" fmla="*/ 119 h 119"/>
                  <a:gd name="T24" fmla="*/ 46 w 110"/>
                  <a:gd name="T25" fmla="*/ 119 h 119"/>
                  <a:gd name="T26" fmla="*/ 80 w 110"/>
                  <a:gd name="T27" fmla="*/ 43 h 119"/>
                  <a:gd name="T28" fmla="*/ 96 w 110"/>
                  <a:gd name="T29" fmla="*/ 43 h 119"/>
                  <a:gd name="T30" fmla="*/ 96 w 110"/>
                  <a:gd name="T31" fmla="*/ 105 h 119"/>
                  <a:gd name="T32" fmla="*/ 80 w 110"/>
                  <a:gd name="T33" fmla="*/ 105 h 119"/>
                  <a:gd name="T34" fmla="*/ 80 w 110"/>
                  <a:gd name="T35" fmla="*/ 43 h 119"/>
                  <a:gd name="T36" fmla="*/ 47 w 110"/>
                  <a:gd name="T37" fmla="*/ 14 h 119"/>
                  <a:gd name="T38" fmla="*/ 64 w 110"/>
                  <a:gd name="T39" fmla="*/ 14 h 119"/>
                  <a:gd name="T40" fmla="*/ 64 w 110"/>
                  <a:gd name="T41" fmla="*/ 105 h 119"/>
                  <a:gd name="T42" fmla="*/ 47 w 110"/>
                  <a:gd name="T43" fmla="*/ 105 h 119"/>
                  <a:gd name="T44" fmla="*/ 47 w 110"/>
                  <a:gd name="T45" fmla="*/ 14 h 119"/>
                  <a:gd name="T46" fmla="*/ 32 w 110"/>
                  <a:gd name="T47" fmla="*/ 105 h 119"/>
                  <a:gd name="T48" fmla="*/ 14 w 110"/>
                  <a:gd name="T49" fmla="*/ 105 h 119"/>
                  <a:gd name="T50" fmla="*/ 14 w 110"/>
                  <a:gd name="T51" fmla="*/ 67 h 119"/>
                  <a:gd name="T52" fmla="*/ 32 w 110"/>
                  <a:gd name="T53" fmla="*/ 67 h 119"/>
                  <a:gd name="T54" fmla="*/ 32 w 110"/>
                  <a:gd name="T55" fmla="*/ 10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9">
                    <a:moveTo>
                      <a:pt x="46" y="119"/>
                    </a:moveTo>
                    <a:lnTo>
                      <a:pt x="65" y="119"/>
                    </a:lnTo>
                    <a:lnTo>
                      <a:pt x="78" y="119"/>
                    </a:lnTo>
                    <a:lnTo>
                      <a:pt x="110" y="119"/>
                    </a:lnTo>
                    <a:lnTo>
                      <a:pt x="110" y="29"/>
                    </a:lnTo>
                    <a:lnTo>
                      <a:pt x="78" y="29"/>
                    </a:lnTo>
                    <a:lnTo>
                      <a:pt x="78" y="0"/>
                    </a:lnTo>
                    <a:lnTo>
                      <a:pt x="33" y="0"/>
                    </a:lnTo>
                    <a:lnTo>
                      <a:pt x="33" y="53"/>
                    </a:lnTo>
                    <a:lnTo>
                      <a:pt x="0" y="53"/>
                    </a:lnTo>
                    <a:lnTo>
                      <a:pt x="0" y="119"/>
                    </a:lnTo>
                    <a:lnTo>
                      <a:pt x="33" y="119"/>
                    </a:lnTo>
                    <a:lnTo>
                      <a:pt x="46" y="119"/>
                    </a:lnTo>
                    <a:close/>
                    <a:moveTo>
                      <a:pt x="80" y="43"/>
                    </a:moveTo>
                    <a:lnTo>
                      <a:pt x="96" y="43"/>
                    </a:lnTo>
                    <a:lnTo>
                      <a:pt x="96" y="105"/>
                    </a:lnTo>
                    <a:lnTo>
                      <a:pt x="80" y="105"/>
                    </a:lnTo>
                    <a:lnTo>
                      <a:pt x="80" y="43"/>
                    </a:lnTo>
                    <a:close/>
                    <a:moveTo>
                      <a:pt x="47" y="14"/>
                    </a:moveTo>
                    <a:lnTo>
                      <a:pt x="64" y="14"/>
                    </a:lnTo>
                    <a:lnTo>
                      <a:pt x="64" y="105"/>
                    </a:lnTo>
                    <a:lnTo>
                      <a:pt x="47" y="105"/>
                    </a:lnTo>
                    <a:lnTo>
                      <a:pt x="47" y="14"/>
                    </a:lnTo>
                    <a:close/>
                    <a:moveTo>
                      <a:pt x="32" y="105"/>
                    </a:moveTo>
                    <a:lnTo>
                      <a:pt x="14" y="105"/>
                    </a:lnTo>
                    <a:lnTo>
                      <a:pt x="14" y="67"/>
                    </a:lnTo>
                    <a:lnTo>
                      <a:pt x="32" y="67"/>
                    </a:lnTo>
                    <a:lnTo>
                      <a:pt x="32"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2" name="Freeform 171"/>
              <p:cNvSpPr>
                <a:spLocks noEditPoints="1"/>
              </p:cNvSpPr>
              <p:nvPr/>
            </p:nvSpPr>
            <p:spPr bwMode="auto">
              <a:xfrm>
                <a:off x="5424488" y="3427413"/>
                <a:ext cx="174625" cy="187325"/>
              </a:xfrm>
              <a:custGeom>
                <a:avLst/>
                <a:gdLst>
                  <a:gd name="T0" fmla="*/ 45 w 110"/>
                  <a:gd name="T1" fmla="*/ 118 h 118"/>
                  <a:gd name="T2" fmla="*/ 77 w 110"/>
                  <a:gd name="T3" fmla="*/ 118 h 118"/>
                  <a:gd name="T4" fmla="*/ 77 w 110"/>
                  <a:gd name="T5" fmla="*/ 118 h 118"/>
                  <a:gd name="T6" fmla="*/ 110 w 110"/>
                  <a:gd name="T7" fmla="*/ 118 h 118"/>
                  <a:gd name="T8" fmla="*/ 110 w 110"/>
                  <a:gd name="T9" fmla="*/ 0 h 118"/>
                  <a:gd name="T10" fmla="*/ 64 w 110"/>
                  <a:gd name="T11" fmla="*/ 0 h 118"/>
                  <a:gd name="T12" fmla="*/ 64 w 110"/>
                  <a:gd name="T13" fmla="*/ 39 h 118"/>
                  <a:gd name="T14" fmla="*/ 32 w 110"/>
                  <a:gd name="T15" fmla="*/ 39 h 118"/>
                  <a:gd name="T16" fmla="*/ 32 w 110"/>
                  <a:gd name="T17" fmla="*/ 73 h 118"/>
                  <a:gd name="T18" fmla="*/ 0 w 110"/>
                  <a:gd name="T19" fmla="*/ 73 h 118"/>
                  <a:gd name="T20" fmla="*/ 0 w 110"/>
                  <a:gd name="T21" fmla="*/ 118 h 118"/>
                  <a:gd name="T22" fmla="*/ 32 w 110"/>
                  <a:gd name="T23" fmla="*/ 118 h 118"/>
                  <a:gd name="T24" fmla="*/ 45 w 110"/>
                  <a:gd name="T25" fmla="*/ 118 h 118"/>
                  <a:gd name="T26" fmla="*/ 80 w 110"/>
                  <a:gd name="T27" fmla="*/ 14 h 118"/>
                  <a:gd name="T28" fmla="*/ 96 w 110"/>
                  <a:gd name="T29" fmla="*/ 14 h 118"/>
                  <a:gd name="T30" fmla="*/ 96 w 110"/>
                  <a:gd name="T31" fmla="*/ 104 h 118"/>
                  <a:gd name="T32" fmla="*/ 80 w 110"/>
                  <a:gd name="T33" fmla="*/ 104 h 118"/>
                  <a:gd name="T34" fmla="*/ 80 w 110"/>
                  <a:gd name="T35" fmla="*/ 14 h 118"/>
                  <a:gd name="T36" fmla="*/ 46 w 110"/>
                  <a:gd name="T37" fmla="*/ 53 h 118"/>
                  <a:gd name="T38" fmla="*/ 63 w 110"/>
                  <a:gd name="T39" fmla="*/ 53 h 118"/>
                  <a:gd name="T40" fmla="*/ 63 w 110"/>
                  <a:gd name="T41" fmla="*/ 104 h 118"/>
                  <a:gd name="T42" fmla="*/ 46 w 110"/>
                  <a:gd name="T43" fmla="*/ 104 h 118"/>
                  <a:gd name="T44" fmla="*/ 46 w 110"/>
                  <a:gd name="T45" fmla="*/ 53 h 118"/>
                  <a:gd name="T46" fmla="*/ 31 w 110"/>
                  <a:gd name="T47" fmla="*/ 104 h 118"/>
                  <a:gd name="T48" fmla="*/ 14 w 110"/>
                  <a:gd name="T49" fmla="*/ 104 h 118"/>
                  <a:gd name="T50" fmla="*/ 14 w 110"/>
                  <a:gd name="T51" fmla="*/ 87 h 118"/>
                  <a:gd name="T52" fmla="*/ 31 w 110"/>
                  <a:gd name="T53" fmla="*/ 87 h 118"/>
                  <a:gd name="T54" fmla="*/ 31 w 110"/>
                  <a:gd name="T5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8">
                    <a:moveTo>
                      <a:pt x="45" y="118"/>
                    </a:moveTo>
                    <a:lnTo>
                      <a:pt x="77" y="118"/>
                    </a:lnTo>
                    <a:lnTo>
                      <a:pt x="77" y="118"/>
                    </a:lnTo>
                    <a:lnTo>
                      <a:pt x="110" y="118"/>
                    </a:lnTo>
                    <a:lnTo>
                      <a:pt x="110" y="0"/>
                    </a:lnTo>
                    <a:lnTo>
                      <a:pt x="64" y="0"/>
                    </a:lnTo>
                    <a:lnTo>
                      <a:pt x="64" y="39"/>
                    </a:lnTo>
                    <a:lnTo>
                      <a:pt x="32" y="39"/>
                    </a:lnTo>
                    <a:lnTo>
                      <a:pt x="32" y="73"/>
                    </a:lnTo>
                    <a:lnTo>
                      <a:pt x="0" y="73"/>
                    </a:lnTo>
                    <a:lnTo>
                      <a:pt x="0" y="118"/>
                    </a:lnTo>
                    <a:lnTo>
                      <a:pt x="32" y="118"/>
                    </a:lnTo>
                    <a:lnTo>
                      <a:pt x="45" y="118"/>
                    </a:lnTo>
                    <a:close/>
                    <a:moveTo>
                      <a:pt x="80" y="14"/>
                    </a:moveTo>
                    <a:lnTo>
                      <a:pt x="96" y="14"/>
                    </a:lnTo>
                    <a:lnTo>
                      <a:pt x="96" y="104"/>
                    </a:lnTo>
                    <a:lnTo>
                      <a:pt x="80" y="104"/>
                    </a:lnTo>
                    <a:lnTo>
                      <a:pt x="80" y="14"/>
                    </a:lnTo>
                    <a:close/>
                    <a:moveTo>
                      <a:pt x="46" y="53"/>
                    </a:moveTo>
                    <a:lnTo>
                      <a:pt x="63" y="53"/>
                    </a:lnTo>
                    <a:lnTo>
                      <a:pt x="63" y="104"/>
                    </a:lnTo>
                    <a:lnTo>
                      <a:pt x="46" y="104"/>
                    </a:lnTo>
                    <a:lnTo>
                      <a:pt x="46" y="53"/>
                    </a:lnTo>
                    <a:close/>
                    <a:moveTo>
                      <a:pt x="31" y="104"/>
                    </a:moveTo>
                    <a:lnTo>
                      <a:pt x="14" y="104"/>
                    </a:lnTo>
                    <a:lnTo>
                      <a:pt x="14" y="87"/>
                    </a:lnTo>
                    <a:lnTo>
                      <a:pt x="31" y="87"/>
                    </a:lnTo>
                    <a:lnTo>
                      <a:pt x="31"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3" name="Freeform 172"/>
              <p:cNvSpPr>
                <a:spLocks noEditPoints="1"/>
              </p:cNvSpPr>
              <p:nvPr/>
            </p:nvSpPr>
            <p:spPr bwMode="auto">
              <a:xfrm>
                <a:off x="5626100" y="3409950"/>
                <a:ext cx="174625" cy="204788"/>
              </a:xfrm>
              <a:custGeom>
                <a:avLst/>
                <a:gdLst>
                  <a:gd name="T0" fmla="*/ 45 w 110"/>
                  <a:gd name="T1" fmla="*/ 129 h 129"/>
                  <a:gd name="T2" fmla="*/ 65 w 110"/>
                  <a:gd name="T3" fmla="*/ 129 h 129"/>
                  <a:gd name="T4" fmla="*/ 78 w 110"/>
                  <a:gd name="T5" fmla="*/ 129 h 129"/>
                  <a:gd name="T6" fmla="*/ 110 w 110"/>
                  <a:gd name="T7" fmla="*/ 129 h 129"/>
                  <a:gd name="T8" fmla="*/ 110 w 110"/>
                  <a:gd name="T9" fmla="*/ 0 h 129"/>
                  <a:gd name="T10" fmla="*/ 65 w 110"/>
                  <a:gd name="T11" fmla="*/ 0 h 129"/>
                  <a:gd name="T12" fmla="*/ 65 w 110"/>
                  <a:gd name="T13" fmla="*/ 80 h 129"/>
                  <a:gd name="T14" fmla="*/ 45 w 110"/>
                  <a:gd name="T15" fmla="*/ 80 h 129"/>
                  <a:gd name="T16" fmla="*/ 45 w 110"/>
                  <a:gd name="T17" fmla="*/ 47 h 129"/>
                  <a:gd name="T18" fmla="*/ 0 w 110"/>
                  <a:gd name="T19" fmla="*/ 47 h 129"/>
                  <a:gd name="T20" fmla="*/ 0 w 110"/>
                  <a:gd name="T21" fmla="*/ 129 h 129"/>
                  <a:gd name="T22" fmla="*/ 32 w 110"/>
                  <a:gd name="T23" fmla="*/ 129 h 129"/>
                  <a:gd name="T24" fmla="*/ 45 w 110"/>
                  <a:gd name="T25" fmla="*/ 129 h 129"/>
                  <a:gd name="T26" fmla="*/ 80 w 110"/>
                  <a:gd name="T27" fmla="*/ 14 h 129"/>
                  <a:gd name="T28" fmla="*/ 96 w 110"/>
                  <a:gd name="T29" fmla="*/ 14 h 129"/>
                  <a:gd name="T30" fmla="*/ 96 w 110"/>
                  <a:gd name="T31" fmla="*/ 115 h 129"/>
                  <a:gd name="T32" fmla="*/ 80 w 110"/>
                  <a:gd name="T33" fmla="*/ 115 h 129"/>
                  <a:gd name="T34" fmla="*/ 80 w 110"/>
                  <a:gd name="T35" fmla="*/ 14 h 129"/>
                  <a:gd name="T36" fmla="*/ 47 w 110"/>
                  <a:gd name="T37" fmla="*/ 94 h 129"/>
                  <a:gd name="T38" fmla="*/ 64 w 110"/>
                  <a:gd name="T39" fmla="*/ 94 h 129"/>
                  <a:gd name="T40" fmla="*/ 64 w 110"/>
                  <a:gd name="T41" fmla="*/ 115 h 129"/>
                  <a:gd name="T42" fmla="*/ 47 w 110"/>
                  <a:gd name="T43" fmla="*/ 115 h 129"/>
                  <a:gd name="T44" fmla="*/ 47 w 110"/>
                  <a:gd name="T45" fmla="*/ 94 h 129"/>
                  <a:gd name="T46" fmla="*/ 31 w 110"/>
                  <a:gd name="T47" fmla="*/ 115 h 129"/>
                  <a:gd name="T48" fmla="*/ 14 w 110"/>
                  <a:gd name="T49" fmla="*/ 115 h 129"/>
                  <a:gd name="T50" fmla="*/ 14 w 110"/>
                  <a:gd name="T51" fmla="*/ 61 h 129"/>
                  <a:gd name="T52" fmla="*/ 31 w 110"/>
                  <a:gd name="T53" fmla="*/ 61 h 129"/>
                  <a:gd name="T54" fmla="*/ 31 w 110"/>
                  <a:gd name="T55"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29">
                    <a:moveTo>
                      <a:pt x="45" y="129"/>
                    </a:moveTo>
                    <a:lnTo>
                      <a:pt x="65" y="129"/>
                    </a:lnTo>
                    <a:lnTo>
                      <a:pt x="78" y="129"/>
                    </a:lnTo>
                    <a:lnTo>
                      <a:pt x="110" y="129"/>
                    </a:lnTo>
                    <a:lnTo>
                      <a:pt x="110" y="0"/>
                    </a:lnTo>
                    <a:lnTo>
                      <a:pt x="65" y="0"/>
                    </a:lnTo>
                    <a:lnTo>
                      <a:pt x="65" y="80"/>
                    </a:lnTo>
                    <a:lnTo>
                      <a:pt x="45" y="80"/>
                    </a:lnTo>
                    <a:lnTo>
                      <a:pt x="45" y="47"/>
                    </a:lnTo>
                    <a:lnTo>
                      <a:pt x="0" y="47"/>
                    </a:lnTo>
                    <a:lnTo>
                      <a:pt x="0" y="129"/>
                    </a:lnTo>
                    <a:lnTo>
                      <a:pt x="32" y="129"/>
                    </a:lnTo>
                    <a:lnTo>
                      <a:pt x="45" y="129"/>
                    </a:lnTo>
                    <a:close/>
                    <a:moveTo>
                      <a:pt x="80" y="14"/>
                    </a:moveTo>
                    <a:lnTo>
                      <a:pt x="96" y="14"/>
                    </a:lnTo>
                    <a:lnTo>
                      <a:pt x="96" y="115"/>
                    </a:lnTo>
                    <a:lnTo>
                      <a:pt x="80" y="115"/>
                    </a:lnTo>
                    <a:lnTo>
                      <a:pt x="80" y="14"/>
                    </a:lnTo>
                    <a:close/>
                    <a:moveTo>
                      <a:pt x="47" y="94"/>
                    </a:moveTo>
                    <a:lnTo>
                      <a:pt x="64" y="94"/>
                    </a:lnTo>
                    <a:lnTo>
                      <a:pt x="64" y="115"/>
                    </a:lnTo>
                    <a:lnTo>
                      <a:pt x="47" y="115"/>
                    </a:lnTo>
                    <a:lnTo>
                      <a:pt x="47" y="94"/>
                    </a:lnTo>
                    <a:close/>
                    <a:moveTo>
                      <a:pt x="31" y="115"/>
                    </a:moveTo>
                    <a:lnTo>
                      <a:pt x="14" y="115"/>
                    </a:lnTo>
                    <a:lnTo>
                      <a:pt x="14" y="61"/>
                    </a:lnTo>
                    <a:lnTo>
                      <a:pt x="31" y="61"/>
                    </a:lnTo>
                    <a:lnTo>
                      <a:pt x="31"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4" name="Rectangle 173"/>
              <p:cNvSpPr>
                <a:spLocks noChangeArrowheads="1"/>
              </p:cNvSpPr>
              <p:nvPr/>
            </p:nvSpPr>
            <p:spPr bwMode="auto">
              <a:xfrm>
                <a:off x="5226050" y="3333750"/>
                <a:ext cx="17621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5" name="Rectangle 174"/>
              <p:cNvSpPr>
                <a:spLocks noChangeArrowheads="1"/>
              </p:cNvSpPr>
              <p:nvPr/>
            </p:nvSpPr>
            <p:spPr bwMode="auto">
              <a:xfrm>
                <a:off x="5226050" y="3373438"/>
                <a:ext cx="71438"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nvGrpSpPr>
          <p:cNvPr id="26" name="Group 25"/>
          <p:cNvGrpSpPr/>
          <p:nvPr/>
        </p:nvGrpSpPr>
        <p:grpSpPr>
          <a:xfrm>
            <a:off x="7522597" y="3066298"/>
            <a:ext cx="1069032" cy="1087526"/>
            <a:chOff x="7866490" y="2816868"/>
            <a:chExt cx="894896" cy="894896"/>
          </a:xfrm>
        </p:grpSpPr>
        <p:sp>
          <p:nvSpPr>
            <p:cNvPr id="133" name="Oval 132"/>
            <p:cNvSpPr/>
            <p:nvPr/>
          </p:nvSpPr>
          <p:spPr>
            <a:xfrm>
              <a:off x="7866490" y="2816868"/>
              <a:ext cx="894896" cy="894896"/>
            </a:xfrm>
            <a:prstGeom prst="ellipse">
              <a:avLst/>
            </a:prstGeom>
            <a:gradFill flip="none" rotWithShape="1">
              <a:gsLst>
                <a:gs pos="0">
                  <a:srgbClr val="7B5A85"/>
                </a:gs>
                <a:gs pos="100000">
                  <a:srgbClr val="C35954"/>
                </a:gs>
              </a:gsLst>
              <a:lin ang="0" scaled="1"/>
              <a:tileRect/>
            </a:gradFill>
            <a:ln w="3175">
              <a:solidFill>
                <a:schemeClr val="bg1"/>
              </a:solidFill>
            </a:ln>
            <a:effectLst>
              <a:outerShdw blurRad="88900" dist="63500" dir="5400000" sx="99000" sy="99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6" name="Freeform 175"/>
            <p:cNvSpPr>
              <a:spLocks noEditPoints="1"/>
            </p:cNvSpPr>
            <p:nvPr/>
          </p:nvSpPr>
          <p:spPr bwMode="auto">
            <a:xfrm>
              <a:off x="8028901" y="3013634"/>
              <a:ext cx="570074" cy="501364"/>
            </a:xfrm>
            <a:custGeom>
              <a:avLst/>
              <a:gdLst>
                <a:gd name="T0" fmla="*/ 448 w 531"/>
                <a:gd name="T1" fmla="*/ 98 h 467"/>
                <a:gd name="T2" fmla="*/ 461 w 531"/>
                <a:gd name="T3" fmla="*/ 75 h 467"/>
                <a:gd name="T4" fmla="*/ 449 w 531"/>
                <a:gd name="T5" fmla="*/ 72 h 467"/>
                <a:gd name="T6" fmla="*/ 442 w 531"/>
                <a:gd name="T7" fmla="*/ 85 h 467"/>
                <a:gd name="T8" fmla="*/ 430 w 531"/>
                <a:gd name="T9" fmla="*/ 78 h 467"/>
                <a:gd name="T10" fmla="*/ 435 w 531"/>
                <a:gd name="T11" fmla="*/ 67 h 467"/>
                <a:gd name="T12" fmla="*/ 429 w 531"/>
                <a:gd name="T13" fmla="*/ 60 h 467"/>
                <a:gd name="T14" fmla="*/ 286 w 531"/>
                <a:gd name="T15" fmla="*/ 36 h 467"/>
                <a:gd name="T16" fmla="*/ 288 w 531"/>
                <a:gd name="T17" fmla="*/ 15 h 467"/>
                <a:gd name="T18" fmla="*/ 266 w 531"/>
                <a:gd name="T19" fmla="*/ 0 h 467"/>
                <a:gd name="T20" fmla="*/ 247 w 531"/>
                <a:gd name="T21" fmla="*/ 11 h 467"/>
                <a:gd name="T22" fmla="*/ 243 w 531"/>
                <a:gd name="T23" fmla="*/ 31 h 467"/>
                <a:gd name="T24" fmla="*/ 135 w 531"/>
                <a:gd name="T25" fmla="*/ 51 h 467"/>
                <a:gd name="T26" fmla="*/ 97 w 531"/>
                <a:gd name="T27" fmla="*/ 65 h 467"/>
                <a:gd name="T28" fmla="*/ 101 w 531"/>
                <a:gd name="T29" fmla="*/ 78 h 467"/>
                <a:gd name="T30" fmla="*/ 92 w 531"/>
                <a:gd name="T31" fmla="*/ 87 h 467"/>
                <a:gd name="T32" fmla="*/ 84 w 531"/>
                <a:gd name="T33" fmla="*/ 75 h 467"/>
                <a:gd name="T34" fmla="*/ 72 w 531"/>
                <a:gd name="T35" fmla="*/ 72 h 467"/>
                <a:gd name="T36" fmla="*/ 78 w 531"/>
                <a:gd name="T37" fmla="*/ 95 h 467"/>
                <a:gd name="T38" fmla="*/ 0 w 531"/>
                <a:gd name="T39" fmla="*/ 304 h 467"/>
                <a:gd name="T40" fmla="*/ 24 w 531"/>
                <a:gd name="T41" fmla="*/ 328 h 467"/>
                <a:gd name="T42" fmla="*/ 138 w 531"/>
                <a:gd name="T43" fmla="*/ 339 h 467"/>
                <a:gd name="T44" fmla="*/ 173 w 531"/>
                <a:gd name="T45" fmla="*/ 320 h 467"/>
                <a:gd name="T46" fmla="*/ 185 w 531"/>
                <a:gd name="T47" fmla="*/ 300 h 467"/>
                <a:gd name="T48" fmla="*/ 114 w 531"/>
                <a:gd name="T49" fmla="*/ 84 h 467"/>
                <a:gd name="T50" fmla="*/ 178 w 531"/>
                <a:gd name="T51" fmla="*/ 58 h 467"/>
                <a:gd name="T52" fmla="*/ 243 w 531"/>
                <a:gd name="T53" fmla="*/ 233 h 467"/>
                <a:gd name="T54" fmla="*/ 249 w 531"/>
                <a:gd name="T55" fmla="*/ 299 h 467"/>
                <a:gd name="T56" fmla="*/ 248 w 531"/>
                <a:gd name="T57" fmla="*/ 352 h 467"/>
                <a:gd name="T58" fmla="*/ 210 w 531"/>
                <a:gd name="T59" fmla="*/ 385 h 467"/>
                <a:gd name="T60" fmla="*/ 186 w 531"/>
                <a:gd name="T61" fmla="*/ 467 h 467"/>
                <a:gd name="T62" fmla="*/ 327 w 531"/>
                <a:gd name="T63" fmla="*/ 386 h 467"/>
                <a:gd name="T64" fmla="*/ 292 w 531"/>
                <a:gd name="T65" fmla="*/ 371 h 467"/>
                <a:gd name="T66" fmla="*/ 282 w 531"/>
                <a:gd name="T67" fmla="*/ 299 h 467"/>
                <a:gd name="T68" fmla="*/ 289 w 531"/>
                <a:gd name="T69" fmla="*/ 233 h 467"/>
                <a:gd name="T70" fmla="*/ 354 w 531"/>
                <a:gd name="T71" fmla="*/ 58 h 467"/>
                <a:gd name="T72" fmla="*/ 417 w 531"/>
                <a:gd name="T73" fmla="*/ 84 h 467"/>
                <a:gd name="T74" fmla="*/ 346 w 531"/>
                <a:gd name="T75" fmla="*/ 300 h 467"/>
                <a:gd name="T76" fmla="*/ 358 w 531"/>
                <a:gd name="T77" fmla="*/ 320 h 467"/>
                <a:gd name="T78" fmla="*/ 396 w 531"/>
                <a:gd name="T79" fmla="*/ 339 h 467"/>
                <a:gd name="T80" fmla="*/ 507 w 531"/>
                <a:gd name="T81" fmla="*/ 328 h 467"/>
                <a:gd name="T82" fmla="*/ 531 w 531"/>
                <a:gd name="T83" fmla="*/ 303 h 467"/>
                <a:gd name="T84" fmla="*/ 275 w 531"/>
                <a:gd name="T85" fmla="*/ 24 h 467"/>
                <a:gd name="T86" fmla="*/ 266 w 531"/>
                <a:gd name="T87" fmla="*/ 34 h 467"/>
                <a:gd name="T88" fmla="*/ 257 w 531"/>
                <a:gd name="T89" fmla="*/ 21 h 467"/>
                <a:gd name="T90" fmla="*/ 51 w 531"/>
                <a:gd name="T91" fmla="*/ 325 h 467"/>
                <a:gd name="T92" fmla="*/ 166 w 531"/>
                <a:gd name="T93" fmla="*/ 308 h 467"/>
                <a:gd name="T94" fmla="*/ 134 w 531"/>
                <a:gd name="T95" fmla="*/ 325 h 467"/>
                <a:gd name="T96" fmla="*/ 270 w 531"/>
                <a:gd name="T97" fmla="*/ 217 h 467"/>
                <a:gd name="T98" fmla="*/ 275 w 531"/>
                <a:gd name="T99" fmla="*/ 274 h 467"/>
                <a:gd name="T100" fmla="*/ 256 w 531"/>
                <a:gd name="T101" fmla="*/ 274 h 467"/>
                <a:gd name="T102" fmla="*/ 262 w 531"/>
                <a:gd name="T103" fmla="*/ 217 h 467"/>
                <a:gd name="T104" fmla="*/ 331 w 531"/>
                <a:gd name="T105" fmla="*/ 453 h 467"/>
                <a:gd name="T106" fmla="*/ 296 w 531"/>
                <a:gd name="T107" fmla="*/ 391 h 467"/>
                <a:gd name="T108" fmla="*/ 256 w 531"/>
                <a:gd name="T109" fmla="*/ 368 h 467"/>
                <a:gd name="T110" fmla="*/ 268 w 531"/>
                <a:gd name="T111" fmla="*/ 307 h 467"/>
                <a:gd name="T112" fmla="*/ 274 w 531"/>
                <a:gd name="T113" fmla="*/ 368 h 467"/>
                <a:gd name="T114" fmla="*/ 268 w 531"/>
                <a:gd name="T115" fmla="*/ 203 h 467"/>
                <a:gd name="T116" fmla="*/ 268 w 531"/>
                <a:gd name="T117" fmla="*/ 53 h 467"/>
                <a:gd name="T118" fmla="*/ 480 w 531"/>
                <a:gd name="T119" fmla="*/ 325 h 467"/>
                <a:gd name="T120" fmla="*/ 367 w 531"/>
                <a:gd name="T121" fmla="*/ 308 h 467"/>
                <a:gd name="T122" fmla="*/ 480 w 531"/>
                <a:gd name="T123" fmla="*/ 32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1" h="467">
                  <a:moveTo>
                    <a:pt x="531" y="303"/>
                  </a:moveTo>
                  <a:lnTo>
                    <a:pt x="531" y="303"/>
                  </a:lnTo>
                  <a:lnTo>
                    <a:pt x="531" y="300"/>
                  </a:lnTo>
                  <a:lnTo>
                    <a:pt x="530" y="298"/>
                  </a:lnTo>
                  <a:lnTo>
                    <a:pt x="448" y="98"/>
                  </a:lnTo>
                  <a:lnTo>
                    <a:pt x="448" y="98"/>
                  </a:lnTo>
                  <a:lnTo>
                    <a:pt x="453" y="95"/>
                  </a:lnTo>
                  <a:lnTo>
                    <a:pt x="457" y="91"/>
                  </a:lnTo>
                  <a:lnTo>
                    <a:pt x="461" y="84"/>
                  </a:lnTo>
                  <a:lnTo>
                    <a:pt x="462" y="78"/>
                  </a:lnTo>
                  <a:lnTo>
                    <a:pt x="462" y="78"/>
                  </a:lnTo>
                  <a:lnTo>
                    <a:pt x="461" y="75"/>
                  </a:lnTo>
                  <a:lnTo>
                    <a:pt x="459" y="72"/>
                  </a:lnTo>
                  <a:lnTo>
                    <a:pt x="457" y="71"/>
                  </a:lnTo>
                  <a:lnTo>
                    <a:pt x="454" y="70"/>
                  </a:lnTo>
                  <a:lnTo>
                    <a:pt x="454" y="70"/>
                  </a:lnTo>
                  <a:lnTo>
                    <a:pt x="452" y="71"/>
                  </a:lnTo>
                  <a:lnTo>
                    <a:pt x="449" y="72"/>
                  </a:lnTo>
                  <a:lnTo>
                    <a:pt x="448" y="75"/>
                  </a:lnTo>
                  <a:lnTo>
                    <a:pt x="448" y="78"/>
                  </a:lnTo>
                  <a:lnTo>
                    <a:pt x="448" y="78"/>
                  </a:lnTo>
                  <a:lnTo>
                    <a:pt x="446" y="81"/>
                  </a:lnTo>
                  <a:lnTo>
                    <a:pt x="444" y="83"/>
                  </a:lnTo>
                  <a:lnTo>
                    <a:pt x="442" y="85"/>
                  </a:lnTo>
                  <a:lnTo>
                    <a:pt x="439" y="87"/>
                  </a:lnTo>
                  <a:lnTo>
                    <a:pt x="439" y="87"/>
                  </a:lnTo>
                  <a:lnTo>
                    <a:pt x="436" y="85"/>
                  </a:lnTo>
                  <a:lnTo>
                    <a:pt x="434" y="83"/>
                  </a:lnTo>
                  <a:lnTo>
                    <a:pt x="431" y="81"/>
                  </a:lnTo>
                  <a:lnTo>
                    <a:pt x="430" y="78"/>
                  </a:lnTo>
                  <a:lnTo>
                    <a:pt x="430" y="78"/>
                  </a:lnTo>
                  <a:lnTo>
                    <a:pt x="431" y="75"/>
                  </a:lnTo>
                  <a:lnTo>
                    <a:pt x="434" y="72"/>
                  </a:lnTo>
                  <a:lnTo>
                    <a:pt x="434" y="72"/>
                  </a:lnTo>
                  <a:lnTo>
                    <a:pt x="435" y="70"/>
                  </a:lnTo>
                  <a:lnTo>
                    <a:pt x="435" y="67"/>
                  </a:lnTo>
                  <a:lnTo>
                    <a:pt x="435" y="65"/>
                  </a:lnTo>
                  <a:lnTo>
                    <a:pt x="434" y="63"/>
                  </a:lnTo>
                  <a:lnTo>
                    <a:pt x="434" y="63"/>
                  </a:lnTo>
                  <a:lnTo>
                    <a:pt x="431" y="61"/>
                  </a:lnTo>
                  <a:lnTo>
                    <a:pt x="429" y="60"/>
                  </a:lnTo>
                  <a:lnTo>
                    <a:pt x="429" y="60"/>
                  </a:lnTo>
                  <a:lnTo>
                    <a:pt x="396" y="51"/>
                  </a:lnTo>
                  <a:lnTo>
                    <a:pt x="360" y="44"/>
                  </a:lnTo>
                  <a:lnTo>
                    <a:pt x="323" y="41"/>
                  </a:lnTo>
                  <a:lnTo>
                    <a:pt x="283" y="39"/>
                  </a:lnTo>
                  <a:lnTo>
                    <a:pt x="283" y="39"/>
                  </a:lnTo>
                  <a:lnTo>
                    <a:pt x="286" y="36"/>
                  </a:lnTo>
                  <a:lnTo>
                    <a:pt x="288" y="31"/>
                  </a:lnTo>
                  <a:lnTo>
                    <a:pt x="289" y="28"/>
                  </a:lnTo>
                  <a:lnTo>
                    <a:pt x="289" y="24"/>
                  </a:lnTo>
                  <a:lnTo>
                    <a:pt x="289" y="24"/>
                  </a:lnTo>
                  <a:lnTo>
                    <a:pt x="289" y="20"/>
                  </a:lnTo>
                  <a:lnTo>
                    <a:pt x="288" y="15"/>
                  </a:lnTo>
                  <a:lnTo>
                    <a:pt x="286" y="11"/>
                  </a:lnTo>
                  <a:lnTo>
                    <a:pt x="282" y="8"/>
                  </a:lnTo>
                  <a:lnTo>
                    <a:pt x="279" y="4"/>
                  </a:lnTo>
                  <a:lnTo>
                    <a:pt x="275" y="2"/>
                  </a:lnTo>
                  <a:lnTo>
                    <a:pt x="270" y="1"/>
                  </a:lnTo>
                  <a:lnTo>
                    <a:pt x="266" y="0"/>
                  </a:lnTo>
                  <a:lnTo>
                    <a:pt x="266" y="0"/>
                  </a:lnTo>
                  <a:lnTo>
                    <a:pt x="261" y="1"/>
                  </a:lnTo>
                  <a:lnTo>
                    <a:pt x="256" y="2"/>
                  </a:lnTo>
                  <a:lnTo>
                    <a:pt x="253" y="4"/>
                  </a:lnTo>
                  <a:lnTo>
                    <a:pt x="249" y="8"/>
                  </a:lnTo>
                  <a:lnTo>
                    <a:pt x="247" y="11"/>
                  </a:lnTo>
                  <a:lnTo>
                    <a:pt x="245" y="15"/>
                  </a:lnTo>
                  <a:lnTo>
                    <a:pt x="242" y="20"/>
                  </a:lnTo>
                  <a:lnTo>
                    <a:pt x="242" y="24"/>
                  </a:lnTo>
                  <a:lnTo>
                    <a:pt x="242" y="24"/>
                  </a:lnTo>
                  <a:lnTo>
                    <a:pt x="242" y="28"/>
                  </a:lnTo>
                  <a:lnTo>
                    <a:pt x="243" y="31"/>
                  </a:lnTo>
                  <a:lnTo>
                    <a:pt x="246" y="36"/>
                  </a:lnTo>
                  <a:lnTo>
                    <a:pt x="248" y="39"/>
                  </a:lnTo>
                  <a:lnTo>
                    <a:pt x="248" y="39"/>
                  </a:lnTo>
                  <a:lnTo>
                    <a:pt x="209" y="41"/>
                  </a:lnTo>
                  <a:lnTo>
                    <a:pt x="171" y="44"/>
                  </a:lnTo>
                  <a:lnTo>
                    <a:pt x="135" y="51"/>
                  </a:lnTo>
                  <a:lnTo>
                    <a:pt x="102" y="60"/>
                  </a:lnTo>
                  <a:lnTo>
                    <a:pt x="102" y="60"/>
                  </a:lnTo>
                  <a:lnTo>
                    <a:pt x="100" y="61"/>
                  </a:lnTo>
                  <a:lnTo>
                    <a:pt x="98" y="63"/>
                  </a:lnTo>
                  <a:lnTo>
                    <a:pt x="98" y="63"/>
                  </a:lnTo>
                  <a:lnTo>
                    <a:pt x="97" y="65"/>
                  </a:lnTo>
                  <a:lnTo>
                    <a:pt x="97" y="67"/>
                  </a:lnTo>
                  <a:lnTo>
                    <a:pt x="97" y="70"/>
                  </a:lnTo>
                  <a:lnTo>
                    <a:pt x="99" y="72"/>
                  </a:lnTo>
                  <a:lnTo>
                    <a:pt x="99" y="72"/>
                  </a:lnTo>
                  <a:lnTo>
                    <a:pt x="100" y="75"/>
                  </a:lnTo>
                  <a:lnTo>
                    <a:pt x="101" y="78"/>
                  </a:lnTo>
                  <a:lnTo>
                    <a:pt x="101" y="78"/>
                  </a:lnTo>
                  <a:lnTo>
                    <a:pt x="100" y="81"/>
                  </a:lnTo>
                  <a:lnTo>
                    <a:pt x="99" y="83"/>
                  </a:lnTo>
                  <a:lnTo>
                    <a:pt x="95" y="85"/>
                  </a:lnTo>
                  <a:lnTo>
                    <a:pt x="92" y="87"/>
                  </a:lnTo>
                  <a:lnTo>
                    <a:pt x="92" y="87"/>
                  </a:lnTo>
                  <a:lnTo>
                    <a:pt x="89" y="85"/>
                  </a:lnTo>
                  <a:lnTo>
                    <a:pt x="87" y="83"/>
                  </a:lnTo>
                  <a:lnTo>
                    <a:pt x="85" y="81"/>
                  </a:lnTo>
                  <a:lnTo>
                    <a:pt x="85" y="78"/>
                  </a:lnTo>
                  <a:lnTo>
                    <a:pt x="85" y="78"/>
                  </a:lnTo>
                  <a:lnTo>
                    <a:pt x="84" y="75"/>
                  </a:lnTo>
                  <a:lnTo>
                    <a:pt x="83" y="72"/>
                  </a:lnTo>
                  <a:lnTo>
                    <a:pt x="80" y="71"/>
                  </a:lnTo>
                  <a:lnTo>
                    <a:pt x="77" y="70"/>
                  </a:lnTo>
                  <a:lnTo>
                    <a:pt x="77" y="70"/>
                  </a:lnTo>
                  <a:lnTo>
                    <a:pt x="75" y="71"/>
                  </a:lnTo>
                  <a:lnTo>
                    <a:pt x="72" y="72"/>
                  </a:lnTo>
                  <a:lnTo>
                    <a:pt x="71" y="75"/>
                  </a:lnTo>
                  <a:lnTo>
                    <a:pt x="71" y="78"/>
                  </a:lnTo>
                  <a:lnTo>
                    <a:pt x="71" y="78"/>
                  </a:lnTo>
                  <a:lnTo>
                    <a:pt x="71" y="84"/>
                  </a:lnTo>
                  <a:lnTo>
                    <a:pt x="74" y="91"/>
                  </a:lnTo>
                  <a:lnTo>
                    <a:pt x="78" y="95"/>
                  </a:lnTo>
                  <a:lnTo>
                    <a:pt x="84" y="98"/>
                  </a:lnTo>
                  <a:lnTo>
                    <a:pt x="2" y="298"/>
                  </a:lnTo>
                  <a:lnTo>
                    <a:pt x="2" y="298"/>
                  </a:lnTo>
                  <a:lnTo>
                    <a:pt x="2" y="300"/>
                  </a:lnTo>
                  <a:lnTo>
                    <a:pt x="2" y="303"/>
                  </a:lnTo>
                  <a:lnTo>
                    <a:pt x="0" y="304"/>
                  </a:lnTo>
                  <a:lnTo>
                    <a:pt x="0" y="304"/>
                  </a:lnTo>
                  <a:lnTo>
                    <a:pt x="4" y="310"/>
                  </a:lnTo>
                  <a:lnTo>
                    <a:pt x="8" y="314"/>
                  </a:lnTo>
                  <a:lnTo>
                    <a:pt x="12" y="320"/>
                  </a:lnTo>
                  <a:lnTo>
                    <a:pt x="18" y="324"/>
                  </a:lnTo>
                  <a:lnTo>
                    <a:pt x="24" y="328"/>
                  </a:lnTo>
                  <a:lnTo>
                    <a:pt x="32" y="333"/>
                  </a:lnTo>
                  <a:lnTo>
                    <a:pt x="39" y="336"/>
                  </a:lnTo>
                  <a:lnTo>
                    <a:pt x="48" y="339"/>
                  </a:lnTo>
                  <a:lnTo>
                    <a:pt x="50" y="339"/>
                  </a:lnTo>
                  <a:lnTo>
                    <a:pt x="135" y="339"/>
                  </a:lnTo>
                  <a:lnTo>
                    <a:pt x="138" y="339"/>
                  </a:lnTo>
                  <a:lnTo>
                    <a:pt x="138" y="339"/>
                  </a:lnTo>
                  <a:lnTo>
                    <a:pt x="146" y="336"/>
                  </a:lnTo>
                  <a:lnTo>
                    <a:pt x="154" y="333"/>
                  </a:lnTo>
                  <a:lnTo>
                    <a:pt x="161" y="328"/>
                  </a:lnTo>
                  <a:lnTo>
                    <a:pt x="168" y="324"/>
                  </a:lnTo>
                  <a:lnTo>
                    <a:pt x="173" y="320"/>
                  </a:lnTo>
                  <a:lnTo>
                    <a:pt x="179" y="314"/>
                  </a:lnTo>
                  <a:lnTo>
                    <a:pt x="183" y="310"/>
                  </a:lnTo>
                  <a:lnTo>
                    <a:pt x="186" y="304"/>
                  </a:lnTo>
                  <a:lnTo>
                    <a:pt x="185" y="303"/>
                  </a:lnTo>
                  <a:lnTo>
                    <a:pt x="185" y="303"/>
                  </a:lnTo>
                  <a:lnTo>
                    <a:pt x="185" y="300"/>
                  </a:lnTo>
                  <a:lnTo>
                    <a:pt x="184" y="298"/>
                  </a:lnTo>
                  <a:lnTo>
                    <a:pt x="102" y="98"/>
                  </a:lnTo>
                  <a:lnTo>
                    <a:pt x="102" y="98"/>
                  </a:lnTo>
                  <a:lnTo>
                    <a:pt x="107" y="95"/>
                  </a:lnTo>
                  <a:lnTo>
                    <a:pt x="112" y="90"/>
                  </a:lnTo>
                  <a:lnTo>
                    <a:pt x="114" y="84"/>
                  </a:lnTo>
                  <a:lnTo>
                    <a:pt x="115" y="78"/>
                  </a:lnTo>
                  <a:lnTo>
                    <a:pt x="115" y="78"/>
                  </a:lnTo>
                  <a:lnTo>
                    <a:pt x="114" y="70"/>
                  </a:lnTo>
                  <a:lnTo>
                    <a:pt x="114" y="70"/>
                  </a:lnTo>
                  <a:lnTo>
                    <a:pt x="145" y="64"/>
                  </a:lnTo>
                  <a:lnTo>
                    <a:pt x="178" y="58"/>
                  </a:lnTo>
                  <a:lnTo>
                    <a:pt x="212" y="54"/>
                  </a:lnTo>
                  <a:lnTo>
                    <a:pt x="249" y="53"/>
                  </a:lnTo>
                  <a:lnTo>
                    <a:pt x="249" y="211"/>
                  </a:lnTo>
                  <a:lnTo>
                    <a:pt x="249" y="211"/>
                  </a:lnTo>
                  <a:lnTo>
                    <a:pt x="246" y="222"/>
                  </a:lnTo>
                  <a:lnTo>
                    <a:pt x="243" y="233"/>
                  </a:lnTo>
                  <a:lnTo>
                    <a:pt x="241" y="244"/>
                  </a:lnTo>
                  <a:lnTo>
                    <a:pt x="241" y="255"/>
                  </a:lnTo>
                  <a:lnTo>
                    <a:pt x="241" y="267"/>
                  </a:lnTo>
                  <a:lnTo>
                    <a:pt x="243" y="278"/>
                  </a:lnTo>
                  <a:lnTo>
                    <a:pt x="246" y="288"/>
                  </a:lnTo>
                  <a:lnTo>
                    <a:pt x="249" y="299"/>
                  </a:lnTo>
                  <a:lnTo>
                    <a:pt x="249" y="299"/>
                  </a:lnTo>
                  <a:lnTo>
                    <a:pt x="249" y="300"/>
                  </a:lnTo>
                  <a:lnTo>
                    <a:pt x="249" y="341"/>
                  </a:lnTo>
                  <a:lnTo>
                    <a:pt x="249" y="341"/>
                  </a:lnTo>
                  <a:lnTo>
                    <a:pt x="249" y="346"/>
                  </a:lnTo>
                  <a:lnTo>
                    <a:pt x="248" y="352"/>
                  </a:lnTo>
                  <a:lnTo>
                    <a:pt x="246" y="358"/>
                  </a:lnTo>
                  <a:lnTo>
                    <a:pt x="242" y="364"/>
                  </a:lnTo>
                  <a:lnTo>
                    <a:pt x="238" y="371"/>
                  </a:lnTo>
                  <a:lnTo>
                    <a:pt x="230" y="376"/>
                  </a:lnTo>
                  <a:lnTo>
                    <a:pt x="222" y="381"/>
                  </a:lnTo>
                  <a:lnTo>
                    <a:pt x="210" y="385"/>
                  </a:lnTo>
                  <a:lnTo>
                    <a:pt x="206" y="386"/>
                  </a:lnTo>
                  <a:lnTo>
                    <a:pt x="205" y="391"/>
                  </a:lnTo>
                  <a:lnTo>
                    <a:pt x="192" y="391"/>
                  </a:lnTo>
                  <a:lnTo>
                    <a:pt x="192" y="429"/>
                  </a:lnTo>
                  <a:lnTo>
                    <a:pt x="186" y="429"/>
                  </a:lnTo>
                  <a:lnTo>
                    <a:pt x="186" y="467"/>
                  </a:lnTo>
                  <a:lnTo>
                    <a:pt x="345" y="467"/>
                  </a:lnTo>
                  <a:lnTo>
                    <a:pt x="345" y="429"/>
                  </a:lnTo>
                  <a:lnTo>
                    <a:pt x="340" y="429"/>
                  </a:lnTo>
                  <a:lnTo>
                    <a:pt x="340" y="391"/>
                  </a:lnTo>
                  <a:lnTo>
                    <a:pt x="327" y="391"/>
                  </a:lnTo>
                  <a:lnTo>
                    <a:pt x="327" y="386"/>
                  </a:lnTo>
                  <a:lnTo>
                    <a:pt x="321" y="385"/>
                  </a:lnTo>
                  <a:lnTo>
                    <a:pt x="321" y="385"/>
                  </a:lnTo>
                  <a:lnTo>
                    <a:pt x="311" y="382"/>
                  </a:lnTo>
                  <a:lnTo>
                    <a:pt x="304" y="379"/>
                  </a:lnTo>
                  <a:lnTo>
                    <a:pt x="297" y="375"/>
                  </a:lnTo>
                  <a:lnTo>
                    <a:pt x="292" y="371"/>
                  </a:lnTo>
                  <a:lnTo>
                    <a:pt x="288" y="364"/>
                  </a:lnTo>
                  <a:lnTo>
                    <a:pt x="286" y="358"/>
                  </a:lnTo>
                  <a:lnTo>
                    <a:pt x="283" y="350"/>
                  </a:lnTo>
                  <a:lnTo>
                    <a:pt x="282" y="341"/>
                  </a:lnTo>
                  <a:lnTo>
                    <a:pt x="282" y="299"/>
                  </a:lnTo>
                  <a:lnTo>
                    <a:pt x="282" y="299"/>
                  </a:lnTo>
                  <a:lnTo>
                    <a:pt x="286" y="288"/>
                  </a:lnTo>
                  <a:lnTo>
                    <a:pt x="289" y="278"/>
                  </a:lnTo>
                  <a:lnTo>
                    <a:pt x="290" y="266"/>
                  </a:lnTo>
                  <a:lnTo>
                    <a:pt x="290" y="255"/>
                  </a:lnTo>
                  <a:lnTo>
                    <a:pt x="290" y="244"/>
                  </a:lnTo>
                  <a:lnTo>
                    <a:pt x="289" y="233"/>
                  </a:lnTo>
                  <a:lnTo>
                    <a:pt x="286" y="222"/>
                  </a:lnTo>
                  <a:lnTo>
                    <a:pt x="282" y="211"/>
                  </a:lnTo>
                  <a:lnTo>
                    <a:pt x="282" y="53"/>
                  </a:lnTo>
                  <a:lnTo>
                    <a:pt x="282" y="53"/>
                  </a:lnTo>
                  <a:lnTo>
                    <a:pt x="319" y="54"/>
                  </a:lnTo>
                  <a:lnTo>
                    <a:pt x="354" y="58"/>
                  </a:lnTo>
                  <a:lnTo>
                    <a:pt x="387" y="64"/>
                  </a:lnTo>
                  <a:lnTo>
                    <a:pt x="417" y="70"/>
                  </a:lnTo>
                  <a:lnTo>
                    <a:pt x="417" y="70"/>
                  </a:lnTo>
                  <a:lnTo>
                    <a:pt x="416" y="78"/>
                  </a:lnTo>
                  <a:lnTo>
                    <a:pt x="416" y="78"/>
                  </a:lnTo>
                  <a:lnTo>
                    <a:pt x="417" y="84"/>
                  </a:lnTo>
                  <a:lnTo>
                    <a:pt x="421" y="90"/>
                  </a:lnTo>
                  <a:lnTo>
                    <a:pt x="424" y="95"/>
                  </a:lnTo>
                  <a:lnTo>
                    <a:pt x="429" y="98"/>
                  </a:lnTo>
                  <a:lnTo>
                    <a:pt x="347" y="298"/>
                  </a:lnTo>
                  <a:lnTo>
                    <a:pt x="347" y="298"/>
                  </a:lnTo>
                  <a:lnTo>
                    <a:pt x="346" y="300"/>
                  </a:lnTo>
                  <a:lnTo>
                    <a:pt x="347" y="303"/>
                  </a:lnTo>
                  <a:lnTo>
                    <a:pt x="346" y="304"/>
                  </a:lnTo>
                  <a:lnTo>
                    <a:pt x="346" y="304"/>
                  </a:lnTo>
                  <a:lnTo>
                    <a:pt x="349" y="310"/>
                  </a:lnTo>
                  <a:lnTo>
                    <a:pt x="354" y="314"/>
                  </a:lnTo>
                  <a:lnTo>
                    <a:pt x="358" y="320"/>
                  </a:lnTo>
                  <a:lnTo>
                    <a:pt x="363" y="324"/>
                  </a:lnTo>
                  <a:lnTo>
                    <a:pt x="370" y="328"/>
                  </a:lnTo>
                  <a:lnTo>
                    <a:pt x="377" y="333"/>
                  </a:lnTo>
                  <a:lnTo>
                    <a:pt x="385" y="336"/>
                  </a:lnTo>
                  <a:lnTo>
                    <a:pt x="394" y="339"/>
                  </a:lnTo>
                  <a:lnTo>
                    <a:pt x="396" y="339"/>
                  </a:lnTo>
                  <a:lnTo>
                    <a:pt x="481" y="339"/>
                  </a:lnTo>
                  <a:lnTo>
                    <a:pt x="483" y="339"/>
                  </a:lnTo>
                  <a:lnTo>
                    <a:pt x="483" y="339"/>
                  </a:lnTo>
                  <a:lnTo>
                    <a:pt x="492" y="336"/>
                  </a:lnTo>
                  <a:lnTo>
                    <a:pt x="499" y="333"/>
                  </a:lnTo>
                  <a:lnTo>
                    <a:pt x="507" y="328"/>
                  </a:lnTo>
                  <a:lnTo>
                    <a:pt x="513" y="324"/>
                  </a:lnTo>
                  <a:lnTo>
                    <a:pt x="519" y="320"/>
                  </a:lnTo>
                  <a:lnTo>
                    <a:pt x="524" y="314"/>
                  </a:lnTo>
                  <a:lnTo>
                    <a:pt x="527" y="310"/>
                  </a:lnTo>
                  <a:lnTo>
                    <a:pt x="531" y="304"/>
                  </a:lnTo>
                  <a:lnTo>
                    <a:pt x="531" y="303"/>
                  </a:lnTo>
                  <a:close/>
                  <a:moveTo>
                    <a:pt x="266" y="15"/>
                  </a:moveTo>
                  <a:lnTo>
                    <a:pt x="266" y="15"/>
                  </a:lnTo>
                  <a:lnTo>
                    <a:pt x="269" y="15"/>
                  </a:lnTo>
                  <a:lnTo>
                    <a:pt x="273" y="17"/>
                  </a:lnTo>
                  <a:lnTo>
                    <a:pt x="275" y="21"/>
                  </a:lnTo>
                  <a:lnTo>
                    <a:pt x="275" y="24"/>
                  </a:lnTo>
                  <a:lnTo>
                    <a:pt x="275" y="24"/>
                  </a:lnTo>
                  <a:lnTo>
                    <a:pt x="275" y="27"/>
                  </a:lnTo>
                  <a:lnTo>
                    <a:pt x="273" y="30"/>
                  </a:lnTo>
                  <a:lnTo>
                    <a:pt x="269" y="33"/>
                  </a:lnTo>
                  <a:lnTo>
                    <a:pt x="266" y="34"/>
                  </a:lnTo>
                  <a:lnTo>
                    <a:pt x="266" y="34"/>
                  </a:lnTo>
                  <a:lnTo>
                    <a:pt x="262" y="33"/>
                  </a:lnTo>
                  <a:lnTo>
                    <a:pt x="260" y="30"/>
                  </a:lnTo>
                  <a:lnTo>
                    <a:pt x="257" y="27"/>
                  </a:lnTo>
                  <a:lnTo>
                    <a:pt x="256" y="24"/>
                  </a:lnTo>
                  <a:lnTo>
                    <a:pt x="256" y="24"/>
                  </a:lnTo>
                  <a:lnTo>
                    <a:pt x="257" y="21"/>
                  </a:lnTo>
                  <a:lnTo>
                    <a:pt x="260" y="17"/>
                  </a:lnTo>
                  <a:lnTo>
                    <a:pt x="262" y="15"/>
                  </a:lnTo>
                  <a:lnTo>
                    <a:pt x="266" y="15"/>
                  </a:lnTo>
                  <a:lnTo>
                    <a:pt x="266" y="15"/>
                  </a:lnTo>
                  <a:close/>
                  <a:moveTo>
                    <a:pt x="134" y="325"/>
                  </a:moveTo>
                  <a:lnTo>
                    <a:pt x="51" y="325"/>
                  </a:lnTo>
                  <a:lnTo>
                    <a:pt x="51" y="325"/>
                  </a:lnTo>
                  <a:lnTo>
                    <a:pt x="41" y="322"/>
                  </a:lnTo>
                  <a:lnTo>
                    <a:pt x="34" y="318"/>
                  </a:lnTo>
                  <a:lnTo>
                    <a:pt x="26" y="313"/>
                  </a:lnTo>
                  <a:lnTo>
                    <a:pt x="21" y="308"/>
                  </a:lnTo>
                  <a:lnTo>
                    <a:pt x="166" y="308"/>
                  </a:lnTo>
                  <a:lnTo>
                    <a:pt x="166" y="308"/>
                  </a:lnTo>
                  <a:lnTo>
                    <a:pt x="159" y="313"/>
                  </a:lnTo>
                  <a:lnTo>
                    <a:pt x="152" y="318"/>
                  </a:lnTo>
                  <a:lnTo>
                    <a:pt x="144" y="322"/>
                  </a:lnTo>
                  <a:lnTo>
                    <a:pt x="134" y="325"/>
                  </a:lnTo>
                  <a:lnTo>
                    <a:pt x="134" y="325"/>
                  </a:lnTo>
                  <a:close/>
                  <a:moveTo>
                    <a:pt x="19" y="294"/>
                  </a:moveTo>
                  <a:lnTo>
                    <a:pt x="93" y="114"/>
                  </a:lnTo>
                  <a:lnTo>
                    <a:pt x="167" y="294"/>
                  </a:lnTo>
                  <a:lnTo>
                    <a:pt x="19" y="294"/>
                  </a:lnTo>
                  <a:close/>
                  <a:moveTo>
                    <a:pt x="270" y="217"/>
                  </a:moveTo>
                  <a:lnTo>
                    <a:pt x="270" y="217"/>
                  </a:lnTo>
                  <a:lnTo>
                    <a:pt x="273" y="227"/>
                  </a:lnTo>
                  <a:lnTo>
                    <a:pt x="275" y="237"/>
                  </a:lnTo>
                  <a:lnTo>
                    <a:pt x="276" y="245"/>
                  </a:lnTo>
                  <a:lnTo>
                    <a:pt x="276" y="255"/>
                  </a:lnTo>
                  <a:lnTo>
                    <a:pt x="276" y="265"/>
                  </a:lnTo>
                  <a:lnTo>
                    <a:pt x="275" y="274"/>
                  </a:lnTo>
                  <a:lnTo>
                    <a:pt x="273" y="283"/>
                  </a:lnTo>
                  <a:lnTo>
                    <a:pt x="270" y="293"/>
                  </a:lnTo>
                  <a:lnTo>
                    <a:pt x="262" y="293"/>
                  </a:lnTo>
                  <a:lnTo>
                    <a:pt x="262" y="293"/>
                  </a:lnTo>
                  <a:lnTo>
                    <a:pt x="259" y="283"/>
                  </a:lnTo>
                  <a:lnTo>
                    <a:pt x="256" y="274"/>
                  </a:lnTo>
                  <a:lnTo>
                    <a:pt x="255" y="265"/>
                  </a:lnTo>
                  <a:lnTo>
                    <a:pt x="255" y="255"/>
                  </a:lnTo>
                  <a:lnTo>
                    <a:pt x="255" y="245"/>
                  </a:lnTo>
                  <a:lnTo>
                    <a:pt x="256" y="237"/>
                  </a:lnTo>
                  <a:lnTo>
                    <a:pt x="259" y="227"/>
                  </a:lnTo>
                  <a:lnTo>
                    <a:pt x="262" y="217"/>
                  </a:lnTo>
                  <a:lnTo>
                    <a:pt x="270" y="217"/>
                  </a:lnTo>
                  <a:close/>
                  <a:moveTo>
                    <a:pt x="331" y="453"/>
                  </a:moveTo>
                  <a:lnTo>
                    <a:pt x="200" y="453"/>
                  </a:lnTo>
                  <a:lnTo>
                    <a:pt x="200" y="443"/>
                  </a:lnTo>
                  <a:lnTo>
                    <a:pt x="331" y="443"/>
                  </a:lnTo>
                  <a:lnTo>
                    <a:pt x="331" y="453"/>
                  </a:lnTo>
                  <a:close/>
                  <a:moveTo>
                    <a:pt x="207" y="429"/>
                  </a:moveTo>
                  <a:lnTo>
                    <a:pt x="207" y="406"/>
                  </a:lnTo>
                  <a:lnTo>
                    <a:pt x="326" y="406"/>
                  </a:lnTo>
                  <a:lnTo>
                    <a:pt x="326" y="429"/>
                  </a:lnTo>
                  <a:lnTo>
                    <a:pt x="207" y="429"/>
                  </a:lnTo>
                  <a:close/>
                  <a:moveTo>
                    <a:pt x="296" y="391"/>
                  </a:moveTo>
                  <a:lnTo>
                    <a:pt x="235" y="391"/>
                  </a:lnTo>
                  <a:lnTo>
                    <a:pt x="235" y="391"/>
                  </a:lnTo>
                  <a:lnTo>
                    <a:pt x="241" y="386"/>
                  </a:lnTo>
                  <a:lnTo>
                    <a:pt x="248" y="380"/>
                  </a:lnTo>
                  <a:lnTo>
                    <a:pt x="252" y="375"/>
                  </a:lnTo>
                  <a:lnTo>
                    <a:pt x="256" y="368"/>
                  </a:lnTo>
                  <a:lnTo>
                    <a:pt x="260" y="362"/>
                  </a:lnTo>
                  <a:lnTo>
                    <a:pt x="262" y="355"/>
                  </a:lnTo>
                  <a:lnTo>
                    <a:pt x="263" y="348"/>
                  </a:lnTo>
                  <a:lnTo>
                    <a:pt x="263" y="341"/>
                  </a:lnTo>
                  <a:lnTo>
                    <a:pt x="263" y="307"/>
                  </a:lnTo>
                  <a:lnTo>
                    <a:pt x="268" y="307"/>
                  </a:lnTo>
                  <a:lnTo>
                    <a:pt x="268" y="341"/>
                  </a:lnTo>
                  <a:lnTo>
                    <a:pt x="268" y="341"/>
                  </a:lnTo>
                  <a:lnTo>
                    <a:pt x="269" y="348"/>
                  </a:lnTo>
                  <a:lnTo>
                    <a:pt x="269" y="354"/>
                  </a:lnTo>
                  <a:lnTo>
                    <a:pt x="272" y="362"/>
                  </a:lnTo>
                  <a:lnTo>
                    <a:pt x="274" y="368"/>
                  </a:lnTo>
                  <a:lnTo>
                    <a:pt x="278" y="375"/>
                  </a:lnTo>
                  <a:lnTo>
                    <a:pt x="282" y="380"/>
                  </a:lnTo>
                  <a:lnTo>
                    <a:pt x="289" y="386"/>
                  </a:lnTo>
                  <a:lnTo>
                    <a:pt x="296" y="391"/>
                  </a:lnTo>
                  <a:lnTo>
                    <a:pt x="296" y="391"/>
                  </a:lnTo>
                  <a:close/>
                  <a:moveTo>
                    <a:pt x="268" y="203"/>
                  </a:moveTo>
                  <a:lnTo>
                    <a:pt x="263" y="203"/>
                  </a:lnTo>
                  <a:lnTo>
                    <a:pt x="263" y="53"/>
                  </a:lnTo>
                  <a:lnTo>
                    <a:pt x="263" y="53"/>
                  </a:lnTo>
                  <a:lnTo>
                    <a:pt x="266" y="53"/>
                  </a:lnTo>
                  <a:lnTo>
                    <a:pt x="266" y="53"/>
                  </a:lnTo>
                  <a:lnTo>
                    <a:pt x="268" y="53"/>
                  </a:lnTo>
                  <a:lnTo>
                    <a:pt x="268" y="203"/>
                  </a:lnTo>
                  <a:close/>
                  <a:moveTo>
                    <a:pt x="512" y="294"/>
                  </a:moveTo>
                  <a:lnTo>
                    <a:pt x="364" y="294"/>
                  </a:lnTo>
                  <a:lnTo>
                    <a:pt x="439" y="114"/>
                  </a:lnTo>
                  <a:lnTo>
                    <a:pt x="512" y="294"/>
                  </a:lnTo>
                  <a:close/>
                  <a:moveTo>
                    <a:pt x="480" y="325"/>
                  </a:moveTo>
                  <a:lnTo>
                    <a:pt x="397" y="325"/>
                  </a:lnTo>
                  <a:lnTo>
                    <a:pt x="397" y="325"/>
                  </a:lnTo>
                  <a:lnTo>
                    <a:pt x="387" y="322"/>
                  </a:lnTo>
                  <a:lnTo>
                    <a:pt x="380" y="318"/>
                  </a:lnTo>
                  <a:lnTo>
                    <a:pt x="372" y="313"/>
                  </a:lnTo>
                  <a:lnTo>
                    <a:pt x="367" y="308"/>
                  </a:lnTo>
                  <a:lnTo>
                    <a:pt x="511" y="308"/>
                  </a:lnTo>
                  <a:lnTo>
                    <a:pt x="511" y="308"/>
                  </a:lnTo>
                  <a:lnTo>
                    <a:pt x="505" y="313"/>
                  </a:lnTo>
                  <a:lnTo>
                    <a:pt x="497" y="318"/>
                  </a:lnTo>
                  <a:lnTo>
                    <a:pt x="490" y="322"/>
                  </a:lnTo>
                  <a:lnTo>
                    <a:pt x="480" y="325"/>
                  </a:lnTo>
                  <a:lnTo>
                    <a:pt x="480" y="325"/>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27" name="Group 26"/>
          <p:cNvGrpSpPr/>
          <p:nvPr/>
        </p:nvGrpSpPr>
        <p:grpSpPr>
          <a:xfrm>
            <a:off x="4937786" y="4971318"/>
            <a:ext cx="1040900" cy="1027434"/>
            <a:chOff x="3430614" y="4099568"/>
            <a:chExt cx="894896" cy="894896"/>
          </a:xfrm>
        </p:grpSpPr>
        <p:sp>
          <p:nvSpPr>
            <p:cNvPr id="143" name="Oval 142"/>
            <p:cNvSpPr/>
            <p:nvPr/>
          </p:nvSpPr>
          <p:spPr>
            <a:xfrm flipH="1">
              <a:off x="3430614" y="4099568"/>
              <a:ext cx="894896" cy="894896"/>
            </a:xfrm>
            <a:prstGeom prst="ellipse">
              <a:avLst/>
            </a:prstGeom>
            <a:gradFill flip="none" rotWithShape="1">
              <a:gsLst>
                <a:gs pos="0">
                  <a:srgbClr val="7B5A85"/>
                </a:gs>
                <a:gs pos="100000">
                  <a:srgbClr val="C35954"/>
                </a:gs>
              </a:gsLst>
              <a:lin ang="0" scaled="1"/>
              <a:tileRect/>
            </a:gradFill>
            <a:ln w="3175">
              <a:solidFill>
                <a:schemeClr val="bg1"/>
              </a:solidFill>
            </a:ln>
            <a:effectLst>
              <a:outerShdw blurRad="88900" dist="63500" dir="5400000" sx="99000" sy="99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7" name="Group 176"/>
            <p:cNvGrpSpPr/>
            <p:nvPr/>
          </p:nvGrpSpPr>
          <p:grpSpPr>
            <a:xfrm>
              <a:off x="3622548" y="4292038"/>
              <a:ext cx="511028" cy="509956"/>
              <a:chOff x="5138738" y="4373563"/>
              <a:chExt cx="755650" cy="754063"/>
            </a:xfrm>
            <a:solidFill>
              <a:schemeClr val="bg1">
                <a:lumMod val="95000"/>
              </a:schemeClr>
            </a:solidFill>
          </p:grpSpPr>
          <p:sp>
            <p:nvSpPr>
              <p:cNvPr id="178" name="Freeform 177"/>
              <p:cNvSpPr>
                <a:spLocks noEditPoints="1"/>
              </p:cNvSpPr>
              <p:nvPr/>
            </p:nvSpPr>
            <p:spPr bwMode="auto">
              <a:xfrm>
                <a:off x="5138738" y="4373563"/>
                <a:ext cx="755650" cy="754063"/>
              </a:xfrm>
              <a:custGeom>
                <a:avLst/>
                <a:gdLst>
                  <a:gd name="T0" fmla="*/ 214 w 476"/>
                  <a:gd name="T1" fmla="*/ 1 h 475"/>
                  <a:gd name="T2" fmla="*/ 146 w 476"/>
                  <a:gd name="T3" fmla="*/ 20 h 475"/>
                  <a:gd name="T4" fmla="*/ 87 w 476"/>
                  <a:gd name="T5" fmla="*/ 55 h 475"/>
                  <a:gd name="T6" fmla="*/ 41 w 476"/>
                  <a:gd name="T7" fmla="*/ 105 h 475"/>
                  <a:gd name="T8" fmla="*/ 11 w 476"/>
                  <a:gd name="T9" fmla="*/ 167 h 475"/>
                  <a:gd name="T10" fmla="*/ 0 w 476"/>
                  <a:gd name="T11" fmla="*/ 238 h 475"/>
                  <a:gd name="T12" fmla="*/ 6 w 476"/>
                  <a:gd name="T13" fmla="*/ 286 h 475"/>
                  <a:gd name="T14" fmla="*/ 30 w 476"/>
                  <a:gd name="T15" fmla="*/ 351 h 475"/>
                  <a:gd name="T16" fmla="*/ 71 w 476"/>
                  <a:gd name="T17" fmla="*/ 406 h 475"/>
                  <a:gd name="T18" fmla="*/ 125 w 476"/>
                  <a:gd name="T19" fmla="*/ 447 h 475"/>
                  <a:gd name="T20" fmla="*/ 190 w 476"/>
                  <a:gd name="T21" fmla="*/ 471 h 475"/>
                  <a:gd name="T22" fmla="*/ 238 w 476"/>
                  <a:gd name="T23" fmla="*/ 475 h 475"/>
                  <a:gd name="T24" fmla="*/ 309 w 476"/>
                  <a:gd name="T25" fmla="*/ 464 h 475"/>
                  <a:gd name="T26" fmla="*/ 371 w 476"/>
                  <a:gd name="T27" fmla="*/ 435 h 475"/>
                  <a:gd name="T28" fmla="*/ 422 w 476"/>
                  <a:gd name="T29" fmla="*/ 389 h 475"/>
                  <a:gd name="T30" fmla="*/ 457 w 476"/>
                  <a:gd name="T31" fmla="*/ 331 h 475"/>
                  <a:gd name="T32" fmla="*/ 474 w 476"/>
                  <a:gd name="T33" fmla="*/ 263 h 475"/>
                  <a:gd name="T34" fmla="*/ 474 w 476"/>
                  <a:gd name="T35" fmla="*/ 214 h 475"/>
                  <a:gd name="T36" fmla="*/ 457 w 476"/>
                  <a:gd name="T37" fmla="*/ 146 h 475"/>
                  <a:gd name="T38" fmla="*/ 422 w 476"/>
                  <a:gd name="T39" fmla="*/ 86 h 475"/>
                  <a:gd name="T40" fmla="*/ 371 w 476"/>
                  <a:gd name="T41" fmla="*/ 41 h 475"/>
                  <a:gd name="T42" fmla="*/ 309 w 476"/>
                  <a:gd name="T43" fmla="*/ 11 h 475"/>
                  <a:gd name="T44" fmla="*/ 238 w 476"/>
                  <a:gd name="T45" fmla="*/ 0 h 475"/>
                  <a:gd name="T46" fmla="*/ 238 w 476"/>
                  <a:gd name="T47" fmla="*/ 461 h 475"/>
                  <a:gd name="T48" fmla="*/ 172 w 476"/>
                  <a:gd name="T49" fmla="*/ 452 h 475"/>
                  <a:gd name="T50" fmla="*/ 114 w 476"/>
                  <a:gd name="T51" fmla="*/ 423 h 475"/>
                  <a:gd name="T52" fmla="*/ 66 w 476"/>
                  <a:gd name="T53" fmla="*/ 380 h 475"/>
                  <a:gd name="T54" fmla="*/ 33 w 476"/>
                  <a:gd name="T55" fmla="*/ 325 h 475"/>
                  <a:gd name="T56" fmla="*/ 15 w 476"/>
                  <a:gd name="T57" fmla="*/ 260 h 475"/>
                  <a:gd name="T58" fmla="*/ 15 w 476"/>
                  <a:gd name="T59" fmla="*/ 215 h 475"/>
                  <a:gd name="T60" fmla="*/ 33 w 476"/>
                  <a:gd name="T61" fmla="*/ 151 h 475"/>
                  <a:gd name="T62" fmla="*/ 66 w 476"/>
                  <a:gd name="T63" fmla="*/ 96 h 475"/>
                  <a:gd name="T64" fmla="*/ 114 w 476"/>
                  <a:gd name="T65" fmla="*/ 53 h 475"/>
                  <a:gd name="T66" fmla="*/ 172 w 476"/>
                  <a:gd name="T67" fmla="*/ 25 h 475"/>
                  <a:gd name="T68" fmla="*/ 238 w 476"/>
                  <a:gd name="T69" fmla="*/ 14 h 475"/>
                  <a:gd name="T70" fmla="*/ 283 w 476"/>
                  <a:gd name="T71" fmla="*/ 20 h 475"/>
                  <a:gd name="T72" fmla="*/ 345 w 476"/>
                  <a:gd name="T73" fmla="*/ 41 h 475"/>
                  <a:gd name="T74" fmla="*/ 396 w 476"/>
                  <a:gd name="T75" fmla="*/ 80 h 475"/>
                  <a:gd name="T76" fmla="*/ 435 w 476"/>
                  <a:gd name="T77" fmla="*/ 132 h 475"/>
                  <a:gd name="T78" fmla="*/ 457 w 476"/>
                  <a:gd name="T79" fmla="*/ 193 h 475"/>
                  <a:gd name="T80" fmla="*/ 462 w 476"/>
                  <a:gd name="T81" fmla="*/ 238 h 475"/>
                  <a:gd name="T82" fmla="*/ 452 w 476"/>
                  <a:gd name="T83" fmla="*/ 305 h 475"/>
                  <a:gd name="T84" fmla="*/ 424 w 476"/>
                  <a:gd name="T85" fmla="*/ 363 h 475"/>
                  <a:gd name="T86" fmla="*/ 381 w 476"/>
                  <a:gd name="T87" fmla="*/ 410 h 475"/>
                  <a:gd name="T88" fmla="*/ 325 w 476"/>
                  <a:gd name="T89" fmla="*/ 444 h 475"/>
                  <a:gd name="T90" fmla="*/ 261 w 476"/>
                  <a:gd name="T91" fmla="*/ 46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6" h="475">
                    <a:moveTo>
                      <a:pt x="238" y="0"/>
                    </a:moveTo>
                    <a:lnTo>
                      <a:pt x="238" y="0"/>
                    </a:lnTo>
                    <a:lnTo>
                      <a:pt x="214" y="1"/>
                    </a:lnTo>
                    <a:lnTo>
                      <a:pt x="190" y="5"/>
                    </a:lnTo>
                    <a:lnTo>
                      <a:pt x="168" y="11"/>
                    </a:lnTo>
                    <a:lnTo>
                      <a:pt x="146" y="20"/>
                    </a:lnTo>
                    <a:lnTo>
                      <a:pt x="125" y="29"/>
                    </a:lnTo>
                    <a:lnTo>
                      <a:pt x="105" y="41"/>
                    </a:lnTo>
                    <a:lnTo>
                      <a:pt x="87" y="55"/>
                    </a:lnTo>
                    <a:lnTo>
                      <a:pt x="71" y="70"/>
                    </a:lnTo>
                    <a:lnTo>
                      <a:pt x="54" y="86"/>
                    </a:lnTo>
                    <a:lnTo>
                      <a:pt x="41" y="105"/>
                    </a:lnTo>
                    <a:lnTo>
                      <a:pt x="30" y="125"/>
                    </a:lnTo>
                    <a:lnTo>
                      <a:pt x="19" y="146"/>
                    </a:lnTo>
                    <a:lnTo>
                      <a:pt x="11" y="167"/>
                    </a:lnTo>
                    <a:lnTo>
                      <a:pt x="6" y="190"/>
                    </a:lnTo>
                    <a:lnTo>
                      <a:pt x="1" y="214"/>
                    </a:lnTo>
                    <a:lnTo>
                      <a:pt x="0" y="238"/>
                    </a:lnTo>
                    <a:lnTo>
                      <a:pt x="0" y="238"/>
                    </a:lnTo>
                    <a:lnTo>
                      <a:pt x="1" y="263"/>
                    </a:lnTo>
                    <a:lnTo>
                      <a:pt x="6" y="286"/>
                    </a:lnTo>
                    <a:lnTo>
                      <a:pt x="11" y="309"/>
                    </a:lnTo>
                    <a:lnTo>
                      <a:pt x="19" y="331"/>
                    </a:lnTo>
                    <a:lnTo>
                      <a:pt x="30" y="351"/>
                    </a:lnTo>
                    <a:lnTo>
                      <a:pt x="41" y="371"/>
                    </a:lnTo>
                    <a:lnTo>
                      <a:pt x="54" y="389"/>
                    </a:lnTo>
                    <a:lnTo>
                      <a:pt x="71" y="406"/>
                    </a:lnTo>
                    <a:lnTo>
                      <a:pt x="87" y="421"/>
                    </a:lnTo>
                    <a:lnTo>
                      <a:pt x="105" y="435"/>
                    </a:lnTo>
                    <a:lnTo>
                      <a:pt x="125" y="447"/>
                    </a:lnTo>
                    <a:lnTo>
                      <a:pt x="146" y="457"/>
                    </a:lnTo>
                    <a:lnTo>
                      <a:pt x="168" y="464"/>
                    </a:lnTo>
                    <a:lnTo>
                      <a:pt x="190" y="471"/>
                    </a:lnTo>
                    <a:lnTo>
                      <a:pt x="214" y="474"/>
                    </a:lnTo>
                    <a:lnTo>
                      <a:pt x="238" y="475"/>
                    </a:lnTo>
                    <a:lnTo>
                      <a:pt x="238" y="475"/>
                    </a:lnTo>
                    <a:lnTo>
                      <a:pt x="263" y="474"/>
                    </a:lnTo>
                    <a:lnTo>
                      <a:pt x="285" y="471"/>
                    </a:lnTo>
                    <a:lnTo>
                      <a:pt x="309" y="464"/>
                    </a:lnTo>
                    <a:lnTo>
                      <a:pt x="331" y="457"/>
                    </a:lnTo>
                    <a:lnTo>
                      <a:pt x="351" y="447"/>
                    </a:lnTo>
                    <a:lnTo>
                      <a:pt x="371" y="435"/>
                    </a:lnTo>
                    <a:lnTo>
                      <a:pt x="389" y="421"/>
                    </a:lnTo>
                    <a:lnTo>
                      <a:pt x="406" y="406"/>
                    </a:lnTo>
                    <a:lnTo>
                      <a:pt x="422" y="389"/>
                    </a:lnTo>
                    <a:lnTo>
                      <a:pt x="436" y="371"/>
                    </a:lnTo>
                    <a:lnTo>
                      <a:pt x="447" y="351"/>
                    </a:lnTo>
                    <a:lnTo>
                      <a:pt x="457" y="331"/>
                    </a:lnTo>
                    <a:lnTo>
                      <a:pt x="465" y="309"/>
                    </a:lnTo>
                    <a:lnTo>
                      <a:pt x="471" y="286"/>
                    </a:lnTo>
                    <a:lnTo>
                      <a:pt x="474" y="263"/>
                    </a:lnTo>
                    <a:lnTo>
                      <a:pt x="476" y="238"/>
                    </a:lnTo>
                    <a:lnTo>
                      <a:pt x="476" y="238"/>
                    </a:lnTo>
                    <a:lnTo>
                      <a:pt x="474" y="214"/>
                    </a:lnTo>
                    <a:lnTo>
                      <a:pt x="471" y="190"/>
                    </a:lnTo>
                    <a:lnTo>
                      <a:pt x="465" y="167"/>
                    </a:lnTo>
                    <a:lnTo>
                      <a:pt x="457" y="146"/>
                    </a:lnTo>
                    <a:lnTo>
                      <a:pt x="447" y="125"/>
                    </a:lnTo>
                    <a:lnTo>
                      <a:pt x="436" y="105"/>
                    </a:lnTo>
                    <a:lnTo>
                      <a:pt x="422" y="86"/>
                    </a:lnTo>
                    <a:lnTo>
                      <a:pt x="406" y="70"/>
                    </a:lnTo>
                    <a:lnTo>
                      <a:pt x="389" y="55"/>
                    </a:lnTo>
                    <a:lnTo>
                      <a:pt x="371" y="41"/>
                    </a:lnTo>
                    <a:lnTo>
                      <a:pt x="351" y="29"/>
                    </a:lnTo>
                    <a:lnTo>
                      <a:pt x="331" y="20"/>
                    </a:lnTo>
                    <a:lnTo>
                      <a:pt x="309" y="11"/>
                    </a:lnTo>
                    <a:lnTo>
                      <a:pt x="285" y="5"/>
                    </a:lnTo>
                    <a:lnTo>
                      <a:pt x="263" y="1"/>
                    </a:lnTo>
                    <a:lnTo>
                      <a:pt x="238" y="0"/>
                    </a:lnTo>
                    <a:lnTo>
                      <a:pt x="238" y="0"/>
                    </a:lnTo>
                    <a:close/>
                    <a:moveTo>
                      <a:pt x="238" y="461"/>
                    </a:moveTo>
                    <a:lnTo>
                      <a:pt x="238" y="461"/>
                    </a:lnTo>
                    <a:lnTo>
                      <a:pt x="215" y="460"/>
                    </a:lnTo>
                    <a:lnTo>
                      <a:pt x="194" y="457"/>
                    </a:lnTo>
                    <a:lnTo>
                      <a:pt x="172" y="452"/>
                    </a:lnTo>
                    <a:lnTo>
                      <a:pt x="152" y="444"/>
                    </a:lnTo>
                    <a:lnTo>
                      <a:pt x="132" y="434"/>
                    </a:lnTo>
                    <a:lnTo>
                      <a:pt x="114" y="423"/>
                    </a:lnTo>
                    <a:lnTo>
                      <a:pt x="96" y="410"/>
                    </a:lnTo>
                    <a:lnTo>
                      <a:pt x="80" y="396"/>
                    </a:lnTo>
                    <a:lnTo>
                      <a:pt x="66" y="380"/>
                    </a:lnTo>
                    <a:lnTo>
                      <a:pt x="53" y="363"/>
                    </a:lnTo>
                    <a:lnTo>
                      <a:pt x="41" y="345"/>
                    </a:lnTo>
                    <a:lnTo>
                      <a:pt x="33" y="325"/>
                    </a:lnTo>
                    <a:lnTo>
                      <a:pt x="25" y="305"/>
                    </a:lnTo>
                    <a:lnTo>
                      <a:pt x="19" y="283"/>
                    </a:lnTo>
                    <a:lnTo>
                      <a:pt x="15" y="260"/>
                    </a:lnTo>
                    <a:lnTo>
                      <a:pt x="14" y="238"/>
                    </a:lnTo>
                    <a:lnTo>
                      <a:pt x="14" y="238"/>
                    </a:lnTo>
                    <a:lnTo>
                      <a:pt x="15" y="215"/>
                    </a:lnTo>
                    <a:lnTo>
                      <a:pt x="19" y="193"/>
                    </a:lnTo>
                    <a:lnTo>
                      <a:pt x="25" y="172"/>
                    </a:lnTo>
                    <a:lnTo>
                      <a:pt x="33" y="151"/>
                    </a:lnTo>
                    <a:lnTo>
                      <a:pt x="41" y="132"/>
                    </a:lnTo>
                    <a:lnTo>
                      <a:pt x="53" y="113"/>
                    </a:lnTo>
                    <a:lnTo>
                      <a:pt x="66" y="96"/>
                    </a:lnTo>
                    <a:lnTo>
                      <a:pt x="80" y="80"/>
                    </a:lnTo>
                    <a:lnTo>
                      <a:pt x="96" y="66"/>
                    </a:lnTo>
                    <a:lnTo>
                      <a:pt x="114" y="53"/>
                    </a:lnTo>
                    <a:lnTo>
                      <a:pt x="132" y="41"/>
                    </a:lnTo>
                    <a:lnTo>
                      <a:pt x="152" y="32"/>
                    </a:lnTo>
                    <a:lnTo>
                      <a:pt x="172" y="25"/>
                    </a:lnTo>
                    <a:lnTo>
                      <a:pt x="194" y="20"/>
                    </a:lnTo>
                    <a:lnTo>
                      <a:pt x="215" y="15"/>
                    </a:lnTo>
                    <a:lnTo>
                      <a:pt x="238" y="14"/>
                    </a:lnTo>
                    <a:lnTo>
                      <a:pt x="238" y="14"/>
                    </a:lnTo>
                    <a:lnTo>
                      <a:pt x="261" y="15"/>
                    </a:lnTo>
                    <a:lnTo>
                      <a:pt x="283" y="20"/>
                    </a:lnTo>
                    <a:lnTo>
                      <a:pt x="305" y="25"/>
                    </a:lnTo>
                    <a:lnTo>
                      <a:pt x="325" y="32"/>
                    </a:lnTo>
                    <a:lnTo>
                      <a:pt x="345" y="41"/>
                    </a:lnTo>
                    <a:lnTo>
                      <a:pt x="363" y="53"/>
                    </a:lnTo>
                    <a:lnTo>
                      <a:pt x="381" y="66"/>
                    </a:lnTo>
                    <a:lnTo>
                      <a:pt x="396" y="80"/>
                    </a:lnTo>
                    <a:lnTo>
                      <a:pt x="411" y="96"/>
                    </a:lnTo>
                    <a:lnTo>
                      <a:pt x="424" y="113"/>
                    </a:lnTo>
                    <a:lnTo>
                      <a:pt x="435" y="132"/>
                    </a:lnTo>
                    <a:lnTo>
                      <a:pt x="444" y="151"/>
                    </a:lnTo>
                    <a:lnTo>
                      <a:pt x="452" y="172"/>
                    </a:lnTo>
                    <a:lnTo>
                      <a:pt x="457" y="193"/>
                    </a:lnTo>
                    <a:lnTo>
                      <a:pt x="460" y="215"/>
                    </a:lnTo>
                    <a:lnTo>
                      <a:pt x="462" y="238"/>
                    </a:lnTo>
                    <a:lnTo>
                      <a:pt x="462" y="238"/>
                    </a:lnTo>
                    <a:lnTo>
                      <a:pt x="460" y="260"/>
                    </a:lnTo>
                    <a:lnTo>
                      <a:pt x="457" y="283"/>
                    </a:lnTo>
                    <a:lnTo>
                      <a:pt x="452" y="305"/>
                    </a:lnTo>
                    <a:lnTo>
                      <a:pt x="444" y="325"/>
                    </a:lnTo>
                    <a:lnTo>
                      <a:pt x="435" y="345"/>
                    </a:lnTo>
                    <a:lnTo>
                      <a:pt x="424" y="363"/>
                    </a:lnTo>
                    <a:lnTo>
                      <a:pt x="411" y="380"/>
                    </a:lnTo>
                    <a:lnTo>
                      <a:pt x="396" y="396"/>
                    </a:lnTo>
                    <a:lnTo>
                      <a:pt x="381" y="410"/>
                    </a:lnTo>
                    <a:lnTo>
                      <a:pt x="363" y="423"/>
                    </a:lnTo>
                    <a:lnTo>
                      <a:pt x="345" y="434"/>
                    </a:lnTo>
                    <a:lnTo>
                      <a:pt x="325" y="444"/>
                    </a:lnTo>
                    <a:lnTo>
                      <a:pt x="305" y="452"/>
                    </a:lnTo>
                    <a:lnTo>
                      <a:pt x="283" y="457"/>
                    </a:lnTo>
                    <a:lnTo>
                      <a:pt x="261" y="460"/>
                    </a:lnTo>
                    <a:lnTo>
                      <a:pt x="238" y="461"/>
                    </a:lnTo>
                    <a:lnTo>
                      <a:pt x="238" y="4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9" name="Freeform 178"/>
              <p:cNvSpPr>
                <a:spLocks noEditPoints="1"/>
              </p:cNvSpPr>
              <p:nvPr/>
            </p:nvSpPr>
            <p:spPr bwMode="auto">
              <a:xfrm>
                <a:off x="5189538" y="4422775"/>
                <a:ext cx="654050" cy="655638"/>
              </a:xfrm>
              <a:custGeom>
                <a:avLst/>
                <a:gdLst>
                  <a:gd name="T0" fmla="*/ 185 w 412"/>
                  <a:gd name="T1" fmla="*/ 1 h 413"/>
                  <a:gd name="T2" fmla="*/ 126 w 412"/>
                  <a:gd name="T3" fmla="*/ 17 h 413"/>
                  <a:gd name="T4" fmla="*/ 75 w 412"/>
                  <a:gd name="T5" fmla="*/ 48 h 413"/>
                  <a:gd name="T6" fmla="*/ 35 w 412"/>
                  <a:gd name="T7" fmla="*/ 92 h 413"/>
                  <a:gd name="T8" fmla="*/ 9 w 412"/>
                  <a:gd name="T9" fmla="*/ 146 h 413"/>
                  <a:gd name="T10" fmla="*/ 0 w 412"/>
                  <a:gd name="T11" fmla="*/ 207 h 413"/>
                  <a:gd name="T12" fmla="*/ 4 w 412"/>
                  <a:gd name="T13" fmla="*/ 249 h 413"/>
                  <a:gd name="T14" fmla="*/ 25 w 412"/>
                  <a:gd name="T15" fmla="*/ 305 h 413"/>
                  <a:gd name="T16" fmla="*/ 60 w 412"/>
                  <a:gd name="T17" fmla="*/ 352 h 413"/>
                  <a:gd name="T18" fmla="*/ 108 w 412"/>
                  <a:gd name="T19" fmla="*/ 388 h 413"/>
                  <a:gd name="T20" fmla="*/ 165 w 412"/>
                  <a:gd name="T21" fmla="*/ 409 h 413"/>
                  <a:gd name="T22" fmla="*/ 206 w 412"/>
                  <a:gd name="T23" fmla="*/ 413 h 413"/>
                  <a:gd name="T24" fmla="*/ 268 w 412"/>
                  <a:gd name="T25" fmla="*/ 404 h 413"/>
                  <a:gd name="T26" fmla="*/ 322 w 412"/>
                  <a:gd name="T27" fmla="*/ 378 h 413"/>
                  <a:gd name="T28" fmla="*/ 365 w 412"/>
                  <a:gd name="T29" fmla="*/ 338 h 413"/>
                  <a:gd name="T30" fmla="*/ 396 w 412"/>
                  <a:gd name="T31" fmla="*/ 288 h 413"/>
                  <a:gd name="T32" fmla="*/ 411 w 412"/>
                  <a:gd name="T33" fmla="*/ 228 h 413"/>
                  <a:gd name="T34" fmla="*/ 411 w 412"/>
                  <a:gd name="T35" fmla="*/ 186 h 413"/>
                  <a:gd name="T36" fmla="*/ 396 w 412"/>
                  <a:gd name="T37" fmla="*/ 127 h 413"/>
                  <a:gd name="T38" fmla="*/ 365 w 412"/>
                  <a:gd name="T39" fmla="*/ 76 h 413"/>
                  <a:gd name="T40" fmla="*/ 322 w 412"/>
                  <a:gd name="T41" fmla="*/ 36 h 413"/>
                  <a:gd name="T42" fmla="*/ 268 w 412"/>
                  <a:gd name="T43" fmla="*/ 10 h 413"/>
                  <a:gd name="T44" fmla="*/ 206 w 412"/>
                  <a:gd name="T45" fmla="*/ 0 h 413"/>
                  <a:gd name="T46" fmla="*/ 206 w 412"/>
                  <a:gd name="T47" fmla="*/ 399 h 413"/>
                  <a:gd name="T48" fmla="*/ 149 w 412"/>
                  <a:gd name="T49" fmla="*/ 390 h 413"/>
                  <a:gd name="T50" fmla="*/ 99 w 412"/>
                  <a:gd name="T51" fmla="*/ 367 h 413"/>
                  <a:gd name="T52" fmla="*/ 58 w 412"/>
                  <a:gd name="T53" fmla="*/ 329 h 413"/>
                  <a:gd name="T54" fmla="*/ 29 w 412"/>
                  <a:gd name="T55" fmla="*/ 281 h 413"/>
                  <a:gd name="T56" fmla="*/ 15 w 412"/>
                  <a:gd name="T57" fmla="*/ 226 h 413"/>
                  <a:gd name="T58" fmla="*/ 15 w 412"/>
                  <a:gd name="T59" fmla="*/ 187 h 413"/>
                  <a:gd name="T60" fmla="*/ 29 w 412"/>
                  <a:gd name="T61" fmla="*/ 132 h 413"/>
                  <a:gd name="T62" fmla="*/ 58 w 412"/>
                  <a:gd name="T63" fmla="*/ 85 h 413"/>
                  <a:gd name="T64" fmla="*/ 99 w 412"/>
                  <a:gd name="T65" fmla="*/ 48 h 413"/>
                  <a:gd name="T66" fmla="*/ 149 w 412"/>
                  <a:gd name="T67" fmla="*/ 24 h 413"/>
                  <a:gd name="T68" fmla="*/ 206 w 412"/>
                  <a:gd name="T69" fmla="*/ 16 h 413"/>
                  <a:gd name="T70" fmla="*/ 245 w 412"/>
                  <a:gd name="T71" fmla="*/ 19 h 413"/>
                  <a:gd name="T72" fmla="*/ 298 w 412"/>
                  <a:gd name="T73" fmla="*/ 38 h 413"/>
                  <a:gd name="T74" fmla="*/ 342 w 412"/>
                  <a:gd name="T75" fmla="*/ 72 h 413"/>
                  <a:gd name="T76" fmla="*/ 374 w 412"/>
                  <a:gd name="T77" fmla="*/ 116 h 413"/>
                  <a:gd name="T78" fmla="*/ 394 w 412"/>
                  <a:gd name="T79" fmla="*/ 169 h 413"/>
                  <a:gd name="T80" fmla="*/ 398 w 412"/>
                  <a:gd name="T81" fmla="*/ 207 h 413"/>
                  <a:gd name="T82" fmla="*/ 390 w 412"/>
                  <a:gd name="T83" fmla="*/ 264 h 413"/>
                  <a:gd name="T84" fmla="*/ 366 w 412"/>
                  <a:gd name="T85" fmla="*/ 315 h 413"/>
                  <a:gd name="T86" fmla="*/ 328 w 412"/>
                  <a:gd name="T87" fmla="*/ 355 h 413"/>
                  <a:gd name="T88" fmla="*/ 280 w 412"/>
                  <a:gd name="T89" fmla="*/ 384 h 413"/>
                  <a:gd name="T90" fmla="*/ 225 w 412"/>
                  <a:gd name="T91" fmla="*/ 39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413">
                    <a:moveTo>
                      <a:pt x="206" y="0"/>
                    </a:moveTo>
                    <a:lnTo>
                      <a:pt x="206" y="0"/>
                    </a:lnTo>
                    <a:lnTo>
                      <a:pt x="185" y="1"/>
                    </a:lnTo>
                    <a:lnTo>
                      <a:pt x="165" y="5"/>
                    </a:lnTo>
                    <a:lnTo>
                      <a:pt x="144" y="10"/>
                    </a:lnTo>
                    <a:lnTo>
                      <a:pt x="126" y="17"/>
                    </a:lnTo>
                    <a:lnTo>
                      <a:pt x="108" y="26"/>
                    </a:lnTo>
                    <a:lnTo>
                      <a:pt x="91" y="36"/>
                    </a:lnTo>
                    <a:lnTo>
                      <a:pt x="75" y="48"/>
                    </a:lnTo>
                    <a:lnTo>
                      <a:pt x="60" y="61"/>
                    </a:lnTo>
                    <a:lnTo>
                      <a:pt x="47" y="76"/>
                    </a:lnTo>
                    <a:lnTo>
                      <a:pt x="35" y="92"/>
                    </a:lnTo>
                    <a:lnTo>
                      <a:pt x="25" y="108"/>
                    </a:lnTo>
                    <a:lnTo>
                      <a:pt x="16" y="127"/>
                    </a:lnTo>
                    <a:lnTo>
                      <a:pt x="9" y="146"/>
                    </a:lnTo>
                    <a:lnTo>
                      <a:pt x="4" y="166"/>
                    </a:lnTo>
                    <a:lnTo>
                      <a:pt x="1" y="186"/>
                    </a:lnTo>
                    <a:lnTo>
                      <a:pt x="0" y="207"/>
                    </a:lnTo>
                    <a:lnTo>
                      <a:pt x="0" y="207"/>
                    </a:lnTo>
                    <a:lnTo>
                      <a:pt x="1" y="228"/>
                    </a:lnTo>
                    <a:lnTo>
                      <a:pt x="4" y="249"/>
                    </a:lnTo>
                    <a:lnTo>
                      <a:pt x="9" y="268"/>
                    </a:lnTo>
                    <a:lnTo>
                      <a:pt x="16" y="288"/>
                    </a:lnTo>
                    <a:lnTo>
                      <a:pt x="25" y="305"/>
                    </a:lnTo>
                    <a:lnTo>
                      <a:pt x="35" y="322"/>
                    </a:lnTo>
                    <a:lnTo>
                      <a:pt x="47" y="338"/>
                    </a:lnTo>
                    <a:lnTo>
                      <a:pt x="60" y="352"/>
                    </a:lnTo>
                    <a:lnTo>
                      <a:pt x="75" y="367"/>
                    </a:lnTo>
                    <a:lnTo>
                      <a:pt x="91" y="378"/>
                    </a:lnTo>
                    <a:lnTo>
                      <a:pt x="108" y="388"/>
                    </a:lnTo>
                    <a:lnTo>
                      <a:pt x="126" y="397"/>
                    </a:lnTo>
                    <a:lnTo>
                      <a:pt x="144" y="404"/>
                    </a:lnTo>
                    <a:lnTo>
                      <a:pt x="165" y="409"/>
                    </a:lnTo>
                    <a:lnTo>
                      <a:pt x="185" y="412"/>
                    </a:lnTo>
                    <a:lnTo>
                      <a:pt x="206" y="413"/>
                    </a:lnTo>
                    <a:lnTo>
                      <a:pt x="206" y="413"/>
                    </a:lnTo>
                    <a:lnTo>
                      <a:pt x="228" y="412"/>
                    </a:lnTo>
                    <a:lnTo>
                      <a:pt x="248" y="409"/>
                    </a:lnTo>
                    <a:lnTo>
                      <a:pt x="268" y="404"/>
                    </a:lnTo>
                    <a:lnTo>
                      <a:pt x="286" y="397"/>
                    </a:lnTo>
                    <a:lnTo>
                      <a:pt x="304" y="388"/>
                    </a:lnTo>
                    <a:lnTo>
                      <a:pt x="322" y="378"/>
                    </a:lnTo>
                    <a:lnTo>
                      <a:pt x="337" y="367"/>
                    </a:lnTo>
                    <a:lnTo>
                      <a:pt x="352" y="352"/>
                    </a:lnTo>
                    <a:lnTo>
                      <a:pt x="365" y="338"/>
                    </a:lnTo>
                    <a:lnTo>
                      <a:pt x="377" y="322"/>
                    </a:lnTo>
                    <a:lnTo>
                      <a:pt x="387" y="305"/>
                    </a:lnTo>
                    <a:lnTo>
                      <a:pt x="396" y="288"/>
                    </a:lnTo>
                    <a:lnTo>
                      <a:pt x="403" y="268"/>
                    </a:lnTo>
                    <a:lnTo>
                      <a:pt x="408" y="249"/>
                    </a:lnTo>
                    <a:lnTo>
                      <a:pt x="411" y="228"/>
                    </a:lnTo>
                    <a:lnTo>
                      <a:pt x="412" y="207"/>
                    </a:lnTo>
                    <a:lnTo>
                      <a:pt x="412" y="207"/>
                    </a:lnTo>
                    <a:lnTo>
                      <a:pt x="411" y="186"/>
                    </a:lnTo>
                    <a:lnTo>
                      <a:pt x="408" y="166"/>
                    </a:lnTo>
                    <a:lnTo>
                      <a:pt x="403" y="146"/>
                    </a:lnTo>
                    <a:lnTo>
                      <a:pt x="396" y="127"/>
                    </a:lnTo>
                    <a:lnTo>
                      <a:pt x="387" y="108"/>
                    </a:lnTo>
                    <a:lnTo>
                      <a:pt x="377" y="92"/>
                    </a:lnTo>
                    <a:lnTo>
                      <a:pt x="365" y="76"/>
                    </a:lnTo>
                    <a:lnTo>
                      <a:pt x="352" y="61"/>
                    </a:lnTo>
                    <a:lnTo>
                      <a:pt x="337" y="48"/>
                    </a:lnTo>
                    <a:lnTo>
                      <a:pt x="322" y="36"/>
                    </a:lnTo>
                    <a:lnTo>
                      <a:pt x="304" y="26"/>
                    </a:lnTo>
                    <a:lnTo>
                      <a:pt x="286" y="17"/>
                    </a:lnTo>
                    <a:lnTo>
                      <a:pt x="268" y="10"/>
                    </a:lnTo>
                    <a:lnTo>
                      <a:pt x="248" y="5"/>
                    </a:lnTo>
                    <a:lnTo>
                      <a:pt x="228" y="1"/>
                    </a:lnTo>
                    <a:lnTo>
                      <a:pt x="206" y="0"/>
                    </a:lnTo>
                    <a:lnTo>
                      <a:pt x="206" y="0"/>
                    </a:lnTo>
                    <a:close/>
                    <a:moveTo>
                      <a:pt x="206" y="399"/>
                    </a:moveTo>
                    <a:lnTo>
                      <a:pt x="206" y="399"/>
                    </a:lnTo>
                    <a:lnTo>
                      <a:pt x="187" y="398"/>
                    </a:lnTo>
                    <a:lnTo>
                      <a:pt x="167" y="395"/>
                    </a:lnTo>
                    <a:lnTo>
                      <a:pt x="149" y="390"/>
                    </a:lnTo>
                    <a:lnTo>
                      <a:pt x="131" y="384"/>
                    </a:lnTo>
                    <a:lnTo>
                      <a:pt x="114" y="376"/>
                    </a:lnTo>
                    <a:lnTo>
                      <a:pt x="99" y="367"/>
                    </a:lnTo>
                    <a:lnTo>
                      <a:pt x="84" y="355"/>
                    </a:lnTo>
                    <a:lnTo>
                      <a:pt x="71" y="343"/>
                    </a:lnTo>
                    <a:lnTo>
                      <a:pt x="58" y="329"/>
                    </a:lnTo>
                    <a:lnTo>
                      <a:pt x="47" y="315"/>
                    </a:lnTo>
                    <a:lnTo>
                      <a:pt x="37" y="298"/>
                    </a:lnTo>
                    <a:lnTo>
                      <a:pt x="29" y="281"/>
                    </a:lnTo>
                    <a:lnTo>
                      <a:pt x="22" y="264"/>
                    </a:lnTo>
                    <a:lnTo>
                      <a:pt x="18" y="246"/>
                    </a:lnTo>
                    <a:lnTo>
                      <a:pt x="15" y="226"/>
                    </a:lnTo>
                    <a:lnTo>
                      <a:pt x="14" y="207"/>
                    </a:lnTo>
                    <a:lnTo>
                      <a:pt x="14" y="207"/>
                    </a:lnTo>
                    <a:lnTo>
                      <a:pt x="15" y="187"/>
                    </a:lnTo>
                    <a:lnTo>
                      <a:pt x="18" y="169"/>
                    </a:lnTo>
                    <a:lnTo>
                      <a:pt x="22" y="151"/>
                    </a:lnTo>
                    <a:lnTo>
                      <a:pt x="29" y="132"/>
                    </a:lnTo>
                    <a:lnTo>
                      <a:pt x="37" y="116"/>
                    </a:lnTo>
                    <a:lnTo>
                      <a:pt x="47" y="100"/>
                    </a:lnTo>
                    <a:lnTo>
                      <a:pt x="58" y="85"/>
                    </a:lnTo>
                    <a:lnTo>
                      <a:pt x="71" y="72"/>
                    </a:lnTo>
                    <a:lnTo>
                      <a:pt x="84" y="59"/>
                    </a:lnTo>
                    <a:lnTo>
                      <a:pt x="99" y="48"/>
                    </a:lnTo>
                    <a:lnTo>
                      <a:pt x="114" y="38"/>
                    </a:lnTo>
                    <a:lnTo>
                      <a:pt x="131" y="31"/>
                    </a:lnTo>
                    <a:lnTo>
                      <a:pt x="149" y="24"/>
                    </a:lnTo>
                    <a:lnTo>
                      <a:pt x="167" y="19"/>
                    </a:lnTo>
                    <a:lnTo>
                      <a:pt x="187" y="16"/>
                    </a:lnTo>
                    <a:lnTo>
                      <a:pt x="206" y="16"/>
                    </a:lnTo>
                    <a:lnTo>
                      <a:pt x="206" y="16"/>
                    </a:lnTo>
                    <a:lnTo>
                      <a:pt x="225" y="16"/>
                    </a:lnTo>
                    <a:lnTo>
                      <a:pt x="245" y="19"/>
                    </a:lnTo>
                    <a:lnTo>
                      <a:pt x="263" y="24"/>
                    </a:lnTo>
                    <a:lnTo>
                      <a:pt x="280" y="31"/>
                    </a:lnTo>
                    <a:lnTo>
                      <a:pt x="298" y="38"/>
                    </a:lnTo>
                    <a:lnTo>
                      <a:pt x="313" y="48"/>
                    </a:lnTo>
                    <a:lnTo>
                      <a:pt x="328" y="59"/>
                    </a:lnTo>
                    <a:lnTo>
                      <a:pt x="342" y="72"/>
                    </a:lnTo>
                    <a:lnTo>
                      <a:pt x="354" y="85"/>
                    </a:lnTo>
                    <a:lnTo>
                      <a:pt x="366" y="100"/>
                    </a:lnTo>
                    <a:lnTo>
                      <a:pt x="374" y="116"/>
                    </a:lnTo>
                    <a:lnTo>
                      <a:pt x="383" y="132"/>
                    </a:lnTo>
                    <a:lnTo>
                      <a:pt x="390" y="151"/>
                    </a:lnTo>
                    <a:lnTo>
                      <a:pt x="394" y="169"/>
                    </a:lnTo>
                    <a:lnTo>
                      <a:pt x="397" y="187"/>
                    </a:lnTo>
                    <a:lnTo>
                      <a:pt x="398" y="207"/>
                    </a:lnTo>
                    <a:lnTo>
                      <a:pt x="398" y="207"/>
                    </a:lnTo>
                    <a:lnTo>
                      <a:pt x="397" y="226"/>
                    </a:lnTo>
                    <a:lnTo>
                      <a:pt x="394" y="246"/>
                    </a:lnTo>
                    <a:lnTo>
                      <a:pt x="390" y="264"/>
                    </a:lnTo>
                    <a:lnTo>
                      <a:pt x="383" y="281"/>
                    </a:lnTo>
                    <a:lnTo>
                      <a:pt x="374" y="298"/>
                    </a:lnTo>
                    <a:lnTo>
                      <a:pt x="366" y="315"/>
                    </a:lnTo>
                    <a:lnTo>
                      <a:pt x="354" y="329"/>
                    </a:lnTo>
                    <a:lnTo>
                      <a:pt x="342" y="343"/>
                    </a:lnTo>
                    <a:lnTo>
                      <a:pt x="328" y="355"/>
                    </a:lnTo>
                    <a:lnTo>
                      <a:pt x="313" y="367"/>
                    </a:lnTo>
                    <a:lnTo>
                      <a:pt x="298" y="376"/>
                    </a:lnTo>
                    <a:lnTo>
                      <a:pt x="280" y="384"/>
                    </a:lnTo>
                    <a:lnTo>
                      <a:pt x="263" y="390"/>
                    </a:lnTo>
                    <a:lnTo>
                      <a:pt x="245" y="395"/>
                    </a:lnTo>
                    <a:lnTo>
                      <a:pt x="225" y="398"/>
                    </a:lnTo>
                    <a:lnTo>
                      <a:pt x="206" y="399"/>
                    </a:lnTo>
                    <a:lnTo>
                      <a:pt x="206" y="3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0" name="Rectangle 179"/>
              <p:cNvSpPr>
                <a:spLocks noChangeArrowheads="1"/>
              </p:cNvSpPr>
              <p:nvPr/>
            </p:nvSpPr>
            <p:spPr bwMode="auto">
              <a:xfrm>
                <a:off x="5505450" y="4470400"/>
                <a:ext cx="23813"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1" name="Freeform 180"/>
              <p:cNvSpPr>
                <a:spLocks/>
              </p:cNvSpPr>
              <p:nvPr/>
            </p:nvSpPr>
            <p:spPr bwMode="auto">
              <a:xfrm>
                <a:off x="5365750" y="4502150"/>
                <a:ext cx="49213" cy="61913"/>
              </a:xfrm>
              <a:custGeom>
                <a:avLst/>
                <a:gdLst>
                  <a:gd name="T0" fmla="*/ 31 w 31"/>
                  <a:gd name="T1" fmla="*/ 31 h 39"/>
                  <a:gd name="T2" fmla="*/ 13 w 31"/>
                  <a:gd name="T3" fmla="*/ 0 h 39"/>
                  <a:gd name="T4" fmla="*/ 0 w 31"/>
                  <a:gd name="T5" fmla="*/ 7 h 39"/>
                  <a:gd name="T6" fmla="*/ 18 w 31"/>
                  <a:gd name="T7" fmla="*/ 39 h 39"/>
                  <a:gd name="T8" fmla="*/ 31 w 31"/>
                  <a:gd name="T9" fmla="*/ 31 h 39"/>
                </a:gdLst>
                <a:ahLst/>
                <a:cxnLst>
                  <a:cxn ang="0">
                    <a:pos x="T0" y="T1"/>
                  </a:cxn>
                  <a:cxn ang="0">
                    <a:pos x="T2" y="T3"/>
                  </a:cxn>
                  <a:cxn ang="0">
                    <a:pos x="T4" y="T5"/>
                  </a:cxn>
                  <a:cxn ang="0">
                    <a:pos x="T6" y="T7"/>
                  </a:cxn>
                  <a:cxn ang="0">
                    <a:pos x="T8" y="T9"/>
                  </a:cxn>
                </a:cxnLst>
                <a:rect l="0" t="0" r="r" b="b"/>
                <a:pathLst>
                  <a:path w="31" h="39">
                    <a:moveTo>
                      <a:pt x="31" y="31"/>
                    </a:moveTo>
                    <a:lnTo>
                      <a:pt x="13" y="0"/>
                    </a:lnTo>
                    <a:lnTo>
                      <a:pt x="0" y="7"/>
                    </a:lnTo>
                    <a:lnTo>
                      <a:pt x="18" y="39"/>
                    </a:lnTo>
                    <a:lnTo>
                      <a:pt x="3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2" name="Freeform 181"/>
              <p:cNvSpPr>
                <a:spLocks/>
              </p:cNvSpPr>
              <p:nvPr/>
            </p:nvSpPr>
            <p:spPr bwMode="auto">
              <a:xfrm>
                <a:off x="5265738" y="4600575"/>
                <a:ext cx="63500" cy="49213"/>
              </a:xfrm>
              <a:custGeom>
                <a:avLst/>
                <a:gdLst>
                  <a:gd name="T0" fmla="*/ 0 w 40"/>
                  <a:gd name="T1" fmla="*/ 13 h 31"/>
                  <a:gd name="T2" fmla="*/ 33 w 40"/>
                  <a:gd name="T3" fmla="*/ 31 h 31"/>
                  <a:gd name="T4" fmla="*/ 40 w 40"/>
                  <a:gd name="T5" fmla="*/ 19 h 31"/>
                  <a:gd name="T6" fmla="*/ 8 w 40"/>
                  <a:gd name="T7" fmla="*/ 0 h 31"/>
                  <a:gd name="T8" fmla="*/ 0 w 40"/>
                  <a:gd name="T9" fmla="*/ 13 h 31"/>
                </a:gdLst>
                <a:ahLst/>
                <a:cxnLst>
                  <a:cxn ang="0">
                    <a:pos x="T0" y="T1"/>
                  </a:cxn>
                  <a:cxn ang="0">
                    <a:pos x="T2" y="T3"/>
                  </a:cxn>
                  <a:cxn ang="0">
                    <a:pos x="T4" y="T5"/>
                  </a:cxn>
                  <a:cxn ang="0">
                    <a:pos x="T6" y="T7"/>
                  </a:cxn>
                  <a:cxn ang="0">
                    <a:pos x="T8" y="T9"/>
                  </a:cxn>
                </a:cxnLst>
                <a:rect l="0" t="0" r="r" b="b"/>
                <a:pathLst>
                  <a:path w="40" h="31">
                    <a:moveTo>
                      <a:pt x="0" y="13"/>
                    </a:moveTo>
                    <a:lnTo>
                      <a:pt x="33" y="31"/>
                    </a:lnTo>
                    <a:lnTo>
                      <a:pt x="40" y="19"/>
                    </a:lnTo>
                    <a:lnTo>
                      <a:pt x="8" y="0"/>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3" name="Rectangle 182"/>
              <p:cNvSpPr>
                <a:spLocks noChangeArrowheads="1"/>
              </p:cNvSpPr>
              <p:nvPr/>
            </p:nvSpPr>
            <p:spPr bwMode="auto">
              <a:xfrm>
                <a:off x="5235575" y="4740275"/>
                <a:ext cx="587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4" name="Freeform 183"/>
              <p:cNvSpPr>
                <a:spLocks/>
              </p:cNvSpPr>
              <p:nvPr/>
            </p:nvSpPr>
            <p:spPr bwMode="auto">
              <a:xfrm>
                <a:off x="5265738" y="4852988"/>
                <a:ext cx="63500" cy="49213"/>
              </a:xfrm>
              <a:custGeom>
                <a:avLst/>
                <a:gdLst>
                  <a:gd name="T0" fmla="*/ 0 w 40"/>
                  <a:gd name="T1" fmla="*/ 19 h 31"/>
                  <a:gd name="T2" fmla="*/ 8 w 40"/>
                  <a:gd name="T3" fmla="*/ 31 h 31"/>
                  <a:gd name="T4" fmla="*/ 40 w 40"/>
                  <a:gd name="T5" fmla="*/ 12 h 31"/>
                  <a:gd name="T6" fmla="*/ 33 w 40"/>
                  <a:gd name="T7" fmla="*/ 0 h 31"/>
                  <a:gd name="T8" fmla="*/ 0 w 40"/>
                  <a:gd name="T9" fmla="*/ 19 h 31"/>
                </a:gdLst>
                <a:ahLst/>
                <a:cxnLst>
                  <a:cxn ang="0">
                    <a:pos x="T0" y="T1"/>
                  </a:cxn>
                  <a:cxn ang="0">
                    <a:pos x="T2" y="T3"/>
                  </a:cxn>
                  <a:cxn ang="0">
                    <a:pos x="T4" y="T5"/>
                  </a:cxn>
                  <a:cxn ang="0">
                    <a:pos x="T6" y="T7"/>
                  </a:cxn>
                  <a:cxn ang="0">
                    <a:pos x="T8" y="T9"/>
                  </a:cxn>
                </a:cxnLst>
                <a:rect l="0" t="0" r="r" b="b"/>
                <a:pathLst>
                  <a:path w="40" h="31">
                    <a:moveTo>
                      <a:pt x="0" y="19"/>
                    </a:moveTo>
                    <a:lnTo>
                      <a:pt x="8" y="31"/>
                    </a:lnTo>
                    <a:lnTo>
                      <a:pt x="40" y="12"/>
                    </a:lnTo>
                    <a:lnTo>
                      <a:pt x="33" y="0"/>
                    </a:ln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5" name="Freeform 184"/>
              <p:cNvSpPr>
                <a:spLocks/>
              </p:cNvSpPr>
              <p:nvPr/>
            </p:nvSpPr>
            <p:spPr bwMode="auto">
              <a:xfrm>
                <a:off x="5365750" y="4938713"/>
                <a:ext cx="49213" cy="61913"/>
              </a:xfrm>
              <a:custGeom>
                <a:avLst/>
                <a:gdLst>
                  <a:gd name="T0" fmla="*/ 0 w 31"/>
                  <a:gd name="T1" fmla="*/ 32 h 39"/>
                  <a:gd name="T2" fmla="*/ 13 w 31"/>
                  <a:gd name="T3" fmla="*/ 39 h 39"/>
                  <a:gd name="T4" fmla="*/ 31 w 31"/>
                  <a:gd name="T5" fmla="*/ 7 h 39"/>
                  <a:gd name="T6" fmla="*/ 18 w 31"/>
                  <a:gd name="T7" fmla="*/ 0 h 39"/>
                  <a:gd name="T8" fmla="*/ 0 w 31"/>
                  <a:gd name="T9" fmla="*/ 32 h 39"/>
                </a:gdLst>
                <a:ahLst/>
                <a:cxnLst>
                  <a:cxn ang="0">
                    <a:pos x="T0" y="T1"/>
                  </a:cxn>
                  <a:cxn ang="0">
                    <a:pos x="T2" y="T3"/>
                  </a:cxn>
                  <a:cxn ang="0">
                    <a:pos x="T4" y="T5"/>
                  </a:cxn>
                  <a:cxn ang="0">
                    <a:pos x="T6" y="T7"/>
                  </a:cxn>
                  <a:cxn ang="0">
                    <a:pos x="T8" y="T9"/>
                  </a:cxn>
                </a:cxnLst>
                <a:rect l="0" t="0" r="r" b="b"/>
                <a:pathLst>
                  <a:path w="31" h="39">
                    <a:moveTo>
                      <a:pt x="0" y="32"/>
                    </a:moveTo>
                    <a:lnTo>
                      <a:pt x="13" y="39"/>
                    </a:lnTo>
                    <a:lnTo>
                      <a:pt x="31" y="7"/>
                    </a:lnTo>
                    <a:lnTo>
                      <a:pt x="18" y="0"/>
                    </a:lnTo>
                    <a:lnTo>
                      <a:pt x="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6" name="Rectangle 185"/>
              <p:cNvSpPr>
                <a:spLocks noChangeArrowheads="1"/>
              </p:cNvSpPr>
              <p:nvPr/>
            </p:nvSpPr>
            <p:spPr bwMode="auto">
              <a:xfrm>
                <a:off x="5505450" y="4975225"/>
                <a:ext cx="238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7" name="Freeform 186"/>
              <p:cNvSpPr>
                <a:spLocks/>
              </p:cNvSpPr>
              <p:nvPr/>
            </p:nvSpPr>
            <p:spPr bwMode="auto">
              <a:xfrm>
                <a:off x="5619750" y="4938713"/>
                <a:ext cx="47625" cy="61913"/>
              </a:xfrm>
              <a:custGeom>
                <a:avLst/>
                <a:gdLst>
                  <a:gd name="T0" fmla="*/ 0 w 30"/>
                  <a:gd name="T1" fmla="*/ 7 h 39"/>
                  <a:gd name="T2" fmla="*/ 18 w 30"/>
                  <a:gd name="T3" fmla="*/ 39 h 39"/>
                  <a:gd name="T4" fmla="*/ 30 w 30"/>
                  <a:gd name="T5" fmla="*/ 32 h 39"/>
                  <a:gd name="T6" fmla="*/ 12 w 30"/>
                  <a:gd name="T7" fmla="*/ 0 h 39"/>
                  <a:gd name="T8" fmla="*/ 0 w 30"/>
                  <a:gd name="T9" fmla="*/ 7 h 39"/>
                </a:gdLst>
                <a:ahLst/>
                <a:cxnLst>
                  <a:cxn ang="0">
                    <a:pos x="T0" y="T1"/>
                  </a:cxn>
                  <a:cxn ang="0">
                    <a:pos x="T2" y="T3"/>
                  </a:cxn>
                  <a:cxn ang="0">
                    <a:pos x="T4" y="T5"/>
                  </a:cxn>
                  <a:cxn ang="0">
                    <a:pos x="T6" y="T7"/>
                  </a:cxn>
                  <a:cxn ang="0">
                    <a:pos x="T8" y="T9"/>
                  </a:cxn>
                </a:cxnLst>
                <a:rect l="0" t="0" r="r" b="b"/>
                <a:pathLst>
                  <a:path w="30" h="39">
                    <a:moveTo>
                      <a:pt x="0" y="7"/>
                    </a:moveTo>
                    <a:lnTo>
                      <a:pt x="18" y="39"/>
                    </a:lnTo>
                    <a:lnTo>
                      <a:pt x="30" y="32"/>
                    </a:lnTo>
                    <a:lnTo>
                      <a:pt x="12"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8" name="Freeform 187"/>
              <p:cNvSpPr>
                <a:spLocks/>
              </p:cNvSpPr>
              <p:nvPr/>
            </p:nvSpPr>
            <p:spPr bwMode="auto">
              <a:xfrm>
                <a:off x="5705475" y="4852988"/>
                <a:ext cx="61913" cy="49213"/>
              </a:xfrm>
              <a:custGeom>
                <a:avLst/>
                <a:gdLst>
                  <a:gd name="T0" fmla="*/ 0 w 39"/>
                  <a:gd name="T1" fmla="*/ 12 h 31"/>
                  <a:gd name="T2" fmla="*/ 31 w 39"/>
                  <a:gd name="T3" fmla="*/ 31 h 31"/>
                  <a:gd name="T4" fmla="*/ 39 w 39"/>
                  <a:gd name="T5" fmla="*/ 19 h 31"/>
                  <a:gd name="T6" fmla="*/ 6 w 39"/>
                  <a:gd name="T7" fmla="*/ 0 h 31"/>
                  <a:gd name="T8" fmla="*/ 0 w 39"/>
                  <a:gd name="T9" fmla="*/ 12 h 31"/>
                </a:gdLst>
                <a:ahLst/>
                <a:cxnLst>
                  <a:cxn ang="0">
                    <a:pos x="T0" y="T1"/>
                  </a:cxn>
                  <a:cxn ang="0">
                    <a:pos x="T2" y="T3"/>
                  </a:cxn>
                  <a:cxn ang="0">
                    <a:pos x="T4" y="T5"/>
                  </a:cxn>
                  <a:cxn ang="0">
                    <a:pos x="T6" y="T7"/>
                  </a:cxn>
                  <a:cxn ang="0">
                    <a:pos x="T8" y="T9"/>
                  </a:cxn>
                </a:cxnLst>
                <a:rect l="0" t="0" r="r" b="b"/>
                <a:pathLst>
                  <a:path w="39" h="31">
                    <a:moveTo>
                      <a:pt x="0" y="12"/>
                    </a:moveTo>
                    <a:lnTo>
                      <a:pt x="31" y="31"/>
                    </a:lnTo>
                    <a:lnTo>
                      <a:pt x="39" y="19"/>
                    </a:lnTo>
                    <a:lnTo>
                      <a:pt x="6" y="0"/>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9" name="Rectangle 188"/>
              <p:cNvSpPr>
                <a:spLocks noChangeArrowheads="1"/>
              </p:cNvSpPr>
              <p:nvPr/>
            </p:nvSpPr>
            <p:spPr bwMode="auto">
              <a:xfrm>
                <a:off x="5738813" y="4740275"/>
                <a:ext cx="603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0" name="Freeform 189"/>
              <p:cNvSpPr>
                <a:spLocks/>
              </p:cNvSpPr>
              <p:nvPr/>
            </p:nvSpPr>
            <p:spPr bwMode="auto">
              <a:xfrm>
                <a:off x="5705475" y="4600575"/>
                <a:ext cx="61913" cy="49213"/>
              </a:xfrm>
              <a:custGeom>
                <a:avLst/>
                <a:gdLst>
                  <a:gd name="T0" fmla="*/ 39 w 39"/>
                  <a:gd name="T1" fmla="*/ 13 h 31"/>
                  <a:gd name="T2" fmla="*/ 31 w 39"/>
                  <a:gd name="T3" fmla="*/ 0 h 31"/>
                  <a:gd name="T4" fmla="*/ 0 w 39"/>
                  <a:gd name="T5" fmla="*/ 19 h 31"/>
                  <a:gd name="T6" fmla="*/ 6 w 39"/>
                  <a:gd name="T7" fmla="*/ 31 h 31"/>
                  <a:gd name="T8" fmla="*/ 39 w 39"/>
                  <a:gd name="T9" fmla="*/ 13 h 31"/>
                </a:gdLst>
                <a:ahLst/>
                <a:cxnLst>
                  <a:cxn ang="0">
                    <a:pos x="T0" y="T1"/>
                  </a:cxn>
                  <a:cxn ang="0">
                    <a:pos x="T2" y="T3"/>
                  </a:cxn>
                  <a:cxn ang="0">
                    <a:pos x="T4" y="T5"/>
                  </a:cxn>
                  <a:cxn ang="0">
                    <a:pos x="T6" y="T7"/>
                  </a:cxn>
                  <a:cxn ang="0">
                    <a:pos x="T8" y="T9"/>
                  </a:cxn>
                </a:cxnLst>
                <a:rect l="0" t="0" r="r" b="b"/>
                <a:pathLst>
                  <a:path w="39" h="31">
                    <a:moveTo>
                      <a:pt x="39" y="13"/>
                    </a:moveTo>
                    <a:lnTo>
                      <a:pt x="31" y="0"/>
                    </a:lnTo>
                    <a:lnTo>
                      <a:pt x="0" y="19"/>
                    </a:lnTo>
                    <a:lnTo>
                      <a:pt x="6" y="31"/>
                    </a:lnTo>
                    <a:lnTo>
                      <a:pt x="3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1" name="Freeform 190"/>
              <p:cNvSpPr>
                <a:spLocks/>
              </p:cNvSpPr>
              <p:nvPr/>
            </p:nvSpPr>
            <p:spPr bwMode="auto">
              <a:xfrm>
                <a:off x="5619750" y="4502150"/>
                <a:ext cx="47625" cy="61913"/>
              </a:xfrm>
              <a:custGeom>
                <a:avLst/>
                <a:gdLst>
                  <a:gd name="T0" fmla="*/ 30 w 30"/>
                  <a:gd name="T1" fmla="*/ 7 h 39"/>
                  <a:gd name="T2" fmla="*/ 18 w 30"/>
                  <a:gd name="T3" fmla="*/ 0 h 39"/>
                  <a:gd name="T4" fmla="*/ 0 w 30"/>
                  <a:gd name="T5" fmla="*/ 31 h 39"/>
                  <a:gd name="T6" fmla="*/ 12 w 30"/>
                  <a:gd name="T7" fmla="*/ 39 h 39"/>
                  <a:gd name="T8" fmla="*/ 30 w 30"/>
                  <a:gd name="T9" fmla="*/ 7 h 39"/>
                </a:gdLst>
                <a:ahLst/>
                <a:cxnLst>
                  <a:cxn ang="0">
                    <a:pos x="T0" y="T1"/>
                  </a:cxn>
                  <a:cxn ang="0">
                    <a:pos x="T2" y="T3"/>
                  </a:cxn>
                  <a:cxn ang="0">
                    <a:pos x="T4" y="T5"/>
                  </a:cxn>
                  <a:cxn ang="0">
                    <a:pos x="T6" y="T7"/>
                  </a:cxn>
                  <a:cxn ang="0">
                    <a:pos x="T8" y="T9"/>
                  </a:cxn>
                </a:cxnLst>
                <a:rect l="0" t="0" r="r" b="b"/>
                <a:pathLst>
                  <a:path w="30" h="39">
                    <a:moveTo>
                      <a:pt x="30" y="7"/>
                    </a:moveTo>
                    <a:lnTo>
                      <a:pt x="18" y="0"/>
                    </a:lnTo>
                    <a:lnTo>
                      <a:pt x="0" y="31"/>
                    </a:lnTo>
                    <a:lnTo>
                      <a:pt x="12" y="39"/>
                    </a:lnTo>
                    <a:lnTo>
                      <a:pt x="3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2" name="Freeform 191"/>
              <p:cNvSpPr>
                <a:spLocks noEditPoints="1"/>
              </p:cNvSpPr>
              <p:nvPr/>
            </p:nvSpPr>
            <p:spPr bwMode="auto">
              <a:xfrm>
                <a:off x="5373688" y="4592638"/>
                <a:ext cx="277813" cy="187325"/>
              </a:xfrm>
              <a:custGeom>
                <a:avLst/>
                <a:gdLst>
                  <a:gd name="T0" fmla="*/ 175 w 175"/>
                  <a:gd name="T1" fmla="*/ 33 h 118"/>
                  <a:gd name="T2" fmla="*/ 167 w 175"/>
                  <a:gd name="T3" fmla="*/ 22 h 118"/>
                  <a:gd name="T4" fmla="*/ 98 w 175"/>
                  <a:gd name="T5" fmla="*/ 83 h 118"/>
                  <a:gd name="T6" fmla="*/ 98 w 175"/>
                  <a:gd name="T7" fmla="*/ 83 h 118"/>
                  <a:gd name="T8" fmla="*/ 94 w 175"/>
                  <a:gd name="T9" fmla="*/ 82 h 118"/>
                  <a:gd name="T10" fmla="*/ 90 w 175"/>
                  <a:gd name="T11" fmla="*/ 81 h 118"/>
                  <a:gd name="T12" fmla="*/ 90 w 175"/>
                  <a:gd name="T13" fmla="*/ 81 h 118"/>
                  <a:gd name="T14" fmla="*/ 85 w 175"/>
                  <a:gd name="T15" fmla="*/ 82 h 118"/>
                  <a:gd name="T16" fmla="*/ 11 w 175"/>
                  <a:gd name="T17" fmla="*/ 0 h 118"/>
                  <a:gd name="T18" fmla="*/ 0 w 175"/>
                  <a:gd name="T19" fmla="*/ 10 h 118"/>
                  <a:gd name="T20" fmla="*/ 74 w 175"/>
                  <a:gd name="T21" fmla="*/ 92 h 118"/>
                  <a:gd name="T22" fmla="*/ 74 w 175"/>
                  <a:gd name="T23" fmla="*/ 92 h 118"/>
                  <a:gd name="T24" fmla="*/ 73 w 175"/>
                  <a:gd name="T25" fmla="*/ 95 h 118"/>
                  <a:gd name="T26" fmla="*/ 72 w 175"/>
                  <a:gd name="T27" fmla="*/ 99 h 118"/>
                  <a:gd name="T28" fmla="*/ 72 w 175"/>
                  <a:gd name="T29" fmla="*/ 99 h 118"/>
                  <a:gd name="T30" fmla="*/ 72 w 175"/>
                  <a:gd name="T31" fmla="*/ 103 h 118"/>
                  <a:gd name="T32" fmla="*/ 73 w 175"/>
                  <a:gd name="T33" fmla="*/ 106 h 118"/>
                  <a:gd name="T34" fmla="*/ 75 w 175"/>
                  <a:gd name="T35" fmla="*/ 109 h 118"/>
                  <a:gd name="T36" fmla="*/ 77 w 175"/>
                  <a:gd name="T37" fmla="*/ 113 h 118"/>
                  <a:gd name="T38" fmla="*/ 77 w 175"/>
                  <a:gd name="T39" fmla="*/ 113 h 118"/>
                  <a:gd name="T40" fmla="*/ 79 w 175"/>
                  <a:gd name="T41" fmla="*/ 115 h 118"/>
                  <a:gd name="T42" fmla="*/ 82 w 175"/>
                  <a:gd name="T43" fmla="*/ 117 h 118"/>
                  <a:gd name="T44" fmla="*/ 87 w 175"/>
                  <a:gd name="T45" fmla="*/ 118 h 118"/>
                  <a:gd name="T46" fmla="*/ 90 w 175"/>
                  <a:gd name="T47" fmla="*/ 118 h 118"/>
                  <a:gd name="T48" fmla="*/ 90 w 175"/>
                  <a:gd name="T49" fmla="*/ 118 h 118"/>
                  <a:gd name="T50" fmla="*/ 96 w 175"/>
                  <a:gd name="T51" fmla="*/ 117 h 118"/>
                  <a:gd name="T52" fmla="*/ 102 w 175"/>
                  <a:gd name="T53" fmla="*/ 114 h 118"/>
                  <a:gd name="T54" fmla="*/ 102 w 175"/>
                  <a:gd name="T55" fmla="*/ 114 h 118"/>
                  <a:gd name="T56" fmla="*/ 106 w 175"/>
                  <a:gd name="T57" fmla="*/ 109 h 118"/>
                  <a:gd name="T58" fmla="*/ 107 w 175"/>
                  <a:gd name="T59" fmla="*/ 104 h 118"/>
                  <a:gd name="T60" fmla="*/ 108 w 175"/>
                  <a:gd name="T61" fmla="*/ 100 h 118"/>
                  <a:gd name="T62" fmla="*/ 107 w 175"/>
                  <a:gd name="T63" fmla="*/ 94 h 118"/>
                  <a:gd name="T64" fmla="*/ 175 w 175"/>
                  <a:gd name="T65" fmla="*/ 33 h 118"/>
                  <a:gd name="T66" fmla="*/ 93 w 175"/>
                  <a:gd name="T67" fmla="*/ 103 h 118"/>
                  <a:gd name="T68" fmla="*/ 93 w 175"/>
                  <a:gd name="T69" fmla="*/ 103 h 118"/>
                  <a:gd name="T70" fmla="*/ 91 w 175"/>
                  <a:gd name="T71" fmla="*/ 104 h 118"/>
                  <a:gd name="T72" fmla="*/ 90 w 175"/>
                  <a:gd name="T73" fmla="*/ 104 h 118"/>
                  <a:gd name="T74" fmla="*/ 90 w 175"/>
                  <a:gd name="T75" fmla="*/ 104 h 118"/>
                  <a:gd name="T76" fmla="*/ 89 w 175"/>
                  <a:gd name="T77" fmla="*/ 104 h 118"/>
                  <a:gd name="T78" fmla="*/ 87 w 175"/>
                  <a:gd name="T79" fmla="*/ 103 h 118"/>
                  <a:gd name="T80" fmla="*/ 87 w 175"/>
                  <a:gd name="T81" fmla="*/ 103 h 118"/>
                  <a:gd name="T82" fmla="*/ 86 w 175"/>
                  <a:gd name="T83" fmla="*/ 100 h 118"/>
                  <a:gd name="T84" fmla="*/ 86 w 175"/>
                  <a:gd name="T85" fmla="*/ 100 h 118"/>
                  <a:gd name="T86" fmla="*/ 88 w 175"/>
                  <a:gd name="T87" fmla="*/ 98 h 118"/>
                  <a:gd name="T88" fmla="*/ 88 w 175"/>
                  <a:gd name="T89" fmla="*/ 98 h 118"/>
                  <a:gd name="T90" fmla="*/ 89 w 175"/>
                  <a:gd name="T91" fmla="*/ 96 h 118"/>
                  <a:gd name="T92" fmla="*/ 90 w 175"/>
                  <a:gd name="T93" fmla="*/ 96 h 118"/>
                  <a:gd name="T94" fmla="*/ 90 w 175"/>
                  <a:gd name="T95" fmla="*/ 96 h 118"/>
                  <a:gd name="T96" fmla="*/ 91 w 175"/>
                  <a:gd name="T97" fmla="*/ 96 h 118"/>
                  <a:gd name="T98" fmla="*/ 93 w 175"/>
                  <a:gd name="T99" fmla="*/ 98 h 118"/>
                  <a:gd name="T100" fmla="*/ 93 w 175"/>
                  <a:gd name="T101" fmla="*/ 98 h 118"/>
                  <a:gd name="T102" fmla="*/ 94 w 175"/>
                  <a:gd name="T103" fmla="*/ 101 h 118"/>
                  <a:gd name="T104" fmla="*/ 93 w 175"/>
                  <a:gd name="T105" fmla="*/ 103 h 118"/>
                  <a:gd name="T106" fmla="*/ 93 w 175"/>
                  <a:gd name="T107" fmla="*/ 10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5" h="118">
                    <a:moveTo>
                      <a:pt x="175" y="33"/>
                    </a:moveTo>
                    <a:lnTo>
                      <a:pt x="167" y="22"/>
                    </a:lnTo>
                    <a:lnTo>
                      <a:pt x="98" y="83"/>
                    </a:lnTo>
                    <a:lnTo>
                      <a:pt x="98" y="83"/>
                    </a:lnTo>
                    <a:lnTo>
                      <a:pt x="94" y="82"/>
                    </a:lnTo>
                    <a:lnTo>
                      <a:pt x="90" y="81"/>
                    </a:lnTo>
                    <a:lnTo>
                      <a:pt x="90" y="81"/>
                    </a:lnTo>
                    <a:lnTo>
                      <a:pt x="85" y="82"/>
                    </a:lnTo>
                    <a:lnTo>
                      <a:pt x="11" y="0"/>
                    </a:lnTo>
                    <a:lnTo>
                      <a:pt x="0" y="10"/>
                    </a:lnTo>
                    <a:lnTo>
                      <a:pt x="74" y="92"/>
                    </a:lnTo>
                    <a:lnTo>
                      <a:pt x="74" y="92"/>
                    </a:lnTo>
                    <a:lnTo>
                      <a:pt x="73" y="95"/>
                    </a:lnTo>
                    <a:lnTo>
                      <a:pt x="72" y="99"/>
                    </a:lnTo>
                    <a:lnTo>
                      <a:pt x="72" y="99"/>
                    </a:lnTo>
                    <a:lnTo>
                      <a:pt x="72" y="103"/>
                    </a:lnTo>
                    <a:lnTo>
                      <a:pt x="73" y="106"/>
                    </a:lnTo>
                    <a:lnTo>
                      <a:pt x="75" y="109"/>
                    </a:lnTo>
                    <a:lnTo>
                      <a:pt x="77" y="113"/>
                    </a:lnTo>
                    <a:lnTo>
                      <a:pt x="77" y="113"/>
                    </a:lnTo>
                    <a:lnTo>
                      <a:pt x="79" y="115"/>
                    </a:lnTo>
                    <a:lnTo>
                      <a:pt x="82" y="117"/>
                    </a:lnTo>
                    <a:lnTo>
                      <a:pt x="87" y="118"/>
                    </a:lnTo>
                    <a:lnTo>
                      <a:pt x="90" y="118"/>
                    </a:lnTo>
                    <a:lnTo>
                      <a:pt x="90" y="118"/>
                    </a:lnTo>
                    <a:lnTo>
                      <a:pt x="96" y="117"/>
                    </a:lnTo>
                    <a:lnTo>
                      <a:pt x="102" y="114"/>
                    </a:lnTo>
                    <a:lnTo>
                      <a:pt x="102" y="114"/>
                    </a:lnTo>
                    <a:lnTo>
                      <a:pt x="106" y="109"/>
                    </a:lnTo>
                    <a:lnTo>
                      <a:pt x="107" y="104"/>
                    </a:lnTo>
                    <a:lnTo>
                      <a:pt x="108" y="100"/>
                    </a:lnTo>
                    <a:lnTo>
                      <a:pt x="107" y="94"/>
                    </a:lnTo>
                    <a:lnTo>
                      <a:pt x="175" y="33"/>
                    </a:lnTo>
                    <a:close/>
                    <a:moveTo>
                      <a:pt x="93" y="103"/>
                    </a:moveTo>
                    <a:lnTo>
                      <a:pt x="93" y="103"/>
                    </a:lnTo>
                    <a:lnTo>
                      <a:pt x="91" y="104"/>
                    </a:lnTo>
                    <a:lnTo>
                      <a:pt x="90" y="104"/>
                    </a:lnTo>
                    <a:lnTo>
                      <a:pt x="90" y="104"/>
                    </a:lnTo>
                    <a:lnTo>
                      <a:pt x="89" y="104"/>
                    </a:lnTo>
                    <a:lnTo>
                      <a:pt x="87" y="103"/>
                    </a:lnTo>
                    <a:lnTo>
                      <a:pt x="87" y="103"/>
                    </a:lnTo>
                    <a:lnTo>
                      <a:pt x="86" y="100"/>
                    </a:lnTo>
                    <a:lnTo>
                      <a:pt x="86" y="100"/>
                    </a:lnTo>
                    <a:lnTo>
                      <a:pt x="88" y="98"/>
                    </a:lnTo>
                    <a:lnTo>
                      <a:pt x="88" y="98"/>
                    </a:lnTo>
                    <a:lnTo>
                      <a:pt x="89" y="96"/>
                    </a:lnTo>
                    <a:lnTo>
                      <a:pt x="90" y="96"/>
                    </a:lnTo>
                    <a:lnTo>
                      <a:pt x="90" y="96"/>
                    </a:lnTo>
                    <a:lnTo>
                      <a:pt x="91" y="96"/>
                    </a:lnTo>
                    <a:lnTo>
                      <a:pt x="93" y="98"/>
                    </a:lnTo>
                    <a:lnTo>
                      <a:pt x="93" y="98"/>
                    </a:lnTo>
                    <a:lnTo>
                      <a:pt x="94" y="101"/>
                    </a:lnTo>
                    <a:lnTo>
                      <a:pt x="93" y="103"/>
                    </a:lnTo>
                    <a:lnTo>
                      <a:pt x="93"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sp>
        <p:nvSpPr>
          <p:cNvPr id="193" name="TextBox 192"/>
          <p:cNvSpPr txBox="1"/>
          <p:nvPr/>
        </p:nvSpPr>
        <p:spPr>
          <a:xfrm>
            <a:off x="676609" y="2463934"/>
            <a:ext cx="2856700" cy="954107"/>
          </a:xfrm>
          <a:prstGeom prst="rect">
            <a:avLst/>
          </a:prstGeom>
        </p:spPr>
        <p:txBody>
          <a:bodyPr wrap="square" rtlCol="0">
            <a:spAutoFit/>
          </a:bodyPr>
          <a:lstStyle/>
          <a:p>
            <a:pPr algn="r">
              <a:buClr>
                <a:schemeClr val="tx1">
                  <a:lumMod val="85000"/>
                  <a:lumOff val="15000"/>
                </a:schemeClr>
              </a:buClr>
              <a:buSzPct val="105000"/>
            </a:pPr>
            <a:r>
              <a:rPr lang="zh-CN" altLang="en-US" sz="2800" b="1" dirty="0">
                <a:solidFill>
                  <a:srgbClr val="C35954"/>
                </a:solidFill>
                <a:latin typeface="Calibri" panose="020F0502020204030204" pitchFamily="34" charset="0"/>
              </a:rPr>
              <a:t>用户可以灵活</a:t>
            </a:r>
            <a:endParaRPr lang="en-US" altLang="zh-CN" sz="2800" b="1" dirty="0">
              <a:solidFill>
                <a:srgbClr val="C35954"/>
              </a:solidFill>
              <a:latin typeface="Calibri" panose="020F0502020204030204" pitchFamily="34" charset="0"/>
            </a:endParaRPr>
          </a:p>
          <a:p>
            <a:pPr algn="r">
              <a:buClr>
                <a:schemeClr val="tx1">
                  <a:lumMod val="85000"/>
                  <a:lumOff val="15000"/>
                </a:schemeClr>
              </a:buClr>
              <a:buSzPct val="105000"/>
            </a:pPr>
            <a:r>
              <a:rPr lang="zh-CN" altLang="en-US" sz="2800" b="1" dirty="0">
                <a:solidFill>
                  <a:srgbClr val="C35954"/>
                </a:solidFill>
                <a:latin typeface="Calibri" panose="020F0502020204030204" pitchFamily="34" charset="0"/>
              </a:rPr>
              <a:t>使用个人信息</a:t>
            </a:r>
            <a:endParaRPr lang="en-US" altLang="ko-KR" sz="2800" b="1" dirty="0">
              <a:solidFill>
                <a:srgbClr val="C35954"/>
              </a:solidFill>
              <a:latin typeface="Calibri" panose="020F0502020204030204" pitchFamily="34" charset="0"/>
            </a:endParaRPr>
          </a:p>
        </p:txBody>
      </p:sp>
      <p:grpSp>
        <p:nvGrpSpPr>
          <p:cNvPr id="30" name="Group 29"/>
          <p:cNvGrpSpPr/>
          <p:nvPr/>
        </p:nvGrpSpPr>
        <p:grpSpPr>
          <a:xfrm>
            <a:off x="8397615" y="3115175"/>
            <a:ext cx="3472748" cy="954107"/>
            <a:chOff x="8961810" y="2790711"/>
            <a:chExt cx="3472748" cy="954107"/>
          </a:xfrm>
        </p:grpSpPr>
        <p:sp>
          <p:nvSpPr>
            <p:cNvPr id="198" name="Rectangle 3"/>
            <p:cNvSpPr txBox="1">
              <a:spLocks noChangeArrowheads="1"/>
            </p:cNvSpPr>
            <p:nvPr/>
          </p:nvSpPr>
          <p:spPr bwMode="auto">
            <a:xfrm flipH="1">
              <a:off x="8961810" y="3198759"/>
              <a:ext cx="2413252" cy="26379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endParaRPr lang="en-US" altLang="ko-KR" sz="1100" b="0" dirty="0">
                <a:solidFill>
                  <a:schemeClr val="bg1">
                    <a:lumMod val="95000"/>
                  </a:schemeClr>
                </a:solidFill>
                <a:effectLst/>
                <a:latin typeface="Calibri" panose="020F0502020204030204" pitchFamily="34" charset="0"/>
              </a:endParaRPr>
            </a:p>
          </p:txBody>
        </p:sp>
        <p:sp>
          <p:nvSpPr>
            <p:cNvPr id="199" name="TextBox 198"/>
            <p:cNvSpPr txBox="1"/>
            <p:nvPr/>
          </p:nvSpPr>
          <p:spPr>
            <a:xfrm>
              <a:off x="9244790" y="2790711"/>
              <a:ext cx="3189768" cy="954107"/>
            </a:xfrm>
            <a:prstGeom prst="rect">
              <a:avLst/>
            </a:prstGeom>
          </p:spPr>
          <p:txBody>
            <a:bodyPr wrap="square" rtlCol="0">
              <a:spAutoFit/>
            </a:bodyPr>
            <a:lstStyle/>
            <a:p>
              <a:pPr>
                <a:buClr>
                  <a:schemeClr val="tx1">
                    <a:lumMod val="85000"/>
                    <a:lumOff val="15000"/>
                  </a:schemeClr>
                </a:buClr>
                <a:buSzPct val="105000"/>
              </a:pPr>
              <a:r>
                <a:rPr lang="zh-CN" altLang="en-US" sz="2800" b="1" dirty="0">
                  <a:solidFill>
                    <a:srgbClr val="C35954"/>
                  </a:solidFill>
                  <a:latin typeface="+mn-ea"/>
                </a:rPr>
                <a:t>政府更加高效</a:t>
              </a:r>
              <a:endParaRPr lang="en-US" altLang="zh-CN" sz="2800" b="1" dirty="0">
                <a:solidFill>
                  <a:srgbClr val="C35954"/>
                </a:solidFill>
                <a:latin typeface="+mn-ea"/>
              </a:endParaRPr>
            </a:p>
            <a:p>
              <a:pPr>
                <a:buClr>
                  <a:schemeClr val="tx1">
                    <a:lumMod val="85000"/>
                    <a:lumOff val="15000"/>
                  </a:schemeClr>
                </a:buClr>
                <a:buSzPct val="105000"/>
              </a:pPr>
              <a:r>
                <a:rPr lang="zh-CN" altLang="en-US" sz="2800" b="1" dirty="0">
                  <a:solidFill>
                    <a:srgbClr val="C35954"/>
                  </a:solidFill>
                  <a:latin typeface="+mn-ea"/>
                </a:rPr>
                <a:t>地与公民沟通</a:t>
              </a:r>
              <a:endParaRPr lang="en-US" altLang="ko-KR" sz="2800" b="1" dirty="0">
                <a:solidFill>
                  <a:srgbClr val="C35954"/>
                </a:solidFill>
                <a:latin typeface="+mn-ea"/>
              </a:endParaRPr>
            </a:p>
          </p:txBody>
        </p:sp>
      </p:grpSp>
      <p:sp>
        <p:nvSpPr>
          <p:cNvPr id="89" name="Rectangle 110"/>
          <p:cNvSpPr/>
          <p:nvPr/>
        </p:nvSpPr>
        <p:spPr>
          <a:xfrm>
            <a:off x="0" y="963669"/>
            <a:ext cx="1105315"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文本框 91">
            <a:extLst>
              <a:ext uri="{FF2B5EF4-FFF2-40B4-BE49-F238E27FC236}">
                <a16:creationId xmlns:a16="http://schemas.microsoft.com/office/drawing/2014/main" id="{08E50544-9E59-4276-9E7B-CB8EDE863963}"/>
              </a:ext>
            </a:extLst>
          </p:cNvPr>
          <p:cNvSpPr txBox="1"/>
          <p:nvPr/>
        </p:nvSpPr>
        <p:spPr>
          <a:xfrm>
            <a:off x="2116718" y="4971318"/>
            <a:ext cx="2673092" cy="954107"/>
          </a:xfrm>
          <a:prstGeom prst="rect">
            <a:avLst/>
          </a:prstGeom>
          <a:noFill/>
        </p:spPr>
        <p:txBody>
          <a:bodyPr wrap="square">
            <a:spAutoFit/>
          </a:bodyPr>
          <a:lstStyle/>
          <a:p>
            <a:pPr algn="r"/>
            <a:r>
              <a:rPr lang="zh-CN" altLang="en-US" sz="2800" b="1" dirty="0">
                <a:solidFill>
                  <a:srgbClr val="C35954"/>
                </a:solidFill>
                <a:latin typeface="+mn-ea"/>
              </a:rPr>
              <a:t>服务提供方实</a:t>
            </a:r>
            <a:endParaRPr lang="en-US" altLang="zh-CN" sz="2800" b="1" dirty="0">
              <a:solidFill>
                <a:srgbClr val="C35954"/>
              </a:solidFill>
              <a:latin typeface="+mn-ea"/>
            </a:endParaRPr>
          </a:p>
          <a:p>
            <a:pPr algn="r"/>
            <a:r>
              <a:rPr lang="zh-CN" altLang="en-US" sz="2800" b="1" dirty="0">
                <a:solidFill>
                  <a:srgbClr val="C35954"/>
                </a:solidFill>
                <a:latin typeface="+mn-ea"/>
              </a:rPr>
              <a:t>现定制化服务</a:t>
            </a:r>
          </a:p>
        </p:txBody>
      </p:sp>
      <p:sp>
        <p:nvSpPr>
          <p:cNvPr id="3" name="文本框 2">
            <a:extLst>
              <a:ext uri="{FF2B5EF4-FFF2-40B4-BE49-F238E27FC236}">
                <a16:creationId xmlns:a16="http://schemas.microsoft.com/office/drawing/2014/main" id="{EF34A8EF-2247-41F2-A4F0-FF509ED22F35}"/>
              </a:ext>
            </a:extLst>
          </p:cNvPr>
          <p:cNvSpPr txBox="1"/>
          <p:nvPr/>
        </p:nvSpPr>
        <p:spPr>
          <a:xfrm>
            <a:off x="1196621" y="683987"/>
            <a:ext cx="4104583" cy="584775"/>
          </a:xfrm>
          <a:prstGeom prst="rect">
            <a:avLst/>
          </a:prstGeom>
          <a:noFill/>
        </p:spPr>
        <p:txBody>
          <a:bodyPr wrap="square" rtlCol="0">
            <a:spAutoFit/>
          </a:bodyPr>
          <a:lstStyle/>
          <a:p>
            <a:r>
              <a:rPr lang="zh-CN" altLang="en-US" sz="3200" dirty="0">
                <a:solidFill>
                  <a:schemeClr val="bg1"/>
                </a:solidFill>
              </a:rPr>
              <a:t>数字身份的优点</a:t>
            </a:r>
          </a:p>
        </p:txBody>
      </p:sp>
      <p:sp>
        <p:nvSpPr>
          <p:cNvPr id="4" name="文本框 3">
            <a:extLst>
              <a:ext uri="{FF2B5EF4-FFF2-40B4-BE49-F238E27FC236}">
                <a16:creationId xmlns:a16="http://schemas.microsoft.com/office/drawing/2014/main" id="{716F5D10-7B71-4625-9151-C198623F35D3}"/>
              </a:ext>
            </a:extLst>
          </p:cNvPr>
          <p:cNvSpPr txBox="1"/>
          <p:nvPr/>
        </p:nvSpPr>
        <p:spPr>
          <a:xfrm>
            <a:off x="1191842" y="1234765"/>
            <a:ext cx="4412511" cy="307777"/>
          </a:xfrm>
          <a:prstGeom prst="rect">
            <a:avLst/>
          </a:prstGeom>
          <a:noFill/>
        </p:spPr>
        <p:txBody>
          <a:bodyPr wrap="square" rtlCol="0">
            <a:spAutoFit/>
          </a:bodyPr>
          <a:lstStyle/>
          <a:p>
            <a:r>
              <a:rPr lang="en-US" altLang="zh-CN" sz="1400" dirty="0">
                <a:solidFill>
                  <a:schemeClr val="bg1"/>
                </a:solidFill>
              </a:rPr>
              <a:t>Advantages of Digital Identity</a:t>
            </a:r>
            <a:endParaRPr lang="zh-CN" altLang="en-US" sz="1400" dirty="0">
              <a:solidFill>
                <a:schemeClr val="bg1"/>
              </a:solidFill>
            </a:endParaRPr>
          </a:p>
        </p:txBody>
      </p:sp>
    </p:spTree>
    <p:extLst>
      <p:ext uri="{BB962C8B-B14F-4D97-AF65-F5344CB8AC3E}">
        <p14:creationId xmlns:p14="http://schemas.microsoft.com/office/powerpoint/2010/main" val="1721855798"/>
      </p:ext>
    </p:extLst>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anim calcmode="lin" valueType="num">
                                      <p:cBhvr>
                                        <p:cTn id="8" dur="500" fill="hold"/>
                                        <p:tgtEl>
                                          <p:spTgt spid="89"/>
                                        </p:tgtEl>
                                        <p:attrNameLst>
                                          <p:attrName>ppt_x</p:attrName>
                                        </p:attrNameLst>
                                      </p:cBhvr>
                                      <p:tavLst>
                                        <p:tav tm="0">
                                          <p:val>
                                            <p:strVal val="#ppt_x"/>
                                          </p:val>
                                        </p:tav>
                                        <p:tav tm="100000">
                                          <p:val>
                                            <p:strVal val="#ppt_x"/>
                                          </p:val>
                                        </p:tav>
                                      </p:tavLst>
                                    </p:anim>
                                    <p:anim calcmode="lin" valueType="num">
                                      <p:cBhvr>
                                        <p:cTn id="9" dur="500" fill="hold"/>
                                        <p:tgtEl>
                                          <p:spTgt spid="8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anim calcmode="lin" valueType="num">
                                      <p:cBhvr>
                                        <p:cTn id="13" dur="500" fill="hold"/>
                                        <p:tgtEl>
                                          <p:spTgt spid="93"/>
                                        </p:tgtEl>
                                        <p:attrNameLst>
                                          <p:attrName>ppt_x</p:attrName>
                                        </p:attrNameLst>
                                      </p:cBhvr>
                                      <p:tavLst>
                                        <p:tav tm="0">
                                          <p:val>
                                            <p:strVal val="#ppt_x"/>
                                          </p:val>
                                        </p:tav>
                                        <p:tav tm="100000">
                                          <p:val>
                                            <p:strVal val="#ppt_x"/>
                                          </p:val>
                                        </p:tav>
                                      </p:tavLst>
                                    </p:anim>
                                    <p:anim calcmode="lin" valueType="num">
                                      <p:cBhvr>
                                        <p:cTn id="14" dur="500" fill="hold"/>
                                        <p:tgtEl>
                                          <p:spTgt spid="9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fade">
                                      <p:cBhvr>
                                        <p:cTn id="17" dur="500"/>
                                        <p:tgtEl>
                                          <p:spTgt spid="94"/>
                                        </p:tgtEl>
                                      </p:cBhvr>
                                    </p:animEffect>
                                    <p:anim calcmode="lin" valueType="num">
                                      <p:cBhvr>
                                        <p:cTn id="18" dur="500" fill="hold"/>
                                        <p:tgtEl>
                                          <p:spTgt spid="94"/>
                                        </p:tgtEl>
                                        <p:attrNameLst>
                                          <p:attrName>ppt_x</p:attrName>
                                        </p:attrNameLst>
                                      </p:cBhvr>
                                      <p:tavLst>
                                        <p:tav tm="0">
                                          <p:val>
                                            <p:strVal val="#ppt_x"/>
                                          </p:val>
                                        </p:tav>
                                        <p:tav tm="100000">
                                          <p:val>
                                            <p:strVal val="#ppt_x"/>
                                          </p:val>
                                        </p:tav>
                                      </p:tavLst>
                                    </p:anim>
                                    <p:anim calcmode="lin" valueType="num">
                                      <p:cBhvr>
                                        <p:cTn id="19" dur="500" fill="hold"/>
                                        <p:tgtEl>
                                          <p:spTgt spid="9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fade">
                                      <p:cBhvr>
                                        <p:cTn id="22" dur="500"/>
                                        <p:tgtEl>
                                          <p:spTgt spid="129"/>
                                        </p:tgtEl>
                                      </p:cBhvr>
                                    </p:animEffect>
                                    <p:anim calcmode="lin" valueType="num">
                                      <p:cBhvr>
                                        <p:cTn id="23" dur="500" fill="hold"/>
                                        <p:tgtEl>
                                          <p:spTgt spid="129"/>
                                        </p:tgtEl>
                                        <p:attrNameLst>
                                          <p:attrName>ppt_x</p:attrName>
                                        </p:attrNameLst>
                                      </p:cBhvr>
                                      <p:tavLst>
                                        <p:tav tm="0">
                                          <p:val>
                                            <p:strVal val="#ppt_x"/>
                                          </p:val>
                                        </p:tav>
                                        <p:tav tm="100000">
                                          <p:val>
                                            <p:strVal val="#ppt_x"/>
                                          </p:val>
                                        </p:tav>
                                      </p:tavLst>
                                    </p:anim>
                                    <p:anim calcmode="lin" valueType="num">
                                      <p:cBhvr>
                                        <p:cTn id="24" dur="500" fill="hold"/>
                                        <p:tgtEl>
                                          <p:spTgt spid="12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anim calcmode="lin" valueType="num">
                                      <p:cBhvr>
                                        <p:cTn id="28" dur="500" fill="hold"/>
                                        <p:tgtEl>
                                          <p:spTgt spid="24"/>
                                        </p:tgtEl>
                                        <p:attrNameLst>
                                          <p:attrName>ppt_x</p:attrName>
                                        </p:attrNameLst>
                                      </p:cBhvr>
                                      <p:tavLst>
                                        <p:tav tm="0">
                                          <p:val>
                                            <p:strVal val="#ppt_x"/>
                                          </p:val>
                                        </p:tav>
                                        <p:tav tm="100000">
                                          <p:val>
                                            <p:strVal val="#ppt_x"/>
                                          </p:val>
                                        </p:tav>
                                      </p:tavLst>
                                    </p:anim>
                                    <p:anim calcmode="lin" valueType="num">
                                      <p:cBhvr>
                                        <p:cTn id="29" dur="5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anim calcmode="lin" valueType="num">
                                      <p:cBhvr>
                                        <p:cTn id="33" dur="500" fill="hold"/>
                                        <p:tgtEl>
                                          <p:spTgt spid="26"/>
                                        </p:tgtEl>
                                        <p:attrNameLst>
                                          <p:attrName>ppt_x</p:attrName>
                                        </p:attrNameLst>
                                      </p:cBhvr>
                                      <p:tavLst>
                                        <p:tav tm="0">
                                          <p:val>
                                            <p:strVal val="#ppt_x"/>
                                          </p:val>
                                        </p:tav>
                                        <p:tav tm="100000">
                                          <p:val>
                                            <p:strVal val="#ppt_x"/>
                                          </p:val>
                                        </p:tav>
                                      </p:tavLst>
                                    </p:anim>
                                    <p:anim calcmode="lin" valueType="num">
                                      <p:cBhvr>
                                        <p:cTn id="34" dur="500" fill="hold"/>
                                        <p:tgtEl>
                                          <p:spTgt spid="2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anim calcmode="lin" valueType="num">
                                      <p:cBhvr>
                                        <p:cTn id="38" dur="500" fill="hold"/>
                                        <p:tgtEl>
                                          <p:spTgt spid="27"/>
                                        </p:tgtEl>
                                        <p:attrNameLst>
                                          <p:attrName>ppt_x</p:attrName>
                                        </p:attrNameLst>
                                      </p:cBhvr>
                                      <p:tavLst>
                                        <p:tav tm="0">
                                          <p:val>
                                            <p:strVal val="#ppt_x"/>
                                          </p:val>
                                        </p:tav>
                                        <p:tav tm="100000">
                                          <p:val>
                                            <p:strVal val="#ppt_x"/>
                                          </p:val>
                                        </p:tav>
                                      </p:tavLst>
                                    </p:anim>
                                    <p:anim calcmode="lin" valueType="num">
                                      <p:cBhvr>
                                        <p:cTn id="39" dur="5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3"/>
                                        </p:tgtEl>
                                        <p:attrNameLst>
                                          <p:attrName>style.visibility</p:attrName>
                                        </p:attrNameLst>
                                      </p:cBhvr>
                                      <p:to>
                                        <p:strVal val="visible"/>
                                      </p:to>
                                    </p:set>
                                    <p:animEffect transition="in" filter="fade">
                                      <p:cBhvr>
                                        <p:cTn id="42" dur="500"/>
                                        <p:tgtEl>
                                          <p:spTgt spid="193"/>
                                        </p:tgtEl>
                                      </p:cBhvr>
                                    </p:animEffect>
                                    <p:anim calcmode="lin" valueType="num">
                                      <p:cBhvr>
                                        <p:cTn id="43" dur="500" fill="hold"/>
                                        <p:tgtEl>
                                          <p:spTgt spid="193"/>
                                        </p:tgtEl>
                                        <p:attrNameLst>
                                          <p:attrName>ppt_x</p:attrName>
                                        </p:attrNameLst>
                                      </p:cBhvr>
                                      <p:tavLst>
                                        <p:tav tm="0">
                                          <p:val>
                                            <p:strVal val="#ppt_x"/>
                                          </p:val>
                                        </p:tav>
                                        <p:tav tm="100000">
                                          <p:val>
                                            <p:strVal val="#ppt_x"/>
                                          </p:val>
                                        </p:tav>
                                      </p:tavLst>
                                    </p:anim>
                                    <p:anim calcmode="lin" valueType="num">
                                      <p:cBhvr>
                                        <p:cTn id="44" dur="500" fill="hold"/>
                                        <p:tgtEl>
                                          <p:spTgt spid="19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anim calcmode="lin" valueType="num">
                                      <p:cBhvr>
                                        <p:cTn id="48" dur="500" fill="hold"/>
                                        <p:tgtEl>
                                          <p:spTgt spid="30"/>
                                        </p:tgtEl>
                                        <p:attrNameLst>
                                          <p:attrName>ppt_x</p:attrName>
                                        </p:attrNameLst>
                                      </p:cBhvr>
                                      <p:tavLst>
                                        <p:tav tm="0">
                                          <p:val>
                                            <p:strVal val="#ppt_x"/>
                                          </p:val>
                                        </p:tav>
                                        <p:tav tm="100000">
                                          <p:val>
                                            <p:strVal val="#ppt_x"/>
                                          </p:val>
                                        </p:tav>
                                      </p:tavLst>
                                    </p:anim>
                                    <p:anim calcmode="lin" valueType="num">
                                      <p:cBhvr>
                                        <p:cTn id="49" dur="5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500"/>
                                        <p:tgtEl>
                                          <p:spTgt spid="92"/>
                                        </p:tgtEl>
                                      </p:cBhvr>
                                    </p:animEffect>
                                    <p:anim calcmode="lin" valueType="num">
                                      <p:cBhvr>
                                        <p:cTn id="53" dur="500" fill="hold"/>
                                        <p:tgtEl>
                                          <p:spTgt spid="92"/>
                                        </p:tgtEl>
                                        <p:attrNameLst>
                                          <p:attrName>ppt_x</p:attrName>
                                        </p:attrNameLst>
                                      </p:cBhvr>
                                      <p:tavLst>
                                        <p:tav tm="0">
                                          <p:val>
                                            <p:strVal val="#ppt_x"/>
                                          </p:val>
                                        </p:tav>
                                        <p:tav tm="100000">
                                          <p:val>
                                            <p:strVal val="#ppt_x"/>
                                          </p:val>
                                        </p:tav>
                                      </p:tavLst>
                                    </p:anim>
                                    <p:anim calcmode="lin" valueType="num">
                                      <p:cBhvr>
                                        <p:cTn id="54" dur="500" fill="hold"/>
                                        <p:tgtEl>
                                          <p:spTgt spid="9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anim calcmode="lin" valueType="num">
                                      <p:cBhvr>
                                        <p:cTn id="58" dur="500" fill="hold"/>
                                        <p:tgtEl>
                                          <p:spTgt spid="3"/>
                                        </p:tgtEl>
                                        <p:attrNameLst>
                                          <p:attrName>ppt_x</p:attrName>
                                        </p:attrNameLst>
                                      </p:cBhvr>
                                      <p:tavLst>
                                        <p:tav tm="0">
                                          <p:val>
                                            <p:strVal val="#ppt_x"/>
                                          </p:val>
                                        </p:tav>
                                        <p:tav tm="100000">
                                          <p:val>
                                            <p:strVal val="#ppt_x"/>
                                          </p:val>
                                        </p:tav>
                                      </p:tavLst>
                                    </p:anim>
                                    <p:anim calcmode="lin" valueType="num">
                                      <p:cBhvr>
                                        <p:cTn id="59" dur="500" fill="hold"/>
                                        <p:tgtEl>
                                          <p:spTgt spid="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anim calcmode="lin" valueType="num">
                                      <p:cBhvr>
                                        <p:cTn id="63" dur="500" fill="hold"/>
                                        <p:tgtEl>
                                          <p:spTgt spid="4"/>
                                        </p:tgtEl>
                                        <p:attrNameLst>
                                          <p:attrName>ppt_x</p:attrName>
                                        </p:attrNameLst>
                                      </p:cBhvr>
                                      <p:tavLst>
                                        <p:tav tm="0">
                                          <p:val>
                                            <p:strVal val="#ppt_x"/>
                                          </p:val>
                                        </p:tav>
                                        <p:tav tm="100000">
                                          <p:val>
                                            <p:strVal val="#ppt_x"/>
                                          </p:val>
                                        </p:tav>
                                      </p:tavLst>
                                    </p:anim>
                                    <p:anim calcmode="lin" valueType="num">
                                      <p:cBhvr>
                                        <p:cTn id="6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129" grpId="0"/>
      <p:bldP spid="193" grpId="0"/>
      <p:bldP spid="89" grpId="0" animBg="1"/>
      <p:bldP spid="9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308094" y="3656376"/>
            <a:ext cx="2133600" cy="2133600"/>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Arc 5"/>
          <p:cNvSpPr/>
          <p:nvPr/>
        </p:nvSpPr>
        <p:spPr>
          <a:xfrm rot="17203649">
            <a:off x="3308094" y="3656376"/>
            <a:ext cx="2133600" cy="2133600"/>
          </a:xfrm>
          <a:prstGeom prst="arc">
            <a:avLst>
              <a:gd name="adj1" fmla="val 9839484"/>
              <a:gd name="adj2" fmla="val 16337029"/>
            </a:avLst>
          </a:prstGeom>
          <a:ln w="127000" cap="rnd">
            <a:gradFill>
              <a:gsLst>
                <a:gs pos="0">
                  <a:srgbClr val="C35954"/>
                </a:gs>
                <a:gs pos="100000">
                  <a:srgbClr val="7B5A85"/>
                </a:gs>
              </a:gsLst>
              <a:lin ang="5400000" scaled="1"/>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Oval 6"/>
          <p:cNvSpPr/>
          <p:nvPr/>
        </p:nvSpPr>
        <p:spPr>
          <a:xfrm>
            <a:off x="4943588" y="1211028"/>
            <a:ext cx="2133600" cy="2133600"/>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Arc 7"/>
          <p:cNvSpPr/>
          <p:nvPr/>
        </p:nvSpPr>
        <p:spPr>
          <a:xfrm rot="13188496">
            <a:off x="4943588" y="1211028"/>
            <a:ext cx="2133600" cy="2133600"/>
          </a:xfrm>
          <a:prstGeom prst="arc">
            <a:avLst>
              <a:gd name="adj1" fmla="val 19348155"/>
              <a:gd name="adj2" fmla="val 8179524"/>
            </a:avLst>
          </a:prstGeom>
          <a:ln w="127000" cap="rnd">
            <a:gradFill>
              <a:gsLst>
                <a:gs pos="0">
                  <a:srgbClr val="C35954"/>
                </a:gs>
                <a:gs pos="100000">
                  <a:srgbClr val="7B5A85"/>
                </a:gs>
              </a:gsLst>
              <a:lin ang="5400000" scaled="1"/>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 name="Oval 8"/>
          <p:cNvSpPr/>
          <p:nvPr/>
        </p:nvSpPr>
        <p:spPr>
          <a:xfrm>
            <a:off x="6636234" y="3656376"/>
            <a:ext cx="2133600" cy="2133600"/>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Arc 9"/>
          <p:cNvSpPr/>
          <p:nvPr/>
        </p:nvSpPr>
        <p:spPr>
          <a:xfrm rot="4433498">
            <a:off x="6636234" y="3656376"/>
            <a:ext cx="2133600" cy="2133600"/>
          </a:xfrm>
          <a:prstGeom prst="arc">
            <a:avLst>
              <a:gd name="adj1" fmla="val 16200000"/>
              <a:gd name="adj2" fmla="val 898106"/>
            </a:avLst>
          </a:prstGeom>
          <a:ln w="127000" cap="rnd">
            <a:gradFill>
              <a:gsLst>
                <a:gs pos="0">
                  <a:srgbClr val="C35954"/>
                </a:gs>
                <a:gs pos="100000">
                  <a:srgbClr val="7B5A85"/>
                </a:gs>
              </a:gsLst>
              <a:lin ang="5400000" scaled="1"/>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11" name="Group 10"/>
          <p:cNvGrpSpPr/>
          <p:nvPr/>
        </p:nvGrpSpPr>
        <p:grpSpPr>
          <a:xfrm rot="18643770">
            <a:off x="4360298" y="3153763"/>
            <a:ext cx="504373" cy="69398"/>
            <a:chOff x="4647977" y="2595263"/>
            <a:chExt cx="504373" cy="69398"/>
          </a:xfrm>
          <a:solidFill>
            <a:srgbClr val="5A4262"/>
          </a:solidFill>
        </p:grpSpPr>
        <p:sp>
          <p:nvSpPr>
            <p:cNvPr id="12" name="Oval 11"/>
            <p:cNvSpPr/>
            <p:nvPr/>
          </p:nvSpPr>
          <p:spPr>
            <a:xfrm>
              <a:off x="4647977"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4865465"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5082952"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5"/>
          <p:cNvGrpSpPr/>
          <p:nvPr/>
        </p:nvGrpSpPr>
        <p:grpSpPr>
          <a:xfrm rot="3495489">
            <a:off x="7153285" y="3077209"/>
            <a:ext cx="504373" cy="69398"/>
            <a:chOff x="4647977" y="2595263"/>
            <a:chExt cx="504373" cy="69398"/>
          </a:xfrm>
          <a:solidFill>
            <a:srgbClr val="5A4262"/>
          </a:solidFill>
        </p:grpSpPr>
        <p:sp>
          <p:nvSpPr>
            <p:cNvPr id="17" name="Oval 16"/>
            <p:cNvSpPr/>
            <p:nvPr/>
          </p:nvSpPr>
          <p:spPr>
            <a:xfrm>
              <a:off x="4647977"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4865465"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5082952"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1" name="TextBox 60"/>
          <p:cNvSpPr txBox="1"/>
          <p:nvPr/>
        </p:nvSpPr>
        <p:spPr>
          <a:xfrm>
            <a:off x="4829507" y="1863162"/>
            <a:ext cx="2361761" cy="892552"/>
          </a:xfrm>
          <a:prstGeom prst="rect">
            <a:avLst/>
          </a:prstGeom>
        </p:spPr>
        <p:txBody>
          <a:bodyPr wrap="square" rtlCol="0">
            <a:spAutoFit/>
          </a:bodyPr>
          <a:lstStyle/>
          <a:p>
            <a:pPr algn="ctr">
              <a:buClr>
                <a:schemeClr val="tx1">
                  <a:lumMod val="85000"/>
                  <a:lumOff val="15000"/>
                </a:schemeClr>
              </a:buClr>
              <a:buSzPct val="105000"/>
            </a:pPr>
            <a:r>
              <a:rPr lang="zh-CN" altLang="en-US" sz="2600" b="1" dirty="0">
                <a:solidFill>
                  <a:srgbClr val="C35954"/>
                </a:solidFill>
                <a:latin typeface="Calibri" panose="020F0502020204030204" pitchFamily="34" charset="0"/>
              </a:rPr>
              <a:t>社会基础设</a:t>
            </a:r>
            <a:endParaRPr lang="en-US" altLang="zh-CN" sz="2600" b="1" dirty="0">
              <a:solidFill>
                <a:srgbClr val="C35954"/>
              </a:solidFill>
              <a:latin typeface="Calibri" panose="020F0502020204030204" pitchFamily="34" charset="0"/>
            </a:endParaRPr>
          </a:p>
          <a:p>
            <a:pPr algn="ctr">
              <a:buClr>
                <a:schemeClr val="tx1">
                  <a:lumMod val="85000"/>
                  <a:lumOff val="15000"/>
                </a:schemeClr>
              </a:buClr>
              <a:buSzPct val="105000"/>
            </a:pPr>
            <a:r>
              <a:rPr lang="zh-CN" altLang="en-US" sz="2600" b="1" dirty="0">
                <a:solidFill>
                  <a:srgbClr val="C35954"/>
                </a:solidFill>
                <a:latin typeface="Calibri" panose="020F0502020204030204" pitchFamily="34" charset="0"/>
              </a:rPr>
              <a:t>施搭建不完备</a:t>
            </a:r>
            <a:endParaRPr lang="en-US" altLang="ko-KR" sz="2600" b="1" dirty="0">
              <a:solidFill>
                <a:srgbClr val="C35954"/>
              </a:solidFill>
              <a:latin typeface="Calibri" panose="020F0502020204030204" pitchFamily="34" charset="0"/>
            </a:endParaRPr>
          </a:p>
        </p:txBody>
      </p:sp>
      <p:sp>
        <p:nvSpPr>
          <p:cNvPr id="64" name="TextBox 63"/>
          <p:cNvSpPr txBox="1"/>
          <p:nvPr/>
        </p:nvSpPr>
        <p:spPr>
          <a:xfrm>
            <a:off x="3264254" y="4364706"/>
            <a:ext cx="2221280" cy="892552"/>
          </a:xfrm>
          <a:prstGeom prst="rect">
            <a:avLst/>
          </a:prstGeom>
        </p:spPr>
        <p:txBody>
          <a:bodyPr wrap="square" rtlCol="0">
            <a:spAutoFit/>
          </a:bodyPr>
          <a:lstStyle/>
          <a:p>
            <a:pPr algn="ctr">
              <a:buClr>
                <a:schemeClr val="tx1">
                  <a:lumMod val="85000"/>
                  <a:lumOff val="15000"/>
                </a:schemeClr>
              </a:buClr>
              <a:buSzPct val="105000"/>
            </a:pPr>
            <a:r>
              <a:rPr lang="zh-CN" altLang="en-US" sz="2600" b="1" dirty="0">
                <a:solidFill>
                  <a:srgbClr val="C35954"/>
                </a:solidFill>
                <a:latin typeface="Calibri" panose="020F0502020204030204" pitchFamily="34" charset="0"/>
              </a:rPr>
              <a:t>个人信息真实</a:t>
            </a:r>
            <a:endParaRPr lang="en-US" altLang="zh-CN" sz="2600" b="1" dirty="0">
              <a:solidFill>
                <a:srgbClr val="C35954"/>
              </a:solidFill>
              <a:latin typeface="Calibri" panose="020F0502020204030204" pitchFamily="34" charset="0"/>
            </a:endParaRPr>
          </a:p>
          <a:p>
            <a:pPr algn="ctr">
              <a:buClr>
                <a:schemeClr val="tx1">
                  <a:lumMod val="85000"/>
                  <a:lumOff val="15000"/>
                </a:schemeClr>
              </a:buClr>
              <a:buSzPct val="105000"/>
            </a:pPr>
            <a:r>
              <a:rPr lang="zh-CN" altLang="en-US" sz="2600" b="1" dirty="0">
                <a:solidFill>
                  <a:srgbClr val="C35954"/>
                </a:solidFill>
                <a:latin typeface="Calibri" panose="020F0502020204030204" pitchFamily="34" charset="0"/>
              </a:rPr>
              <a:t>有效性缺失</a:t>
            </a:r>
            <a:endParaRPr lang="en-US" altLang="ko-KR" sz="2600" b="1" dirty="0">
              <a:solidFill>
                <a:srgbClr val="C35954"/>
              </a:solidFill>
              <a:latin typeface="Calibri" panose="020F0502020204030204" pitchFamily="34" charset="0"/>
            </a:endParaRPr>
          </a:p>
        </p:txBody>
      </p:sp>
      <p:sp>
        <p:nvSpPr>
          <p:cNvPr id="67" name="TextBox 66"/>
          <p:cNvSpPr txBox="1"/>
          <p:nvPr/>
        </p:nvSpPr>
        <p:spPr>
          <a:xfrm>
            <a:off x="6548212" y="4281282"/>
            <a:ext cx="2309643" cy="892552"/>
          </a:xfrm>
          <a:prstGeom prst="rect">
            <a:avLst/>
          </a:prstGeom>
        </p:spPr>
        <p:txBody>
          <a:bodyPr wrap="square" rtlCol="0">
            <a:spAutoFit/>
          </a:bodyPr>
          <a:lstStyle/>
          <a:p>
            <a:pPr algn="ctr">
              <a:buClr>
                <a:schemeClr val="tx1">
                  <a:lumMod val="85000"/>
                  <a:lumOff val="15000"/>
                </a:schemeClr>
              </a:buClr>
              <a:buSzPct val="105000"/>
            </a:pPr>
            <a:r>
              <a:rPr lang="zh-CN" altLang="en-US" sz="2600" b="1" dirty="0">
                <a:solidFill>
                  <a:srgbClr val="C35954"/>
                </a:solidFill>
                <a:latin typeface="Calibri" panose="020F0502020204030204" pitchFamily="34" charset="0"/>
              </a:rPr>
              <a:t>认证技术简单使隐私一泄露</a:t>
            </a:r>
            <a:endParaRPr lang="en-US" altLang="ko-KR" sz="2600" b="1" dirty="0">
              <a:solidFill>
                <a:srgbClr val="C35954"/>
              </a:solidFill>
              <a:latin typeface="Calibri" panose="020F0502020204030204" pitchFamily="34" charset="0"/>
            </a:endParaRPr>
          </a:p>
        </p:txBody>
      </p:sp>
      <p:sp>
        <p:nvSpPr>
          <p:cNvPr id="47" name="Rectangle 110"/>
          <p:cNvSpPr/>
          <p:nvPr/>
        </p:nvSpPr>
        <p:spPr>
          <a:xfrm>
            <a:off x="0" y="963669"/>
            <a:ext cx="1105315"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Group 15">
            <a:extLst>
              <a:ext uri="{FF2B5EF4-FFF2-40B4-BE49-F238E27FC236}">
                <a16:creationId xmlns:a16="http://schemas.microsoft.com/office/drawing/2014/main" id="{AB2ED9A3-9D20-4CEC-B20B-866D024D62F2}"/>
              </a:ext>
            </a:extLst>
          </p:cNvPr>
          <p:cNvGrpSpPr/>
          <p:nvPr/>
        </p:nvGrpSpPr>
        <p:grpSpPr>
          <a:xfrm>
            <a:off x="5843813" y="5311631"/>
            <a:ext cx="504373" cy="69398"/>
            <a:chOff x="4647977" y="2595263"/>
            <a:chExt cx="504373" cy="69398"/>
          </a:xfrm>
          <a:solidFill>
            <a:srgbClr val="5A4262"/>
          </a:solidFill>
        </p:grpSpPr>
        <p:sp>
          <p:nvSpPr>
            <p:cNvPr id="22" name="Oval 16">
              <a:extLst>
                <a:ext uri="{FF2B5EF4-FFF2-40B4-BE49-F238E27FC236}">
                  <a16:creationId xmlns:a16="http://schemas.microsoft.com/office/drawing/2014/main" id="{98655CF6-695D-41F9-844B-9F01D859A1B2}"/>
                </a:ext>
              </a:extLst>
            </p:cNvPr>
            <p:cNvSpPr/>
            <p:nvPr/>
          </p:nvSpPr>
          <p:spPr>
            <a:xfrm>
              <a:off x="4647977"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17">
              <a:extLst>
                <a:ext uri="{FF2B5EF4-FFF2-40B4-BE49-F238E27FC236}">
                  <a16:creationId xmlns:a16="http://schemas.microsoft.com/office/drawing/2014/main" id="{B0387DA6-54F6-4FD8-9B69-F863A0B8EB7E}"/>
                </a:ext>
              </a:extLst>
            </p:cNvPr>
            <p:cNvSpPr/>
            <p:nvPr/>
          </p:nvSpPr>
          <p:spPr>
            <a:xfrm>
              <a:off x="4865465"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18">
              <a:extLst>
                <a:ext uri="{FF2B5EF4-FFF2-40B4-BE49-F238E27FC236}">
                  <a16:creationId xmlns:a16="http://schemas.microsoft.com/office/drawing/2014/main" id="{DB392B24-18CB-43EA-9615-A099A7A2538A}"/>
                </a:ext>
              </a:extLst>
            </p:cNvPr>
            <p:cNvSpPr/>
            <p:nvPr/>
          </p:nvSpPr>
          <p:spPr>
            <a:xfrm>
              <a:off x="5082952"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文本框 29">
            <a:extLst>
              <a:ext uri="{FF2B5EF4-FFF2-40B4-BE49-F238E27FC236}">
                <a16:creationId xmlns:a16="http://schemas.microsoft.com/office/drawing/2014/main" id="{EC42B8BF-55A7-479B-A372-D297C9168364}"/>
              </a:ext>
            </a:extLst>
          </p:cNvPr>
          <p:cNvSpPr txBox="1"/>
          <p:nvPr/>
        </p:nvSpPr>
        <p:spPr>
          <a:xfrm>
            <a:off x="1145517" y="709909"/>
            <a:ext cx="6097772" cy="584775"/>
          </a:xfrm>
          <a:prstGeom prst="rect">
            <a:avLst/>
          </a:prstGeom>
          <a:noFill/>
        </p:spPr>
        <p:txBody>
          <a:bodyPr wrap="square">
            <a:spAutoFit/>
          </a:bodyPr>
          <a:lstStyle/>
          <a:p>
            <a:r>
              <a:rPr lang="zh-CN" altLang="en-US" sz="3200" dirty="0">
                <a:solidFill>
                  <a:schemeClr val="bg1"/>
                </a:solidFill>
              </a:rPr>
              <a:t>数字身份的缺点</a:t>
            </a:r>
          </a:p>
        </p:txBody>
      </p:sp>
      <p:sp>
        <p:nvSpPr>
          <p:cNvPr id="32" name="文本框 31">
            <a:extLst>
              <a:ext uri="{FF2B5EF4-FFF2-40B4-BE49-F238E27FC236}">
                <a16:creationId xmlns:a16="http://schemas.microsoft.com/office/drawing/2014/main" id="{95ACE65D-FF7D-4206-8C9A-95A79F198F9D}"/>
              </a:ext>
            </a:extLst>
          </p:cNvPr>
          <p:cNvSpPr txBox="1"/>
          <p:nvPr/>
        </p:nvSpPr>
        <p:spPr>
          <a:xfrm>
            <a:off x="1191569" y="1215784"/>
            <a:ext cx="6097772" cy="307777"/>
          </a:xfrm>
          <a:prstGeom prst="rect">
            <a:avLst/>
          </a:prstGeom>
          <a:noFill/>
        </p:spPr>
        <p:txBody>
          <a:bodyPr wrap="square">
            <a:spAutoFit/>
          </a:bodyPr>
          <a:lstStyle/>
          <a:p>
            <a:r>
              <a:rPr lang="en-US" altLang="zh-CN" sz="1400" dirty="0">
                <a:solidFill>
                  <a:schemeClr val="bg1"/>
                </a:solidFill>
              </a:rPr>
              <a:t>Disadvantages of Digital Identity</a:t>
            </a:r>
            <a:endParaRPr lang="zh-CN" altLang="en-US" sz="1400" dirty="0">
              <a:solidFill>
                <a:schemeClr val="bg1"/>
              </a:solidFill>
            </a:endParaRPr>
          </a:p>
        </p:txBody>
      </p:sp>
    </p:spTree>
    <p:extLst>
      <p:ext uri="{BB962C8B-B14F-4D97-AF65-F5344CB8AC3E}">
        <p14:creationId xmlns:p14="http://schemas.microsoft.com/office/powerpoint/2010/main" val="2905525963"/>
      </p:ext>
    </p:extLst>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anim calcmode="lin" valueType="num">
                                      <p:cBhvr>
                                        <p:cTn id="43" dur="500" fill="hold"/>
                                        <p:tgtEl>
                                          <p:spTgt spid="11"/>
                                        </p:tgtEl>
                                        <p:attrNameLst>
                                          <p:attrName>ppt_x</p:attrName>
                                        </p:attrNameLst>
                                      </p:cBhvr>
                                      <p:tavLst>
                                        <p:tav tm="0">
                                          <p:val>
                                            <p:strVal val="#ppt_x"/>
                                          </p:val>
                                        </p:tav>
                                        <p:tav tm="100000">
                                          <p:val>
                                            <p:strVal val="#ppt_x"/>
                                          </p:val>
                                        </p:tav>
                                      </p:tavLst>
                                    </p:anim>
                                    <p:anim calcmode="lin" valueType="num">
                                      <p:cBhvr>
                                        <p:cTn id="44" dur="5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anim calcmode="lin" valueType="num">
                                      <p:cBhvr>
                                        <p:cTn id="48" dur="500" fill="hold"/>
                                        <p:tgtEl>
                                          <p:spTgt spid="16"/>
                                        </p:tgtEl>
                                        <p:attrNameLst>
                                          <p:attrName>ppt_x</p:attrName>
                                        </p:attrNameLst>
                                      </p:cBhvr>
                                      <p:tavLst>
                                        <p:tav tm="0">
                                          <p:val>
                                            <p:strVal val="#ppt_x"/>
                                          </p:val>
                                        </p:tav>
                                        <p:tav tm="100000">
                                          <p:val>
                                            <p:strVal val="#ppt_x"/>
                                          </p:val>
                                        </p:tav>
                                      </p:tavLst>
                                    </p:anim>
                                    <p:anim calcmode="lin" valueType="num">
                                      <p:cBhvr>
                                        <p:cTn id="49" dur="50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anim calcmode="lin" valueType="num">
                                      <p:cBhvr>
                                        <p:cTn id="53" dur="500" fill="hold"/>
                                        <p:tgtEl>
                                          <p:spTgt spid="61"/>
                                        </p:tgtEl>
                                        <p:attrNameLst>
                                          <p:attrName>ppt_x</p:attrName>
                                        </p:attrNameLst>
                                      </p:cBhvr>
                                      <p:tavLst>
                                        <p:tav tm="0">
                                          <p:val>
                                            <p:strVal val="#ppt_x"/>
                                          </p:val>
                                        </p:tav>
                                        <p:tav tm="100000">
                                          <p:val>
                                            <p:strVal val="#ppt_x"/>
                                          </p:val>
                                        </p:tav>
                                      </p:tavLst>
                                    </p:anim>
                                    <p:anim calcmode="lin" valueType="num">
                                      <p:cBhvr>
                                        <p:cTn id="54" dur="500" fill="hold"/>
                                        <p:tgtEl>
                                          <p:spTgt spid="6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anim calcmode="lin" valueType="num">
                                      <p:cBhvr>
                                        <p:cTn id="58" dur="500" fill="hold"/>
                                        <p:tgtEl>
                                          <p:spTgt spid="64"/>
                                        </p:tgtEl>
                                        <p:attrNameLst>
                                          <p:attrName>ppt_x</p:attrName>
                                        </p:attrNameLst>
                                      </p:cBhvr>
                                      <p:tavLst>
                                        <p:tav tm="0">
                                          <p:val>
                                            <p:strVal val="#ppt_x"/>
                                          </p:val>
                                        </p:tav>
                                        <p:tav tm="100000">
                                          <p:val>
                                            <p:strVal val="#ppt_x"/>
                                          </p:val>
                                        </p:tav>
                                      </p:tavLst>
                                    </p:anim>
                                    <p:anim calcmode="lin" valueType="num">
                                      <p:cBhvr>
                                        <p:cTn id="59" dur="500" fill="hold"/>
                                        <p:tgtEl>
                                          <p:spTgt spid="6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500"/>
                                        <p:tgtEl>
                                          <p:spTgt spid="67"/>
                                        </p:tgtEl>
                                      </p:cBhvr>
                                    </p:animEffect>
                                    <p:anim calcmode="lin" valueType="num">
                                      <p:cBhvr>
                                        <p:cTn id="63" dur="500" fill="hold"/>
                                        <p:tgtEl>
                                          <p:spTgt spid="67"/>
                                        </p:tgtEl>
                                        <p:attrNameLst>
                                          <p:attrName>ppt_x</p:attrName>
                                        </p:attrNameLst>
                                      </p:cBhvr>
                                      <p:tavLst>
                                        <p:tav tm="0">
                                          <p:val>
                                            <p:strVal val="#ppt_x"/>
                                          </p:val>
                                        </p:tav>
                                        <p:tav tm="100000">
                                          <p:val>
                                            <p:strVal val="#ppt_x"/>
                                          </p:val>
                                        </p:tav>
                                      </p:tavLst>
                                    </p:anim>
                                    <p:anim calcmode="lin" valueType="num">
                                      <p:cBhvr>
                                        <p:cTn id="64" dur="500" fill="hold"/>
                                        <p:tgtEl>
                                          <p:spTgt spid="67"/>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anim calcmode="lin" valueType="num">
                                      <p:cBhvr>
                                        <p:cTn id="68" dur="500" fill="hold"/>
                                        <p:tgtEl>
                                          <p:spTgt spid="21"/>
                                        </p:tgtEl>
                                        <p:attrNameLst>
                                          <p:attrName>ppt_x</p:attrName>
                                        </p:attrNameLst>
                                      </p:cBhvr>
                                      <p:tavLst>
                                        <p:tav tm="0">
                                          <p:val>
                                            <p:strVal val="#ppt_x"/>
                                          </p:val>
                                        </p:tav>
                                        <p:tav tm="100000">
                                          <p:val>
                                            <p:strVal val="#ppt_x"/>
                                          </p:val>
                                        </p:tav>
                                      </p:tavLst>
                                    </p:anim>
                                    <p:anim calcmode="lin" valueType="num">
                                      <p:cBhvr>
                                        <p:cTn id="69" dur="500" fill="hold"/>
                                        <p:tgtEl>
                                          <p:spTgt spid="2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anim calcmode="lin" valueType="num">
                                      <p:cBhvr>
                                        <p:cTn id="73" dur="500" fill="hold"/>
                                        <p:tgtEl>
                                          <p:spTgt spid="30"/>
                                        </p:tgtEl>
                                        <p:attrNameLst>
                                          <p:attrName>ppt_x</p:attrName>
                                        </p:attrNameLst>
                                      </p:cBhvr>
                                      <p:tavLst>
                                        <p:tav tm="0">
                                          <p:val>
                                            <p:strVal val="#ppt_x"/>
                                          </p:val>
                                        </p:tav>
                                        <p:tav tm="100000">
                                          <p:val>
                                            <p:strVal val="#ppt_x"/>
                                          </p:val>
                                        </p:tav>
                                      </p:tavLst>
                                    </p:anim>
                                    <p:anim calcmode="lin" valueType="num">
                                      <p:cBhvr>
                                        <p:cTn id="74" dur="500" fill="hold"/>
                                        <p:tgtEl>
                                          <p:spTgt spid="3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anim calcmode="lin" valueType="num">
                                      <p:cBhvr>
                                        <p:cTn id="78" dur="500" fill="hold"/>
                                        <p:tgtEl>
                                          <p:spTgt spid="32"/>
                                        </p:tgtEl>
                                        <p:attrNameLst>
                                          <p:attrName>ppt_x</p:attrName>
                                        </p:attrNameLst>
                                      </p:cBhvr>
                                      <p:tavLst>
                                        <p:tav tm="0">
                                          <p:val>
                                            <p:strVal val="#ppt_x"/>
                                          </p:val>
                                        </p:tav>
                                        <p:tav tm="100000">
                                          <p:val>
                                            <p:strVal val="#ppt_x"/>
                                          </p:val>
                                        </p:tav>
                                      </p:tavLst>
                                    </p:anim>
                                    <p:anim calcmode="lin" valueType="num">
                                      <p:cBhvr>
                                        <p:cTn id="7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61" grpId="0"/>
      <p:bldP spid="64" grpId="0"/>
      <p:bldP spid="67" grpId="0"/>
      <p:bldP spid="47" grpId="0" animBg="1"/>
      <p:bldP spid="30"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771" y="2625882"/>
            <a:ext cx="4806261" cy="759293"/>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Straight Connector 4"/>
          <p:cNvCxnSpPr/>
          <p:nvPr/>
        </p:nvCxnSpPr>
        <p:spPr>
          <a:xfrm>
            <a:off x="4590144" y="4178182"/>
            <a:ext cx="522332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4513944" y="2619717"/>
            <a:ext cx="1086756"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dirty="0">
                <a:effectLst/>
                <a:latin typeface="微软雅黑" panose="020B0503020204020204" pitchFamily="34" charset="-122"/>
                <a:ea typeface="微软雅黑" panose="020B0503020204020204" pitchFamily="34" charset="-122"/>
              </a:rPr>
              <a:t>04</a:t>
            </a:r>
          </a:p>
        </p:txBody>
      </p:sp>
      <p:sp>
        <p:nvSpPr>
          <p:cNvPr id="7" name="Rectangle 3"/>
          <p:cNvSpPr txBox="1">
            <a:spLocks noChangeArrowheads="1"/>
          </p:cNvSpPr>
          <p:nvPr/>
        </p:nvSpPr>
        <p:spPr bwMode="auto">
          <a:xfrm>
            <a:off x="2061689" y="2712049"/>
            <a:ext cx="2475673" cy="586957"/>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zh-CN" sz="1600" b="0" dirty="0">
                <a:solidFill>
                  <a:srgbClr val="532F3D"/>
                </a:solidFill>
                <a:effectLst/>
                <a:latin typeface="Calibri" panose="020F0502020204030204" pitchFamily="34" charset="0"/>
              </a:rPr>
              <a:t>The Application of Digital Identity</a:t>
            </a:r>
            <a:endParaRPr lang="en-US" altLang="ko-KR" sz="1600" b="0" dirty="0">
              <a:solidFill>
                <a:srgbClr val="532F3D"/>
              </a:solidFill>
              <a:effectLst/>
              <a:latin typeface="Calibri" panose="020F0502020204030204" pitchFamily="34" charset="0"/>
            </a:endParaRPr>
          </a:p>
        </p:txBody>
      </p:sp>
      <p:sp>
        <p:nvSpPr>
          <p:cNvPr id="10" name="文本框 9">
            <a:extLst>
              <a:ext uri="{FF2B5EF4-FFF2-40B4-BE49-F238E27FC236}">
                <a16:creationId xmlns:a16="http://schemas.microsoft.com/office/drawing/2014/main" id="{F66FEE24-C9CD-4877-90C9-9995321861EE}"/>
              </a:ext>
            </a:extLst>
          </p:cNvPr>
          <p:cNvSpPr txBox="1"/>
          <p:nvPr/>
        </p:nvSpPr>
        <p:spPr>
          <a:xfrm>
            <a:off x="4826000" y="3429000"/>
            <a:ext cx="6096000" cy="769441"/>
          </a:xfrm>
          <a:prstGeom prst="rect">
            <a:avLst/>
          </a:prstGeom>
          <a:noFill/>
        </p:spPr>
        <p:txBody>
          <a:bodyPr wrap="square">
            <a:spAutoFit/>
          </a:bodyPr>
          <a:lstStyle/>
          <a:p>
            <a:r>
              <a:rPr lang="zh-CN" altLang="en-US" sz="4400" b="1" dirty="0">
                <a:solidFill>
                  <a:schemeClr val="bg1"/>
                </a:solidFill>
                <a:latin typeface="Tahoma" panose="020B0604030504040204" pitchFamily="34" charset="0"/>
                <a:cs typeface="Tahoma" panose="020B0604030504040204" pitchFamily="34" charset="0"/>
              </a:rPr>
              <a:t>数字身份的应用</a:t>
            </a:r>
          </a:p>
        </p:txBody>
      </p:sp>
      <p:sp>
        <p:nvSpPr>
          <p:cNvPr id="3" name="文本框 2">
            <a:extLst>
              <a:ext uri="{FF2B5EF4-FFF2-40B4-BE49-F238E27FC236}">
                <a16:creationId xmlns:a16="http://schemas.microsoft.com/office/drawing/2014/main" id="{85EF7A5B-F331-4E97-8CF9-AD22D4406192}"/>
              </a:ext>
            </a:extLst>
          </p:cNvPr>
          <p:cNvSpPr txBox="1"/>
          <p:nvPr/>
        </p:nvSpPr>
        <p:spPr>
          <a:xfrm>
            <a:off x="4826000" y="4236101"/>
            <a:ext cx="4048125" cy="369332"/>
          </a:xfrm>
          <a:prstGeom prst="rect">
            <a:avLst/>
          </a:prstGeom>
          <a:noFill/>
        </p:spPr>
        <p:txBody>
          <a:bodyPr wrap="square" rtlCol="0">
            <a:spAutoFit/>
          </a:bodyPr>
          <a:lstStyle/>
          <a:p>
            <a:r>
              <a:rPr lang="en-US" altLang="zh-CN" dirty="0" err="1">
                <a:solidFill>
                  <a:schemeClr val="bg1"/>
                </a:solidFill>
              </a:rPr>
              <a:t>eID</a:t>
            </a:r>
            <a:r>
              <a:rPr lang="zh-CN" altLang="en-US" dirty="0">
                <a:solidFill>
                  <a:schemeClr val="bg1"/>
                </a:solidFill>
              </a:rPr>
              <a:t>、</a:t>
            </a:r>
            <a:r>
              <a:rPr lang="en-US" altLang="zh-CN" dirty="0">
                <a:solidFill>
                  <a:schemeClr val="bg1"/>
                </a:solidFill>
              </a:rPr>
              <a:t>DID</a:t>
            </a:r>
            <a:r>
              <a:rPr lang="zh-CN" altLang="en-US" dirty="0">
                <a:solidFill>
                  <a:schemeClr val="bg1"/>
                </a:solidFill>
              </a:rPr>
              <a:t>、</a:t>
            </a:r>
            <a:r>
              <a:rPr lang="en-US" altLang="zh-CN" sz="1800" i="0" dirty="0" err="1">
                <a:solidFill>
                  <a:schemeClr val="bg1"/>
                </a:solidFill>
                <a:effectLst/>
                <a:latin typeface="-apple-system"/>
              </a:rPr>
              <a:t>ShoCard</a:t>
            </a:r>
            <a:r>
              <a:rPr lang="zh-CN" altLang="en-US" sz="1800" i="0" dirty="0">
                <a:solidFill>
                  <a:schemeClr val="bg1"/>
                </a:solidFill>
                <a:effectLst/>
                <a:latin typeface="-apple-system"/>
              </a:rPr>
              <a:t>、</a:t>
            </a:r>
            <a:r>
              <a:rPr lang="zh-CN" altLang="en-US" sz="1800" dirty="0">
                <a:solidFill>
                  <a:schemeClr val="bg1"/>
                </a:solidFill>
              </a:rPr>
              <a:t>井证</a:t>
            </a:r>
            <a:r>
              <a:rPr lang="en-US" altLang="zh-CN" sz="1800" dirty="0">
                <a:solidFill>
                  <a:schemeClr val="bg1"/>
                </a:solidFill>
              </a:rPr>
              <a:t>J_DID</a:t>
            </a:r>
            <a:endParaRPr lang="zh-CN" altLang="en-US" sz="1800" dirty="0">
              <a:solidFill>
                <a:schemeClr val="bg1"/>
              </a:solidFill>
            </a:endParaRPr>
          </a:p>
        </p:txBody>
      </p:sp>
    </p:spTree>
    <p:extLst>
      <p:ext uri="{BB962C8B-B14F-4D97-AF65-F5344CB8AC3E}">
        <p14:creationId xmlns:p14="http://schemas.microsoft.com/office/powerpoint/2010/main" val="3560563432"/>
      </p:ext>
    </p:extLst>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7" grpId="0"/>
      <p:bldP spid="10"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6C14E7D3-391B-4404-93AE-0FA8D9AEBBBF}"/>
              </a:ext>
            </a:extLst>
          </p:cNvPr>
          <p:cNvSpPr txBox="1">
            <a:spLocks noChangeArrowheads="1"/>
          </p:cNvSpPr>
          <p:nvPr/>
        </p:nvSpPr>
        <p:spPr bwMode="auto">
          <a:xfrm>
            <a:off x="8383281" y="2139390"/>
            <a:ext cx="994529" cy="40382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lnSpc>
                <a:spcPct val="80000"/>
              </a:lnSpc>
            </a:pPr>
            <a:r>
              <a:rPr lang="en-US" altLang="ko-KR" sz="3200" b="1" dirty="0">
                <a:solidFill>
                  <a:srgbClr val="B04474"/>
                </a:solidFill>
                <a:latin typeface="Calibri" panose="020F0502020204030204" pitchFamily="34" charset="0"/>
                <a:ea typeface="Tahoma" pitchFamily="34" charset="0"/>
                <a:cs typeface="Tahoma" pitchFamily="34" charset="0"/>
              </a:rPr>
              <a:t>DID</a:t>
            </a:r>
          </a:p>
        </p:txBody>
      </p:sp>
      <p:sp>
        <p:nvSpPr>
          <p:cNvPr id="11" name="Rectangle 3">
            <a:extLst>
              <a:ext uri="{FF2B5EF4-FFF2-40B4-BE49-F238E27FC236}">
                <a16:creationId xmlns:a16="http://schemas.microsoft.com/office/drawing/2014/main" id="{23FCA6BC-DA02-413B-9508-5C627F1D7B8E}"/>
              </a:ext>
            </a:extLst>
          </p:cNvPr>
          <p:cNvSpPr txBox="1">
            <a:spLocks noChangeArrowheads="1"/>
          </p:cNvSpPr>
          <p:nvPr/>
        </p:nvSpPr>
        <p:spPr bwMode="auto">
          <a:xfrm>
            <a:off x="7369303" y="2993401"/>
            <a:ext cx="1633947" cy="40171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lnSpc>
                <a:spcPct val="80000"/>
              </a:lnSpc>
            </a:pPr>
            <a:r>
              <a:rPr lang="en-US" altLang="ko-KR" sz="3200" b="1" dirty="0" err="1">
                <a:solidFill>
                  <a:schemeClr val="accent1">
                    <a:lumMod val="75000"/>
                  </a:schemeClr>
                </a:solidFill>
                <a:latin typeface="Calibri" panose="020F0502020204030204" pitchFamily="34" charset="0"/>
                <a:ea typeface="Tahoma" pitchFamily="34" charset="0"/>
                <a:cs typeface="Tahoma" pitchFamily="34" charset="0"/>
              </a:rPr>
              <a:t>uPort</a:t>
            </a:r>
            <a:endParaRPr lang="en-US" altLang="ko-KR" sz="3200" b="1" dirty="0">
              <a:solidFill>
                <a:schemeClr val="accent1">
                  <a:lumMod val="75000"/>
                </a:schemeClr>
              </a:solidFill>
              <a:latin typeface="Calibri" panose="020F0502020204030204" pitchFamily="34" charset="0"/>
              <a:ea typeface="Tahoma" pitchFamily="34" charset="0"/>
              <a:cs typeface="Tahoma" pitchFamily="34" charset="0"/>
            </a:endParaRPr>
          </a:p>
        </p:txBody>
      </p:sp>
      <p:sp>
        <p:nvSpPr>
          <p:cNvPr id="12" name="Rectangle 3">
            <a:extLst>
              <a:ext uri="{FF2B5EF4-FFF2-40B4-BE49-F238E27FC236}">
                <a16:creationId xmlns:a16="http://schemas.microsoft.com/office/drawing/2014/main" id="{9F4D9B12-F1AA-4D12-9907-8A2CC811059C}"/>
              </a:ext>
            </a:extLst>
          </p:cNvPr>
          <p:cNvSpPr txBox="1">
            <a:spLocks noChangeArrowheads="1"/>
          </p:cNvSpPr>
          <p:nvPr/>
        </p:nvSpPr>
        <p:spPr bwMode="auto">
          <a:xfrm>
            <a:off x="3131062" y="1644840"/>
            <a:ext cx="3803137" cy="162993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lnSpc>
                <a:spcPct val="80000"/>
              </a:lnSpc>
            </a:pPr>
            <a:r>
              <a:rPr lang="en-US" altLang="zh-CN" sz="3200" b="1" dirty="0" err="1">
                <a:solidFill>
                  <a:srgbClr val="B04474"/>
                </a:solidFill>
                <a:latin typeface="Calibri" panose="020F0502020204030204" pitchFamily="34" charset="0"/>
                <a:ea typeface="Tahoma" pitchFamily="34" charset="0"/>
                <a:cs typeface="Tahoma" pitchFamily="34" charset="0"/>
              </a:rPr>
              <a:t>eID</a:t>
            </a:r>
            <a:endParaRPr lang="en-US" altLang="zh-CN" sz="3200" b="1" dirty="0">
              <a:solidFill>
                <a:srgbClr val="B04474"/>
              </a:solidFill>
              <a:latin typeface="Calibri" panose="020F0502020204030204" pitchFamily="34" charset="0"/>
              <a:ea typeface="Tahoma" pitchFamily="34" charset="0"/>
              <a:cs typeface="Tahoma" pitchFamily="34" charset="0"/>
            </a:endParaRPr>
          </a:p>
          <a:p>
            <a:pPr marL="0" lvl="1" algn="ctr">
              <a:lnSpc>
                <a:spcPct val="80000"/>
              </a:lnSpc>
            </a:pPr>
            <a:r>
              <a:rPr lang="zh-CN" altLang="en-US" sz="2000" dirty="0">
                <a:solidFill>
                  <a:schemeClr val="bg1"/>
                </a:solidFill>
                <a:latin typeface="Calibri" panose="020F0502020204030204" pitchFamily="34" charset="0"/>
                <a:ea typeface="Tahoma" pitchFamily="34" charset="0"/>
                <a:cs typeface="Tahoma" pitchFamily="34" charset="0"/>
              </a:rPr>
              <a:t>以</a:t>
            </a:r>
            <a:r>
              <a:rPr lang="zh-CN" altLang="en-US" sz="2000" b="1" dirty="0">
                <a:solidFill>
                  <a:srgbClr val="B04474"/>
                </a:solidFill>
                <a:latin typeface="Calibri" panose="020F0502020204030204" pitchFamily="34" charset="0"/>
                <a:ea typeface="Tahoma" pitchFamily="34" charset="0"/>
                <a:cs typeface="Tahoma" pitchFamily="34" charset="0"/>
              </a:rPr>
              <a:t>密码技术</a:t>
            </a:r>
            <a:r>
              <a:rPr lang="zh-CN" altLang="en-US" sz="2000" dirty="0">
                <a:solidFill>
                  <a:schemeClr val="bg1"/>
                </a:solidFill>
                <a:latin typeface="Calibri" panose="020F0502020204030204" pitchFamily="34" charset="0"/>
                <a:ea typeface="Tahoma" pitchFamily="34" charset="0"/>
                <a:cs typeface="Tahoma" pitchFamily="34" charset="0"/>
              </a:rPr>
              <a:t>为基础，以智能卡</a:t>
            </a:r>
            <a:r>
              <a:rPr lang="zh-CN" altLang="en-US" sz="2000" b="1" dirty="0">
                <a:solidFill>
                  <a:srgbClr val="B04474"/>
                </a:solidFill>
                <a:latin typeface="Calibri" panose="020F0502020204030204" pitchFamily="34" charset="0"/>
                <a:ea typeface="Tahoma" pitchFamily="34" charset="0"/>
                <a:cs typeface="Tahoma" pitchFamily="34" charset="0"/>
              </a:rPr>
              <a:t>芯片</a:t>
            </a:r>
            <a:r>
              <a:rPr lang="zh-CN" altLang="en-US" sz="2000" dirty="0">
                <a:solidFill>
                  <a:schemeClr val="bg1"/>
                </a:solidFill>
                <a:latin typeface="Calibri" panose="020F0502020204030204" pitchFamily="34" charset="0"/>
                <a:ea typeface="Tahoma" pitchFamily="34" charset="0"/>
                <a:cs typeface="Tahoma" pitchFamily="34" charset="0"/>
              </a:rPr>
              <a:t>为载体</a:t>
            </a:r>
            <a:r>
              <a:rPr lang="en-US" altLang="zh-CN" sz="2000" dirty="0">
                <a:solidFill>
                  <a:schemeClr val="bg1"/>
                </a:solidFill>
                <a:latin typeface="Calibri" panose="020F0502020204030204" pitchFamily="34" charset="0"/>
                <a:ea typeface="Tahoma" pitchFamily="34" charset="0"/>
                <a:cs typeface="Tahoma" pitchFamily="34" charset="0"/>
              </a:rPr>
              <a:t>,</a:t>
            </a:r>
            <a:r>
              <a:rPr lang="zh-CN" altLang="en-US" sz="2000" dirty="0">
                <a:solidFill>
                  <a:schemeClr val="bg1"/>
                </a:solidFill>
                <a:latin typeface="Calibri" panose="020F0502020204030204" pitchFamily="34" charset="0"/>
                <a:ea typeface="Tahoma" pitchFamily="34" charset="0"/>
                <a:cs typeface="Tahoma" pitchFamily="34" charset="0"/>
              </a:rPr>
              <a:t>由</a:t>
            </a:r>
            <a:r>
              <a:rPr lang="zh-CN" altLang="en-US" sz="2000" b="1" dirty="0">
                <a:solidFill>
                  <a:srgbClr val="B04474"/>
                </a:solidFill>
                <a:latin typeface="Calibri" panose="020F0502020204030204" pitchFamily="34" charset="0"/>
                <a:ea typeface="Tahoma" pitchFamily="34" charset="0"/>
                <a:cs typeface="Tahoma" pitchFamily="34" charset="0"/>
              </a:rPr>
              <a:t>公安部门签发</a:t>
            </a:r>
            <a:r>
              <a:rPr lang="zh-CN" altLang="en-US" sz="2000" dirty="0">
                <a:solidFill>
                  <a:schemeClr val="bg1"/>
                </a:solidFill>
                <a:latin typeface="Calibri" panose="020F0502020204030204" pitchFamily="34" charset="0"/>
                <a:ea typeface="Tahoma" pitchFamily="34" charset="0"/>
                <a:cs typeface="Tahoma" pitchFamily="34" charset="0"/>
              </a:rPr>
              <a:t>给公民，能够在</a:t>
            </a:r>
            <a:r>
              <a:rPr lang="zh-CN" altLang="en-US" sz="2000" b="1" dirty="0">
                <a:solidFill>
                  <a:srgbClr val="B04474"/>
                </a:solidFill>
                <a:latin typeface="Calibri" panose="020F0502020204030204" pitchFamily="34" charset="0"/>
                <a:ea typeface="Tahoma" pitchFamily="34" charset="0"/>
                <a:cs typeface="Tahoma" pitchFamily="34" charset="0"/>
              </a:rPr>
              <a:t>不泄露</a:t>
            </a:r>
            <a:r>
              <a:rPr lang="zh-CN" altLang="en-US" sz="2000" dirty="0">
                <a:solidFill>
                  <a:schemeClr val="bg1"/>
                </a:solidFill>
                <a:latin typeface="Calibri" panose="020F0502020204030204" pitchFamily="34" charset="0"/>
                <a:ea typeface="Tahoma" pitchFamily="34" charset="0"/>
                <a:cs typeface="Tahoma" pitchFamily="34" charset="0"/>
              </a:rPr>
              <a:t>身份消息的前提下，在互联网上</a:t>
            </a:r>
            <a:r>
              <a:rPr lang="zh-CN" altLang="en-US" sz="2000" b="1" dirty="0">
                <a:solidFill>
                  <a:srgbClr val="B04474"/>
                </a:solidFill>
                <a:latin typeface="Calibri" panose="020F0502020204030204" pitchFamily="34" charset="0"/>
                <a:ea typeface="Tahoma" pitchFamily="34" charset="0"/>
                <a:cs typeface="Tahoma" pitchFamily="34" charset="0"/>
              </a:rPr>
              <a:t>远程识别身份</a:t>
            </a:r>
            <a:r>
              <a:rPr lang="zh-CN" altLang="en-US" sz="2000" dirty="0">
                <a:solidFill>
                  <a:schemeClr val="bg1"/>
                </a:solidFill>
                <a:latin typeface="Calibri" panose="020F0502020204030204" pitchFamily="34" charset="0"/>
                <a:ea typeface="Tahoma" pitchFamily="34" charset="0"/>
                <a:cs typeface="Tahoma" pitchFamily="34" charset="0"/>
              </a:rPr>
              <a:t>、普适性的</a:t>
            </a:r>
            <a:r>
              <a:rPr lang="zh-CN" altLang="en-US" sz="2000" b="1" dirty="0">
                <a:solidFill>
                  <a:srgbClr val="B04474"/>
                </a:solidFill>
                <a:latin typeface="Calibri" panose="020F0502020204030204" pitchFamily="34" charset="0"/>
                <a:ea typeface="Tahoma" pitchFamily="34" charset="0"/>
                <a:cs typeface="Tahoma" pitchFamily="34" charset="0"/>
              </a:rPr>
              <a:t>网络电子身份标识</a:t>
            </a:r>
            <a:endParaRPr lang="en-US" altLang="zh-CN" sz="2000" b="1" dirty="0">
              <a:solidFill>
                <a:srgbClr val="B04474"/>
              </a:solidFill>
              <a:latin typeface="Calibri" panose="020F0502020204030204" pitchFamily="34" charset="0"/>
              <a:ea typeface="Tahoma" pitchFamily="34" charset="0"/>
              <a:cs typeface="Tahoma" pitchFamily="34" charset="0"/>
            </a:endParaRPr>
          </a:p>
        </p:txBody>
      </p:sp>
      <p:sp>
        <p:nvSpPr>
          <p:cNvPr id="13" name="Rectangle 3">
            <a:extLst>
              <a:ext uri="{FF2B5EF4-FFF2-40B4-BE49-F238E27FC236}">
                <a16:creationId xmlns:a16="http://schemas.microsoft.com/office/drawing/2014/main" id="{A687A079-DBDB-4807-B774-83E51A55E11E}"/>
              </a:ext>
            </a:extLst>
          </p:cNvPr>
          <p:cNvSpPr txBox="1">
            <a:spLocks noChangeArrowheads="1"/>
          </p:cNvSpPr>
          <p:nvPr/>
        </p:nvSpPr>
        <p:spPr bwMode="auto">
          <a:xfrm>
            <a:off x="8656013" y="703403"/>
            <a:ext cx="2092510" cy="79778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lnSpc>
                <a:spcPct val="80000"/>
              </a:lnSpc>
            </a:pPr>
            <a:r>
              <a:rPr lang="zh-CN" altLang="en-US" sz="3200" b="1" dirty="0">
                <a:solidFill>
                  <a:schemeClr val="accent4">
                    <a:lumMod val="75000"/>
                  </a:schemeClr>
                </a:solidFill>
                <a:latin typeface="Calibri" panose="020F0502020204030204" pitchFamily="34" charset="0"/>
                <a:ea typeface="Tahoma" pitchFamily="34" charset="0"/>
                <a:cs typeface="Tahoma" pitchFamily="34" charset="0"/>
              </a:rPr>
              <a:t>百度智能云</a:t>
            </a:r>
            <a:r>
              <a:rPr lang="en-US" altLang="zh-CN" sz="3200" b="1" dirty="0" err="1">
                <a:solidFill>
                  <a:schemeClr val="accent4">
                    <a:lumMod val="75000"/>
                  </a:schemeClr>
                </a:solidFill>
                <a:latin typeface="Calibri" panose="020F0502020204030204" pitchFamily="34" charset="0"/>
                <a:ea typeface="Tahoma" pitchFamily="34" charset="0"/>
                <a:cs typeface="Tahoma" pitchFamily="34" charset="0"/>
              </a:rPr>
              <a:t>CloudDID</a:t>
            </a:r>
            <a:endParaRPr lang="en-US" altLang="ko-KR" sz="3200" b="1" dirty="0">
              <a:solidFill>
                <a:schemeClr val="accent4">
                  <a:lumMod val="75000"/>
                </a:schemeClr>
              </a:solidFill>
              <a:latin typeface="Calibri" panose="020F0502020204030204" pitchFamily="34" charset="0"/>
              <a:ea typeface="Tahoma" pitchFamily="34" charset="0"/>
              <a:cs typeface="Tahoma" pitchFamily="34" charset="0"/>
            </a:endParaRPr>
          </a:p>
        </p:txBody>
      </p:sp>
      <p:sp>
        <p:nvSpPr>
          <p:cNvPr id="14" name="Rectangle 110">
            <a:extLst>
              <a:ext uri="{FF2B5EF4-FFF2-40B4-BE49-F238E27FC236}">
                <a16:creationId xmlns:a16="http://schemas.microsoft.com/office/drawing/2014/main" id="{CBBACE01-2A19-4799-8517-B6195C1441D6}"/>
              </a:ext>
            </a:extLst>
          </p:cNvPr>
          <p:cNvSpPr/>
          <p:nvPr/>
        </p:nvSpPr>
        <p:spPr>
          <a:xfrm>
            <a:off x="0" y="938443"/>
            <a:ext cx="1105315"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0">
            <a:extLst>
              <a:ext uri="{FF2B5EF4-FFF2-40B4-BE49-F238E27FC236}">
                <a16:creationId xmlns:a16="http://schemas.microsoft.com/office/drawing/2014/main" id="{145E3751-B012-4833-B9A6-969572946DD1}"/>
              </a:ext>
            </a:extLst>
          </p:cNvPr>
          <p:cNvSpPr txBox="1"/>
          <p:nvPr/>
        </p:nvSpPr>
        <p:spPr>
          <a:xfrm>
            <a:off x="1186883" y="691360"/>
            <a:ext cx="3326552" cy="584775"/>
          </a:xfrm>
          <a:prstGeom prst="rect">
            <a:avLst/>
          </a:prstGeom>
          <a:noFill/>
        </p:spPr>
        <p:txBody>
          <a:bodyPr wrap="none" rtlCol="0">
            <a:spAutoFit/>
          </a:bodyPr>
          <a:lstStyle/>
          <a:p>
            <a:r>
              <a:rPr lang="zh-CN" altLang="en-US" sz="3200" spc="300" dirty="0">
                <a:solidFill>
                  <a:schemeClr val="bg1"/>
                </a:solidFill>
                <a:latin typeface="微软雅黑" panose="020B0503020204020204" pitchFamily="34" charset="-122"/>
                <a:ea typeface="微软雅黑" panose="020B0503020204020204" pitchFamily="34" charset="-122"/>
              </a:rPr>
              <a:t>数字身份的应用</a:t>
            </a:r>
          </a:p>
        </p:txBody>
      </p:sp>
      <p:sp>
        <p:nvSpPr>
          <p:cNvPr id="16" name="文本框 15">
            <a:extLst>
              <a:ext uri="{FF2B5EF4-FFF2-40B4-BE49-F238E27FC236}">
                <a16:creationId xmlns:a16="http://schemas.microsoft.com/office/drawing/2014/main" id="{9D3584C6-335F-4192-ACEE-F20A6C44A0AE}"/>
              </a:ext>
            </a:extLst>
          </p:cNvPr>
          <p:cNvSpPr txBox="1"/>
          <p:nvPr/>
        </p:nvSpPr>
        <p:spPr>
          <a:xfrm>
            <a:off x="1186883" y="1198091"/>
            <a:ext cx="3594152" cy="338554"/>
          </a:xfrm>
          <a:prstGeom prst="rect">
            <a:avLst/>
          </a:prstGeom>
          <a:noFill/>
        </p:spPr>
        <p:txBody>
          <a:bodyPr wrap="square" rtlCol="0">
            <a:spAutoFit/>
          </a:bodyPr>
          <a:lstStyle/>
          <a:p>
            <a:pPr latinLnBrk="0"/>
            <a:r>
              <a:rPr lang="en-US" altLang="zh-CN" sz="1600" b="0" dirty="0">
                <a:solidFill>
                  <a:schemeClr val="bg1"/>
                </a:solidFill>
                <a:effectLst/>
                <a:latin typeface="Calibri" panose="020F0502020204030204" pitchFamily="34" charset="0"/>
              </a:rPr>
              <a:t>The Application of Digital Identity</a:t>
            </a:r>
            <a:endParaRPr lang="en-US" altLang="ko-KR" sz="1600" b="0" dirty="0">
              <a:solidFill>
                <a:schemeClr val="bg1"/>
              </a:solidFill>
              <a:effectLst/>
              <a:latin typeface="Calibri" panose="020F0502020204030204" pitchFamily="34" charset="0"/>
            </a:endParaRPr>
          </a:p>
        </p:txBody>
      </p:sp>
      <p:sp>
        <p:nvSpPr>
          <p:cNvPr id="17" name="文本框 16">
            <a:extLst>
              <a:ext uri="{FF2B5EF4-FFF2-40B4-BE49-F238E27FC236}">
                <a16:creationId xmlns:a16="http://schemas.microsoft.com/office/drawing/2014/main" id="{CDE277F4-4C1E-41C5-A9D1-E4191859E86C}"/>
              </a:ext>
            </a:extLst>
          </p:cNvPr>
          <p:cNvSpPr txBox="1"/>
          <p:nvPr/>
        </p:nvSpPr>
        <p:spPr>
          <a:xfrm>
            <a:off x="376452" y="1807625"/>
            <a:ext cx="2113280" cy="584775"/>
          </a:xfrm>
          <a:prstGeom prst="rect">
            <a:avLst/>
          </a:prstGeom>
          <a:noFill/>
        </p:spPr>
        <p:txBody>
          <a:bodyPr wrap="square" rtlCol="0">
            <a:spAutoFit/>
          </a:bodyPr>
          <a:lstStyle/>
          <a:p>
            <a:r>
              <a:rPr lang="zh-CN" altLang="en-US" sz="3200" b="1" dirty="0">
                <a:solidFill>
                  <a:schemeClr val="accent1">
                    <a:lumMod val="75000"/>
                  </a:schemeClr>
                </a:solidFill>
              </a:rPr>
              <a:t>井证</a:t>
            </a:r>
            <a:r>
              <a:rPr lang="en-US" altLang="zh-CN" sz="3200" b="1" dirty="0">
                <a:solidFill>
                  <a:schemeClr val="accent1">
                    <a:lumMod val="75000"/>
                  </a:schemeClr>
                </a:solidFill>
              </a:rPr>
              <a:t>J_DID</a:t>
            </a:r>
            <a:endParaRPr lang="zh-CN" altLang="en-US" sz="3200" b="1" dirty="0">
              <a:solidFill>
                <a:schemeClr val="accent1">
                  <a:lumMod val="75000"/>
                </a:schemeClr>
              </a:solidFill>
            </a:endParaRPr>
          </a:p>
        </p:txBody>
      </p:sp>
      <p:sp>
        <p:nvSpPr>
          <p:cNvPr id="18" name="文本框 17">
            <a:extLst>
              <a:ext uri="{FF2B5EF4-FFF2-40B4-BE49-F238E27FC236}">
                <a16:creationId xmlns:a16="http://schemas.microsoft.com/office/drawing/2014/main" id="{67305A1D-A18F-482B-8DCF-8BA7EF7854F3}"/>
              </a:ext>
            </a:extLst>
          </p:cNvPr>
          <p:cNvSpPr txBox="1"/>
          <p:nvPr/>
        </p:nvSpPr>
        <p:spPr>
          <a:xfrm>
            <a:off x="419612" y="3274518"/>
            <a:ext cx="3190239" cy="584775"/>
          </a:xfrm>
          <a:prstGeom prst="rect">
            <a:avLst/>
          </a:prstGeom>
          <a:noFill/>
        </p:spPr>
        <p:txBody>
          <a:bodyPr wrap="square" rtlCol="0">
            <a:spAutoFit/>
          </a:bodyPr>
          <a:lstStyle/>
          <a:p>
            <a:r>
              <a:rPr lang="en-US" altLang="zh-CN" sz="3200" b="1" i="0" dirty="0" err="1">
                <a:solidFill>
                  <a:schemeClr val="accent5">
                    <a:lumMod val="60000"/>
                    <a:lumOff val="40000"/>
                  </a:schemeClr>
                </a:solidFill>
                <a:effectLst/>
                <a:latin typeface="-apple-system"/>
              </a:rPr>
              <a:t>HyperLedger</a:t>
            </a:r>
            <a:r>
              <a:rPr lang="en-US" altLang="zh-CN" sz="3200" b="1" i="0" dirty="0">
                <a:solidFill>
                  <a:schemeClr val="accent5">
                    <a:lumMod val="60000"/>
                    <a:lumOff val="40000"/>
                  </a:schemeClr>
                </a:solidFill>
                <a:effectLst/>
                <a:latin typeface="-apple-system"/>
              </a:rPr>
              <a:t> Indy</a:t>
            </a:r>
            <a:endParaRPr lang="zh-CN" altLang="en-US" sz="3200" b="1" dirty="0">
              <a:solidFill>
                <a:schemeClr val="accent5">
                  <a:lumMod val="60000"/>
                  <a:lumOff val="40000"/>
                </a:schemeClr>
              </a:solidFill>
            </a:endParaRPr>
          </a:p>
        </p:txBody>
      </p:sp>
      <p:sp>
        <p:nvSpPr>
          <p:cNvPr id="19" name="文本框 18">
            <a:extLst>
              <a:ext uri="{FF2B5EF4-FFF2-40B4-BE49-F238E27FC236}">
                <a16:creationId xmlns:a16="http://schemas.microsoft.com/office/drawing/2014/main" id="{674A5B66-DC83-4FB7-ABDD-C1F98F2E9F6D}"/>
              </a:ext>
            </a:extLst>
          </p:cNvPr>
          <p:cNvSpPr txBox="1"/>
          <p:nvPr/>
        </p:nvSpPr>
        <p:spPr>
          <a:xfrm flipH="1">
            <a:off x="5452121" y="4030133"/>
            <a:ext cx="2616201" cy="1077218"/>
          </a:xfrm>
          <a:prstGeom prst="rect">
            <a:avLst/>
          </a:prstGeom>
          <a:noFill/>
        </p:spPr>
        <p:txBody>
          <a:bodyPr wrap="square" rtlCol="0">
            <a:spAutoFit/>
          </a:bodyPr>
          <a:lstStyle/>
          <a:p>
            <a:r>
              <a:rPr lang="en-US" altLang="zh-CN" sz="3200" b="0" i="0" dirty="0">
                <a:solidFill>
                  <a:schemeClr val="accent6">
                    <a:lumMod val="40000"/>
                    <a:lumOff val="60000"/>
                  </a:schemeClr>
                </a:solidFill>
                <a:effectLst/>
                <a:latin typeface="-apple-system"/>
              </a:rPr>
              <a:t>OAUTH</a:t>
            </a:r>
            <a:r>
              <a:rPr lang="zh-CN" altLang="en-US" sz="3200" b="0" i="0" dirty="0">
                <a:solidFill>
                  <a:schemeClr val="accent6">
                    <a:lumMod val="40000"/>
                    <a:lumOff val="60000"/>
                  </a:schemeClr>
                </a:solidFill>
                <a:effectLst/>
                <a:latin typeface="-apple-system"/>
              </a:rPr>
              <a:t>协议、</a:t>
            </a:r>
            <a:r>
              <a:rPr lang="en-US" altLang="zh-CN" sz="3200" b="0" i="0" dirty="0">
                <a:solidFill>
                  <a:schemeClr val="accent6">
                    <a:lumMod val="40000"/>
                    <a:lumOff val="60000"/>
                  </a:schemeClr>
                </a:solidFill>
                <a:effectLst/>
                <a:latin typeface="-apple-system"/>
              </a:rPr>
              <a:t>OpenID</a:t>
            </a:r>
            <a:endParaRPr lang="zh-CN" altLang="en-US" sz="3200" dirty="0">
              <a:solidFill>
                <a:schemeClr val="accent6">
                  <a:lumMod val="40000"/>
                  <a:lumOff val="60000"/>
                </a:schemeClr>
              </a:solidFill>
            </a:endParaRPr>
          </a:p>
        </p:txBody>
      </p:sp>
      <p:sp>
        <p:nvSpPr>
          <p:cNvPr id="20" name="文本框 19">
            <a:extLst>
              <a:ext uri="{FF2B5EF4-FFF2-40B4-BE49-F238E27FC236}">
                <a16:creationId xmlns:a16="http://schemas.microsoft.com/office/drawing/2014/main" id="{4ECF1324-10B8-4C82-B783-A5A1DA7F0451}"/>
              </a:ext>
            </a:extLst>
          </p:cNvPr>
          <p:cNvSpPr txBox="1"/>
          <p:nvPr/>
        </p:nvSpPr>
        <p:spPr>
          <a:xfrm>
            <a:off x="2074042" y="4542547"/>
            <a:ext cx="2946400" cy="1569660"/>
          </a:xfrm>
          <a:prstGeom prst="rect">
            <a:avLst/>
          </a:prstGeom>
          <a:noFill/>
        </p:spPr>
        <p:txBody>
          <a:bodyPr wrap="square" rtlCol="0">
            <a:spAutoFit/>
          </a:bodyPr>
          <a:lstStyle/>
          <a:p>
            <a:r>
              <a:rPr lang="en-US" altLang="zh-CN" sz="3200" b="1" i="0" dirty="0">
                <a:solidFill>
                  <a:srgbClr val="B04474"/>
                </a:solidFill>
                <a:effectLst/>
                <a:latin typeface="-apple-system"/>
              </a:rPr>
              <a:t>Microsoft DID</a:t>
            </a:r>
            <a:r>
              <a:rPr lang="zh-CN" altLang="en-US" sz="3200" b="1" i="0" dirty="0">
                <a:solidFill>
                  <a:srgbClr val="B04474"/>
                </a:solidFill>
                <a:effectLst/>
                <a:latin typeface="-apple-system"/>
              </a:rPr>
              <a:t>：</a:t>
            </a:r>
            <a:r>
              <a:rPr lang="en-US" altLang="zh-CN" sz="3200" b="1" i="0" dirty="0">
                <a:solidFill>
                  <a:srgbClr val="B04474"/>
                </a:solidFill>
                <a:effectLst/>
                <a:latin typeface="-apple-system"/>
              </a:rPr>
              <a:t>ION</a:t>
            </a:r>
            <a:r>
              <a:rPr lang="zh-CN" altLang="en-US" sz="3200" b="1" i="0" dirty="0">
                <a:solidFill>
                  <a:srgbClr val="B04474"/>
                </a:solidFill>
                <a:effectLst/>
                <a:latin typeface="-apple-system"/>
              </a:rPr>
              <a:t>（</a:t>
            </a:r>
            <a:r>
              <a:rPr lang="en-US" altLang="zh-CN" sz="3200" b="1" i="0" dirty="0">
                <a:solidFill>
                  <a:srgbClr val="B04474"/>
                </a:solidFill>
                <a:effectLst/>
                <a:latin typeface="-apple-system"/>
              </a:rPr>
              <a:t>Identity Overlay Network</a:t>
            </a:r>
            <a:r>
              <a:rPr lang="zh-CN" altLang="en-US" sz="3200" b="1" i="0" dirty="0">
                <a:solidFill>
                  <a:srgbClr val="B04474"/>
                </a:solidFill>
                <a:effectLst/>
                <a:latin typeface="-apple-system"/>
              </a:rPr>
              <a:t>）</a:t>
            </a:r>
            <a:endParaRPr lang="zh-CN" altLang="en-US" sz="3200" b="1" dirty="0">
              <a:solidFill>
                <a:srgbClr val="B04474"/>
              </a:solidFill>
            </a:endParaRPr>
          </a:p>
        </p:txBody>
      </p:sp>
      <p:sp>
        <p:nvSpPr>
          <p:cNvPr id="21" name="文本框 20">
            <a:extLst>
              <a:ext uri="{FF2B5EF4-FFF2-40B4-BE49-F238E27FC236}">
                <a16:creationId xmlns:a16="http://schemas.microsoft.com/office/drawing/2014/main" id="{2544959D-05A1-4600-8C2F-61057FF552F6}"/>
              </a:ext>
            </a:extLst>
          </p:cNvPr>
          <p:cNvSpPr txBox="1"/>
          <p:nvPr/>
        </p:nvSpPr>
        <p:spPr>
          <a:xfrm>
            <a:off x="6872039" y="1218967"/>
            <a:ext cx="994528" cy="584775"/>
          </a:xfrm>
          <a:prstGeom prst="rect">
            <a:avLst/>
          </a:prstGeom>
          <a:noFill/>
        </p:spPr>
        <p:txBody>
          <a:bodyPr wrap="square" rtlCol="0">
            <a:spAutoFit/>
          </a:bodyPr>
          <a:lstStyle/>
          <a:p>
            <a:r>
              <a:rPr lang="en-US" altLang="zh-CN" sz="3200" b="1" i="0" dirty="0">
                <a:solidFill>
                  <a:schemeClr val="bg1">
                    <a:lumMod val="75000"/>
                  </a:schemeClr>
                </a:solidFill>
                <a:effectLst/>
                <a:latin typeface="-apple-system"/>
              </a:rPr>
              <a:t>Civic</a:t>
            </a:r>
            <a:endParaRPr lang="zh-CN" altLang="en-US" sz="3200" b="1" dirty="0">
              <a:solidFill>
                <a:schemeClr val="bg1">
                  <a:lumMod val="75000"/>
                </a:schemeClr>
              </a:solidFill>
            </a:endParaRPr>
          </a:p>
        </p:txBody>
      </p:sp>
      <p:sp>
        <p:nvSpPr>
          <p:cNvPr id="22" name="文本框 21">
            <a:extLst>
              <a:ext uri="{FF2B5EF4-FFF2-40B4-BE49-F238E27FC236}">
                <a16:creationId xmlns:a16="http://schemas.microsoft.com/office/drawing/2014/main" id="{2BE4A5C5-8F26-4BFE-802D-47CCF0E9C6BA}"/>
              </a:ext>
            </a:extLst>
          </p:cNvPr>
          <p:cNvSpPr txBox="1"/>
          <p:nvPr/>
        </p:nvSpPr>
        <p:spPr>
          <a:xfrm>
            <a:off x="4684315" y="505121"/>
            <a:ext cx="1879068" cy="584775"/>
          </a:xfrm>
          <a:prstGeom prst="rect">
            <a:avLst/>
          </a:prstGeom>
          <a:noFill/>
        </p:spPr>
        <p:txBody>
          <a:bodyPr wrap="square" rtlCol="0">
            <a:spAutoFit/>
          </a:bodyPr>
          <a:lstStyle/>
          <a:p>
            <a:r>
              <a:rPr lang="en-US" altLang="zh-CN" sz="3200" b="1" i="0" dirty="0" err="1">
                <a:solidFill>
                  <a:srgbClr val="B04474"/>
                </a:solidFill>
                <a:effectLst/>
                <a:latin typeface="-apple-system"/>
              </a:rPr>
              <a:t>ShoCard</a:t>
            </a:r>
            <a:endParaRPr lang="zh-CN" altLang="en-US" sz="3200" dirty="0">
              <a:solidFill>
                <a:srgbClr val="B04474"/>
              </a:solidFill>
            </a:endParaRPr>
          </a:p>
        </p:txBody>
      </p:sp>
      <p:sp>
        <p:nvSpPr>
          <p:cNvPr id="23" name="文本框 22">
            <a:extLst>
              <a:ext uri="{FF2B5EF4-FFF2-40B4-BE49-F238E27FC236}">
                <a16:creationId xmlns:a16="http://schemas.microsoft.com/office/drawing/2014/main" id="{D6FD30F6-6BD4-42E8-A8E8-B1AC62A8BA66}"/>
              </a:ext>
            </a:extLst>
          </p:cNvPr>
          <p:cNvSpPr txBox="1"/>
          <p:nvPr/>
        </p:nvSpPr>
        <p:spPr>
          <a:xfrm>
            <a:off x="9202062" y="3082949"/>
            <a:ext cx="2458721" cy="1569660"/>
          </a:xfrm>
          <a:prstGeom prst="rect">
            <a:avLst/>
          </a:prstGeom>
          <a:noFill/>
        </p:spPr>
        <p:txBody>
          <a:bodyPr wrap="square" rtlCol="0">
            <a:spAutoFit/>
          </a:bodyPr>
          <a:lstStyle/>
          <a:p>
            <a:r>
              <a:rPr lang="zh-CN" altLang="en-US" sz="3200" b="1" i="0" dirty="0">
                <a:solidFill>
                  <a:srgbClr val="FFFF00"/>
                </a:solidFill>
                <a:effectLst/>
                <a:latin typeface="-apple-system"/>
              </a:rPr>
              <a:t>剑桥区块链（</a:t>
            </a:r>
            <a:r>
              <a:rPr lang="en-US" altLang="zh-CN" sz="3200" b="1" i="0" dirty="0">
                <a:solidFill>
                  <a:srgbClr val="FFFF00"/>
                </a:solidFill>
                <a:effectLst/>
                <a:latin typeface="-apple-system"/>
              </a:rPr>
              <a:t>Cambridge Blockchain</a:t>
            </a:r>
            <a:r>
              <a:rPr lang="zh-CN" altLang="en-US" sz="3200" b="1" i="0" dirty="0">
                <a:solidFill>
                  <a:srgbClr val="FFFF00"/>
                </a:solidFill>
                <a:effectLst/>
                <a:latin typeface="-apple-system"/>
              </a:rPr>
              <a:t>）</a:t>
            </a:r>
            <a:endParaRPr lang="zh-CN" altLang="en-US" sz="3200" b="1" dirty="0">
              <a:solidFill>
                <a:srgbClr val="FFFF00"/>
              </a:solidFill>
            </a:endParaRPr>
          </a:p>
        </p:txBody>
      </p:sp>
      <p:sp>
        <p:nvSpPr>
          <p:cNvPr id="24" name="文本框 23">
            <a:extLst>
              <a:ext uri="{FF2B5EF4-FFF2-40B4-BE49-F238E27FC236}">
                <a16:creationId xmlns:a16="http://schemas.microsoft.com/office/drawing/2014/main" id="{3B79BE06-B364-4127-AC9A-750D684D72AB}"/>
              </a:ext>
            </a:extLst>
          </p:cNvPr>
          <p:cNvSpPr txBox="1"/>
          <p:nvPr/>
        </p:nvSpPr>
        <p:spPr>
          <a:xfrm flipH="1">
            <a:off x="7245478" y="5346645"/>
            <a:ext cx="3672842" cy="584775"/>
          </a:xfrm>
          <a:prstGeom prst="rect">
            <a:avLst/>
          </a:prstGeom>
          <a:noFill/>
        </p:spPr>
        <p:txBody>
          <a:bodyPr wrap="square" rtlCol="0">
            <a:spAutoFit/>
          </a:bodyPr>
          <a:lstStyle/>
          <a:p>
            <a:r>
              <a:rPr lang="en-US" altLang="zh-CN" sz="3200" b="1" i="0" dirty="0">
                <a:solidFill>
                  <a:srgbClr val="00B050"/>
                </a:solidFill>
                <a:effectLst/>
                <a:latin typeface="-apple-system"/>
              </a:rPr>
              <a:t>TEE</a:t>
            </a:r>
            <a:r>
              <a:rPr lang="zh-CN" altLang="en-US" sz="3200" b="1" i="0" dirty="0">
                <a:solidFill>
                  <a:srgbClr val="00B050"/>
                </a:solidFill>
                <a:effectLst/>
                <a:latin typeface="-apple-system"/>
              </a:rPr>
              <a:t>可信执行环境</a:t>
            </a:r>
            <a:endParaRPr lang="zh-CN" altLang="en-US" sz="3200" b="1" dirty="0">
              <a:solidFill>
                <a:srgbClr val="00B050"/>
              </a:solidFill>
            </a:endParaRPr>
          </a:p>
        </p:txBody>
      </p:sp>
    </p:spTree>
    <p:extLst>
      <p:ext uri="{BB962C8B-B14F-4D97-AF65-F5344CB8AC3E}">
        <p14:creationId xmlns:p14="http://schemas.microsoft.com/office/powerpoint/2010/main" val="2176791799"/>
      </p:ext>
    </p:extLst>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anim calcmode="lin" valueType="num">
                                      <p:cBhvr>
                                        <p:cTn id="23" dur="500" fill="hold"/>
                                        <p:tgtEl>
                                          <p:spTgt spid="13"/>
                                        </p:tgtEl>
                                        <p:attrNameLst>
                                          <p:attrName>ppt_x</p:attrName>
                                        </p:attrNameLst>
                                      </p:cBhvr>
                                      <p:tavLst>
                                        <p:tav tm="0">
                                          <p:val>
                                            <p:strVal val="#ppt_x"/>
                                          </p:val>
                                        </p:tav>
                                        <p:tav tm="100000">
                                          <p:val>
                                            <p:strVal val="#ppt_x"/>
                                          </p:val>
                                        </p:tav>
                                      </p:tavLst>
                                    </p:anim>
                                    <p:anim calcmode="lin" valueType="num">
                                      <p:cBhvr>
                                        <p:cTn id="24" dur="5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anim calcmode="lin" valueType="num">
                                      <p:cBhvr>
                                        <p:cTn id="33" dur="500" fill="hold"/>
                                        <p:tgtEl>
                                          <p:spTgt spid="15"/>
                                        </p:tgtEl>
                                        <p:attrNameLst>
                                          <p:attrName>ppt_x</p:attrName>
                                        </p:attrNameLst>
                                      </p:cBhvr>
                                      <p:tavLst>
                                        <p:tav tm="0">
                                          <p:val>
                                            <p:strVal val="#ppt_x"/>
                                          </p:val>
                                        </p:tav>
                                        <p:tav tm="100000">
                                          <p:val>
                                            <p:strVal val="#ppt_x"/>
                                          </p:val>
                                        </p:tav>
                                      </p:tavLst>
                                    </p:anim>
                                    <p:anim calcmode="lin" valueType="num">
                                      <p:cBhvr>
                                        <p:cTn id="34" dur="5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anim calcmode="lin" valueType="num">
                                      <p:cBhvr>
                                        <p:cTn id="38" dur="500" fill="hold"/>
                                        <p:tgtEl>
                                          <p:spTgt spid="16"/>
                                        </p:tgtEl>
                                        <p:attrNameLst>
                                          <p:attrName>ppt_x</p:attrName>
                                        </p:attrNameLst>
                                      </p:cBhvr>
                                      <p:tavLst>
                                        <p:tav tm="0">
                                          <p:val>
                                            <p:strVal val="#ppt_x"/>
                                          </p:val>
                                        </p:tav>
                                        <p:tav tm="100000">
                                          <p:val>
                                            <p:strVal val="#ppt_x"/>
                                          </p:val>
                                        </p:tav>
                                      </p:tavLst>
                                    </p:anim>
                                    <p:anim calcmode="lin" valueType="num">
                                      <p:cBhvr>
                                        <p:cTn id="39" dur="5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anim calcmode="lin" valueType="num">
                                      <p:cBhvr>
                                        <p:cTn id="43" dur="500" fill="hold"/>
                                        <p:tgtEl>
                                          <p:spTgt spid="17"/>
                                        </p:tgtEl>
                                        <p:attrNameLst>
                                          <p:attrName>ppt_x</p:attrName>
                                        </p:attrNameLst>
                                      </p:cBhvr>
                                      <p:tavLst>
                                        <p:tav tm="0">
                                          <p:val>
                                            <p:strVal val="#ppt_x"/>
                                          </p:val>
                                        </p:tav>
                                        <p:tav tm="100000">
                                          <p:val>
                                            <p:strVal val="#ppt_x"/>
                                          </p:val>
                                        </p:tav>
                                      </p:tavLst>
                                    </p:anim>
                                    <p:anim calcmode="lin" valueType="num">
                                      <p:cBhvr>
                                        <p:cTn id="44" dur="5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anim calcmode="lin" valueType="num">
                                      <p:cBhvr>
                                        <p:cTn id="48" dur="500" fill="hold"/>
                                        <p:tgtEl>
                                          <p:spTgt spid="18"/>
                                        </p:tgtEl>
                                        <p:attrNameLst>
                                          <p:attrName>ppt_x</p:attrName>
                                        </p:attrNameLst>
                                      </p:cBhvr>
                                      <p:tavLst>
                                        <p:tav tm="0">
                                          <p:val>
                                            <p:strVal val="#ppt_x"/>
                                          </p:val>
                                        </p:tav>
                                        <p:tav tm="100000">
                                          <p:val>
                                            <p:strVal val="#ppt_x"/>
                                          </p:val>
                                        </p:tav>
                                      </p:tavLst>
                                    </p:anim>
                                    <p:anim calcmode="lin" valueType="num">
                                      <p:cBhvr>
                                        <p:cTn id="49" dur="5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anim calcmode="lin" valueType="num">
                                      <p:cBhvr>
                                        <p:cTn id="53" dur="500" fill="hold"/>
                                        <p:tgtEl>
                                          <p:spTgt spid="19"/>
                                        </p:tgtEl>
                                        <p:attrNameLst>
                                          <p:attrName>ppt_x</p:attrName>
                                        </p:attrNameLst>
                                      </p:cBhvr>
                                      <p:tavLst>
                                        <p:tav tm="0">
                                          <p:val>
                                            <p:strVal val="#ppt_x"/>
                                          </p:val>
                                        </p:tav>
                                        <p:tav tm="100000">
                                          <p:val>
                                            <p:strVal val="#ppt_x"/>
                                          </p:val>
                                        </p:tav>
                                      </p:tavLst>
                                    </p:anim>
                                    <p:anim calcmode="lin" valueType="num">
                                      <p:cBhvr>
                                        <p:cTn id="54" dur="5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anim calcmode="lin" valueType="num">
                                      <p:cBhvr>
                                        <p:cTn id="58" dur="500" fill="hold"/>
                                        <p:tgtEl>
                                          <p:spTgt spid="20"/>
                                        </p:tgtEl>
                                        <p:attrNameLst>
                                          <p:attrName>ppt_x</p:attrName>
                                        </p:attrNameLst>
                                      </p:cBhvr>
                                      <p:tavLst>
                                        <p:tav tm="0">
                                          <p:val>
                                            <p:strVal val="#ppt_x"/>
                                          </p:val>
                                        </p:tav>
                                        <p:tav tm="100000">
                                          <p:val>
                                            <p:strVal val="#ppt_x"/>
                                          </p:val>
                                        </p:tav>
                                      </p:tavLst>
                                    </p:anim>
                                    <p:anim calcmode="lin" valueType="num">
                                      <p:cBhvr>
                                        <p:cTn id="59" dur="5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anim calcmode="lin" valueType="num">
                                      <p:cBhvr>
                                        <p:cTn id="63" dur="500" fill="hold"/>
                                        <p:tgtEl>
                                          <p:spTgt spid="21"/>
                                        </p:tgtEl>
                                        <p:attrNameLst>
                                          <p:attrName>ppt_x</p:attrName>
                                        </p:attrNameLst>
                                      </p:cBhvr>
                                      <p:tavLst>
                                        <p:tav tm="0">
                                          <p:val>
                                            <p:strVal val="#ppt_x"/>
                                          </p:val>
                                        </p:tav>
                                        <p:tav tm="100000">
                                          <p:val>
                                            <p:strVal val="#ppt_x"/>
                                          </p:val>
                                        </p:tav>
                                      </p:tavLst>
                                    </p:anim>
                                    <p:anim calcmode="lin" valueType="num">
                                      <p:cBhvr>
                                        <p:cTn id="64" dur="5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anim calcmode="lin" valueType="num">
                                      <p:cBhvr>
                                        <p:cTn id="68" dur="500" fill="hold"/>
                                        <p:tgtEl>
                                          <p:spTgt spid="22"/>
                                        </p:tgtEl>
                                        <p:attrNameLst>
                                          <p:attrName>ppt_x</p:attrName>
                                        </p:attrNameLst>
                                      </p:cBhvr>
                                      <p:tavLst>
                                        <p:tav tm="0">
                                          <p:val>
                                            <p:strVal val="#ppt_x"/>
                                          </p:val>
                                        </p:tav>
                                        <p:tav tm="100000">
                                          <p:val>
                                            <p:strVal val="#ppt_x"/>
                                          </p:val>
                                        </p:tav>
                                      </p:tavLst>
                                    </p:anim>
                                    <p:anim calcmode="lin" valueType="num">
                                      <p:cBhvr>
                                        <p:cTn id="69" dur="5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anim calcmode="lin" valueType="num">
                                      <p:cBhvr>
                                        <p:cTn id="73" dur="500" fill="hold"/>
                                        <p:tgtEl>
                                          <p:spTgt spid="23"/>
                                        </p:tgtEl>
                                        <p:attrNameLst>
                                          <p:attrName>ppt_x</p:attrName>
                                        </p:attrNameLst>
                                      </p:cBhvr>
                                      <p:tavLst>
                                        <p:tav tm="0">
                                          <p:val>
                                            <p:strVal val="#ppt_x"/>
                                          </p:val>
                                        </p:tav>
                                        <p:tav tm="100000">
                                          <p:val>
                                            <p:strVal val="#ppt_x"/>
                                          </p:val>
                                        </p:tav>
                                      </p:tavLst>
                                    </p:anim>
                                    <p:anim calcmode="lin" valueType="num">
                                      <p:cBhvr>
                                        <p:cTn id="74" dur="500" fill="hold"/>
                                        <p:tgtEl>
                                          <p:spTgt spid="2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anim calcmode="lin" valueType="num">
                                      <p:cBhvr>
                                        <p:cTn id="78" dur="500" fill="hold"/>
                                        <p:tgtEl>
                                          <p:spTgt spid="24"/>
                                        </p:tgtEl>
                                        <p:attrNameLst>
                                          <p:attrName>ppt_x</p:attrName>
                                        </p:attrNameLst>
                                      </p:cBhvr>
                                      <p:tavLst>
                                        <p:tav tm="0">
                                          <p:val>
                                            <p:strVal val="#ppt_x"/>
                                          </p:val>
                                        </p:tav>
                                        <p:tav tm="100000">
                                          <p:val>
                                            <p:strVal val="#ppt_x"/>
                                          </p:val>
                                        </p:tav>
                                      </p:tavLst>
                                    </p:anim>
                                    <p:anim calcmode="lin" valueType="num">
                                      <p:cBhvr>
                                        <p:cTn id="7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animBg="1"/>
      <p:bldP spid="15" grpId="0"/>
      <p:bldP spid="16" grpId="0"/>
      <p:bldP spid="17" grpId="0"/>
      <p:bldP spid="18" grpId="0"/>
      <p:bldP spid="19" grpId="0"/>
      <p:bldP spid="20" grpId="0"/>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8A59341-E693-4ECB-9A36-66640749B7A4}"/>
              </a:ext>
            </a:extLst>
          </p:cNvPr>
          <p:cNvSpPr txBox="1"/>
          <p:nvPr/>
        </p:nvSpPr>
        <p:spPr>
          <a:xfrm>
            <a:off x="1226459" y="311481"/>
            <a:ext cx="1071472" cy="647550"/>
          </a:xfrm>
          <a:prstGeom prst="rect">
            <a:avLst/>
          </a:prstGeom>
          <a:noFill/>
        </p:spPr>
        <p:txBody>
          <a:bodyPr wrap="square">
            <a:spAutoFit/>
          </a:bodyPr>
          <a:lstStyle/>
          <a:p>
            <a:pPr marL="0" lvl="1" algn="ctr">
              <a:lnSpc>
                <a:spcPct val="80000"/>
              </a:lnSpc>
            </a:pPr>
            <a:r>
              <a:rPr lang="en-US" altLang="zh-CN" sz="4400" b="1" dirty="0" err="1">
                <a:solidFill>
                  <a:srgbClr val="B04474"/>
                </a:solidFill>
                <a:latin typeface="Calibri" panose="020F0502020204030204" pitchFamily="34" charset="0"/>
                <a:ea typeface="Tahoma" pitchFamily="34" charset="0"/>
                <a:cs typeface="Tahoma" pitchFamily="34" charset="0"/>
              </a:rPr>
              <a:t>eID</a:t>
            </a:r>
            <a:endParaRPr lang="en-US" altLang="zh-CN" sz="4400" b="1" dirty="0">
              <a:solidFill>
                <a:srgbClr val="B04474"/>
              </a:solidFill>
              <a:latin typeface="Calibri" panose="020F0502020204030204" pitchFamily="34" charset="0"/>
              <a:ea typeface="Tahoma" pitchFamily="34" charset="0"/>
              <a:cs typeface="Tahoma" pitchFamily="34" charset="0"/>
            </a:endParaRPr>
          </a:p>
        </p:txBody>
      </p:sp>
      <p:sp>
        <p:nvSpPr>
          <p:cNvPr id="9" name="Rectangle 110">
            <a:extLst>
              <a:ext uri="{FF2B5EF4-FFF2-40B4-BE49-F238E27FC236}">
                <a16:creationId xmlns:a16="http://schemas.microsoft.com/office/drawing/2014/main" id="{AE8BB14C-976F-4B74-A2A2-D3436F0AAA0D}"/>
              </a:ext>
            </a:extLst>
          </p:cNvPr>
          <p:cNvSpPr/>
          <p:nvPr/>
        </p:nvSpPr>
        <p:spPr>
          <a:xfrm>
            <a:off x="0" y="446823"/>
            <a:ext cx="1105315"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文本框 9">
            <a:extLst>
              <a:ext uri="{FF2B5EF4-FFF2-40B4-BE49-F238E27FC236}">
                <a16:creationId xmlns:a16="http://schemas.microsoft.com/office/drawing/2014/main" id="{6D0D849F-A06F-43F8-8E68-8CF144F2BFA0}"/>
              </a:ext>
            </a:extLst>
          </p:cNvPr>
          <p:cNvSpPr txBox="1"/>
          <p:nvPr/>
        </p:nvSpPr>
        <p:spPr>
          <a:xfrm>
            <a:off x="76200" y="1130137"/>
            <a:ext cx="11855347" cy="5401479"/>
          </a:xfrm>
          <a:prstGeom prst="rect">
            <a:avLst/>
          </a:prstGeom>
          <a:noFill/>
        </p:spPr>
        <p:txBody>
          <a:bodyPr wrap="square" rtlCol="0">
            <a:spAutoFit/>
          </a:bodyPr>
          <a:lstStyle/>
          <a:p>
            <a:pPr algn="l"/>
            <a:r>
              <a:rPr lang="zh-CN" altLang="en-US" sz="2300" dirty="0">
                <a:solidFill>
                  <a:schemeClr val="bg1"/>
                </a:solidFill>
                <a:effectLst/>
                <a:highlight>
                  <a:srgbClr val="141E40"/>
                </a:highlight>
                <a:latin typeface="-apple-system"/>
              </a:rPr>
              <a:t>         </a:t>
            </a:r>
            <a:r>
              <a:rPr lang="zh-CN" altLang="en-US" sz="2300" b="1" dirty="0">
                <a:solidFill>
                  <a:schemeClr val="bg1"/>
                </a:solidFill>
                <a:effectLst/>
                <a:highlight>
                  <a:srgbClr val="141E40"/>
                </a:highlight>
                <a:latin typeface="-apple-system"/>
              </a:rPr>
              <a:t>第三方网站接入该系统</a:t>
            </a:r>
            <a:r>
              <a:rPr lang="zh-CN" altLang="en-US" sz="2300" b="1" i="0" dirty="0">
                <a:solidFill>
                  <a:srgbClr val="B04474"/>
                </a:solidFill>
                <a:effectLst/>
                <a:highlight>
                  <a:srgbClr val="141E40"/>
                </a:highlight>
                <a:latin typeface="-apple-system"/>
              </a:rPr>
              <a:t>积极性不高</a:t>
            </a:r>
            <a:r>
              <a:rPr lang="zh-CN" altLang="en-US" sz="2300" b="1" i="1" dirty="0">
                <a:solidFill>
                  <a:schemeClr val="bg1"/>
                </a:solidFill>
                <a:effectLst/>
                <a:highlight>
                  <a:srgbClr val="141E40"/>
                </a:highlight>
                <a:latin typeface="-apple-system"/>
              </a:rPr>
              <a:t>，</a:t>
            </a:r>
            <a:r>
              <a:rPr lang="zh-CN" altLang="en-US" sz="2300" b="1" dirty="0">
                <a:solidFill>
                  <a:schemeClr val="bg1"/>
                </a:solidFill>
                <a:effectLst/>
                <a:highlight>
                  <a:srgbClr val="141E40"/>
                </a:highlight>
                <a:latin typeface="-apple-system"/>
              </a:rPr>
              <a:t>随着技术发展，第三方网站具备了更加便捷的验证途径，比如</a:t>
            </a:r>
            <a:r>
              <a:rPr lang="zh-CN" altLang="en-US" sz="2300" b="1" dirty="0">
                <a:solidFill>
                  <a:srgbClr val="B04474"/>
                </a:solidFill>
                <a:effectLst/>
                <a:highlight>
                  <a:srgbClr val="141E40"/>
                </a:highlight>
                <a:latin typeface="-apple-system"/>
              </a:rPr>
              <a:t>支付宝</a:t>
            </a:r>
            <a:r>
              <a:rPr lang="zh-CN" altLang="en-US" sz="2300" b="1" dirty="0">
                <a:solidFill>
                  <a:schemeClr val="bg1"/>
                </a:solidFill>
                <a:effectLst/>
                <a:highlight>
                  <a:srgbClr val="141E40"/>
                </a:highlight>
                <a:latin typeface="-apple-system"/>
              </a:rPr>
              <a:t>已经具备了</a:t>
            </a:r>
            <a:r>
              <a:rPr lang="zh-CN" altLang="en-US" sz="2300" b="1" dirty="0">
                <a:solidFill>
                  <a:srgbClr val="B04474"/>
                </a:solidFill>
                <a:effectLst/>
                <a:highlight>
                  <a:srgbClr val="141E40"/>
                </a:highlight>
                <a:latin typeface="-apple-system"/>
              </a:rPr>
              <a:t>独立可靠的成套验证系统</a:t>
            </a:r>
            <a:r>
              <a:rPr lang="zh-CN" altLang="en-US" sz="2300" b="1" dirty="0">
                <a:solidFill>
                  <a:schemeClr val="bg1"/>
                </a:solidFill>
                <a:effectLst/>
                <a:highlight>
                  <a:srgbClr val="141E40"/>
                </a:highlight>
                <a:latin typeface="-apple-system"/>
              </a:rPr>
              <a:t>，其自身及使用其接口的第三方网站都可以通过</a:t>
            </a:r>
            <a:r>
              <a:rPr lang="zh-CN" altLang="en-US" sz="2300" b="1" dirty="0">
                <a:solidFill>
                  <a:srgbClr val="B04474"/>
                </a:solidFill>
                <a:effectLst/>
                <a:highlight>
                  <a:srgbClr val="141E40"/>
                </a:highlight>
                <a:latin typeface="-apple-system"/>
              </a:rPr>
              <a:t>芝麻认证授权</a:t>
            </a:r>
            <a:r>
              <a:rPr lang="zh-CN" altLang="en-US" sz="2300" b="1" dirty="0">
                <a:solidFill>
                  <a:schemeClr val="bg1"/>
                </a:solidFill>
                <a:effectLst/>
                <a:highlight>
                  <a:srgbClr val="141E40"/>
                </a:highlight>
                <a:latin typeface="-apple-system"/>
              </a:rPr>
              <a:t>，而且不需要用户再次上传身份证照，其完成在线身份核验的功能与</a:t>
            </a:r>
            <a:r>
              <a:rPr lang="en-US" altLang="zh-CN" sz="2300" b="1" dirty="0" err="1">
                <a:solidFill>
                  <a:schemeClr val="bg1"/>
                </a:solidFill>
                <a:effectLst/>
                <a:highlight>
                  <a:srgbClr val="141E40"/>
                </a:highlight>
                <a:latin typeface="-apple-system"/>
              </a:rPr>
              <a:t>eID</a:t>
            </a:r>
            <a:r>
              <a:rPr lang="zh-CN" altLang="en-US" sz="2300" b="1" dirty="0">
                <a:solidFill>
                  <a:schemeClr val="bg1"/>
                </a:solidFill>
                <a:effectLst/>
                <a:highlight>
                  <a:srgbClr val="141E40"/>
                </a:highlight>
                <a:latin typeface="-apple-system"/>
              </a:rPr>
              <a:t>等同，就让</a:t>
            </a:r>
            <a:r>
              <a:rPr lang="en-US" altLang="zh-CN" sz="2300" b="1" dirty="0" err="1">
                <a:solidFill>
                  <a:schemeClr val="bg1"/>
                </a:solidFill>
                <a:effectLst/>
                <a:highlight>
                  <a:srgbClr val="141E40"/>
                </a:highlight>
                <a:latin typeface="-apple-system"/>
              </a:rPr>
              <a:t>eID</a:t>
            </a:r>
            <a:r>
              <a:rPr lang="zh-CN" altLang="en-US" sz="2300" b="1" dirty="0">
                <a:solidFill>
                  <a:schemeClr val="bg1"/>
                </a:solidFill>
                <a:effectLst/>
                <a:highlight>
                  <a:srgbClr val="141E40"/>
                </a:highlight>
                <a:latin typeface="-apple-system"/>
              </a:rPr>
              <a:t>市场需求已不再那么迫切。</a:t>
            </a:r>
            <a:endParaRPr lang="en-US" altLang="zh-CN" sz="2300" b="1" dirty="0">
              <a:solidFill>
                <a:schemeClr val="bg1"/>
              </a:solidFill>
              <a:effectLst/>
              <a:highlight>
                <a:srgbClr val="141E40"/>
              </a:highlight>
              <a:latin typeface="-apple-system"/>
            </a:endParaRPr>
          </a:p>
          <a:p>
            <a:pPr algn="l"/>
            <a:r>
              <a:rPr lang="en-US" altLang="zh-CN" sz="2300" b="1" dirty="0">
                <a:solidFill>
                  <a:schemeClr val="bg1"/>
                </a:solidFill>
                <a:highlight>
                  <a:srgbClr val="141E40"/>
                </a:highlight>
                <a:latin typeface="-apple-system"/>
              </a:rPr>
              <a:t>         </a:t>
            </a:r>
            <a:r>
              <a:rPr lang="en-US" altLang="zh-CN" sz="2300" b="1" dirty="0" err="1">
                <a:solidFill>
                  <a:schemeClr val="bg1"/>
                </a:solidFill>
                <a:effectLst/>
                <a:highlight>
                  <a:srgbClr val="141E40"/>
                </a:highlight>
                <a:latin typeface="-apple-system"/>
              </a:rPr>
              <a:t>eID</a:t>
            </a:r>
            <a:r>
              <a:rPr lang="zh-CN" altLang="en-US" sz="2300" b="1" dirty="0">
                <a:solidFill>
                  <a:schemeClr val="bg1"/>
                </a:solidFill>
                <a:effectLst/>
                <a:highlight>
                  <a:srgbClr val="141E40"/>
                </a:highlight>
                <a:latin typeface="-apple-system"/>
              </a:rPr>
              <a:t>实现了实名制却</a:t>
            </a:r>
            <a:r>
              <a:rPr lang="zh-CN" altLang="en-US" sz="2300" b="1" dirty="0">
                <a:solidFill>
                  <a:srgbClr val="B04474"/>
                </a:solidFill>
                <a:effectLst/>
                <a:highlight>
                  <a:srgbClr val="141E40"/>
                </a:highlight>
                <a:latin typeface="-apple-system"/>
              </a:rPr>
              <a:t>避免了网站直接接触用户身份信息</a:t>
            </a:r>
            <a:r>
              <a:rPr lang="zh-CN" altLang="en-US" sz="2300" b="1" dirty="0">
                <a:solidFill>
                  <a:schemeClr val="bg1"/>
                </a:solidFill>
                <a:effectLst/>
                <a:highlight>
                  <a:srgbClr val="141E40"/>
                </a:highlight>
                <a:latin typeface="-apple-system"/>
              </a:rPr>
              <a:t>，使得网站只知道该用户完成了实名认证但却不知道他是谁，很好的保护了用户隐私和安全。但是很</a:t>
            </a:r>
            <a:r>
              <a:rPr lang="zh-CN" altLang="en-US" sz="2300" b="1" dirty="0">
                <a:solidFill>
                  <a:srgbClr val="B04474"/>
                </a:solidFill>
                <a:effectLst/>
                <a:highlight>
                  <a:srgbClr val="141E40"/>
                </a:highlight>
                <a:latin typeface="-apple-system"/>
              </a:rPr>
              <a:t>显然，如果没有法律强制性要求，谁都不愿放弃对用户信息</a:t>
            </a:r>
            <a:r>
              <a:rPr lang="zh-CN" altLang="en-US" sz="2300" b="1" i="0" dirty="0">
                <a:solidFill>
                  <a:srgbClr val="B04474"/>
                </a:solidFill>
                <a:effectLst/>
                <a:highlight>
                  <a:srgbClr val="141E40"/>
                </a:highlight>
                <a:latin typeface="-apple-system"/>
              </a:rPr>
              <a:t>的控制</a:t>
            </a:r>
            <a:r>
              <a:rPr lang="zh-CN" altLang="en-US" sz="2300" b="1" dirty="0">
                <a:solidFill>
                  <a:schemeClr val="bg1"/>
                </a:solidFill>
                <a:highlight>
                  <a:srgbClr val="141E40"/>
                </a:highlight>
                <a:latin typeface="-apple-system"/>
              </a:rPr>
              <a:t>。</a:t>
            </a:r>
            <a:endParaRPr lang="en-US" altLang="zh-CN" sz="2300" b="1" dirty="0">
              <a:solidFill>
                <a:schemeClr val="bg1"/>
              </a:solidFill>
              <a:highlight>
                <a:srgbClr val="141E40"/>
              </a:highlight>
              <a:latin typeface="-apple-system"/>
            </a:endParaRPr>
          </a:p>
          <a:p>
            <a:pPr algn="l"/>
            <a:r>
              <a:rPr lang="en-US" altLang="zh-CN" sz="2300" b="1" i="0" dirty="0">
                <a:solidFill>
                  <a:schemeClr val="bg1"/>
                </a:solidFill>
                <a:effectLst/>
                <a:highlight>
                  <a:srgbClr val="141E40"/>
                </a:highlight>
                <a:latin typeface="-apple-system"/>
              </a:rPr>
              <a:t>         </a:t>
            </a:r>
            <a:r>
              <a:rPr lang="zh-CN" altLang="en-US" sz="2300" b="1" i="0" dirty="0">
                <a:solidFill>
                  <a:schemeClr val="bg1"/>
                </a:solidFill>
                <a:effectLst/>
                <a:highlight>
                  <a:srgbClr val="141E40"/>
                </a:highlight>
                <a:latin typeface="-apple-system"/>
              </a:rPr>
              <a:t>其实</a:t>
            </a:r>
            <a:r>
              <a:rPr lang="en-US" altLang="zh-CN" sz="2300" b="1" i="0" dirty="0" err="1">
                <a:solidFill>
                  <a:schemeClr val="bg1"/>
                </a:solidFill>
                <a:effectLst/>
                <a:highlight>
                  <a:srgbClr val="141E40"/>
                </a:highlight>
                <a:latin typeface="-apple-system"/>
              </a:rPr>
              <a:t>eID</a:t>
            </a:r>
            <a:r>
              <a:rPr lang="zh-CN" altLang="en-US" sz="2300" b="1" i="0" dirty="0">
                <a:solidFill>
                  <a:schemeClr val="bg1"/>
                </a:solidFill>
                <a:effectLst/>
                <a:highlight>
                  <a:srgbClr val="141E40"/>
                </a:highlight>
                <a:latin typeface="-apple-system"/>
              </a:rPr>
              <a:t>嵌入在身份证中最合适不过，为什么偏偏要选择嵌入在工商银行卡中，并且这么多年了，几乎没人知道</a:t>
            </a:r>
            <a:r>
              <a:rPr lang="en-US" altLang="zh-CN" sz="2300" b="1" i="0" dirty="0" err="1">
                <a:solidFill>
                  <a:schemeClr val="bg1"/>
                </a:solidFill>
                <a:effectLst/>
                <a:highlight>
                  <a:srgbClr val="141E40"/>
                </a:highlight>
                <a:latin typeface="-apple-system"/>
              </a:rPr>
              <a:t>eID</a:t>
            </a:r>
            <a:r>
              <a:rPr lang="zh-CN" altLang="en-US" sz="2300" b="1" i="0" dirty="0">
                <a:solidFill>
                  <a:schemeClr val="bg1"/>
                </a:solidFill>
                <a:effectLst/>
                <a:highlight>
                  <a:srgbClr val="141E40"/>
                </a:highlight>
                <a:latin typeface="-apple-system"/>
              </a:rPr>
              <a:t>存在？</a:t>
            </a:r>
            <a:r>
              <a:rPr lang="en-US" altLang="zh-CN" sz="2300" b="1" i="0" dirty="0">
                <a:solidFill>
                  <a:schemeClr val="bg1"/>
                </a:solidFill>
                <a:effectLst/>
                <a:highlight>
                  <a:srgbClr val="141E40"/>
                </a:highlight>
                <a:latin typeface="-apple-system"/>
              </a:rPr>
              <a:t>14e</a:t>
            </a:r>
            <a:r>
              <a:rPr lang="zh-CN" altLang="en-US" sz="2300" b="1" i="0" dirty="0">
                <a:solidFill>
                  <a:schemeClr val="bg1"/>
                </a:solidFill>
                <a:effectLst/>
                <a:highlight>
                  <a:srgbClr val="141E40"/>
                </a:highlight>
                <a:latin typeface="-apple-system"/>
              </a:rPr>
              <a:t>人</a:t>
            </a:r>
            <a:r>
              <a:rPr lang="zh-CN" altLang="en-US" sz="2300" b="1" i="0" dirty="0">
                <a:solidFill>
                  <a:srgbClr val="B04474"/>
                </a:solidFill>
                <a:effectLst/>
                <a:highlight>
                  <a:srgbClr val="141E40"/>
                </a:highlight>
                <a:latin typeface="-apple-system"/>
              </a:rPr>
              <a:t>换证成本极高</a:t>
            </a:r>
            <a:r>
              <a:rPr lang="zh-CN" altLang="en-US" sz="2300" b="1" i="0" dirty="0">
                <a:solidFill>
                  <a:schemeClr val="bg1"/>
                </a:solidFill>
                <a:effectLst/>
                <a:highlight>
                  <a:srgbClr val="141E40"/>
                </a:highlight>
                <a:latin typeface="-apple-system"/>
              </a:rPr>
              <a:t>，且</a:t>
            </a:r>
            <a:r>
              <a:rPr lang="en-US" altLang="zh-CN" sz="2300" b="1" i="0" dirty="0" err="1">
                <a:solidFill>
                  <a:schemeClr val="bg1"/>
                </a:solidFill>
                <a:effectLst/>
                <a:highlight>
                  <a:srgbClr val="141E40"/>
                </a:highlight>
                <a:latin typeface="-apple-system"/>
              </a:rPr>
              <a:t>eID</a:t>
            </a:r>
            <a:r>
              <a:rPr lang="zh-CN" altLang="en-US" sz="2300" b="1" i="0" dirty="0">
                <a:solidFill>
                  <a:schemeClr val="bg1"/>
                </a:solidFill>
                <a:effectLst/>
                <a:highlight>
                  <a:srgbClr val="141E40"/>
                </a:highlight>
                <a:latin typeface="-apple-system"/>
              </a:rPr>
              <a:t>技术在不断发展，</a:t>
            </a:r>
            <a:r>
              <a:rPr lang="en-US" altLang="zh-CN" sz="2300" b="1" i="0" dirty="0" err="1">
                <a:solidFill>
                  <a:schemeClr val="bg1"/>
                </a:solidFill>
                <a:effectLst/>
                <a:highlight>
                  <a:srgbClr val="141E40"/>
                </a:highlight>
                <a:latin typeface="-apple-system"/>
              </a:rPr>
              <a:t>eID</a:t>
            </a:r>
            <a:r>
              <a:rPr lang="zh-CN" altLang="en-US" sz="2300" b="1" i="0" dirty="0">
                <a:solidFill>
                  <a:schemeClr val="bg1"/>
                </a:solidFill>
                <a:effectLst/>
                <a:highlight>
                  <a:srgbClr val="141E40"/>
                </a:highlight>
                <a:latin typeface="-apple-system"/>
              </a:rPr>
              <a:t>硬件升级就只能通过再换发新证予以解决。又是很大的成本，因此</a:t>
            </a:r>
            <a:r>
              <a:rPr lang="en-US" altLang="zh-CN" sz="2300" b="1" i="0" dirty="0" err="1">
                <a:solidFill>
                  <a:schemeClr val="bg1"/>
                </a:solidFill>
                <a:effectLst/>
                <a:highlight>
                  <a:srgbClr val="141E40"/>
                </a:highlight>
                <a:latin typeface="-apple-system"/>
              </a:rPr>
              <a:t>eID</a:t>
            </a:r>
            <a:r>
              <a:rPr lang="zh-CN" altLang="en-US" sz="2300" b="1" i="0" dirty="0">
                <a:solidFill>
                  <a:schemeClr val="bg1"/>
                </a:solidFill>
                <a:effectLst/>
                <a:highlight>
                  <a:srgbClr val="141E40"/>
                </a:highlight>
                <a:latin typeface="-apple-system"/>
              </a:rPr>
              <a:t>就转放在了银行卡上。在办理银行业务时，即审核了用户身份，又签发了</a:t>
            </a:r>
            <a:r>
              <a:rPr lang="en-US" altLang="zh-CN" sz="2300" b="1" i="0" dirty="0" err="1">
                <a:solidFill>
                  <a:schemeClr val="bg1"/>
                </a:solidFill>
                <a:effectLst/>
                <a:highlight>
                  <a:srgbClr val="141E40"/>
                </a:highlight>
                <a:latin typeface="-apple-system"/>
              </a:rPr>
              <a:t>eID</a:t>
            </a:r>
            <a:r>
              <a:rPr lang="zh-CN" altLang="en-US" sz="2300" b="1" i="0" dirty="0">
                <a:solidFill>
                  <a:schemeClr val="bg1"/>
                </a:solidFill>
                <a:effectLst/>
                <a:highlight>
                  <a:srgbClr val="141E40"/>
                </a:highlight>
                <a:latin typeface="-apple-system"/>
              </a:rPr>
              <a:t>载体，还避免了成堆用户挤到派出所要求办身份证的压力。</a:t>
            </a:r>
            <a:endParaRPr lang="en-US" altLang="zh-CN" sz="2300" b="1" i="0" dirty="0">
              <a:solidFill>
                <a:schemeClr val="bg1"/>
              </a:solidFill>
              <a:effectLst/>
              <a:highlight>
                <a:srgbClr val="141E40"/>
              </a:highlight>
              <a:latin typeface="-apple-system"/>
            </a:endParaRPr>
          </a:p>
          <a:p>
            <a:pPr algn="l"/>
            <a:r>
              <a:rPr lang="zh-CN" altLang="en-US" sz="2300" b="1" i="0" dirty="0">
                <a:solidFill>
                  <a:schemeClr val="bg1"/>
                </a:solidFill>
                <a:effectLst/>
                <a:highlight>
                  <a:srgbClr val="141E40"/>
                </a:highlight>
                <a:latin typeface="-apple-system"/>
              </a:rPr>
              <a:t>         但是很可惜，最初</a:t>
            </a:r>
            <a:r>
              <a:rPr lang="zh-CN" altLang="en-US" sz="2300" b="1" i="0" dirty="0">
                <a:solidFill>
                  <a:srgbClr val="B04474"/>
                </a:solidFill>
                <a:effectLst/>
                <a:highlight>
                  <a:srgbClr val="141E40"/>
                </a:highlight>
                <a:latin typeface="-apple-system"/>
              </a:rPr>
              <a:t>因为各种原因银行积极性并不高</a:t>
            </a:r>
            <a:r>
              <a:rPr lang="zh-CN" altLang="en-US" sz="2300" b="1" i="0" dirty="0">
                <a:solidFill>
                  <a:schemeClr val="bg1"/>
                </a:solidFill>
                <a:effectLst/>
                <a:highlight>
                  <a:srgbClr val="141E40"/>
                </a:highlight>
                <a:latin typeface="-apple-system"/>
              </a:rPr>
              <a:t>，所以之前在市面上很少见到。</a:t>
            </a:r>
            <a:endParaRPr lang="en-US" altLang="zh-CN" sz="2300" b="1" i="0" dirty="0">
              <a:solidFill>
                <a:schemeClr val="bg1"/>
              </a:solidFill>
              <a:effectLst/>
              <a:highlight>
                <a:srgbClr val="141E40"/>
              </a:highlight>
              <a:latin typeface="-apple-system"/>
            </a:endParaRPr>
          </a:p>
          <a:p>
            <a:pPr algn="l"/>
            <a:r>
              <a:rPr lang="zh-CN" altLang="en-US" sz="2300" b="1" dirty="0">
                <a:solidFill>
                  <a:schemeClr val="bg1"/>
                </a:solidFill>
                <a:highlight>
                  <a:srgbClr val="141E40"/>
                </a:highlight>
                <a:latin typeface="-apple-system"/>
              </a:rPr>
              <a:t>但是目前工商银行已经试点发行超</a:t>
            </a:r>
            <a:r>
              <a:rPr lang="en-US" altLang="zh-CN" sz="2300" b="1" dirty="0">
                <a:solidFill>
                  <a:schemeClr val="bg1"/>
                </a:solidFill>
                <a:highlight>
                  <a:srgbClr val="141E40"/>
                </a:highlight>
                <a:latin typeface="-apple-system"/>
              </a:rPr>
              <a:t>7000</a:t>
            </a:r>
            <a:r>
              <a:rPr lang="zh-CN" altLang="en-US" sz="2300" b="1" dirty="0">
                <a:solidFill>
                  <a:schemeClr val="bg1"/>
                </a:solidFill>
                <a:highlight>
                  <a:srgbClr val="141E40"/>
                </a:highlight>
                <a:latin typeface="-apple-system"/>
              </a:rPr>
              <a:t>万张</a:t>
            </a:r>
            <a:r>
              <a:rPr lang="en-US" altLang="zh-CN" sz="2300" b="1" dirty="0" err="1">
                <a:solidFill>
                  <a:schemeClr val="bg1"/>
                </a:solidFill>
                <a:highlight>
                  <a:srgbClr val="141E40"/>
                </a:highlight>
                <a:latin typeface="-apple-system"/>
              </a:rPr>
              <a:t>eID</a:t>
            </a:r>
            <a:r>
              <a:rPr lang="zh-CN" altLang="en-US" sz="2300" b="1" dirty="0">
                <a:solidFill>
                  <a:schemeClr val="bg1"/>
                </a:solidFill>
                <a:highlight>
                  <a:srgbClr val="141E40"/>
                </a:highlight>
                <a:latin typeface="-apple-system"/>
              </a:rPr>
              <a:t>银行卡（截至</a:t>
            </a:r>
            <a:r>
              <a:rPr lang="en-US" altLang="zh-CN" sz="2300" b="1" dirty="0">
                <a:solidFill>
                  <a:schemeClr val="bg1"/>
                </a:solidFill>
                <a:highlight>
                  <a:srgbClr val="141E40"/>
                </a:highlight>
                <a:latin typeface="-apple-system"/>
              </a:rPr>
              <a:t>2021</a:t>
            </a:r>
            <a:r>
              <a:rPr lang="zh-CN" altLang="en-US" sz="2300" b="1" dirty="0">
                <a:solidFill>
                  <a:schemeClr val="bg1"/>
                </a:solidFill>
                <a:highlight>
                  <a:srgbClr val="141E40"/>
                </a:highlight>
                <a:latin typeface="-apple-system"/>
              </a:rPr>
              <a:t>年</a:t>
            </a:r>
            <a:r>
              <a:rPr lang="en-US" altLang="zh-CN" sz="2300" b="1" dirty="0">
                <a:solidFill>
                  <a:schemeClr val="bg1"/>
                </a:solidFill>
                <a:highlight>
                  <a:srgbClr val="141E40"/>
                </a:highlight>
                <a:latin typeface="-apple-system"/>
              </a:rPr>
              <a:t>4</a:t>
            </a:r>
            <a:r>
              <a:rPr lang="zh-CN" altLang="en-US" sz="2300" b="1" dirty="0">
                <a:solidFill>
                  <a:schemeClr val="bg1"/>
                </a:solidFill>
                <a:highlight>
                  <a:srgbClr val="141E40"/>
                </a:highlight>
                <a:latin typeface="-apple-system"/>
              </a:rPr>
              <a:t>月数据），中信网安和三大运营商发行的</a:t>
            </a:r>
            <a:r>
              <a:rPr lang="en-US" altLang="zh-CN" sz="2300" b="1" dirty="0">
                <a:solidFill>
                  <a:schemeClr val="bg1"/>
                </a:solidFill>
                <a:highlight>
                  <a:srgbClr val="141E40"/>
                </a:highlight>
                <a:latin typeface="-apple-system"/>
              </a:rPr>
              <a:t>SIM </a:t>
            </a:r>
            <a:r>
              <a:rPr lang="en-US" altLang="zh-CN" sz="2300" b="1" dirty="0" err="1">
                <a:solidFill>
                  <a:schemeClr val="bg1"/>
                </a:solidFill>
                <a:highlight>
                  <a:srgbClr val="141E40"/>
                </a:highlight>
                <a:latin typeface="-apple-system"/>
              </a:rPr>
              <a:t>eID</a:t>
            </a:r>
            <a:r>
              <a:rPr lang="zh-CN" altLang="en-US" sz="2300" b="1" dirty="0">
                <a:solidFill>
                  <a:schemeClr val="bg1"/>
                </a:solidFill>
                <a:highlight>
                  <a:srgbClr val="141E40"/>
                </a:highlight>
                <a:latin typeface="-apple-system"/>
              </a:rPr>
              <a:t>卡也在深圳试点发卡</a:t>
            </a:r>
            <a:r>
              <a:rPr lang="en-US" altLang="zh-CN" sz="2300" b="1" dirty="0">
                <a:solidFill>
                  <a:schemeClr val="bg1"/>
                </a:solidFill>
                <a:highlight>
                  <a:srgbClr val="141E40"/>
                </a:highlight>
                <a:latin typeface="-apple-system"/>
              </a:rPr>
              <a:t>……</a:t>
            </a:r>
          </a:p>
        </p:txBody>
      </p:sp>
      <p:sp>
        <p:nvSpPr>
          <p:cNvPr id="11" name="文本框 10">
            <a:extLst>
              <a:ext uri="{FF2B5EF4-FFF2-40B4-BE49-F238E27FC236}">
                <a16:creationId xmlns:a16="http://schemas.microsoft.com/office/drawing/2014/main" id="{93A7C3F7-6A65-4540-B26D-1E309A63BC35}"/>
              </a:ext>
            </a:extLst>
          </p:cNvPr>
          <p:cNvSpPr txBox="1"/>
          <p:nvPr/>
        </p:nvSpPr>
        <p:spPr>
          <a:xfrm>
            <a:off x="3514725" y="384075"/>
            <a:ext cx="5867400" cy="492443"/>
          </a:xfrm>
          <a:prstGeom prst="rect">
            <a:avLst/>
          </a:prstGeom>
          <a:noFill/>
        </p:spPr>
        <p:txBody>
          <a:bodyPr wrap="square" rtlCol="0">
            <a:spAutoFit/>
          </a:bodyPr>
          <a:lstStyle/>
          <a:p>
            <a:r>
              <a:rPr lang="zh-CN" altLang="en-US" sz="2600" dirty="0">
                <a:solidFill>
                  <a:schemeClr val="bg1"/>
                </a:solidFill>
              </a:rPr>
              <a:t>为什么我们几乎看不到</a:t>
            </a:r>
            <a:r>
              <a:rPr lang="en-US" altLang="zh-CN" sz="2600" dirty="0" err="1">
                <a:solidFill>
                  <a:schemeClr val="bg1"/>
                </a:solidFill>
              </a:rPr>
              <a:t>eID</a:t>
            </a:r>
            <a:r>
              <a:rPr lang="zh-CN" altLang="en-US" sz="2600" dirty="0">
                <a:solidFill>
                  <a:schemeClr val="bg1"/>
                </a:solidFill>
              </a:rPr>
              <a:t>的身影？</a:t>
            </a:r>
          </a:p>
        </p:txBody>
      </p:sp>
    </p:spTree>
    <p:extLst>
      <p:ext uri="{BB962C8B-B14F-4D97-AF65-F5344CB8AC3E}">
        <p14:creationId xmlns:p14="http://schemas.microsoft.com/office/powerpoint/2010/main" val="534668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5640" y="2604977"/>
            <a:ext cx="5760720" cy="1475533"/>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3586153" y="2446607"/>
            <a:ext cx="5019696" cy="109478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zh-CN" sz="6500" dirty="0">
                <a:effectLst/>
                <a:latin typeface="Calibri" panose="020F0502020204030204" pitchFamily="34" charset="0"/>
              </a:rPr>
              <a:t>Thank You</a:t>
            </a:r>
            <a:endParaRPr lang="en-US" altLang="ko-KR" sz="6500" dirty="0">
              <a:effectLst/>
              <a:latin typeface="Calibri" panose="020F0502020204030204" pitchFamily="34" charset="0"/>
            </a:endParaRPr>
          </a:p>
        </p:txBody>
      </p:sp>
      <p:sp>
        <p:nvSpPr>
          <p:cNvPr id="7" name="Rectangle 3"/>
          <p:cNvSpPr txBox="1">
            <a:spLocks noChangeArrowheads="1"/>
          </p:cNvSpPr>
          <p:nvPr/>
        </p:nvSpPr>
        <p:spPr bwMode="auto">
          <a:xfrm>
            <a:off x="3517899" y="3593327"/>
            <a:ext cx="5156200" cy="4638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zh-CN" sz="2400" b="0" dirty="0">
                <a:effectLst/>
                <a:latin typeface="Calibri" panose="020F0502020204030204" pitchFamily="34" charset="0"/>
              </a:rPr>
              <a:t>Thank You For Your Listening</a:t>
            </a:r>
            <a:endParaRPr lang="en-US" altLang="ko-KR" sz="2400" b="0" dirty="0">
              <a:effectLst/>
              <a:latin typeface="Calibri" panose="020F0502020204030204" pitchFamily="34" charset="0"/>
            </a:endParaRPr>
          </a:p>
        </p:txBody>
      </p:sp>
      <p:cxnSp>
        <p:nvCxnSpPr>
          <p:cNvPr id="8" name="Straight Connector 7"/>
          <p:cNvCxnSpPr/>
          <p:nvPr/>
        </p:nvCxnSpPr>
        <p:spPr>
          <a:xfrm>
            <a:off x="3586151" y="3457605"/>
            <a:ext cx="5019697"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197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0748" y="1533702"/>
            <a:ext cx="5530501" cy="1299598"/>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3859623" y="1681968"/>
            <a:ext cx="4472753" cy="556179"/>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zh-CN" altLang="en-US" sz="3000" b="0" dirty="0">
                <a:effectLst/>
                <a:latin typeface="微软雅黑" panose="020B0503020204020204" pitchFamily="34" charset="-122"/>
                <a:ea typeface="微软雅黑" panose="020B0503020204020204" pitchFamily="34" charset="-122"/>
              </a:rPr>
              <a:t>目  录</a:t>
            </a:r>
            <a:endParaRPr lang="en-US" altLang="ko-KR" sz="3000" b="0" dirty="0">
              <a:effectLst/>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4765674" y="2346409"/>
            <a:ext cx="2660650" cy="3253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1500" b="0" dirty="0">
                <a:effectLst/>
                <a:latin typeface="微软雅黑" panose="020B0503020204020204" pitchFamily="34" charset="-122"/>
                <a:ea typeface="微软雅黑" panose="020B0503020204020204" pitchFamily="34" charset="-122"/>
              </a:rPr>
              <a:t>CONTENTS</a:t>
            </a:r>
          </a:p>
        </p:txBody>
      </p:sp>
      <p:cxnSp>
        <p:nvCxnSpPr>
          <p:cNvPr id="28" name="Straight Connector 27"/>
          <p:cNvCxnSpPr/>
          <p:nvPr/>
        </p:nvCxnSpPr>
        <p:spPr>
          <a:xfrm>
            <a:off x="3938553" y="2272859"/>
            <a:ext cx="431489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2434798" y="3855376"/>
            <a:ext cx="432024" cy="432024"/>
          </a:xfrm>
          <a:prstGeom prst="ellipse">
            <a:avLst/>
          </a:prstGeom>
          <a:solidFill>
            <a:srgbClr val="7B5A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1</a:t>
            </a:r>
            <a:endParaRPr lang="zh-CN" altLang="en-US" sz="3200" dirty="0"/>
          </a:p>
        </p:txBody>
      </p:sp>
      <p:sp>
        <p:nvSpPr>
          <p:cNvPr id="41" name="TextBox 10"/>
          <p:cNvSpPr txBox="1"/>
          <p:nvPr/>
        </p:nvSpPr>
        <p:spPr>
          <a:xfrm>
            <a:off x="2979295" y="3681554"/>
            <a:ext cx="2967479" cy="523220"/>
          </a:xfrm>
          <a:prstGeom prst="rect">
            <a:avLst/>
          </a:prstGeom>
          <a:noFill/>
        </p:spPr>
        <p:txBody>
          <a:bodyPr wrap="none" rtlCol="0">
            <a:spAutoFit/>
          </a:bodyPr>
          <a:lstStyle/>
          <a:p>
            <a:r>
              <a:rPr lang="zh-CN" altLang="en-US" sz="2800" spc="300" dirty="0">
                <a:solidFill>
                  <a:schemeClr val="bg1"/>
                </a:solidFill>
                <a:latin typeface="微软雅黑" panose="020B0503020204020204" pitchFamily="34" charset="-122"/>
                <a:ea typeface="微软雅黑" panose="020B0503020204020204" pitchFamily="34" charset="-122"/>
              </a:rPr>
              <a:t>什么是数字身份</a:t>
            </a:r>
          </a:p>
        </p:txBody>
      </p:sp>
      <p:sp>
        <p:nvSpPr>
          <p:cNvPr id="42" name="TextBox 11"/>
          <p:cNvSpPr txBox="1"/>
          <p:nvPr/>
        </p:nvSpPr>
        <p:spPr>
          <a:xfrm>
            <a:off x="3044191" y="4133523"/>
            <a:ext cx="2151551" cy="276999"/>
          </a:xfrm>
          <a:prstGeom prst="rect">
            <a:avLst/>
          </a:prstGeom>
          <a:noFill/>
        </p:spPr>
        <p:txBody>
          <a:bodyPr wrap="none" rtlCol="0">
            <a:spAutoFit/>
          </a:bodyPr>
          <a:lstStyle/>
          <a:p>
            <a:pPr lvl="0"/>
            <a:r>
              <a:rPr lang="en-US" altLang="zh-CN" sz="1200" dirty="0">
                <a:solidFill>
                  <a:schemeClr val="bg1"/>
                </a:solidFill>
                <a:latin typeface="微软雅黑" panose="020B0503020204020204" pitchFamily="34" charset="-122"/>
                <a:ea typeface="微软雅黑" panose="020B0503020204020204" pitchFamily="34" charset="-122"/>
              </a:rPr>
              <a:t>What is the Digital Identity</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3" name="椭圆 42"/>
          <p:cNvSpPr/>
          <p:nvPr/>
        </p:nvSpPr>
        <p:spPr>
          <a:xfrm>
            <a:off x="6584934" y="3838326"/>
            <a:ext cx="432024" cy="432024"/>
          </a:xfrm>
          <a:prstGeom prst="ellipse">
            <a:avLst/>
          </a:prstGeom>
          <a:solidFill>
            <a:srgbClr val="B04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2</a:t>
            </a:r>
            <a:endParaRPr lang="zh-CN" altLang="en-US" sz="3200" dirty="0"/>
          </a:p>
        </p:txBody>
      </p:sp>
      <p:sp>
        <p:nvSpPr>
          <p:cNvPr id="44" name="TextBox 13"/>
          <p:cNvSpPr txBox="1"/>
          <p:nvPr/>
        </p:nvSpPr>
        <p:spPr>
          <a:xfrm>
            <a:off x="7078945" y="3678980"/>
            <a:ext cx="2967479" cy="523220"/>
          </a:xfrm>
          <a:prstGeom prst="rect">
            <a:avLst/>
          </a:prstGeom>
          <a:noFill/>
        </p:spPr>
        <p:txBody>
          <a:bodyPr wrap="none" rtlCol="0">
            <a:spAutoFit/>
          </a:bodyPr>
          <a:lstStyle/>
          <a:p>
            <a:r>
              <a:rPr lang="zh-CN" altLang="en-US" sz="2800" spc="300" dirty="0">
                <a:solidFill>
                  <a:schemeClr val="bg1"/>
                </a:solidFill>
                <a:latin typeface="微软雅黑" panose="020B0503020204020204" pitchFamily="34" charset="-122"/>
                <a:ea typeface="微软雅黑" panose="020B0503020204020204" pitchFamily="34" charset="-122"/>
              </a:rPr>
              <a:t>数字身份的发展</a:t>
            </a:r>
          </a:p>
        </p:txBody>
      </p:sp>
      <p:sp>
        <p:nvSpPr>
          <p:cNvPr id="45" name="椭圆 44"/>
          <p:cNvSpPr/>
          <p:nvPr/>
        </p:nvSpPr>
        <p:spPr>
          <a:xfrm>
            <a:off x="2463646" y="4863460"/>
            <a:ext cx="432024" cy="432024"/>
          </a:xfrm>
          <a:prstGeom prst="ellipse">
            <a:avLst/>
          </a:prstGeom>
          <a:solidFill>
            <a:srgbClr val="B04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3</a:t>
            </a:r>
            <a:endParaRPr lang="zh-CN" altLang="en-US" sz="3200" dirty="0"/>
          </a:p>
        </p:txBody>
      </p:sp>
      <p:sp>
        <p:nvSpPr>
          <p:cNvPr id="46" name="TextBox 16"/>
          <p:cNvSpPr txBox="1"/>
          <p:nvPr/>
        </p:nvSpPr>
        <p:spPr>
          <a:xfrm>
            <a:off x="2979295" y="4704121"/>
            <a:ext cx="3365024" cy="523220"/>
          </a:xfrm>
          <a:prstGeom prst="rect">
            <a:avLst/>
          </a:prstGeom>
          <a:noFill/>
        </p:spPr>
        <p:txBody>
          <a:bodyPr wrap="none" rtlCol="0">
            <a:spAutoFit/>
          </a:bodyPr>
          <a:lstStyle/>
          <a:p>
            <a:r>
              <a:rPr lang="zh-CN" altLang="en-US" sz="2800" spc="300" dirty="0">
                <a:solidFill>
                  <a:schemeClr val="bg1"/>
                </a:solidFill>
                <a:latin typeface="微软雅黑" panose="020B0503020204020204" pitchFamily="34" charset="-122"/>
                <a:ea typeface="微软雅黑" panose="020B0503020204020204" pitchFamily="34" charset="-122"/>
              </a:rPr>
              <a:t>数字身份的优缺点</a:t>
            </a:r>
          </a:p>
        </p:txBody>
      </p:sp>
      <p:sp>
        <p:nvSpPr>
          <p:cNvPr id="47" name="椭圆 46"/>
          <p:cNvSpPr/>
          <p:nvPr/>
        </p:nvSpPr>
        <p:spPr>
          <a:xfrm>
            <a:off x="6614219" y="4866859"/>
            <a:ext cx="432024" cy="432024"/>
          </a:xfrm>
          <a:prstGeom prst="ellipse">
            <a:avLst/>
          </a:prstGeom>
          <a:solidFill>
            <a:srgbClr val="7B5A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4</a:t>
            </a:r>
            <a:endParaRPr lang="zh-CN" altLang="en-US" sz="3200" dirty="0"/>
          </a:p>
        </p:txBody>
      </p:sp>
      <p:sp>
        <p:nvSpPr>
          <p:cNvPr id="48" name="TextBox 19"/>
          <p:cNvSpPr txBox="1"/>
          <p:nvPr/>
        </p:nvSpPr>
        <p:spPr>
          <a:xfrm>
            <a:off x="7078945" y="4698973"/>
            <a:ext cx="2967479" cy="523220"/>
          </a:xfrm>
          <a:prstGeom prst="rect">
            <a:avLst/>
          </a:prstGeom>
          <a:noFill/>
        </p:spPr>
        <p:txBody>
          <a:bodyPr wrap="none" rtlCol="0">
            <a:spAutoFit/>
          </a:bodyPr>
          <a:lstStyle/>
          <a:p>
            <a:r>
              <a:rPr lang="zh-CN" altLang="en-US" sz="2800" spc="300" dirty="0">
                <a:solidFill>
                  <a:schemeClr val="bg1"/>
                </a:solidFill>
                <a:latin typeface="微软雅黑" panose="020B0503020204020204" pitchFamily="34" charset="-122"/>
                <a:ea typeface="微软雅黑" panose="020B0503020204020204" pitchFamily="34" charset="-122"/>
              </a:rPr>
              <a:t>数字身份的应用</a:t>
            </a:r>
          </a:p>
        </p:txBody>
      </p:sp>
      <p:sp>
        <p:nvSpPr>
          <p:cNvPr id="49" name="TextBox 11"/>
          <p:cNvSpPr txBox="1"/>
          <p:nvPr/>
        </p:nvSpPr>
        <p:spPr>
          <a:xfrm>
            <a:off x="7078945" y="5156983"/>
            <a:ext cx="2664704" cy="276999"/>
          </a:xfrm>
          <a:prstGeom prst="rect">
            <a:avLst/>
          </a:prstGeom>
          <a:noFill/>
        </p:spPr>
        <p:txBody>
          <a:bodyPr wrap="none" rtlCol="0">
            <a:spAutoFit/>
          </a:bodyPr>
          <a:lstStyle/>
          <a:p>
            <a:pPr lvl="0"/>
            <a:r>
              <a:rPr lang="en-US" altLang="zh-CN" sz="1200" dirty="0">
                <a:solidFill>
                  <a:schemeClr val="bg1"/>
                </a:solidFill>
                <a:latin typeface="微软雅黑" panose="020B0503020204020204" pitchFamily="34" charset="-122"/>
                <a:ea typeface="微软雅黑" panose="020B0503020204020204" pitchFamily="34" charset="-122"/>
              </a:rPr>
              <a:t>The Application of Digital Identity</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0" name="TextBox 11"/>
          <p:cNvSpPr txBox="1"/>
          <p:nvPr/>
        </p:nvSpPr>
        <p:spPr>
          <a:xfrm>
            <a:off x="7078945" y="4148900"/>
            <a:ext cx="2513060" cy="276999"/>
          </a:xfrm>
          <a:prstGeom prst="rect">
            <a:avLst/>
          </a:prstGeom>
          <a:noFill/>
        </p:spPr>
        <p:txBody>
          <a:bodyPr wrap="none" rtlCol="0">
            <a:spAutoFit/>
          </a:bodyPr>
          <a:lstStyle/>
          <a:p>
            <a:pPr lvl="0"/>
            <a:r>
              <a:rPr lang="en-US" altLang="zh-CN" sz="1200" dirty="0">
                <a:solidFill>
                  <a:schemeClr val="bg1"/>
                </a:solidFill>
                <a:latin typeface="微软雅黑" panose="020B0503020204020204" pitchFamily="34" charset="-122"/>
                <a:ea typeface="微软雅黑" panose="020B0503020204020204" pitchFamily="34" charset="-122"/>
              </a:rPr>
              <a:t>The Evolution of Digital Identity</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1" name="TextBox 11"/>
          <p:cNvSpPr txBox="1"/>
          <p:nvPr/>
        </p:nvSpPr>
        <p:spPr>
          <a:xfrm>
            <a:off x="2993210" y="5156984"/>
            <a:ext cx="2478948" cy="276999"/>
          </a:xfrm>
          <a:prstGeom prst="rect">
            <a:avLst/>
          </a:prstGeom>
          <a:noFill/>
        </p:spPr>
        <p:txBody>
          <a:bodyPr wrap="none" rtlCol="0">
            <a:spAutoFit/>
          </a:bodyPr>
          <a:lstStyle/>
          <a:p>
            <a:pPr lvl="0"/>
            <a:r>
              <a:rPr lang="en-US" altLang="zh-CN" sz="1200" dirty="0">
                <a:solidFill>
                  <a:schemeClr val="bg1"/>
                </a:solidFill>
                <a:latin typeface="微软雅黑" panose="020B0503020204020204" pitchFamily="34" charset="-122"/>
                <a:ea typeface="微软雅黑" panose="020B0503020204020204" pitchFamily="34" charset="-122"/>
              </a:rPr>
              <a:t>Advantages and Disadvantages</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588965"/>
      </p:ext>
    </p:extLst>
  </p:cSld>
  <p:clrMapOvr>
    <a:masterClrMapping/>
  </p:clrMapOvr>
  <p:transition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anim calcmode="lin" valueType="num">
                                      <p:cBhvr>
                                        <p:cTn id="13" dur="500" fill="hold"/>
                                        <p:tgtEl>
                                          <p:spTgt spid="40"/>
                                        </p:tgtEl>
                                        <p:attrNameLst>
                                          <p:attrName>ppt_x</p:attrName>
                                        </p:attrNameLst>
                                      </p:cBhvr>
                                      <p:tavLst>
                                        <p:tav tm="0">
                                          <p:val>
                                            <p:strVal val="#ppt_x"/>
                                          </p:val>
                                        </p:tav>
                                        <p:tav tm="100000">
                                          <p:val>
                                            <p:strVal val="#ppt_x"/>
                                          </p:val>
                                        </p:tav>
                                      </p:tavLst>
                                    </p:anim>
                                    <p:anim calcmode="lin" valueType="num">
                                      <p:cBhvr>
                                        <p:cTn id="14" dur="5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anim calcmode="lin" valueType="num">
                                      <p:cBhvr>
                                        <p:cTn id="23" dur="500" fill="hold"/>
                                        <p:tgtEl>
                                          <p:spTgt spid="42"/>
                                        </p:tgtEl>
                                        <p:attrNameLst>
                                          <p:attrName>ppt_x</p:attrName>
                                        </p:attrNameLst>
                                      </p:cBhvr>
                                      <p:tavLst>
                                        <p:tav tm="0">
                                          <p:val>
                                            <p:strVal val="#ppt_x"/>
                                          </p:val>
                                        </p:tav>
                                        <p:tav tm="100000">
                                          <p:val>
                                            <p:strVal val="#ppt_x"/>
                                          </p:val>
                                        </p:tav>
                                      </p:tavLst>
                                    </p:anim>
                                    <p:anim calcmode="lin" valueType="num">
                                      <p:cBhvr>
                                        <p:cTn id="24" dur="500" fill="hold"/>
                                        <p:tgtEl>
                                          <p:spTgt spid="4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anim calcmode="lin" valueType="num">
                                      <p:cBhvr>
                                        <p:cTn id="28" dur="500" fill="hold"/>
                                        <p:tgtEl>
                                          <p:spTgt spid="43"/>
                                        </p:tgtEl>
                                        <p:attrNameLst>
                                          <p:attrName>ppt_x</p:attrName>
                                        </p:attrNameLst>
                                      </p:cBhvr>
                                      <p:tavLst>
                                        <p:tav tm="0">
                                          <p:val>
                                            <p:strVal val="#ppt_x"/>
                                          </p:val>
                                        </p:tav>
                                        <p:tav tm="100000">
                                          <p:val>
                                            <p:strVal val="#ppt_x"/>
                                          </p:val>
                                        </p:tav>
                                      </p:tavLst>
                                    </p:anim>
                                    <p:anim calcmode="lin" valueType="num">
                                      <p:cBhvr>
                                        <p:cTn id="29" dur="500" fill="hold"/>
                                        <p:tgtEl>
                                          <p:spTgt spid="4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anim calcmode="lin" valueType="num">
                                      <p:cBhvr>
                                        <p:cTn id="33" dur="500" fill="hold"/>
                                        <p:tgtEl>
                                          <p:spTgt spid="44"/>
                                        </p:tgtEl>
                                        <p:attrNameLst>
                                          <p:attrName>ppt_x</p:attrName>
                                        </p:attrNameLst>
                                      </p:cBhvr>
                                      <p:tavLst>
                                        <p:tav tm="0">
                                          <p:val>
                                            <p:strVal val="#ppt_x"/>
                                          </p:val>
                                        </p:tav>
                                        <p:tav tm="100000">
                                          <p:val>
                                            <p:strVal val="#ppt_x"/>
                                          </p:val>
                                        </p:tav>
                                      </p:tavLst>
                                    </p:anim>
                                    <p:anim calcmode="lin" valueType="num">
                                      <p:cBhvr>
                                        <p:cTn id="34" dur="500" fill="hold"/>
                                        <p:tgtEl>
                                          <p:spTgt spid="4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anim calcmode="lin" valueType="num">
                                      <p:cBhvr>
                                        <p:cTn id="38" dur="500" fill="hold"/>
                                        <p:tgtEl>
                                          <p:spTgt spid="45"/>
                                        </p:tgtEl>
                                        <p:attrNameLst>
                                          <p:attrName>ppt_x</p:attrName>
                                        </p:attrNameLst>
                                      </p:cBhvr>
                                      <p:tavLst>
                                        <p:tav tm="0">
                                          <p:val>
                                            <p:strVal val="#ppt_x"/>
                                          </p:val>
                                        </p:tav>
                                        <p:tav tm="100000">
                                          <p:val>
                                            <p:strVal val="#ppt_x"/>
                                          </p:val>
                                        </p:tav>
                                      </p:tavLst>
                                    </p:anim>
                                    <p:anim calcmode="lin" valueType="num">
                                      <p:cBhvr>
                                        <p:cTn id="39" dur="500" fill="hold"/>
                                        <p:tgtEl>
                                          <p:spTgt spid="4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anim calcmode="lin" valueType="num">
                                      <p:cBhvr>
                                        <p:cTn id="43" dur="500" fill="hold"/>
                                        <p:tgtEl>
                                          <p:spTgt spid="46"/>
                                        </p:tgtEl>
                                        <p:attrNameLst>
                                          <p:attrName>ppt_x</p:attrName>
                                        </p:attrNameLst>
                                      </p:cBhvr>
                                      <p:tavLst>
                                        <p:tav tm="0">
                                          <p:val>
                                            <p:strVal val="#ppt_x"/>
                                          </p:val>
                                        </p:tav>
                                        <p:tav tm="100000">
                                          <p:val>
                                            <p:strVal val="#ppt_x"/>
                                          </p:val>
                                        </p:tav>
                                      </p:tavLst>
                                    </p:anim>
                                    <p:anim calcmode="lin" valueType="num">
                                      <p:cBhvr>
                                        <p:cTn id="44" dur="500" fill="hold"/>
                                        <p:tgtEl>
                                          <p:spTgt spid="4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anim calcmode="lin" valueType="num">
                                      <p:cBhvr>
                                        <p:cTn id="48" dur="500" fill="hold"/>
                                        <p:tgtEl>
                                          <p:spTgt spid="47"/>
                                        </p:tgtEl>
                                        <p:attrNameLst>
                                          <p:attrName>ppt_x</p:attrName>
                                        </p:attrNameLst>
                                      </p:cBhvr>
                                      <p:tavLst>
                                        <p:tav tm="0">
                                          <p:val>
                                            <p:strVal val="#ppt_x"/>
                                          </p:val>
                                        </p:tav>
                                        <p:tav tm="100000">
                                          <p:val>
                                            <p:strVal val="#ppt_x"/>
                                          </p:val>
                                        </p:tav>
                                      </p:tavLst>
                                    </p:anim>
                                    <p:anim calcmode="lin" valueType="num">
                                      <p:cBhvr>
                                        <p:cTn id="49" dur="500" fill="hold"/>
                                        <p:tgtEl>
                                          <p:spTgt spid="4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anim calcmode="lin" valueType="num">
                                      <p:cBhvr>
                                        <p:cTn id="53" dur="500" fill="hold"/>
                                        <p:tgtEl>
                                          <p:spTgt spid="48"/>
                                        </p:tgtEl>
                                        <p:attrNameLst>
                                          <p:attrName>ppt_x</p:attrName>
                                        </p:attrNameLst>
                                      </p:cBhvr>
                                      <p:tavLst>
                                        <p:tav tm="0">
                                          <p:val>
                                            <p:strVal val="#ppt_x"/>
                                          </p:val>
                                        </p:tav>
                                        <p:tav tm="100000">
                                          <p:val>
                                            <p:strVal val="#ppt_x"/>
                                          </p:val>
                                        </p:tav>
                                      </p:tavLst>
                                    </p:anim>
                                    <p:anim calcmode="lin" valueType="num">
                                      <p:cBhvr>
                                        <p:cTn id="54" dur="500" fill="hold"/>
                                        <p:tgtEl>
                                          <p:spTgt spid="4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anim calcmode="lin" valueType="num">
                                      <p:cBhvr>
                                        <p:cTn id="58" dur="500" fill="hold"/>
                                        <p:tgtEl>
                                          <p:spTgt spid="49"/>
                                        </p:tgtEl>
                                        <p:attrNameLst>
                                          <p:attrName>ppt_x</p:attrName>
                                        </p:attrNameLst>
                                      </p:cBhvr>
                                      <p:tavLst>
                                        <p:tav tm="0">
                                          <p:val>
                                            <p:strVal val="#ppt_x"/>
                                          </p:val>
                                        </p:tav>
                                        <p:tav tm="100000">
                                          <p:val>
                                            <p:strVal val="#ppt_x"/>
                                          </p:val>
                                        </p:tav>
                                      </p:tavLst>
                                    </p:anim>
                                    <p:anim calcmode="lin" valueType="num">
                                      <p:cBhvr>
                                        <p:cTn id="59" dur="500" fill="hold"/>
                                        <p:tgtEl>
                                          <p:spTgt spid="4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anim calcmode="lin" valueType="num">
                                      <p:cBhvr>
                                        <p:cTn id="63" dur="500" fill="hold"/>
                                        <p:tgtEl>
                                          <p:spTgt spid="50"/>
                                        </p:tgtEl>
                                        <p:attrNameLst>
                                          <p:attrName>ppt_x</p:attrName>
                                        </p:attrNameLst>
                                      </p:cBhvr>
                                      <p:tavLst>
                                        <p:tav tm="0">
                                          <p:val>
                                            <p:strVal val="#ppt_x"/>
                                          </p:val>
                                        </p:tav>
                                        <p:tav tm="100000">
                                          <p:val>
                                            <p:strVal val="#ppt_x"/>
                                          </p:val>
                                        </p:tav>
                                      </p:tavLst>
                                    </p:anim>
                                    <p:anim calcmode="lin" valueType="num">
                                      <p:cBhvr>
                                        <p:cTn id="64" dur="500" fill="hold"/>
                                        <p:tgtEl>
                                          <p:spTgt spid="5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anim calcmode="lin" valueType="num">
                                      <p:cBhvr>
                                        <p:cTn id="68" dur="500" fill="hold"/>
                                        <p:tgtEl>
                                          <p:spTgt spid="51"/>
                                        </p:tgtEl>
                                        <p:attrNameLst>
                                          <p:attrName>ppt_x</p:attrName>
                                        </p:attrNameLst>
                                      </p:cBhvr>
                                      <p:tavLst>
                                        <p:tav tm="0">
                                          <p:val>
                                            <p:strVal val="#ppt_x"/>
                                          </p:val>
                                        </p:tav>
                                        <p:tav tm="100000">
                                          <p:val>
                                            <p:strVal val="#ppt_x"/>
                                          </p:val>
                                        </p:tav>
                                      </p:tavLst>
                                    </p:anim>
                                    <p:anim calcmode="lin" valueType="num">
                                      <p:cBhvr>
                                        <p:cTn id="69" dur="500" fill="hold"/>
                                        <p:tgtEl>
                                          <p:spTgt spid="51"/>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anim calcmode="lin" valueType="num">
                                      <p:cBhvr>
                                        <p:cTn id="73" dur="500" fill="hold"/>
                                        <p:tgtEl>
                                          <p:spTgt spid="28"/>
                                        </p:tgtEl>
                                        <p:attrNameLst>
                                          <p:attrName>ppt_x</p:attrName>
                                        </p:attrNameLst>
                                      </p:cBhvr>
                                      <p:tavLst>
                                        <p:tav tm="0">
                                          <p:val>
                                            <p:strVal val="#ppt_x"/>
                                          </p:val>
                                        </p:tav>
                                        <p:tav tm="100000">
                                          <p:val>
                                            <p:strVal val="#ppt_x"/>
                                          </p:val>
                                        </p:tav>
                                      </p:tavLst>
                                    </p:anim>
                                    <p:anim calcmode="lin" valueType="num">
                                      <p:cBhvr>
                                        <p:cTn id="74" dur="500" fill="hold"/>
                                        <p:tgtEl>
                                          <p:spTgt spid="2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500"/>
                                        <p:tgtEl>
                                          <p:spTgt spid="4"/>
                                        </p:tgtEl>
                                      </p:cBhvr>
                                    </p:animEffect>
                                    <p:anim calcmode="lin" valueType="num">
                                      <p:cBhvr>
                                        <p:cTn id="78" dur="500" fill="hold"/>
                                        <p:tgtEl>
                                          <p:spTgt spid="4"/>
                                        </p:tgtEl>
                                        <p:attrNameLst>
                                          <p:attrName>ppt_x</p:attrName>
                                        </p:attrNameLst>
                                      </p:cBhvr>
                                      <p:tavLst>
                                        <p:tav tm="0">
                                          <p:val>
                                            <p:strVal val="#ppt_x"/>
                                          </p:val>
                                        </p:tav>
                                        <p:tav tm="100000">
                                          <p:val>
                                            <p:strVal val="#ppt_x"/>
                                          </p:val>
                                        </p:tav>
                                      </p:tavLst>
                                    </p:anim>
                                    <p:anim calcmode="lin" valueType="num">
                                      <p:cBhvr>
                                        <p:cTn id="79" dur="500" fill="hold"/>
                                        <p:tgtEl>
                                          <p:spTgt spid="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500"/>
                                        <p:tgtEl>
                                          <p:spTgt spid="3"/>
                                        </p:tgtEl>
                                      </p:cBhvr>
                                    </p:animEffect>
                                    <p:anim calcmode="lin" valueType="num">
                                      <p:cBhvr>
                                        <p:cTn id="83" dur="500" fill="hold"/>
                                        <p:tgtEl>
                                          <p:spTgt spid="3"/>
                                        </p:tgtEl>
                                        <p:attrNameLst>
                                          <p:attrName>ppt_x</p:attrName>
                                        </p:attrNameLst>
                                      </p:cBhvr>
                                      <p:tavLst>
                                        <p:tav tm="0">
                                          <p:val>
                                            <p:strVal val="#ppt_x"/>
                                          </p:val>
                                        </p:tav>
                                        <p:tav tm="100000">
                                          <p:val>
                                            <p:strVal val="#ppt_x"/>
                                          </p:val>
                                        </p:tav>
                                      </p:tavLst>
                                    </p:anim>
                                    <p:anim calcmode="lin" valueType="num">
                                      <p:cBhvr>
                                        <p:cTn id="8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0" grpId="0" animBg="1"/>
      <p:bldP spid="41" grpId="0"/>
      <p:bldP spid="42" grpId="0"/>
      <p:bldP spid="43" grpId="0" animBg="1"/>
      <p:bldP spid="44" grpId="0"/>
      <p:bldP spid="45" grpId="0" animBg="1"/>
      <p:bldP spid="46" grpId="0"/>
      <p:bldP spid="47" grpId="0" animBg="1"/>
      <p:bldP spid="48" grpId="0"/>
      <p:bldP spid="49" grpId="0"/>
      <p:bldP spid="50"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047" y="2757875"/>
            <a:ext cx="4806261" cy="759293"/>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4513944" y="3562302"/>
            <a:ext cx="5375726"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zh-CN" altLang="en-US" b="0" dirty="0">
                <a:effectLst/>
                <a:latin typeface="Calibri" panose="020F0502020204030204" pitchFamily="34" charset="0"/>
              </a:rPr>
              <a:t>数字身份</a:t>
            </a:r>
            <a:endParaRPr lang="en-US" altLang="ko-KR" b="0" dirty="0">
              <a:effectLst/>
              <a:latin typeface="Calibri" panose="020F0502020204030204" pitchFamily="34" charset="0"/>
            </a:endParaRPr>
          </a:p>
        </p:txBody>
      </p:sp>
      <p:cxnSp>
        <p:nvCxnSpPr>
          <p:cNvPr id="5" name="Straight Connector 4"/>
          <p:cNvCxnSpPr/>
          <p:nvPr/>
        </p:nvCxnSpPr>
        <p:spPr>
          <a:xfrm>
            <a:off x="4590144" y="4411862"/>
            <a:ext cx="522332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4269752" y="2757875"/>
            <a:ext cx="1010556"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dirty="0">
                <a:effectLst/>
                <a:latin typeface="微软雅黑" panose="020B0503020204020204" pitchFamily="34" charset="-122"/>
                <a:ea typeface="微软雅黑" panose="020B0503020204020204" pitchFamily="34" charset="-122"/>
              </a:rPr>
              <a:t>01</a:t>
            </a:r>
          </a:p>
        </p:txBody>
      </p:sp>
      <p:sp>
        <p:nvSpPr>
          <p:cNvPr id="7" name="Rectangle 3"/>
          <p:cNvSpPr txBox="1">
            <a:spLocks noChangeArrowheads="1"/>
          </p:cNvSpPr>
          <p:nvPr/>
        </p:nvSpPr>
        <p:spPr bwMode="auto">
          <a:xfrm>
            <a:off x="1865277" y="2957930"/>
            <a:ext cx="2475673" cy="4638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zh-CN" altLang="en-US" sz="1200" b="0" dirty="0">
                <a:solidFill>
                  <a:srgbClr val="532F3D"/>
                </a:solidFill>
                <a:effectLst/>
                <a:latin typeface="Calibri" panose="020F0502020204030204" pitchFamily="34" charset="0"/>
              </a:rPr>
              <a:t>什么是身份？什么是数字身份？</a:t>
            </a:r>
            <a:endParaRPr lang="en-US" altLang="zh-CN" sz="1200" b="0" dirty="0">
              <a:solidFill>
                <a:srgbClr val="532F3D"/>
              </a:solidFill>
              <a:effectLst/>
              <a:latin typeface="Calibri" panose="020F0502020204030204" pitchFamily="34" charset="0"/>
            </a:endParaRPr>
          </a:p>
          <a:p>
            <a:pPr algn="r" latinLnBrk="0"/>
            <a:r>
              <a:rPr lang="en-US" altLang="ko-KR" sz="1200" b="0" dirty="0">
                <a:solidFill>
                  <a:srgbClr val="532F3D"/>
                </a:solidFill>
                <a:effectLst/>
                <a:latin typeface="Calibri" panose="020F0502020204030204" pitchFamily="34" charset="0"/>
              </a:rPr>
              <a:t>.</a:t>
            </a:r>
          </a:p>
        </p:txBody>
      </p:sp>
      <p:sp>
        <p:nvSpPr>
          <p:cNvPr id="8" name="Rectangle 3"/>
          <p:cNvSpPr txBox="1">
            <a:spLocks noChangeArrowheads="1"/>
          </p:cNvSpPr>
          <p:nvPr/>
        </p:nvSpPr>
        <p:spPr bwMode="auto">
          <a:xfrm>
            <a:off x="4513944" y="4547514"/>
            <a:ext cx="6230256" cy="40229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zh-CN" altLang="en-US" sz="2000" b="0" dirty="0">
                <a:solidFill>
                  <a:schemeClr val="bg1">
                    <a:lumMod val="95000"/>
                  </a:schemeClr>
                </a:solidFill>
                <a:effectLst/>
                <a:latin typeface="微软雅黑" panose="020B0503020204020204" pitchFamily="34" charset="-122"/>
                <a:ea typeface="微软雅黑" panose="020B0503020204020204" pitchFamily="34" charset="-122"/>
              </a:rPr>
              <a:t>大数据新词   数字代码  公共密钥</a:t>
            </a:r>
          </a:p>
        </p:txBody>
      </p:sp>
    </p:spTree>
    <p:extLst>
      <p:ext uri="{BB962C8B-B14F-4D97-AF65-F5344CB8AC3E}">
        <p14:creationId xmlns:p14="http://schemas.microsoft.com/office/powerpoint/2010/main" val="30284166"/>
      </p:ext>
    </p:extLst>
  </p:cSld>
  <p:clrMapOvr>
    <a:masterClrMapping/>
  </p:clrMapOvr>
  <p:transition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p:cNvGrpSpPr/>
          <p:nvPr/>
        </p:nvGrpSpPr>
        <p:grpSpPr>
          <a:xfrm>
            <a:off x="4255300" y="2097903"/>
            <a:ext cx="3722840" cy="3722682"/>
            <a:chOff x="4255300" y="2097903"/>
            <a:chExt cx="3722840" cy="3722682"/>
          </a:xfrm>
        </p:grpSpPr>
        <p:grpSp>
          <p:nvGrpSpPr>
            <p:cNvPr id="2" name="Group 1"/>
            <p:cNvGrpSpPr/>
            <p:nvPr/>
          </p:nvGrpSpPr>
          <p:grpSpPr>
            <a:xfrm>
              <a:off x="4297681" y="2137013"/>
              <a:ext cx="3596640" cy="3640296"/>
              <a:chOff x="4297681" y="2137013"/>
              <a:chExt cx="3596640" cy="3640296"/>
            </a:xfrm>
          </p:grpSpPr>
          <p:sp>
            <p:nvSpPr>
              <p:cNvPr id="8" name="Line 699"/>
              <p:cNvSpPr>
                <a:spLocks noChangeShapeType="1"/>
              </p:cNvSpPr>
              <p:nvPr/>
            </p:nvSpPr>
            <p:spPr bwMode="auto">
              <a:xfrm flipH="1" flipV="1">
                <a:off x="6010042" y="2137013"/>
                <a:ext cx="971473" cy="229223"/>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 name="Freeform 700"/>
              <p:cNvSpPr>
                <a:spLocks/>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 name="Freeform 701"/>
              <p:cNvSpPr>
                <a:spLocks/>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 name="Line 702"/>
              <p:cNvSpPr>
                <a:spLocks noChangeShapeType="1"/>
              </p:cNvSpPr>
              <p:nvPr/>
            </p:nvSpPr>
            <p:spPr bwMode="auto">
              <a:xfrm>
                <a:off x="4440949" y="4633919"/>
                <a:ext cx="799556" cy="1020592"/>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 name="Freeform 703"/>
              <p:cNvSpPr>
                <a:spLocks/>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4" name="Line 704"/>
              <p:cNvSpPr>
                <a:spLocks noChangeShapeType="1"/>
              </p:cNvSpPr>
              <p:nvPr/>
            </p:nvSpPr>
            <p:spPr bwMode="auto">
              <a:xfrm flipH="1">
                <a:off x="5114925" y="2137013"/>
                <a:ext cx="895116" cy="296625"/>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5" name="Freeform 705"/>
              <p:cNvSpPr>
                <a:spLocks/>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6" name="Freeform 706"/>
              <p:cNvSpPr>
                <a:spLocks/>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7" name="Freeform 707"/>
              <p:cNvSpPr>
                <a:spLocks/>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8" name="Freeform 708"/>
              <p:cNvSpPr>
                <a:spLocks/>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9" name="Freeform 709"/>
              <p:cNvSpPr>
                <a:spLocks/>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Line 710"/>
              <p:cNvSpPr>
                <a:spLocks noChangeShapeType="1"/>
              </p:cNvSpPr>
              <p:nvPr/>
            </p:nvSpPr>
            <p:spPr bwMode="auto">
              <a:xfrm>
                <a:off x="6010042" y="2137015"/>
                <a:ext cx="24560" cy="211488"/>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1" name="Line 711"/>
              <p:cNvSpPr>
                <a:spLocks noChangeShapeType="1"/>
              </p:cNvSpPr>
              <p:nvPr/>
            </p:nvSpPr>
            <p:spPr bwMode="auto">
              <a:xfrm flipH="1">
                <a:off x="4368632" y="2434349"/>
                <a:ext cx="751816" cy="715072"/>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2" name="Line 712"/>
              <p:cNvSpPr>
                <a:spLocks noChangeShapeType="1"/>
              </p:cNvSpPr>
              <p:nvPr/>
            </p:nvSpPr>
            <p:spPr bwMode="auto">
              <a:xfrm flipH="1" flipV="1">
                <a:off x="7681469" y="3816627"/>
                <a:ext cx="212851" cy="96875"/>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3" name="Line 713"/>
              <p:cNvSpPr>
                <a:spLocks noChangeShapeType="1"/>
              </p:cNvSpPr>
              <p:nvPr/>
            </p:nvSpPr>
            <p:spPr bwMode="auto">
              <a:xfrm flipH="1" flipV="1">
                <a:off x="6972417" y="2367473"/>
                <a:ext cx="242415" cy="630496"/>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4" name="Line 714"/>
              <p:cNvSpPr>
                <a:spLocks noChangeShapeType="1"/>
              </p:cNvSpPr>
              <p:nvPr/>
            </p:nvSpPr>
            <p:spPr bwMode="auto">
              <a:xfrm flipH="1" flipV="1">
                <a:off x="7214834" y="2997969"/>
                <a:ext cx="466634" cy="818657"/>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5" name="Line 715"/>
              <p:cNvSpPr>
                <a:spLocks noChangeShapeType="1"/>
              </p:cNvSpPr>
              <p:nvPr/>
            </p:nvSpPr>
            <p:spPr bwMode="auto">
              <a:xfrm flipH="1" flipV="1">
                <a:off x="7681469" y="3816627"/>
                <a:ext cx="20465" cy="1102458"/>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6" name="Freeform 716"/>
              <p:cNvSpPr>
                <a:spLocks/>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7" name="Line 717"/>
              <p:cNvSpPr>
                <a:spLocks noChangeShapeType="1"/>
              </p:cNvSpPr>
              <p:nvPr/>
            </p:nvSpPr>
            <p:spPr bwMode="auto">
              <a:xfrm>
                <a:off x="4997636" y="4060859"/>
                <a:ext cx="966016" cy="684944"/>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8" name="Line 718"/>
              <p:cNvSpPr>
                <a:spLocks noChangeShapeType="1"/>
              </p:cNvSpPr>
              <p:nvPr/>
            </p:nvSpPr>
            <p:spPr bwMode="auto">
              <a:xfrm>
                <a:off x="4368632" y="3149421"/>
                <a:ext cx="629002" cy="911438"/>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9" name="Line 719"/>
              <p:cNvSpPr>
                <a:spLocks noChangeShapeType="1"/>
              </p:cNvSpPr>
              <p:nvPr/>
            </p:nvSpPr>
            <p:spPr bwMode="auto">
              <a:xfrm flipH="1">
                <a:off x="4368634" y="2944756"/>
                <a:ext cx="809106" cy="204665"/>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0" name="Line 720"/>
              <p:cNvSpPr>
                <a:spLocks noChangeShapeType="1"/>
              </p:cNvSpPr>
              <p:nvPr/>
            </p:nvSpPr>
            <p:spPr bwMode="auto">
              <a:xfrm flipH="1">
                <a:off x="5177742" y="2348501"/>
                <a:ext cx="856862" cy="596256"/>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1" name="Line 721"/>
              <p:cNvSpPr>
                <a:spLocks noChangeShapeType="1"/>
              </p:cNvSpPr>
              <p:nvPr/>
            </p:nvSpPr>
            <p:spPr bwMode="auto">
              <a:xfrm flipH="1" flipV="1">
                <a:off x="6034604" y="2348500"/>
                <a:ext cx="1180232" cy="649470"/>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2" name="Freeform 722"/>
              <p:cNvSpPr>
                <a:spLocks/>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3" name="Freeform 723"/>
              <p:cNvSpPr>
                <a:spLocks/>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4" name="Line 724"/>
              <p:cNvSpPr>
                <a:spLocks noChangeShapeType="1"/>
              </p:cNvSpPr>
              <p:nvPr/>
            </p:nvSpPr>
            <p:spPr bwMode="auto">
              <a:xfrm flipV="1">
                <a:off x="6413914" y="2997968"/>
                <a:ext cx="800921" cy="256512"/>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5" name="Line 725"/>
              <p:cNvSpPr>
                <a:spLocks noChangeShapeType="1"/>
              </p:cNvSpPr>
              <p:nvPr/>
            </p:nvSpPr>
            <p:spPr bwMode="auto">
              <a:xfrm flipV="1">
                <a:off x="4997634" y="3254480"/>
                <a:ext cx="1416278" cy="817292"/>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6" name="Freeform 726"/>
              <p:cNvSpPr>
                <a:spLocks/>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7" name="Line 728"/>
              <p:cNvSpPr>
                <a:spLocks noChangeShapeType="1"/>
              </p:cNvSpPr>
              <p:nvPr/>
            </p:nvSpPr>
            <p:spPr bwMode="auto">
              <a:xfrm flipH="1">
                <a:off x="5194114" y="4745801"/>
                <a:ext cx="769538" cy="395684"/>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8" name="Freeform 729"/>
              <p:cNvSpPr>
                <a:spLocks/>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9" name="Freeform 730"/>
              <p:cNvSpPr>
                <a:spLocks/>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0" name="Freeform 731"/>
              <p:cNvSpPr>
                <a:spLocks/>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rgbClr val="B0447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1" name="Line 732"/>
              <p:cNvSpPr>
                <a:spLocks noChangeShapeType="1"/>
              </p:cNvSpPr>
              <p:nvPr/>
            </p:nvSpPr>
            <p:spPr bwMode="auto">
              <a:xfrm>
                <a:off x="6413918" y="3254481"/>
                <a:ext cx="780454" cy="753166"/>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2" name="Line 733"/>
              <p:cNvSpPr>
                <a:spLocks noChangeShapeType="1"/>
              </p:cNvSpPr>
              <p:nvPr/>
            </p:nvSpPr>
            <p:spPr bwMode="auto">
              <a:xfrm>
                <a:off x="5177745" y="2944750"/>
                <a:ext cx="1236173" cy="309725"/>
              </a:xfrm>
              <a:prstGeom prst="line">
                <a:avLst/>
              </a:prstGeom>
              <a:noFill/>
              <a:ln w="0">
                <a:solidFill>
                  <a:srgbClr val="B04474"/>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46" name="Oval 45"/>
            <p:cNvSpPr/>
            <p:nvPr/>
          </p:nvSpPr>
          <p:spPr>
            <a:xfrm>
              <a:off x="4328325" y="3121840"/>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Oval 46"/>
            <p:cNvSpPr/>
            <p:nvPr/>
          </p:nvSpPr>
          <p:spPr>
            <a:xfrm>
              <a:off x="5976150" y="2097903"/>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Oval 47"/>
            <p:cNvSpPr/>
            <p:nvPr/>
          </p:nvSpPr>
          <p:spPr>
            <a:xfrm>
              <a:off x="6007107" y="2316978"/>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Oval 48"/>
            <p:cNvSpPr/>
            <p:nvPr/>
          </p:nvSpPr>
          <p:spPr>
            <a:xfrm>
              <a:off x="5145094" y="2917053"/>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Oval 49"/>
            <p:cNvSpPr/>
            <p:nvPr/>
          </p:nvSpPr>
          <p:spPr>
            <a:xfrm>
              <a:off x="4255300" y="3956865"/>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Oval 50"/>
            <p:cNvSpPr/>
            <p:nvPr/>
          </p:nvSpPr>
          <p:spPr>
            <a:xfrm>
              <a:off x="4972850" y="4042590"/>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Oval 51"/>
            <p:cNvSpPr/>
            <p:nvPr/>
          </p:nvSpPr>
          <p:spPr>
            <a:xfrm>
              <a:off x="4407700" y="4610915"/>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Oval 53"/>
            <p:cNvSpPr/>
            <p:nvPr/>
          </p:nvSpPr>
          <p:spPr>
            <a:xfrm>
              <a:off x="7163600" y="3975915"/>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54"/>
            <p:cNvSpPr/>
            <p:nvPr/>
          </p:nvSpPr>
          <p:spPr>
            <a:xfrm>
              <a:off x="7646200" y="3791765"/>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55"/>
            <p:cNvSpPr/>
            <p:nvPr/>
          </p:nvSpPr>
          <p:spPr>
            <a:xfrm>
              <a:off x="7865275" y="3890190"/>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57"/>
            <p:cNvSpPr/>
            <p:nvPr/>
          </p:nvSpPr>
          <p:spPr>
            <a:xfrm>
              <a:off x="7182650" y="2972615"/>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58"/>
            <p:cNvSpPr/>
            <p:nvPr/>
          </p:nvSpPr>
          <p:spPr>
            <a:xfrm>
              <a:off x="7179475" y="5042715"/>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60"/>
            <p:cNvSpPr/>
            <p:nvPr/>
          </p:nvSpPr>
          <p:spPr>
            <a:xfrm>
              <a:off x="6947700" y="2324915"/>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61"/>
            <p:cNvSpPr/>
            <p:nvPr/>
          </p:nvSpPr>
          <p:spPr>
            <a:xfrm>
              <a:off x="5166525" y="5114946"/>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62"/>
            <p:cNvSpPr/>
            <p:nvPr/>
          </p:nvSpPr>
          <p:spPr>
            <a:xfrm>
              <a:off x="6228563" y="5519759"/>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63"/>
            <p:cNvSpPr/>
            <p:nvPr/>
          </p:nvSpPr>
          <p:spPr>
            <a:xfrm>
              <a:off x="6992944" y="5472134"/>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64"/>
            <p:cNvSpPr/>
            <p:nvPr/>
          </p:nvSpPr>
          <p:spPr>
            <a:xfrm>
              <a:off x="6340482" y="5755503"/>
              <a:ext cx="65082" cy="6508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4" name="Group 123"/>
            <p:cNvGrpSpPr/>
            <p:nvPr/>
          </p:nvGrpSpPr>
          <p:grpSpPr>
            <a:xfrm>
              <a:off x="6059496" y="2905148"/>
              <a:ext cx="703254" cy="703254"/>
              <a:chOff x="6059496" y="2905148"/>
              <a:chExt cx="703254" cy="703254"/>
            </a:xfrm>
          </p:grpSpPr>
          <p:sp>
            <p:nvSpPr>
              <p:cNvPr id="45" name="Oval 44"/>
              <p:cNvSpPr/>
              <p:nvPr/>
            </p:nvSpPr>
            <p:spPr>
              <a:xfrm>
                <a:off x="6059496" y="2905148"/>
                <a:ext cx="703254" cy="703254"/>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9" name="Group 68"/>
              <p:cNvGrpSpPr/>
              <p:nvPr/>
            </p:nvGrpSpPr>
            <p:grpSpPr>
              <a:xfrm>
                <a:off x="6216454" y="3034890"/>
                <a:ext cx="389338" cy="443770"/>
                <a:chOff x="4021138" y="1814513"/>
                <a:chExt cx="669925" cy="763588"/>
              </a:xfrm>
              <a:solidFill>
                <a:schemeClr val="bg1"/>
              </a:solidFill>
            </p:grpSpPr>
            <p:sp>
              <p:nvSpPr>
                <p:cNvPr id="70" name="Freeform 69"/>
                <p:cNvSpPr>
                  <a:spLocks noEditPoints="1"/>
                </p:cNvSpPr>
                <p:nvPr/>
              </p:nvSpPr>
              <p:spPr bwMode="auto">
                <a:xfrm>
                  <a:off x="4140200" y="1938338"/>
                  <a:ext cx="431800" cy="639763"/>
                </a:xfrm>
                <a:custGeom>
                  <a:avLst/>
                  <a:gdLst>
                    <a:gd name="T0" fmla="*/ 96 w 272"/>
                    <a:gd name="T1" fmla="*/ 7 h 403"/>
                    <a:gd name="T2" fmla="*/ 40 w 272"/>
                    <a:gd name="T3" fmla="*/ 40 h 403"/>
                    <a:gd name="T4" fmla="*/ 5 w 272"/>
                    <a:gd name="T5" fmla="*/ 97 h 403"/>
                    <a:gd name="T6" fmla="*/ 1 w 272"/>
                    <a:gd name="T7" fmla="*/ 148 h 403"/>
                    <a:gd name="T8" fmla="*/ 29 w 272"/>
                    <a:gd name="T9" fmla="*/ 232 h 403"/>
                    <a:gd name="T10" fmla="*/ 55 w 272"/>
                    <a:gd name="T11" fmla="*/ 273 h 403"/>
                    <a:gd name="T12" fmla="*/ 63 w 272"/>
                    <a:gd name="T13" fmla="*/ 314 h 403"/>
                    <a:gd name="T14" fmla="*/ 55 w 272"/>
                    <a:gd name="T15" fmla="*/ 329 h 403"/>
                    <a:gd name="T16" fmla="*/ 55 w 272"/>
                    <a:gd name="T17" fmla="*/ 349 h 403"/>
                    <a:gd name="T18" fmla="*/ 55 w 272"/>
                    <a:gd name="T19" fmla="*/ 364 h 403"/>
                    <a:gd name="T20" fmla="*/ 61 w 272"/>
                    <a:gd name="T21" fmla="*/ 384 h 403"/>
                    <a:gd name="T22" fmla="*/ 80 w 272"/>
                    <a:gd name="T23" fmla="*/ 402 h 403"/>
                    <a:gd name="T24" fmla="*/ 189 w 272"/>
                    <a:gd name="T25" fmla="*/ 403 h 403"/>
                    <a:gd name="T26" fmla="*/ 206 w 272"/>
                    <a:gd name="T27" fmla="*/ 387 h 403"/>
                    <a:gd name="T28" fmla="*/ 217 w 272"/>
                    <a:gd name="T29" fmla="*/ 370 h 403"/>
                    <a:gd name="T30" fmla="*/ 217 w 272"/>
                    <a:gd name="T31" fmla="*/ 349 h 403"/>
                    <a:gd name="T32" fmla="*/ 217 w 272"/>
                    <a:gd name="T33" fmla="*/ 334 h 403"/>
                    <a:gd name="T34" fmla="*/ 212 w 272"/>
                    <a:gd name="T35" fmla="*/ 316 h 403"/>
                    <a:gd name="T36" fmla="*/ 214 w 272"/>
                    <a:gd name="T37" fmla="*/ 278 h 403"/>
                    <a:gd name="T38" fmla="*/ 236 w 272"/>
                    <a:gd name="T39" fmla="*/ 243 h 403"/>
                    <a:gd name="T40" fmla="*/ 269 w 272"/>
                    <a:gd name="T41" fmla="*/ 161 h 403"/>
                    <a:gd name="T42" fmla="*/ 270 w 272"/>
                    <a:gd name="T43" fmla="*/ 110 h 403"/>
                    <a:gd name="T44" fmla="*/ 241 w 272"/>
                    <a:gd name="T45" fmla="*/ 50 h 403"/>
                    <a:gd name="T46" fmla="*/ 189 w 272"/>
                    <a:gd name="T47" fmla="*/ 11 h 403"/>
                    <a:gd name="T48" fmla="*/ 136 w 272"/>
                    <a:gd name="T49" fmla="*/ 0 h 403"/>
                    <a:gd name="T50" fmla="*/ 201 w 272"/>
                    <a:gd name="T51" fmla="*/ 367 h 403"/>
                    <a:gd name="T52" fmla="*/ 202 w 272"/>
                    <a:gd name="T53" fmla="*/ 373 h 403"/>
                    <a:gd name="T54" fmla="*/ 192 w 272"/>
                    <a:gd name="T55" fmla="*/ 385 h 403"/>
                    <a:gd name="T56" fmla="*/ 87 w 272"/>
                    <a:gd name="T57" fmla="*/ 389 h 403"/>
                    <a:gd name="T58" fmla="*/ 79 w 272"/>
                    <a:gd name="T59" fmla="*/ 381 h 403"/>
                    <a:gd name="T60" fmla="*/ 69 w 272"/>
                    <a:gd name="T61" fmla="*/ 370 h 403"/>
                    <a:gd name="T62" fmla="*/ 71 w 272"/>
                    <a:gd name="T63" fmla="*/ 353 h 403"/>
                    <a:gd name="T64" fmla="*/ 70 w 272"/>
                    <a:gd name="T65" fmla="*/ 347 h 403"/>
                    <a:gd name="T66" fmla="*/ 70 w 272"/>
                    <a:gd name="T67" fmla="*/ 332 h 403"/>
                    <a:gd name="T68" fmla="*/ 72 w 272"/>
                    <a:gd name="T69" fmla="*/ 324 h 403"/>
                    <a:gd name="T70" fmla="*/ 203 w 272"/>
                    <a:gd name="T71" fmla="*/ 329 h 403"/>
                    <a:gd name="T72" fmla="*/ 203 w 272"/>
                    <a:gd name="T73" fmla="*/ 347 h 403"/>
                    <a:gd name="T74" fmla="*/ 92 w 272"/>
                    <a:gd name="T75" fmla="*/ 196 h 403"/>
                    <a:gd name="T76" fmla="*/ 148 w 272"/>
                    <a:gd name="T77" fmla="*/ 186 h 403"/>
                    <a:gd name="T78" fmla="*/ 109 w 272"/>
                    <a:gd name="T79" fmla="*/ 310 h 403"/>
                    <a:gd name="T80" fmla="*/ 197 w 272"/>
                    <a:gd name="T81" fmla="*/ 285 h 403"/>
                    <a:gd name="T82" fmla="*/ 185 w 272"/>
                    <a:gd name="T83" fmla="*/ 170 h 403"/>
                    <a:gd name="T84" fmla="*/ 148 w 272"/>
                    <a:gd name="T85" fmla="*/ 168 h 403"/>
                    <a:gd name="T86" fmla="*/ 92 w 272"/>
                    <a:gd name="T87" fmla="*/ 178 h 403"/>
                    <a:gd name="T88" fmla="*/ 77 w 272"/>
                    <a:gd name="T89" fmla="*/ 310 h 403"/>
                    <a:gd name="T90" fmla="*/ 68 w 272"/>
                    <a:gd name="T91" fmla="*/ 265 h 403"/>
                    <a:gd name="T92" fmla="*/ 41 w 272"/>
                    <a:gd name="T93" fmla="*/ 225 h 403"/>
                    <a:gd name="T94" fmla="*/ 15 w 272"/>
                    <a:gd name="T95" fmla="*/ 147 h 403"/>
                    <a:gd name="T96" fmla="*/ 19 w 272"/>
                    <a:gd name="T97" fmla="*/ 101 h 403"/>
                    <a:gd name="T98" fmla="*/ 49 w 272"/>
                    <a:gd name="T99" fmla="*/ 51 h 403"/>
                    <a:gd name="T100" fmla="*/ 99 w 272"/>
                    <a:gd name="T101" fmla="*/ 21 h 403"/>
                    <a:gd name="T102" fmla="*/ 149 w 272"/>
                    <a:gd name="T103" fmla="*/ 16 h 403"/>
                    <a:gd name="T104" fmla="*/ 204 w 272"/>
                    <a:gd name="T105" fmla="*/ 36 h 403"/>
                    <a:gd name="T106" fmla="*/ 244 w 272"/>
                    <a:gd name="T107" fmla="*/ 79 h 403"/>
                    <a:gd name="T108" fmla="*/ 258 w 272"/>
                    <a:gd name="T109" fmla="*/ 138 h 403"/>
                    <a:gd name="T110" fmla="*/ 245 w 272"/>
                    <a:gd name="T111" fmla="*/ 194 h 403"/>
                    <a:gd name="T112" fmla="*/ 208 w 272"/>
                    <a:gd name="T113" fmla="*/ 26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2" h="403">
                      <a:moveTo>
                        <a:pt x="136" y="0"/>
                      </a:moveTo>
                      <a:lnTo>
                        <a:pt x="136" y="0"/>
                      </a:lnTo>
                      <a:lnTo>
                        <a:pt x="122" y="2"/>
                      </a:lnTo>
                      <a:lnTo>
                        <a:pt x="109" y="4"/>
                      </a:lnTo>
                      <a:lnTo>
                        <a:pt x="96" y="7"/>
                      </a:lnTo>
                      <a:lnTo>
                        <a:pt x="83" y="11"/>
                      </a:lnTo>
                      <a:lnTo>
                        <a:pt x="71" y="18"/>
                      </a:lnTo>
                      <a:lnTo>
                        <a:pt x="59" y="24"/>
                      </a:lnTo>
                      <a:lnTo>
                        <a:pt x="49" y="32"/>
                      </a:lnTo>
                      <a:lnTo>
                        <a:pt x="40" y="40"/>
                      </a:lnTo>
                      <a:lnTo>
                        <a:pt x="31" y="50"/>
                      </a:lnTo>
                      <a:lnTo>
                        <a:pt x="22" y="61"/>
                      </a:lnTo>
                      <a:lnTo>
                        <a:pt x="16" y="73"/>
                      </a:lnTo>
                      <a:lnTo>
                        <a:pt x="11" y="85"/>
                      </a:lnTo>
                      <a:lnTo>
                        <a:pt x="5" y="97"/>
                      </a:lnTo>
                      <a:lnTo>
                        <a:pt x="2" y="110"/>
                      </a:lnTo>
                      <a:lnTo>
                        <a:pt x="0" y="124"/>
                      </a:lnTo>
                      <a:lnTo>
                        <a:pt x="0" y="138"/>
                      </a:lnTo>
                      <a:lnTo>
                        <a:pt x="0" y="138"/>
                      </a:lnTo>
                      <a:lnTo>
                        <a:pt x="1" y="148"/>
                      </a:lnTo>
                      <a:lnTo>
                        <a:pt x="3" y="161"/>
                      </a:lnTo>
                      <a:lnTo>
                        <a:pt x="6" y="178"/>
                      </a:lnTo>
                      <a:lnTo>
                        <a:pt x="13" y="198"/>
                      </a:lnTo>
                      <a:lnTo>
                        <a:pt x="22" y="220"/>
                      </a:lnTo>
                      <a:lnTo>
                        <a:pt x="29" y="232"/>
                      </a:lnTo>
                      <a:lnTo>
                        <a:pt x="35" y="243"/>
                      </a:lnTo>
                      <a:lnTo>
                        <a:pt x="44" y="255"/>
                      </a:lnTo>
                      <a:lnTo>
                        <a:pt x="53" y="268"/>
                      </a:lnTo>
                      <a:lnTo>
                        <a:pt x="53" y="268"/>
                      </a:lnTo>
                      <a:lnTo>
                        <a:pt x="55" y="273"/>
                      </a:lnTo>
                      <a:lnTo>
                        <a:pt x="58" y="277"/>
                      </a:lnTo>
                      <a:lnTo>
                        <a:pt x="60" y="289"/>
                      </a:lnTo>
                      <a:lnTo>
                        <a:pt x="62" y="301"/>
                      </a:lnTo>
                      <a:lnTo>
                        <a:pt x="63" y="314"/>
                      </a:lnTo>
                      <a:lnTo>
                        <a:pt x="63" y="314"/>
                      </a:lnTo>
                      <a:lnTo>
                        <a:pt x="59" y="316"/>
                      </a:lnTo>
                      <a:lnTo>
                        <a:pt x="57" y="319"/>
                      </a:lnTo>
                      <a:lnTo>
                        <a:pt x="55" y="323"/>
                      </a:lnTo>
                      <a:lnTo>
                        <a:pt x="55" y="329"/>
                      </a:lnTo>
                      <a:lnTo>
                        <a:pt x="55" y="329"/>
                      </a:lnTo>
                      <a:lnTo>
                        <a:pt x="55" y="334"/>
                      </a:lnTo>
                      <a:lnTo>
                        <a:pt x="58" y="339"/>
                      </a:lnTo>
                      <a:lnTo>
                        <a:pt x="58" y="339"/>
                      </a:lnTo>
                      <a:lnTo>
                        <a:pt x="55" y="344"/>
                      </a:lnTo>
                      <a:lnTo>
                        <a:pt x="55" y="349"/>
                      </a:lnTo>
                      <a:lnTo>
                        <a:pt x="55" y="349"/>
                      </a:lnTo>
                      <a:lnTo>
                        <a:pt x="55" y="355"/>
                      </a:lnTo>
                      <a:lnTo>
                        <a:pt x="58" y="360"/>
                      </a:lnTo>
                      <a:lnTo>
                        <a:pt x="58" y="360"/>
                      </a:lnTo>
                      <a:lnTo>
                        <a:pt x="55" y="364"/>
                      </a:lnTo>
                      <a:lnTo>
                        <a:pt x="55" y="370"/>
                      </a:lnTo>
                      <a:lnTo>
                        <a:pt x="55" y="370"/>
                      </a:lnTo>
                      <a:lnTo>
                        <a:pt x="55" y="375"/>
                      </a:lnTo>
                      <a:lnTo>
                        <a:pt x="57" y="381"/>
                      </a:lnTo>
                      <a:lnTo>
                        <a:pt x="61" y="384"/>
                      </a:lnTo>
                      <a:lnTo>
                        <a:pt x="66" y="387"/>
                      </a:lnTo>
                      <a:lnTo>
                        <a:pt x="66" y="387"/>
                      </a:lnTo>
                      <a:lnTo>
                        <a:pt x="68" y="394"/>
                      </a:lnTo>
                      <a:lnTo>
                        <a:pt x="73" y="399"/>
                      </a:lnTo>
                      <a:lnTo>
                        <a:pt x="80" y="402"/>
                      </a:lnTo>
                      <a:lnTo>
                        <a:pt x="83" y="403"/>
                      </a:lnTo>
                      <a:lnTo>
                        <a:pt x="87" y="403"/>
                      </a:lnTo>
                      <a:lnTo>
                        <a:pt x="185" y="403"/>
                      </a:lnTo>
                      <a:lnTo>
                        <a:pt x="185" y="403"/>
                      </a:lnTo>
                      <a:lnTo>
                        <a:pt x="189" y="403"/>
                      </a:lnTo>
                      <a:lnTo>
                        <a:pt x="192" y="402"/>
                      </a:lnTo>
                      <a:lnTo>
                        <a:pt x="198" y="399"/>
                      </a:lnTo>
                      <a:lnTo>
                        <a:pt x="204" y="394"/>
                      </a:lnTo>
                      <a:lnTo>
                        <a:pt x="206" y="387"/>
                      </a:lnTo>
                      <a:lnTo>
                        <a:pt x="206" y="387"/>
                      </a:lnTo>
                      <a:lnTo>
                        <a:pt x="210" y="384"/>
                      </a:lnTo>
                      <a:lnTo>
                        <a:pt x="215" y="381"/>
                      </a:lnTo>
                      <a:lnTo>
                        <a:pt x="217" y="375"/>
                      </a:lnTo>
                      <a:lnTo>
                        <a:pt x="217" y="370"/>
                      </a:lnTo>
                      <a:lnTo>
                        <a:pt x="217" y="370"/>
                      </a:lnTo>
                      <a:lnTo>
                        <a:pt x="217" y="364"/>
                      </a:lnTo>
                      <a:lnTo>
                        <a:pt x="214" y="360"/>
                      </a:lnTo>
                      <a:lnTo>
                        <a:pt x="214" y="360"/>
                      </a:lnTo>
                      <a:lnTo>
                        <a:pt x="217" y="355"/>
                      </a:lnTo>
                      <a:lnTo>
                        <a:pt x="217" y="349"/>
                      </a:lnTo>
                      <a:lnTo>
                        <a:pt x="217" y="349"/>
                      </a:lnTo>
                      <a:lnTo>
                        <a:pt x="217" y="344"/>
                      </a:lnTo>
                      <a:lnTo>
                        <a:pt x="214" y="339"/>
                      </a:lnTo>
                      <a:lnTo>
                        <a:pt x="214" y="339"/>
                      </a:lnTo>
                      <a:lnTo>
                        <a:pt x="217" y="334"/>
                      </a:lnTo>
                      <a:lnTo>
                        <a:pt x="217" y="329"/>
                      </a:lnTo>
                      <a:lnTo>
                        <a:pt x="217" y="329"/>
                      </a:lnTo>
                      <a:lnTo>
                        <a:pt x="217" y="323"/>
                      </a:lnTo>
                      <a:lnTo>
                        <a:pt x="215" y="319"/>
                      </a:lnTo>
                      <a:lnTo>
                        <a:pt x="212" y="316"/>
                      </a:lnTo>
                      <a:lnTo>
                        <a:pt x="208" y="313"/>
                      </a:lnTo>
                      <a:lnTo>
                        <a:pt x="208" y="313"/>
                      </a:lnTo>
                      <a:lnTo>
                        <a:pt x="209" y="303"/>
                      </a:lnTo>
                      <a:lnTo>
                        <a:pt x="210" y="290"/>
                      </a:lnTo>
                      <a:lnTo>
                        <a:pt x="214" y="278"/>
                      </a:lnTo>
                      <a:lnTo>
                        <a:pt x="216" y="273"/>
                      </a:lnTo>
                      <a:lnTo>
                        <a:pt x="219" y="268"/>
                      </a:lnTo>
                      <a:lnTo>
                        <a:pt x="219" y="268"/>
                      </a:lnTo>
                      <a:lnTo>
                        <a:pt x="228" y="255"/>
                      </a:lnTo>
                      <a:lnTo>
                        <a:pt x="236" y="243"/>
                      </a:lnTo>
                      <a:lnTo>
                        <a:pt x="243" y="232"/>
                      </a:lnTo>
                      <a:lnTo>
                        <a:pt x="249" y="220"/>
                      </a:lnTo>
                      <a:lnTo>
                        <a:pt x="259" y="198"/>
                      </a:lnTo>
                      <a:lnTo>
                        <a:pt x="265" y="178"/>
                      </a:lnTo>
                      <a:lnTo>
                        <a:pt x="269" y="161"/>
                      </a:lnTo>
                      <a:lnTo>
                        <a:pt x="271" y="148"/>
                      </a:lnTo>
                      <a:lnTo>
                        <a:pt x="272" y="138"/>
                      </a:lnTo>
                      <a:lnTo>
                        <a:pt x="272" y="138"/>
                      </a:lnTo>
                      <a:lnTo>
                        <a:pt x="272" y="124"/>
                      </a:lnTo>
                      <a:lnTo>
                        <a:pt x="270" y="110"/>
                      </a:lnTo>
                      <a:lnTo>
                        <a:pt x="266" y="97"/>
                      </a:lnTo>
                      <a:lnTo>
                        <a:pt x="261" y="85"/>
                      </a:lnTo>
                      <a:lnTo>
                        <a:pt x="256" y="73"/>
                      </a:lnTo>
                      <a:lnTo>
                        <a:pt x="249" y="61"/>
                      </a:lnTo>
                      <a:lnTo>
                        <a:pt x="241" y="50"/>
                      </a:lnTo>
                      <a:lnTo>
                        <a:pt x="232" y="40"/>
                      </a:lnTo>
                      <a:lnTo>
                        <a:pt x="222" y="32"/>
                      </a:lnTo>
                      <a:lnTo>
                        <a:pt x="212" y="24"/>
                      </a:lnTo>
                      <a:lnTo>
                        <a:pt x="201" y="18"/>
                      </a:lnTo>
                      <a:lnTo>
                        <a:pt x="189" y="11"/>
                      </a:lnTo>
                      <a:lnTo>
                        <a:pt x="177" y="7"/>
                      </a:lnTo>
                      <a:lnTo>
                        <a:pt x="163" y="4"/>
                      </a:lnTo>
                      <a:lnTo>
                        <a:pt x="150" y="2"/>
                      </a:lnTo>
                      <a:lnTo>
                        <a:pt x="136" y="0"/>
                      </a:lnTo>
                      <a:lnTo>
                        <a:pt x="136" y="0"/>
                      </a:lnTo>
                      <a:close/>
                      <a:moveTo>
                        <a:pt x="203" y="349"/>
                      </a:moveTo>
                      <a:lnTo>
                        <a:pt x="203" y="349"/>
                      </a:lnTo>
                      <a:lnTo>
                        <a:pt x="203" y="351"/>
                      </a:lnTo>
                      <a:lnTo>
                        <a:pt x="201" y="353"/>
                      </a:lnTo>
                      <a:lnTo>
                        <a:pt x="201" y="367"/>
                      </a:lnTo>
                      <a:lnTo>
                        <a:pt x="201" y="367"/>
                      </a:lnTo>
                      <a:lnTo>
                        <a:pt x="203" y="368"/>
                      </a:lnTo>
                      <a:lnTo>
                        <a:pt x="203" y="370"/>
                      </a:lnTo>
                      <a:lnTo>
                        <a:pt x="203" y="370"/>
                      </a:lnTo>
                      <a:lnTo>
                        <a:pt x="202" y="373"/>
                      </a:lnTo>
                      <a:lnTo>
                        <a:pt x="200" y="374"/>
                      </a:lnTo>
                      <a:lnTo>
                        <a:pt x="193" y="381"/>
                      </a:lnTo>
                      <a:lnTo>
                        <a:pt x="193" y="382"/>
                      </a:lnTo>
                      <a:lnTo>
                        <a:pt x="193" y="382"/>
                      </a:lnTo>
                      <a:lnTo>
                        <a:pt x="192" y="385"/>
                      </a:lnTo>
                      <a:lnTo>
                        <a:pt x="191" y="387"/>
                      </a:lnTo>
                      <a:lnTo>
                        <a:pt x="188" y="389"/>
                      </a:lnTo>
                      <a:lnTo>
                        <a:pt x="185" y="389"/>
                      </a:lnTo>
                      <a:lnTo>
                        <a:pt x="87" y="389"/>
                      </a:lnTo>
                      <a:lnTo>
                        <a:pt x="87" y="389"/>
                      </a:lnTo>
                      <a:lnTo>
                        <a:pt x="84" y="389"/>
                      </a:lnTo>
                      <a:lnTo>
                        <a:pt x="82" y="387"/>
                      </a:lnTo>
                      <a:lnTo>
                        <a:pt x="80" y="385"/>
                      </a:lnTo>
                      <a:lnTo>
                        <a:pt x="79" y="382"/>
                      </a:lnTo>
                      <a:lnTo>
                        <a:pt x="79" y="381"/>
                      </a:lnTo>
                      <a:lnTo>
                        <a:pt x="72" y="374"/>
                      </a:lnTo>
                      <a:lnTo>
                        <a:pt x="72" y="374"/>
                      </a:lnTo>
                      <a:lnTo>
                        <a:pt x="70" y="373"/>
                      </a:lnTo>
                      <a:lnTo>
                        <a:pt x="69" y="370"/>
                      </a:lnTo>
                      <a:lnTo>
                        <a:pt x="69" y="370"/>
                      </a:lnTo>
                      <a:lnTo>
                        <a:pt x="69" y="369"/>
                      </a:lnTo>
                      <a:lnTo>
                        <a:pt x="71" y="367"/>
                      </a:lnTo>
                      <a:lnTo>
                        <a:pt x="176" y="367"/>
                      </a:lnTo>
                      <a:lnTo>
                        <a:pt x="176" y="353"/>
                      </a:lnTo>
                      <a:lnTo>
                        <a:pt x="71" y="353"/>
                      </a:lnTo>
                      <a:lnTo>
                        <a:pt x="71" y="353"/>
                      </a:lnTo>
                      <a:lnTo>
                        <a:pt x="69" y="351"/>
                      </a:lnTo>
                      <a:lnTo>
                        <a:pt x="69" y="349"/>
                      </a:lnTo>
                      <a:lnTo>
                        <a:pt x="69" y="349"/>
                      </a:lnTo>
                      <a:lnTo>
                        <a:pt x="70" y="347"/>
                      </a:lnTo>
                      <a:lnTo>
                        <a:pt x="71" y="346"/>
                      </a:lnTo>
                      <a:lnTo>
                        <a:pt x="176" y="346"/>
                      </a:lnTo>
                      <a:lnTo>
                        <a:pt x="176" y="332"/>
                      </a:lnTo>
                      <a:lnTo>
                        <a:pt x="70" y="332"/>
                      </a:lnTo>
                      <a:lnTo>
                        <a:pt x="70" y="332"/>
                      </a:lnTo>
                      <a:lnTo>
                        <a:pt x="69" y="330"/>
                      </a:lnTo>
                      <a:lnTo>
                        <a:pt x="69" y="329"/>
                      </a:lnTo>
                      <a:lnTo>
                        <a:pt x="69" y="329"/>
                      </a:lnTo>
                      <a:lnTo>
                        <a:pt x="70" y="326"/>
                      </a:lnTo>
                      <a:lnTo>
                        <a:pt x="72" y="324"/>
                      </a:lnTo>
                      <a:lnTo>
                        <a:pt x="200" y="324"/>
                      </a:lnTo>
                      <a:lnTo>
                        <a:pt x="200" y="324"/>
                      </a:lnTo>
                      <a:lnTo>
                        <a:pt x="202" y="326"/>
                      </a:lnTo>
                      <a:lnTo>
                        <a:pt x="203" y="329"/>
                      </a:lnTo>
                      <a:lnTo>
                        <a:pt x="203" y="329"/>
                      </a:lnTo>
                      <a:lnTo>
                        <a:pt x="203" y="331"/>
                      </a:lnTo>
                      <a:lnTo>
                        <a:pt x="201" y="332"/>
                      </a:lnTo>
                      <a:lnTo>
                        <a:pt x="201" y="346"/>
                      </a:lnTo>
                      <a:lnTo>
                        <a:pt x="201" y="346"/>
                      </a:lnTo>
                      <a:lnTo>
                        <a:pt x="203" y="347"/>
                      </a:lnTo>
                      <a:lnTo>
                        <a:pt x="203" y="349"/>
                      </a:lnTo>
                      <a:lnTo>
                        <a:pt x="203" y="349"/>
                      </a:lnTo>
                      <a:close/>
                      <a:moveTo>
                        <a:pt x="109" y="310"/>
                      </a:moveTo>
                      <a:lnTo>
                        <a:pt x="90" y="195"/>
                      </a:lnTo>
                      <a:lnTo>
                        <a:pt x="92" y="196"/>
                      </a:lnTo>
                      <a:lnTo>
                        <a:pt x="103" y="186"/>
                      </a:lnTo>
                      <a:lnTo>
                        <a:pt x="114" y="196"/>
                      </a:lnTo>
                      <a:lnTo>
                        <a:pt x="125" y="186"/>
                      </a:lnTo>
                      <a:lnTo>
                        <a:pt x="137" y="196"/>
                      </a:lnTo>
                      <a:lnTo>
                        <a:pt x="148" y="186"/>
                      </a:lnTo>
                      <a:lnTo>
                        <a:pt x="158" y="196"/>
                      </a:lnTo>
                      <a:lnTo>
                        <a:pt x="170" y="186"/>
                      </a:lnTo>
                      <a:lnTo>
                        <a:pt x="181" y="196"/>
                      </a:lnTo>
                      <a:lnTo>
                        <a:pt x="163" y="310"/>
                      </a:lnTo>
                      <a:lnTo>
                        <a:pt x="109" y="310"/>
                      </a:lnTo>
                      <a:close/>
                      <a:moveTo>
                        <a:pt x="208" y="260"/>
                      </a:moveTo>
                      <a:lnTo>
                        <a:pt x="208" y="260"/>
                      </a:lnTo>
                      <a:lnTo>
                        <a:pt x="204" y="265"/>
                      </a:lnTo>
                      <a:lnTo>
                        <a:pt x="202" y="272"/>
                      </a:lnTo>
                      <a:lnTo>
                        <a:pt x="197" y="285"/>
                      </a:lnTo>
                      <a:lnTo>
                        <a:pt x="195" y="299"/>
                      </a:lnTo>
                      <a:lnTo>
                        <a:pt x="194" y="310"/>
                      </a:lnTo>
                      <a:lnTo>
                        <a:pt x="177" y="310"/>
                      </a:lnTo>
                      <a:lnTo>
                        <a:pt x="200" y="172"/>
                      </a:lnTo>
                      <a:lnTo>
                        <a:pt x="185" y="170"/>
                      </a:lnTo>
                      <a:lnTo>
                        <a:pt x="184" y="174"/>
                      </a:lnTo>
                      <a:lnTo>
                        <a:pt x="181" y="178"/>
                      </a:lnTo>
                      <a:lnTo>
                        <a:pt x="170" y="168"/>
                      </a:lnTo>
                      <a:lnTo>
                        <a:pt x="158" y="178"/>
                      </a:lnTo>
                      <a:lnTo>
                        <a:pt x="148" y="168"/>
                      </a:lnTo>
                      <a:lnTo>
                        <a:pt x="137" y="178"/>
                      </a:lnTo>
                      <a:lnTo>
                        <a:pt x="125" y="168"/>
                      </a:lnTo>
                      <a:lnTo>
                        <a:pt x="114" y="178"/>
                      </a:lnTo>
                      <a:lnTo>
                        <a:pt x="103" y="168"/>
                      </a:lnTo>
                      <a:lnTo>
                        <a:pt x="92" y="178"/>
                      </a:lnTo>
                      <a:lnTo>
                        <a:pt x="86" y="173"/>
                      </a:lnTo>
                      <a:lnTo>
                        <a:pt x="86" y="170"/>
                      </a:lnTo>
                      <a:lnTo>
                        <a:pt x="72" y="172"/>
                      </a:lnTo>
                      <a:lnTo>
                        <a:pt x="95" y="310"/>
                      </a:lnTo>
                      <a:lnTo>
                        <a:pt x="77" y="310"/>
                      </a:lnTo>
                      <a:lnTo>
                        <a:pt x="77" y="310"/>
                      </a:lnTo>
                      <a:lnTo>
                        <a:pt x="76" y="299"/>
                      </a:lnTo>
                      <a:lnTo>
                        <a:pt x="74" y="285"/>
                      </a:lnTo>
                      <a:lnTo>
                        <a:pt x="71" y="272"/>
                      </a:lnTo>
                      <a:lnTo>
                        <a:pt x="68" y="265"/>
                      </a:lnTo>
                      <a:lnTo>
                        <a:pt x="63" y="260"/>
                      </a:lnTo>
                      <a:lnTo>
                        <a:pt x="63" y="260"/>
                      </a:lnTo>
                      <a:lnTo>
                        <a:pt x="55" y="248"/>
                      </a:lnTo>
                      <a:lnTo>
                        <a:pt x="47" y="236"/>
                      </a:lnTo>
                      <a:lnTo>
                        <a:pt x="41" y="225"/>
                      </a:lnTo>
                      <a:lnTo>
                        <a:pt x="35" y="214"/>
                      </a:lnTo>
                      <a:lnTo>
                        <a:pt x="27" y="194"/>
                      </a:lnTo>
                      <a:lnTo>
                        <a:pt x="20" y="175"/>
                      </a:lnTo>
                      <a:lnTo>
                        <a:pt x="17" y="159"/>
                      </a:lnTo>
                      <a:lnTo>
                        <a:pt x="15" y="147"/>
                      </a:lnTo>
                      <a:lnTo>
                        <a:pt x="14" y="138"/>
                      </a:lnTo>
                      <a:lnTo>
                        <a:pt x="14" y="138"/>
                      </a:lnTo>
                      <a:lnTo>
                        <a:pt x="14" y="125"/>
                      </a:lnTo>
                      <a:lnTo>
                        <a:pt x="16" y="113"/>
                      </a:lnTo>
                      <a:lnTo>
                        <a:pt x="19" y="101"/>
                      </a:lnTo>
                      <a:lnTo>
                        <a:pt x="23" y="90"/>
                      </a:lnTo>
                      <a:lnTo>
                        <a:pt x="29" y="79"/>
                      </a:lnTo>
                      <a:lnTo>
                        <a:pt x="34" y="69"/>
                      </a:lnTo>
                      <a:lnTo>
                        <a:pt x="42" y="60"/>
                      </a:lnTo>
                      <a:lnTo>
                        <a:pt x="49" y="51"/>
                      </a:lnTo>
                      <a:lnTo>
                        <a:pt x="58" y="43"/>
                      </a:lnTo>
                      <a:lnTo>
                        <a:pt x="68" y="36"/>
                      </a:lnTo>
                      <a:lnTo>
                        <a:pt x="77" y="30"/>
                      </a:lnTo>
                      <a:lnTo>
                        <a:pt x="88" y="24"/>
                      </a:lnTo>
                      <a:lnTo>
                        <a:pt x="99" y="21"/>
                      </a:lnTo>
                      <a:lnTo>
                        <a:pt x="111" y="18"/>
                      </a:lnTo>
                      <a:lnTo>
                        <a:pt x="123" y="16"/>
                      </a:lnTo>
                      <a:lnTo>
                        <a:pt x="136" y="16"/>
                      </a:lnTo>
                      <a:lnTo>
                        <a:pt x="136" y="16"/>
                      </a:lnTo>
                      <a:lnTo>
                        <a:pt x="149" y="16"/>
                      </a:lnTo>
                      <a:lnTo>
                        <a:pt x="161" y="18"/>
                      </a:lnTo>
                      <a:lnTo>
                        <a:pt x="173" y="21"/>
                      </a:lnTo>
                      <a:lnTo>
                        <a:pt x="183" y="24"/>
                      </a:lnTo>
                      <a:lnTo>
                        <a:pt x="194" y="30"/>
                      </a:lnTo>
                      <a:lnTo>
                        <a:pt x="204" y="36"/>
                      </a:lnTo>
                      <a:lnTo>
                        <a:pt x="214" y="43"/>
                      </a:lnTo>
                      <a:lnTo>
                        <a:pt x="222" y="51"/>
                      </a:lnTo>
                      <a:lnTo>
                        <a:pt x="230" y="60"/>
                      </a:lnTo>
                      <a:lnTo>
                        <a:pt x="237" y="69"/>
                      </a:lnTo>
                      <a:lnTo>
                        <a:pt x="244" y="79"/>
                      </a:lnTo>
                      <a:lnTo>
                        <a:pt x="248" y="90"/>
                      </a:lnTo>
                      <a:lnTo>
                        <a:pt x="252" y="101"/>
                      </a:lnTo>
                      <a:lnTo>
                        <a:pt x="256" y="113"/>
                      </a:lnTo>
                      <a:lnTo>
                        <a:pt x="258" y="125"/>
                      </a:lnTo>
                      <a:lnTo>
                        <a:pt x="258" y="138"/>
                      </a:lnTo>
                      <a:lnTo>
                        <a:pt x="258" y="138"/>
                      </a:lnTo>
                      <a:lnTo>
                        <a:pt x="257" y="147"/>
                      </a:lnTo>
                      <a:lnTo>
                        <a:pt x="255" y="159"/>
                      </a:lnTo>
                      <a:lnTo>
                        <a:pt x="251" y="175"/>
                      </a:lnTo>
                      <a:lnTo>
                        <a:pt x="245" y="194"/>
                      </a:lnTo>
                      <a:lnTo>
                        <a:pt x="236" y="214"/>
                      </a:lnTo>
                      <a:lnTo>
                        <a:pt x="231" y="225"/>
                      </a:lnTo>
                      <a:lnTo>
                        <a:pt x="224" y="236"/>
                      </a:lnTo>
                      <a:lnTo>
                        <a:pt x="217" y="248"/>
                      </a:lnTo>
                      <a:lnTo>
                        <a:pt x="208" y="260"/>
                      </a:lnTo>
                      <a:lnTo>
                        <a:pt x="208"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1" name="Rectangle 70"/>
                <p:cNvSpPr>
                  <a:spLocks noChangeArrowheads="1"/>
                </p:cNvSpPr>
                <p:nvPr/>
              </p:nvSpPr>
              <p:spPr bwMode="auto">
                <a:xfrm>
                  <a:off x="4338638" y="1814513"/>
                  <a:ext cx="2381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2" name="Freeform 71"/>
                <p:cNvSpPr>
                  <a:spLocks/>
                </p:cNvSpPr>
                <p:nvPr/>
              </p:nvSpPr>
              <p:spPr bwMode="auto">
                <a:xfrm>
                  <a:off x="4173538" y="1855788"/>
                  <a:ext cx="55563" cy="71438"/>
                </a:xfrm>
                <a:custGeom>
                  <a:avLst/>
                  <a:gdLst>
                    <a:gd name="T0" fmla="*/ 35 w 35"/>
                    <a:gd name="T1" fmla="*/ 37 h 45"/>
                    <a:gd name="T2" fmla="*/ 12 w 35"/>
                    <a:gd name="T3" fmla="*/ 0 h 45"/>
                    <a:gd name="T4" fmla="*/ 0 w 35"/>
                    <a:gd name="T5" fmla="*/ 7 h 45"/>
                    <a:gd name="T6" fmla="*/ 22 w 35"/>
                    <a:gd name="T7" fmla="*/ 45 h 45"/>
                    <a:gd name="T8" fmla="*/ 35 w 35"/>
                    <a:gd name="T9" fmla="*/ 37 h 45"/>
                  </a:gdLst>
                  <a:ahLst/>
                  <a:cxnLst>
                    <a:cxn ang="0">
                      <a:pos x="T0" y="T1"/>
                    </a:cxn>
                    <a:cxn ang="0">
                      <a:pos x="T2" y="T3"/>
                    </a:cxn>
                    <a:cxn ang="0">
                      <a:pos x="T4" y="T5"/>
                    </a:cxn>
                    <a:cxn ang="0">
                      <a:pos x="T6" y="T7"/>
                    </a:cxn>
                    <a:cxn ang="0">
                      <a:pos x="T8" y="T9"/>
                    </a:cxn>
                  </a:cxnLst>
                  <a:rect l="0" t="0" r="r" b="b"/>
                  <a:pathLst>
                    <a:path w="35" h="45">
                      <a:moveTo>
                        <a:pt x="35" y="37"/>
                      </a:moveTo>
                      <a:lnTo>
                        <a:pt x="12" y="0"/>
                      </a:lnTo>
                      <a:lnTo>
                        <a:pt x="0" y="7"/>
                      </a:lnTo>
                      <a:lnTo>
                        <a:pt x="22" y="45"/>
                      </a:lnTo>
                      <a:lnTo>
                        <a:pt x="3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3" name="Freeform 72"/>
                <p:cNvSpPr>
                  <a:spLocks/>
                </p:cNvSpPr>
                <p:nvPr/>
              </p:nvSpPr>
              <p:spPr bwMode="auto">
                <a:xfrm>
                  <a:off x="4057650" y="1976438"/>
                  <a:ext cx="69850" cy="53975"/>
                </a:xfrm>
                <a:custGeom>
                  <a:avLst/>
                  <a:gdLst>
                    <a:gd name="T0" fmla="*/ 44 w 44"/>
                    <a:gd name="T1" fmla="*/ 22 h 34"/>
                    <a:gd name="T2" fmla="*/ 7 w 44"/>
                    <a:gd name="T3" fmla="*/ 0 h 34"/>
                    <a:gd name="T4" fmla="*/ 0 w 44"/>
                    <a:gd name="T5" fmla="*/ 12 h 34"/>
                    <a:gd name="T6" fmla="*/ 38 w 44"/>
                    <a:gd name="T7" fmla="*/ 34 h 34"/>
                    <a:gd name="T8" fmla="*/ 44 w 44"/>
                    <a:gd name="T9" fmla="*/ 22 h 34"/>
                  </a:gdLst>
                  <a:ahLst/>
                  <a:cxnLst>
                    <a:cxn ang="0">
                      <a:pos x="T0" y="T1"/>
                    </a:cxn>
                    <a:cxn ang="0">
                      <a:pos x="T2" y="T3"/>
                    </a:cxn>
                    <a:cxn ang="0">
                      <a:pos x="T4" y="T5"/>
                    </a:cxn>
                    <a:cxn ang="0">
                      <a:pos x="T6" y="T7"/>
                    </a:cxn>
                    <a:cxn ang="0">
                      <a:pos x="T8" y="T9"/>
                    </a:cxn>
                  </a:cxnLst>
                  <a:rect l="0" t="0" r="r" b="b"/>
                  <a:pathLst>
                    <a:path w="44" h="34">
                      <a:moveTo>
                        <a:pt x="44" y="22"/>
                      </a:moveTo>
                      <a:lnTo>
                        <a:pt x="7" y="0"/>
                      </a:lnTo>
                      <a:lnTo>
                        <a:pt x="0" y="12"/>
                      </a:lnTo>
                      <a:lnTo>
                        <a:pt x="38" y="34"/>
                      </a:lnTo>
                      <a:lnTo>
                        <a:pt x="44"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4" name="Rectangle 73"/>
                <p:cNvSpPr>
                  <a:spLocks noChangeArrowheads="1"/>
                </p:cNvSpPr>
                <p:nvPr/>
              </p:nvSpPr>
              <p:spPr bwMode="auto">
                <a:xfrm>
                  <a:off x="4021138" y="2143125"/>
                  <a:ext cx="6826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5" name="Rectangle 74"/>
                <p:cNvSpPr>
                  <a:spLocks noChangeArrowheads="1"/>
                </p:cNvSpPr>
                <p:nvPr/>
              </p:nvSpPr>
              <p:spPr bwMode="auto">
                <a:xfrm>
                  <a:off x="4621213" y="2133600"/>
                  <a:ext cx="698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6" name="Freeform 75"/>
                <p:cNvSpPr>
                  <a:spLocks/>
                </p:cNvSpPr>
                <p:nvPr/>
              </p:nvSpPr>
              <p:spPr bwMode="auto">
                <a:xfrm>
                  <a:off x="4578350" y="1966913"/>
                  <a:ext cx="69850" cy="53975"/>
                </a:xfrm>
                <a:custGeom>
                  <a:avLst/>
                  <a:gdLst>
                    <a:gd name="T0" fmla="*/ 44 w 44"/>
                    <a:gd name="T1" fmla="*/ 13 h 34"/>
                    <a:gd name="T2" fmla="*/ 38 w 44"/>
                    <a:gd name="T3" fmla="*/ 0 h 34"/>
                    <a:gd name="T4" fmla="*/ 0 w 44"/>
                    <a:gd name="T5" fmla="*/ 22 h 34"/>
                    <a:gd name="T6" fmla="*/ 7 w 44"/>
                    <a:gd name="T7" fmla="*/ 34 h 34"/>
                    <a:gd name="T8" fmla="*/ 44 w 44"/>
                    <a:gd name="T9" fmla="*/ 13 h 34"/>
                  </a:gdLst>
                  <a:ahLst/>
                  <a:cxnLst>
                    <a:cxn ang="0">
                      <a:pos x="T0" y="T1"/>
                    </a:cxn>
                    <a:cxn ang="0">
                      <a:pos x="T2" y="T3"/>
                    </a:cxn>
                    <a:cxn ang="0">
                      <a:pos x="T4" y="T5"/>
                    </a:cxn>
                    <a:cxn ang="0">
                      <a:pos x="T6" y="T7"/>
                    </a:cxn>
                    <a:cxn ang="0">
                      <a:pos x="T8" y="T9"/>
                    </a:cxn>
                  </a:cxnLst>
                  <a:rect l="0" t="0" r="r" b="b"/>
                  <a:pathLst>
                    <a:path w="44" h="34">
                      <a:moveTo>
                        <a:pt x="44" y="13"/>
                      </a:moveTo>
                      <a:lnTo>
                        <a:pt x="38" y="0"/>
                      </a:lnTo>
                      <a:lnTo>
                        <a:pt x="0" y="22"/>
                      </a:lnTo>
                      <a:lnTo>
                        <a:pt x="7" y="34"/>
                      </a:lnTo>
                      <a:lnTo>
                        <a:pt x="4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7" name="Freeform 76"/>
                <p:cNvSpPr>
                  <a:spLocks/>
                </p:cNvSpPr>
                <p:nvPr/>
              </p:nvSpPr>
              <p:spPr bwMode="auto">
                <a:xfrm>
                  <a:off x="4473575" y="1849438"/>
                  <a:ext cx="55563" cy="73025"/>
                </a:xfrm>
                <a:custGeom>
                  <a:avLst/>
                  <a:gdLst>
                    <a:gd name="T0" fmla="*/ 35 w 35"/>
                    <a:gd name="T1" fmla="*/ 8 h 46"/>
                    <a:gd name="T2" fmla="*/ 23 w 35"/>
                    <a:gd name="T3" fmla="*/ 0 h 46"/>
                    <a:gd name="T4" fmla="*/ 0 w 35"/>
                    <a:gd name="T5" fmla="*/ 38 h 46"/>
                    <a:gd name="T6" fmla="*/ 13 w 35"/>
                    <a:gd name="T7" fmla="*/ 46 h 46"/>
                    <a:gd name="T8" fmla="*/ 35 w 35"/>
                    <a:gd name="T9" fmla="*/ 8 h 46"/>
                  </a:gdLst>
                  <a:ahLst/>
                  <a:cxnLst>
                    <a:cxn ang="0">
                      <a:pos x="T0" y="T1"/>
                    </a:cxn>
                    <a:cxn ang="0">
                      <a:pos x="T2" y="T3"/>
                    </a:cxn>
                    <a:cxn ang="0">
                      <a:pos x="T4" y="T5"/>
                    </a:cxn>
                    <a:cxn ang="0">
                      <a:pos x="T6" y="T7"/>
                    </a:cxn>
                    <a:cxn ang="0">
                      <a:pos x="T8" y="T9"/>
                    </a:cxn>
                  </a:cxnLst>
                  <a:rect l="0" t="0" r="r" b="b"/>
                  <a:pathLst>
                    <a:path w="35" h="46">
                      <a:moveTo>
                        <a:pt x="35" y="8"/>
                      </a:moveTo>
                      <a:lnTo>
                        <a:pt x="23" y="0"/>
                      </a:lnTo>
                      <a:lnTo>
                        <a:pt x="0" y="38"/>
                      </a:lnTo>
                      <a:lnTo>
                        <a:pt x="13" y="46"/>
                      </a:lnTo>
                      <a:lnTo>
                        <a:pt x="35"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8" name="Freeform 77"/>
                <p:cNvSpPr>
                  <a:spLocks/>
                </p:cNvSpPr>
                <p:nvPr/>
              </p:nvSpPr>
              <p:spPr bwMode="auto">
                <a:xfrm>
                  <a:off x="4579938" y="2271713"/>
                  <a:ext cx="73025" cy="52388"/>
                </a:xfrm>
                <a:custGeom>
                  <a:avLst/>
                  <a:gdLst>
                    <a:gd name="T0" fmla="*/ 0 w 46"/>
                    <a:gd name="T1" fmla="*/ 12 h 33"/>
                    <a:gd name="T2" fmla="*/ 38 w 46"/>
                    <a:gd name="T3" fmla="*/ 33 h 33"/>
                    <a:gd name="T4" fmla="*/ 46 w 46"/>
                    <a:gd name="T5" fmla="*/ 22 h 33"/>
                    <a:gd name="T6" fmla="*/ 8 w 46"/>
                    <a:gd name="T7" fmla="*/ 0 h 33"/>
                    <a:gd name="T8" fmla="*/ 0 w 46"/>
                    <a:gd name="T9" fmla="*/ 12 h 33"/>
                  </a:gdLst>
                  <a:ahLst/>
                  <a:cxnLst>
                    <a:cxn ang="0">
                      <a:pos x="T0" y="T1"/>
                    </a:cxn>
                    <a:cxn ang="0">
                      <a:pos x="T2" y="T3"/>
                    </a:cxn>
                    <a:cxn ang="0">
                      <a:pos x="T4" y="T5"/>
                    </a:cxn>
                    <a:cxn ang="0">
                      <a:pos x="T6" y="T7"/>
                    </a:cxn>
                    <a:cxn ang="0">
                      <a:pos x="T8" y="T9"/>
                    </a:cxn>
                  </a:cxnLst>
                  <a:rect l="0" t="0" r="r" b="b"/>
                  <a:pathLst>
                    <a:path w="46" h="33">
                      <a:moveTo>
                        <a:pt x="0" y="12"/>
                      </a:moveTo>
                      <a:lnTo>
                        <a:pt x="38" y="33"/>
                      </a:lnTo>
                      <a:lnTo>
                        <a:pt x="46" y="22"/>
                      </a:lnTo>
                      <a:lnTo>
                        <a:pt x="8" y="0"/>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9" name="Freeform 78"/>
                <p:cNvSpPr>
                  <a:spLocks/>
                </p:cNvSpPr>
                <p:nvPr/>
              </p:nvSpPr>
              <p:spPr bwMode="auto">
                <a:xfrm>
                  <a:off x="4059238" y="2279650"/>
                  <a:ext cx="71438" cy="53975"/>
                </a:xfrm>
                <a:custGeom>
                  <a:avLst/>
                  <a:gdLst>
                    <a:gd name="T0" fmla="*/ 0 w 45"/>
                    <a:gd name="T1" fmla="*/ 22 h 34"/>
                    <a:gd name="T2" fmla="*/ 8 w 45"/>
                    <a:gd name="T3" fmla="*/ 34 h 34"/>
                    <a:gd name="T4" fmla="*/ 45 w 45"/>
                    <a:gd name="T5" fmla="*/ 12 h 34"/>
                    <a:gd name="T6" fmla="*/ 38 w 45"/>
                    <a:gd name="T7" fmla="*/ 0 h 34"/>
                    <a:gd name="T8" fmla="*/ 0 w 45"/>
                    <a:gd name="T9" fmla="*/ 22 h 34"/>
                  </a:gdLst>
                  <a:ahLst/>
                  <a:cxnLst>
                    <a:cxn ang="0">
                      <a:pos x="T0" y="T1"/>
                    </a:cxn>
                    <a:cxn ang="0">
                      <a:pos x="T2" y="T3"/>
                    </a:cxn>
                    <a:cxn ang="0">
                      <a:pos x="T4" y="T5"/>
                    </a:cxn>
                    <a:cxn ang="0">
                      <a:pos x="T6" y="T7"/>
                    </a:cxn>
                    <a:cxn ang="0">
                      <a:pos x="T8" y="T9"/>
                    </a:cxn>
                  </a:cxnLst>
                  <a:rect l="0" t="0" r="r" b="b"/>
                  <a:pathLst>
                    <a:path w="45" h="34">
                      <a:moveTo>
                        <a:pt x="0" y="22"/>
                      </a:moveTo>
                      <a:lnTo>
                        <a:pt x="8" y="34"/>
                      </a:lnTo>
                      <a:lnTo>
                        <a:pt x="45" y="12"/>
                      </a:lnTo>
                      <a:lnTo>
                        <a:pt x="38" y="0"/>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nvGrpSpPr>
            <p:cNvPr id="126" name="Group 125"/>
            <p:cNvGrpSpPr/>
            <p:nvPr/>
          </p:nvGrpSpPr>
          <p:grpSpPr>
            <a:xfrm>
              <a:off x="4708532" y="3803672"/>
              <a:ext cx="568318" cy="568318"/>
              <a:chOff x="4708532" y="3803672"/>
              <a:chExt cx="568318" cy="568318"/>
            </a:xfrm>
          </p:grpSpPr>
          <p:sp>
            <p:nvSpPr>
              <p:cNvPr id="67" name="Oval 66"/>
              <p:cNvSpPr/>
              <p:nvPr/>
            </p:nvSpPr>
            <p:spPr>
              <a:xfrm>
                <a:off x="4708532" y="3803672"/>
                <a:ext cx="568318" cy="568318"/>
              </a:xfrm>
              <a:prstGeom prst="ellipse">
                <a:avLst/>
              </a:prstGeom>
              <a:solidFill>
                <a:srgbClr val="7B5A8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6" name="Group 85"/>
              <p:cNvGrpSpPr/>
              <p:nvPr/>
            </p:nvGrpSpPr>
            <p:grpSpPr>
              <a:xfrm>
                <a:off x="4853752" y="3921175"/>
                <a:ext cx="277878" cy="333313"/>
                <a:chOff x="4051300" y="3109913"/>
                <a:chExt cx="628650" cy="754063"/>
              </a:xfrm>
              <a:solidFill>
                <a:schemeClr val="bg1"/>
              </a:solidFill>
            </p:grpSpPr>
            <p:sp>
              <p:nvSpPr>
                <p:cNvPr id="87" name="Freeform 86"/>
                <p:cNvSpPr>
                  <a:spLocks noEditPoints="1"/>
                </p:cNvSpPr>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8" name="Freeform 87"/>
                <p:cNvSpPr>
                  <a:spLocks/>
                </p:cNvSpPr>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nvGrpSpPr>
            <p:cNvPr id="123" name="Group 122"/>
            <p:cNvGrpSpPr/>
            <p:nvPr/>
          </p:nvGrpSpPr>
          <p:grpSpPr>
            <a:xfrm>
              <a:off x="7620642" y="2943882"/>
              <a:ext cx="357498" cy="357498"/>
              <a:chOff x="7620642" y="2943882"/>
              <a:chExt cx="357498" cy="357498"/>
            </a:xfrm>
          </p:grpSpPr>
          <p:sp>
            <p:nvSpPr>
              <p:cNvPr id="57" name="Oval 56"/>
              <p:cNvSpPr/>
              <p:nvPr/>
            </p:nvSpPr>
            <p:spPr>
              <a:xfrm>
                <a:off x="7620642" y="2943882"/>
                <a:ext cx="357498" cy="357498"/>
              </a:xfrm>
              <a:prstGeom prst="ellipse">
                <a:avLst/>
              </a:prstGeom>
              <a:solidFill>
                <a:srgbClr val="7B5A8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9" name="Group 88"/>
              <p:cNvGrpSpPr/>
              <p:nvPr/>
            </p:nvGrpSpPr>
            <p:grpSpPr>
              <a:xfrm>
                <a:off x="7710642" y="3050714"/>
                <a:ext cx="177498" cy="143834"/>
                <a:chOff x="5145088" y="3205163"/>
                <a:chExt cx="736600" cy="596900"/>
              </a:xfrm>
              <a:solidFill>
                <a:schemeClr val="bg1"/>
              </a:solidFill>
            </p:grpSpPr>
            <p:sp>
              <p:nvSpPr>
                <p:cNvPr id="90" name="Freeform 89"/>
                <p:cNvSpPr>
                  <a:spLocks noEditPoints="1"/>
                </p:cNvSpPr>
                <p:nvPr/>
              </p:nvSpPr>
              <p:spPr bwMode="auto">
                <a:xfrm>
                  <a:off x="5145088" y="3205163"/>
                  <a:ext cx="736600" cy="596900"/>
                </a:xfrm>
                <a:custGeom>
                  <a:avLst/>
                  <a:gdLst>
                    <a:gd name="T0" fmla="*/ 464 w 464"/>
                    <a:gd name="T1" fmla="*/ 52 h 376"/>
                    <a:gd name="T2" fmla="*/ 464 w 464"/>
                    <a:gd name="T3" fmla="*/ 0 h 376"/>
                    <a:gd name="T4" fmla="*/ 0 w 464"/>
                    <a:gd name="T5" fmla="*/ 0 h 376"/>
                    <a:gd name="T6" fmla="*/ 0 w 464"/>
                    <a:gd name="T7" fmla="*/ 52 h 376"/>
                    <a:gd name="T8" fmla="*/ 10 w 464"/>
                    <a:gd name="T9" fmla="*/ 52 h 376"/>
                    <a:gd name="T10" fmla="*/ 10 w 464"/>
                    <a:gd name="T11" fmla="*/ 281 h 376"/>
                    <a:gd name="T12" fmla="*/ 0 w 464"/>
                    <a:gd name="T13" fmla="*/ 281 h 376"/>
                    <a:gd name="T14" fmla="*/ 0 w 464"/>
                    <a:gd name="T15" fmla="*/ 320 h 376"/>
                    <a:gd name="T16" fmla="*/ 153 w 464"/>
                    <a:gd name="T17" fmla="*/ 320 h 376"/>
                    <a:gd name="T18" fmla="*/ 115 w 464"/>
                    <a:gd name="T19" fmla="*/ 368 h 376"/>
                    <a:gd name="T20" fmla="*/ 126 w 464"/>
                    <a:gd name="T21" fmla="*/ 376 h 376"/>
                    <a:gd name="T22" fmla="*/ 171 w 464"/>
                    <a:gd name="T23" fmla="*/ 320 h 376"/>
                    <a:gd name="T24" fmla="*/ 224 w 464"/>
                    <a:gd name="T25" fmla="*/ 320 h 376"/>
                    <a:gd name="T26" fmla="*/ 224 w 464"/>
                    <a:gd name="T27" fmla="*/ 372 h 376"/>
                    <a:gd name="T28" fmla="*/ 238 w 464"/>
                    <a:gd name="T29" fmla="*/ 372 h 376"/>
                    <a:gd name="T30" fmla="*/ 238 w 464"/>
                    <a:gd name="T31" fmla="*/ 320 h 376"/>
                    <a:gd name="T32" fmla="*/ 292 w 464"/>
                    <a:gd name="T33" fmla="*/ 320 h 376"/>
                    <a:gd name="T34" fmla="*/ 337 w 464"/>
                    <a:gd name="T35" fmla="*/ 376 h 376"/>
                    <a:gd name="T36" fmla="*/ 348 w 464"/>
                    <a:gd name="T37" fmla="*/ 368 h 376"/>
                    <a:gd name="T38" fmla="*/ 310 w 464"/>
                    <a:gd name="T39" fmla="*/ 320 h 376"/>
                    <a:gd name="T40" fmla="*/ 464 w 464"/>
                    <a:gd name="T41" fmla="*/ 320 h 376"/>
                    <a:gd name="T42" fmla="*/ 464 w 464"/>
                    <a:gd name="T43" fmla="*/ 281 h 376"/>
                    <a:gd name="T44" fmla="*/ 452 w 464"/>
                    <a:gd name="T45" fmla="*/ 281 h 376"/>
                    <a:gd name="T46" fmla="*/ 452 w 464"/>
                    <a:gd name="T47" fmla="*/ 52 h 376"/>
                    <a:gd name="T48" fmla="*/ 464 w 464"/>
                    <a:gd name="T49" fmla="*/ 52 h 376"/>
                    <a:gd name="T50" fmla="*/ 449 w 464"/>
                    <a:gd name="T51" fmla="*/ 306 h 376"/>
                    <a:gd name="T52" fmla="*/ 14 w 464"/>
                    <a:gd name="T53" fmla="*/ 306 h 376"/>
                    <a:gd name="T54" fmla="*/ 14 w 464"/>
                    <a:gd name="T55" fmla="*/ 295 h 376"/>
                    <a:gd name="T56" fmla="*/ 449 w 464"/>
                    <a:gd name="T57" fmla="*/ 295 h 376"/>
                    <a:gd name="T58" fmla="*/ 449 w 464"/>
                    <a:gd name="T59" fmla="*/ 306 h 376"/>
                    <a:gd name="T60" fmla="*/ 14 w 464"/>
                    <a:gd name="T61" fmla="*/ 14 h 376"/>
                    <a:gd name="T62" fmla="*/ 449 w 464"/>
                    <a:gd name="T63" fmla="*/ 14 h 376"/>
                    <a:gd name="T64" fmla="*/ 449 w 464"/>
                    <a:gd name="T65" fmla="*/ 38 h 376"/>
                    <a:gd name="T66" fmla="*/ 14 w 464"/>
                    <a:gd name="T67" fmla="*/ 38 h 376"/>
                    <a:gd name="T68" fmla="*/ 14 w 464"/>
                    <a:gd name="T69" fmla="*/ 14 h 376"/>
                    <a:gd name="T70" fmla="*/ 438 w 464"/>
                    <a:gd name="T71" fmla="*/ 280 h 376"/>
                    <a:gd name="T72" fmla="*/ 26 w 464"/>
                    <a:gd name="T73" fmla="*/ 280 h 376"/>
                    <a:gd name="T74" fmla="*/ 26 w 464"/>
                    <a:gd name="T75" fmla="*/ 52 h 376"/>
                    <a:gd name="T76" fmla="*/ 438 w 464"/>
                    <a:gd name="T77" fmla="*/ 52 h 376"/>
                    <a:gd name="T78" fmla="*/ 438 w 464"/>
                    <a:gd name="T79" fmla="*/ 28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4" h="376">
                      <a:moveTo>
                        <a:pt x="464" y="52"/>
                      </a:moveTo>
                      <a:lnTo>
                        <a:pt x="464" y="0"/>
                      </a:lnTo>
                      <a:lnTo>
                        <a:pt x="0" y="0"/>
                      </a:lnTo>
                      <a:lnTo>
                        <a:pt x="0" y="52"/>
                      </a:lnTo>
                      <a:lnTo>
                        <a:pt x="10" y="52"/>
                      </a:lnTo>
                      <a:lnTo>
                        <a:pt x="10" y="281"/>
                      </a:lnTo>
                      <a:lnTo>
                        <a:pt x="0" y="281"/>
                      </a:lnTo>
                      <a:lnTo>
                        <a:pt x="0" y="320"/>
                      </a:lnTo>
                      <a:lnTo>
                        <a:pt x="153" y="320"/>
                      </a:lnTo>
                      <a:lnTo>
                        <a:pt x="115" y="368"/>
                      </a:lnTo>
                      <a:lnTo>
                        <a:pt x="126" y="376"/>
                      </a:lnTo>
                      <a:lnTo>
                        <a:pt x="171" y="320"/>
                      </a:lnTo>
                      <a:lnTo>
                        <a:pt x="224" y="320"/>
                      </a:lnTo>
                      <a:lnTo>
                        <a:pt x="224" y="372"/>
                      </a:lnTo>
                      <a:lnTo>
                        <a:pt x="238" y="372"/>
                      </a:lnTo>
                      <a:lnTo>
                        <a:pt x="238" y="320"/>
                      </a:lnTo>
                      <a:lnTo>
                        <a:pt x="292" y="320"/>
                      </a:lnTo>
                      <a:lnTo>
                        <a:pt x="337" y="376"/>
                      </a:lnTo>
                      <a:lnTo>
                        <a:pt x="348" y="368"/>
                      </a:lnTo>
                      <a:lnTo>
                        <a:pt x="310" y="320"/>
                      </a:lnTo>
                      <a:lnTo>
                        <a:pt x="464" y="320"/>
                      </a:lnTo>
                      <a:lnTo>
                        <a:pt x="464" y="281"/>
                      </a:lnTo>
                      <a:lnTo>
                        <a:pt x="452" y="281"/>
                      </a:lnTo>
                      <a:lnTo>
                        <a:pt x="452" y="52"/>
                      </a:lnTo>
                      <a:lnTo>
                        <a:pt x="464" y="52"/>
                      </a:lnTo>
                      <a:close/>
                      <a:moveTo>
                        <a:pt x="449" y="306"/>
                      </a:moveTo>
                      <a:lnTo>
                        <a:pt x="14" y="306"/>
                      </a:lnTo>
                      <a:lnTo>
                        <a:pt x="14" y="295"/>
                      </a:lnTo>
                      <a:lnTo>
                        <a:pt x="449" y="295"/>
                      </a:lnTo>
                      <a:lnTo>
                        <a:pt x="449" y="306"/>
                      </a:lnTo>
                      <a:close/>
                      <a:moveTo>
                        <a:pt x="14" y="14"/>
                      </a:moveTo>
                      <a:lnTo>
                        <a:pt x="449" y="14"/>
                      </a:lnTo>
                      <a:lnTo>
                        <a:pt x="449" y="38"/>
                      </a:lnTo>
                      <a:lnTo>
                        <a:pt x="14" y="38"/>
                      </a:lnTo>
                      <a:lnTo>
                        <a:pt x="14" y="14"/>
                      </a:lnTo>
                      <a:close/>
                      <a:moveTo>
                        <a:pt x="438" y="280"/>
                      </a:moveTo>
                      <a:lnTo>
                        <a:pt x="26" y="280"/>
                      </a:lnTo>
                      <a:lnTo>
                        <a:pt x="26" y="52"/>
                      </a:lnTo>
                      <a:lnTo>
                        <a:pt x="438" y="52"/>
                      </a:lnTo>
                      <a:lnTo>
                        <a:pt x="438"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1" name="Freeform 90"/>
                <p:cNvSpPr>
                  <a:spLocks noEditPoints="1"/>
                </p:cNvSpPr>
                <p:nvPr/>
              </p:nvSpPr>
              <p:spPr bwMode="auto">
                <a:xfrm>
                  <a:off x="5221288" y="3425825"/>
                  <a:ext cx="174625" cy="188913"/>
                </a:xfrm>
                <a:custGeom>
                  <a:avLst/>
                  <a:gdLst>
                    <a:gd name="T0" fmla="*/ 46 w 110"/>
                    <a:gd name="T1" fmla="*/ 119 h 119"/>
                    <a:gd name="T2" fmla="*/ 65 w 110"/>
                    <a:gd name="T3" fmla="*/ 119 h 119"/>
                    <a:gd name="T4" fmla="*/ 78 w 110"/>
                    <a:gd name="T5" fmla="*/ 119 h 119"/>
                    <a:gd name="T6" fmla="*/ 110 w 110"/>
                    <a:gd name="T7" fmla="*/ 119 h 119"/>
                    <a:gd name="T8" fmla="*/ 110 w 110"/>
                    <a:gd name="T9" fmla="*/ 29 h 119"/>
                    <a:gd name="T10" fmla="*/ 78 w 110"/>
                    <a:gd name="T11" fmla="*/ 29 h 119"/>
                    <a:gd name="T12" fmla="*/ 78 w 110"/>
                    <a:gd name="T13" fmla="*/ 0 h 119"/>
                    <a:gd name="T14" fmla="*/ 33 w 110"/>
                    <a:gd name="T15" fmla="*/ 0 h 119"/>
                    <a:gd name="T16" fmla="*/ 33 w 110"/>
                    <a:gd name="T17" fmla="*/ 53 h 119"/>
                    <a:gd name="T18" fmla="*/ 0 w 110"/>
                    <a:gd name="T19" fmla="*/ 53 h 119"/>
                    <a:gd name="T20" fmla="*/ 0 w 110"/>
                    <a:gd name="T21" fmla="*/ 119 h 119"/>
                    <a:gd name="T22" fmla="*/ 33 w 110"/>
                    <a:gd name="T23" fmla="*/ 119 h 119"/>
                    <a:gd name="T24" fmla="*/ 46 w 110"/>
                    <a:gd name="T25" fmla="*/ 119 h 119"/>
                    <a:gd name="T26" fmla="*/ 80 w 110"/>
                    <a:gd name="T27" fmla="*/ 43 h 119"/>
                    <a:gd name="T28" fmla="*/ 96 w 110"/>
                    <a:gd name="T29" fmla="*/ 43 h 119"/>
                    <a:gd name="T30" fmla="*/ 96 w 110"/>
                    <a:gd name="T31" fmla="*/ 105 h 119"/>
                    <a:gd name="T32" fmla="*/ 80 w 110"/>
                    <a:gd name="T33" fmla="*/ 105 h 119"/>
                    <a:gd name="T34" fmla="*/ 80 w 110"/>
                    <a:gd name="T35" fmla="*/ 43 h 119"/>
                    <a:gd name="T36" fmla="*/ 47 w 110"/>
                    <a:gd name="T37" fmla="*/ 14 h 119"/>
                    <a:gd name="T38" fmla="*/ 64 w 110"/>
                    <a:gd name="T39" fmla="*/ 14 h 119"/>
                    <a:gd name="T40" fmla="*/ 64 w 110"/>
                    <a:gd name="T41" fmla="*/ 105 h 119"/>
                    <a:gd name="T42" fmla="*/ 47 w 110"/>
                    <a:gd name="T43" fmla="*/ 105 h 119"/>
                    <a:gd name="T44" fmla="*/ 47 w 110"/>
                    <a:gd name="T45" fmla="*/ 14 h 119"/>
                    <a:gd name="T46" fmla="*/ 32 w 110"/>
                    <a:gd name="T47" fmla="*/ 105 h 119"/>
                    <a:gd name="T48" fmla="*/ 14 w 110"/>
                    <a:gd name="T49" fmla="*/ 105 h 119"/>
                    <a:gd name="T50" fmla="*/ 14 w 110"/>
                    <a:gd name="T51" fmla="*/ 67 h 119"/>
                    <a:gd name="T52" fmla="*/ 32 w 110"/>
                    <a:gd name="T53" fmla="*/ 67 h 119"/>
                    <a:gd name="T54" fmla="*/ 32 w 110"/>
                    <a:gd name="T55" fmla="*/ 10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9">
                      <a:moveTo>
                        <a:pt x="46" y="119"/>
                      </a:moveTo>
                      <a:lnTo>
                        <a:pt x="65" y="119"/>
                      </a:lnTo>
                      <a:lnTo>
                        <a:pt x="78" y="119"/>
                      </a:lnTo>
                      <a:lnTo>
                        <a:pt x="110" y="119"/>
                      </a:lnTo>
                      <a:lnTo>
                        <a:pt x="110" y="29"/>
                      </a:lnTo>
                      <a:lnTo>
                        <a:pt x="78" y="29"/>
                      </a:lnTo>
                      <a:lnTo>
                        <a:pt x="78" y="0"/>
                      </a:lnTo>
                      <a:lnTo>
                        <a:pt x="33" y="0"/>
                      </a:lnTo>
                      <a:lnTo>
                        <a:pt x="33" y="53"/>
                      </a:lnTo>
                      <a:lnTo>
                        <a:pt x="0" y="53"/>
                      </a:lnTo>
                      <a:lnTo>
                        <a:pt x="0" y="119"/>
                      </a:lnTo>
                      <a:lnTo>
                        <a:pt x="33" y="119"/>
                      </a:lnTo>
                      <a:lnTo>
                        <a:pt x="46" y="119"/>
                      </a:lnTo>
                      <a:close/>
                      <a:moveTo>
                        <a:pt x="80" y="43"/>
                      </a:moveTo>
                      <a:lnTo>
                        <a:pt x="96" y="43"/>
                      </a:lnTo>
                      <a:lnTo>
                        <a:pt x="96" y="105"/>
                      </a:lnTo>
                      <a:lnTo>
                        <a:pt x="80" y="105"/>
                      </a:lnTo>
                      <a:lnTo>
                        <a:pt x="80" y="43"/>
                      </a:lnTo>
                      <a:close/>
                      <a:moveTo>
                        <a:pt x="47" y="14"/>
                      </a:moveTo>
                      <a:lnTo>
                        <a:pt x="64" y="14"/>
                      </a:lnTo>
                      <a:lnTo>
                        <a:pt x="64" y="105"/>
                      </a:lnTo>
                      <a:lnTo>
                        <a:pt x="47" y="105"/>
                      </a:lnTo>
                      <a:lnTo>
                        <a:pt x="47" y="14"/>
                      </a:lnTo>
                      <a:close/>
                      <a:moveTo>
                        <a:pt x="32" y="105"/>
                      </a:moveTo>
                      <a:lnTo>
                        <a:pt x="14" y="105"/>
                      </a:lnTo>
                      <a:lnTo>
                        <a:pt x="14" y="67"/>
                      </a:lnTo>
                      <a:lnTo>
                        <a:pt x="32" y="67"/>
                      </a:lnTo>
                      <a:lnTo>
                        <a:pt x="32"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2" name="Freeform 91"/>
                <p:cNvSpPr>
                  <a:spLocks noEditPoints="1"/>
                </p:cNvSpPr>
                <p:nvPr/>
              </p:nvSpPr>
              <p:spPr bwMode="auto">
                <a:xfrm>
                  <a:off x="5424488" y="3427413"/>
                  <a:ext cx="174625" cy="187325"/>
                </a:xfrm>
                <a:custGeom>
                  <a:avLst/>
                  <a:gdLst>
                    <a:gd name="T0" fmla="*/ 45 w 110"/>
                    <a:gd name="T1" fmla="*/ 118 h 118"/>
                    <a:gd name="T2" fmla="*/ 77 w 110"/>
                    <a:gd name="T3" fmla="*/ 118 h 118"/>
                    <a:gd name="T4" fmla="*/ 77 w 110"/>
                    <a:gd name="T5" fmla="*/ 118 h 118"/>
                    <a:gd name="T6" fmla="*/ 110 w 110"/>
                    <a:gd name="T7" fmla="*/ 118 h 118"/>
                    <a:gd name="T8" fmla="*/ 110 w 110"/>
                    <a:gd name="T9" fmla="*/ 0 h 118"/>
                    <a:gd name="T10" fmla="*/ 64 w 110"/>
                    <a:gd name="T11" fmla="*/ 0 h 118"/>
                    <a:gd name="T12" fmla="*/ 64 w 110"/>
                    <a:gd name="T13" fmla="*/ 39 h 118"/>
                    <a:gd name="T14" fmla="*/ 32 w 110"/>
                    <a:gd name="T15" fmla="*/ 39 h 118"/>
                    <a:gd name="T16" fmla="*/ 32 w 110"/>
                    <a:gd name="T17" fmla="*/ 73 h 118"/>
                    <a:gd name="T18" fmla="*/ 0 w 110"/>
                    <a:gd name="T19" fmla="*/ 73 h 118"/>
                    <a:gd name="T20" fmla="*/ 0 w 110"/>
                    <a:gd name="T21" fmla="*/ 118 h 118"/>
                    <a:gd name="T22" fmla="*/ 32 w 110"/>
                    <a:gd name="T23" fmla="*/ 118 h 118"/>
                    <a:gd name="T24" fmla="*/ 45 w 110"/>
                    <a:gd name="T25" fmla="*/ 118 h 118"/>
                    <a:gd name="T26" fmla="*/ 80 w 110"/>
                    <a:gd name="T27" fmla="*/ 14 h 118"/>
                    <a:gd name="T28" fmla="*/ 96 w 110"/>
                    <a:gd name="T29" fmla="*/ 14 h 118"/>
                    <a:gd name="T30" fmla="*/ 96 w 110"/>
                    <a:gd name="T31" fmla="*/ 104 h 118"/>
                    <a:gd name="T32" fmla="*/ 80 w 110"/>
                    <a:gd name="T33" fmla="*/ 104 h 118"/>
                    <a:gd name="T34" fmla="*/ 80 w 110"/>
                    <a:gd name="T35" fmla="*/ 14 h 118"/>
                    <a:gd name="T36" fmla="*/ 46 w 110"/>
                    <a:gd name="T37" fmla="*/ 53 h 118"/>
                    <a:gd name="T38" fmla="*/ 63 w 110"/>
                    <a:gd name="T39" fmla="*/ 53 h 118"/>
                    <a:gd name="T40" fmla="*/ 63 w 110"/>
                    <a:gd name="T41" fmla="*/ 104 h 118"/>
                    <a:gd name="T42" fmla="*/ 46 w 110"/>
                    <a:gd name="T43" fmla="*/ 104 h 118"/>
                    <a:gd name="T44" fmla="*/ 46 w 110"/>
                    <a:gd name="T45" fmla="*/ 53 h 118"/>
                    <a:gd name="T46" fmla="*/ 31 w 110"/>
                    <a:gd name="T47" fmla="*/ 104 h 118"/>
                    <a:gd name="T48" fmla="*/ 14 w 110"/>
                    <a:gd name="T49" fmla="*/ 104 h 118"/>
                    <a:gd name="T50" fmla="*/ 14 w 110"/>
                    <a:gd name="T51" fmla="*/ 87 h 118"/>
                    <a:gd name="T52" fmla="*/ 31 w 110"/>
                    <a:gd name="T53" fmla="*/ 87 h 118"/>
                    <a:gd name="T54" fmla="*/ 31 w 110"/>
                    <a:gd name="T5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8">
                      <a:moveTo>
                        <a:pt x="45" y="118"/>
                      </a:moveTo>
                      <a:lnTo>
                        <a:pt x="77" y="118"/>
                      </a:lnTo>
                      <a:lnTo>
                        <a:pt x="77" y="118"/>
                      </a:lnTo>
                      <a:lnTo>
                        <a:pt x="110" y="118"/>
                      </a:lnTo>
                      <a:lnTo>
                        <a:pt x="110" y="0"/>
                      </a:lnTo>
                      <a:lnTo>
                        <a:pt x="64" y="0"/>
                      </a:lnTo>
                      <a:lnTo>
                        <a:pt x="64" y="39"/>
                      </a:lnTo>
                      <a:lnTo>
                        <a:pt x="32" y="39"/>
                      </a:lnTo>
                      <a:lnTo>
                        <a:pt x="32" y="73"/>
                      </a:lnTo>
                      <a:lnTo>
                        <a:pt x="0" y="73"/>
                      </a:lnTo>
                      <a:lnTo>
                        <a:pt x="0" y="118"/>
                      </a:lnTo>
                      <a:lnTo>
                        <a:pt x="32" y="118"/>
                      </a:lnTo>
                      <a:lnTo>
                        <a:pt x="45" y="118"/>
                      </a:lnTo>
                      <a:close/>
                      <a:moveTo>
                        <a:pt x="80" y="14"/>
                      </a:moveTo>
                      <a:lnTo>
                        <a:pt x="96" y="14"/>
                      </a:lnTo>
                      <a:lnTo>
                        <a:pt x="96" y="104"/>
                      </a:lnTo>
                      <a:lnTo>
                        <a:pt x="80" y="104"/>
                      </a:lnTo>
                      <a:lnTo>
                        <a:pt x="80" y="14"/>
                      </a:lnTo>
                      <a:close/>
                      <a:moveTo>
                        <a:pt x="46" y="53"/>
                      </a:moveTo>
                      <a:lnTo>
                        <a:pt x="63" y="53"/>
                      </a:lnTo>
                      <a:lnTo>
                        <a:pt x="63" y="104"/>
                      </a:lnTo>
                      <a:lnTo>
                        <a:pt x="46" y="104"/>
                      </a:lnTo>
                      <a:lnTo>
                        <a:pt x="46" y="53"/>
                      </a:lnTo>
                      <a:close/>
                      <a:moveTo>
                        <a:pt x="31" y="104"/>
                      </a:moveTo>
                      <a:lnTo>
                        <a:pt x="14" y="104"/>
                      </a:lnTo>
                      <a:lnTo>
                        <a:pt x="14" y="87"/>
                      </a:lnTo>
                      <a:lnTo>
                        <a:pt x="31" y="87"/>
                      </a:lnTo>
                      <a:lnTo>
                        <a:pt x="31"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3" name="Freeform 92"/>
                <p:cNvSpPr>
                  <a:spLocks noEditPoints="1"/>
                </p:cNvSpPr>
                <p:nvPr/>
              </p:nvSpPr>
              <p:spPr bwMode="auto">
                <a:xfrm>
                  <a:off x="5626100" y="3409950"/>
                  <a:ext cx="174625" cy="204788"/>
                </a:xfrm>
                <a:custGeom>
                  <a:avLst/>
                  <a:gdLst>
                    <a:gd name="T0" fmla="*/ 45 w 110"/>
                    <a:gd name="T1" fmla="*/ 129 h 129"/>
                    <a:gd name="T2" fmla="*/ 65 w 110"/>
                    <a:gd name="T3" fmla="*/ 129 h 129"/>
                    <a:gd name="T4" fmla="*/ 78 w 110"/>
                    <a:gd name="T5" fmla="*/ 129 h 129"/>
                    <a:gd name="T6" fmla="*/ 110 w 110"/>
                    <a:gd name="T7" fmla="*/ 129 h 129"/>
                    <a:gd name="T8" fmla="*/ 110 w 110"/>
                    <a:gd name="T9" fmla="*/ 0 h 129"/>
                    <a:gd name="T10" fmla="*/ 65 w 110"/>
                    <a:gd name="T11" fmla="*/ 0 h 129"/>
                    <a:gd name="T12" fmla="*/ 65 w 110"/>
                    <a:gd name="T13" fmla="*/ 80 h 129"/>
                    <a:gd name="T14" fmla="*/ 45 w 110"/>
                    <a:gd name="T15" fmla="*/ 80 h 129"/>
                    <a:gd name="T16" fmla="*/ 45 w 110"/>
                    <a:gd name="T17" fmla="*/ 47 h 129"/>
                    <a:gd name="T18" fmla="*/ 0 w 110"/>
                    <a:gd name="T19" fmla="*/ 47 h 129"/>
                    <a:gd name="T20" fmla="*/ 0 w 110"/>
                    <a:gd name="T21" fmla="*/ 129 h 129"/>
                    <a:gd name="T22" fmla="*/ 32 w 110"/>
                    <a:gd name="T23" fmla="*/ 129 h 129"/>
                    <a:gd name="T24" fmla="*/ 45 w 110"/>
                    <a:gd name="T25" fmla="*/ 129 h 129"/>
                    <a:gd name="T26" fmla="*/ 80 w 110"/>
                    <a:gd name="T27" fmla="*/ 14 h 129"/>
                    <a:gd name="T28" fmla="*/ 96 w 110"/>
                    <a:gd name="T29" fmla="*/ 14 h 129"/>
                    <a:gd name="T30" fmla="*/ 96 w 110"/>
                    <a:gd name="T31" fmla="*/ 115 h 129"/>
                    <a:gd name="T32" fmla="*/ 80 w 110"/>
                    <a:gd name="T33" fmla="*/ 115 h 129"/>
                    <a:gd name="T34" fmla="*/ 80 w 110"/>
                    <a:gd name="T35" fmla="*/ 14 h 129"/>
                    <a:gd name="T36" fmla="*/ 47 w 110"/>
                    <a:gd name="T37" fmla="*/ 94 h 129"/>
                    <a:gd name="T38" fmla="*/ 64 w 110"/>
                    <a:gd name="T39" fmla="*/ 94 h 129"/>
                    <a:gd name="T40" fmla="*/ 64 w 110"/>
                    <a:gd name="T41" fmla="*/ 115 h 129"/>
                    <a:gd name="T42" fmla="*/ 47 w 110"/>
                    <a:gd name="T43" fmla="*/ 115 h 129"/>
                    <a:gd name="T44" fmla="*/ 47 w 110"/>
                    <a:gd name="T45" fmla="*/ 94 h 129"/>
                    <a:gd name="T46" fmla="*/ 31 w 110"/>
                    <a:gd name="T47" fmla="*/ 115 h 129"/>
                    <a:gd name="T48" fmla="*/ 14 w 110"/>
                    <a:gd name="T49" fmla="*/ 115 h 129"/>
                    <a:gd name="T50" fmla="*/ 14 w 110"/>
                    <a:gd name="T51" fmla="*/ 61 h 129"/>
                    <a:gd name="T52" fmla="*/ 31 w 110"/>
                    <a:gd name="T53" fmla="*/ 61 h 129"/>
                    <a:gd name="T54" fmla="*/ 31 w 110"/>
                    <a:gd name="T55"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29">
                      <a:moveTo>
                        <a:pt x="45" y="129"/>
                      </a:moveTo>
                      <a:lnTo>
                        <a:pt x="65" y="129"/>
                      </a:lnTo>
                      <a:lnTo>
                        <a:pt x="78" y="129"/>
                      </a:lnTo>
                      <a:lnTo>
                        <a:pt x="110" y="129"/>
                      </a:lnTo>
                      <a:lnTo>
                        <a:pt x="110" y="0"/>
                      </a:lnTo>
                      <a:lnTo>
                        <a:pt x="65" y="0"/>
                      </a:lnTo>
                      <a:lnTo>
                        <a:pt x="65" y="80"/>
                      </a:lnTo>
                      <a:lnTo>
                        <a:pt x="45" y="80"/>
                      </a:lnTo>
                      <a:lnTo>
                        <a:pt x="45" y="47"/>
                      </a:lnTo>
                      <a:lnTo>
                        <a:pt x="0" y="47"/>
                      </a:lnTo>
                      <a:lnTo>
                        <a:pt x="0" y="129"/>
                      </a:lnTo>
                      <a:lnTo>
                        <a:pt x="32" y="129"/>
                      </a:lnTo>
                      <a:lnTo>
                        <a:pt x="45" y="129"/>
                      </a:lnTo>
                      <a:close/>
                      <a:moveTo>
                        <a:pt x="80" y="14"/>
                      </a:moveTo>
                      <a:lnTo>
                        <a:pt x="96" y="14"/>
                      </a:lnTo>
                      <a:lnTo>
                        <a:pt x="96" y="115"/>
                      </a:lnTo>
                      <a:lnTo>
                        <a:pt x="80" y="115"/>
                      </a:lnTo>
                      <a:lnTo>
                        <a:pt x="80" y="14"/>
                      </a:lnTo>
                      <a:close/>
                      <a:moveTo>
                        <a:pt x="47" y="94"/>
                      </a:moveTo>
                      <a:lnTo>
                        <a:pt x="64" y="94"/>
                      </a:lnTo>
                      <a:lnTo>
                        <a:pt x="64" y="115"/>
                      </a:lnTo>
                      <a:lnTo>
                        <a:pt x="47" y="115"/>
                      </a:lnTo>
                      <a:lnTo>
                        <a:pt x="47" y="94"/>
                      </a:lnTo>
                      <a:close/>
                      <a:moveTo>
                        <a:pt x="31" y="115"/>
                      </a:moveTo>
                      <a:lnTo>
                        <a:pt x="14" y="115"/>
                      </a:lnTo>
                      <a:lnTo>
                        <a:pt x="14" y="61"/>
                      </a:lnTo>
                      <a:lnTo>
                        <a:pt x="31" y="61"/>
                      </a:lnTo>
                      <a:lnTo>
                        <a:pt x="31"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4" name="Rectangle 93"/>
                <p:cNvSpPr>
                  <a:spLocks noChangeArrowheads="1"/>
                </p:cNvSpPr>
                <p:nvPr/>
              </p:nvSpPr>
              <p:spPr bwMode="auto">
                <a:xfrm>
                  <a:off x="5226050" y="3333750"/>
                  <a:ext cx="17621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5" name="Rectangle 94"/>
                <p:cNvSpPr>
                  <a:spLocks noChangeArrowheads="1"/>
                </p:cNvSpPr>
                <p:nvPr/>
              </p:nvSpPr>
              <p:spPr bwMode="auto">
                <a:xfrm>
                  <a:off x="5226050" y="3373438"/>
                  <a:ext cx="71438"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nvGrpSpPr>
            <p:cNvPr id="128" name="Group 127"/>
            <p:cNvGrpSpPr/>
            <p:nvPr/>
          </p:nvGrpSpPr>
          <p:grpSpPr>
            <a:xfrm>
              <a:off x="5737232" y="4521222"/>
              <a:ext cx="466718" cy="466718"/>
              <a:chOff x="5737232" y="4521222"/>
              <a:chExt cx="466718" cy="466718"/>
            </a:xfrm>
          </p:grpSpPr>
          <p:sp>
            <p:nvSpPr>
              <p:cNvPr id="53" name="Oval 52"/>
              <p:cNvSpPr/>
              <p:nvPr/>
            </p:nvSpPr>
            <p:spPr>
              <a:xfrm>
                <a:off x="5737232" y="4521222"/>
                <a:ext cx="466718" cy="466718"/>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Freeform 95"/>
              <p:cNvSpPr>
                <a:spLocks noEditPoints="1"/>
              </p:cNvSpPr>
              <p:nvPr/>
            </p:nvSpPr>
            <p:spPr bwMode="auto">
              <a:xfrm>
                <a:off x="5823450" y="4625175"/>
                <a:ext cx="294282" cy="258813"/>
              </a:xfrm>
              <a:custGeom>
                <a:avLst/>
                <a:gdLst>
                  <a:gd name="T0" fmla="*/ 448 w 531"/>
                  <a:gd name="T1" fmla="*/ 98 h 467"/>
                  <a:gd name="T2" fmla="*/ 461 w 531"/>
                  <a:gd name="T3" fmla="*/ 75 h 467"/>
                  <a:gd name="T4" fmla="*/ 449 w 531"/>
                  <a:gd name="T5" fmla="*/ 72 h 467"/>
                  <a:gd name="T6" fmla="*/ 442 w 531"/>
                  <a:gd name="T7" fmla="*/ 85 h 467"/>
                  <a:gd name="T8" fmla="*/ 430 w 531"/>
                  <a:gd name="T9" fmla="*/ 78 h 467"/>
                  <a:gd name="T10" fmla="*/ 435 w 531"/>
                  <a:gd name="T11" fmla="*/ 67 h 467"/>
                  <a:gd name="T12" fmla="*/ 429 w 531"/>
                  <a:gd name="T13" fmla="*/ 60 h 467"/>
                  <a:gd name="T14" fmla="*/ 286 w 531"/>
                  <a:gd name="T15" fmla="*/ 36 h 467"/>
                  <a:gd name="T16" fmla="*/ 288 w 531"/>
                  <a:gd name="T17" fmla="*/ 15 h 467"/>
                  <a:gd name="T18" fmla="*/ 266 w 531"/>
                  <a:gd name="T19" fmla="*/ 0 h 467"/>
                  <a:gd name="T20" fmla="*/ 247 w 531"/>
                  <a:gd name="T21" fmla="*/ 11 h 467"/>
                  <a:gd name="T22" fmla="*/ 243 w 531"/>
                  <a:gd name="T23" fmla="*/ 31 h 467"/>
                  <a:gd name="T24" fmla="*/ 135 w 531"/>
                  <a:gd name="T25" fmla="*/ 51 h 467"/>
                  <a:gd name="T26" fmla="*/ 97 w 531"/>
                  <a:gd name="T27" fmla="*/ 65 h 467"/>
                  <a:gd name="T28" fmla="*/ 101 w 531"/>
                  <a:gd name="T29" fmla="*/ 78 h 467"/>
                  <a:gd name="T30" fmla="*/ 92 w 531"/>
                  <a:gd name="T31" fmla="*/ 87 h 467"/>
                  <a:gd name="T32" fmla="*/ 84 w 531"/>
                  <a:gd name="T33" fmla="*/ 75 h 467"/>
                  <a:gd name="T34" fmla="*/ 72 w 531"/>
                  <a:gd name="T35" fmla="*/ 72 h 467"/>
                  <a:gd name="T36" fmla="*/ 78 w 531"/>
                  <a:gd name="T37" fmla="*/ 95 h 467"/>
                  <a:gd name="T38" fmla="*/ 0 w 531"/>
                  <a:gd name="T39" fmla="*/ 304 h 467"/>
                  <a:gd name="T40" fmla="*/ 24 w 531"/>
                  <a:gd name="T41" fmla="*/ 328 h 467"/>
                  <a:gd name="T42" fmla="*/ 138 w 531"/>
                  <a:gd name="T43" fmla="*/ 339 h 467"/>
                  <a:gd name="T44" fmla="*/ 173 w 531"/>
                  <a:gd name="T45" fmla="*/ 320 h 467"/>
                  <a:gd name="T46" fmla="*/ 185 w 531"/>
                  <a:gd name="T47" fmla="*/ 300 h 467"/>
                  <a:gd name="T48" fmla="*/ 114 w 531"/>
                  <a:gd name="T49" fmla="*/ 84 h 467"/>
                  <a:gd name="T50" fmla="*/ 178 w 531"/>
                  <a:gd name="T51" fmla="*/ 58 h 467"/>
                  <a:gd name="T52" fmla="*/ 243 w 531"/>
                  <a:gd name="T53" fmla="*/ 233 h 467"/>
                  <a:gd name="T54" fmla="*/ 249 w 531"/>
                  <a:gd name="T55" fmla="*/ 299 h 467"/>
                  <a:gd name="T56" fmla="*/ 248 w 531"/>
                  <a:gd name="T57" fmla="*/ 352 h 467"/>
                  <a:gd name="T58" fmla="*/ 210 w 531"/>
                  <a:gd name="T59" fmla="*/ 385 h 467"/>
                  <a:gd name="T60" fmla="*/ 186 w 531"/>
                  <a:gd name="T61" fmla="*/ 467 h 467"/>
                  <a:gd name="T62" fmla="*/ 327 w 531"/>
                  <a:gd name="T63" fmla="*/ 386 h 467"/>
                  <a:gd name="T64" fmla="*/ 292 w 531"/>
                  <a:gd name="T65" fmla="*/ 371 h 467"/>
                  <a:gd name="T66" fmla="*/ 282 w 531"/>
                  <a:gd name="T67" fmla="*/ 299 h 467"/>
                  <a:gd name="T68" fmla="*/ 289 w 531"/>
                  <a:gd name="T69" fmla="*/ 233 h 467"/>
                  <a:gd name="T70" fmla="*/ 354 w 531"/>
                  <a:gd name="T71" fmla="*/ 58 h 467"/>
                  <a:gd name="T72" fmla="*/ 417 w 531"/>
                  <a:gd name="T73" fmla="*/ 84 h 467"/>
                  <a:gd name="T74" fmla="*/ 346 w 531"/>
                  <a:gd name="T75" fmla="*/ 300 h 467"/>
                  <a:gd name="T76" fmla="*/ 358 w 531"/>
                  <a:gd name="T77" fmla="*/ 320 h 467"/>
                  <a:gd name="T78" fmla="*/ 396 w 531"/>
                  <a:gd name="T79" fmla="*/ 339 h 467"/>
                  <a:gd name="T80" fmla="*/ 507 w 531"/>
                  <a:gd name="T81" fmla="*/ 328 h 467"/>
                  <a:gd name="T82" fmla="*/ 531 w 531"/>
                  <a:gd name="T83" fmla="*/ 303 h 467"/>
                  <a:gd name="T84" fmla="*/ 275 w 531"/>
                  <a:gd name="T85" fmla="*/ 24 h 467"/>
                  <a:gd name="T86" fmla="*/ 266 w 531"/>
                  <a:gd name="T87" fmla="*/ 34 h 467"/>
                  <a:gd name="T88" fmla="*/ 257 w 531"/>
                  <a:gd name="T89" fmla="*/ 21 h 467"/>
                  <a:gd name="T90" fmla="*/ 51 w 531"/>
                  <a:gd name="T91" fmla="*/ 325 h 467"/>
                  <a:gd name="T92" fmla="*/ 166 w 531"/>
                  <a:gd name="T93" fmla="*/ 308 h 467"/>
                  <a:gd name="T94" fmla="*/ 134 w 531"/>
                  <a:gd name="T95" fmla="*/ 325 h 467"/>
                  <a:gd name="T96" fmla="*/ 270 w 531"/>
                  <a:gd name="T97" fmla="*/ 217 h 467"/>
                  <a:gd name="T98" fmla="*/ 275 w 531"/>
                  <a:gd name="T99" fmla="*/ 274 h 467"/>
                  <a:gd name="T100" fmla="*/ 256 w 531"/>
                  <a:gd name="T101" fmla="*/ 274 h 467"/>
                  <a:gd name="T102" fmla="*/ 262 w 531"/>
                  <a:gd name="T103" fmla="*/ 217 h 467"/>
                  <a:gd name="T104" fmla="*/ 331 w 531"/>
                  <a:gd name="T105" fmla="*/ 453 h 467"/>
                  <a:gd name="T106" fmla="*/ 296 w 531"/>
                  <a:gd name="T107" fmla="*/ 391 h 467"/>
                  <a:gd name="T108" fmla="*/ 256 w 531"/>
                  <a:gd name="T109" fmla="*/ 368 h 467"/>
                  <a:gd name="T110" fmla="*/ 268 w 531"/>
                  <a:gd name="T111" fmla="*/ 307 h 467"/>
                  <a:gd name="T112" fmla="*/ 274 w 531"/>
                  <a:gd name="T113" fmla="*/ 368 h 467"/>
                  <a:gd name="T114" fmla="*/ 268 w 531"/>
                  <a:gd name="T115" fmla="*/ 203 h 467"/>
                  <a:gd name="T116" fmla="*/ 268 w 531"/>
                  <a:gd name="T117" fmla="*/ 53 h 467"/>
                  <a:gd name="T118" fmla="*/ 480 w 531"/>
                  <a:gd name="T119" fmla="*/ 325 h 467"/>
                  <a:gd name="T120" fmla="*/ 367 w 531"/>
                  <a:gd name="T121" fmla="*/ 308 h 467"/>
                  <a:gd name="T122" fmla="*/ 480 w 531"/>
                  <a:gd name="T123" fmla="*/ 32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1" h="467">
                    <a:moveTo>
                      <a:pt x="531" y="303"/>
                    </a:moveTo>
                    <a:lnTo>
                      <a:pt x="531" y="303"/>
                    </a:lnTo>
                    <a:lnTo>
                      <a:pt x="531" y="300"/>
                    </a:lnTo>
                    <a:lnTo>
                      <a:pt x="530" y="298"/>
                    </a:lnTo>
                    <a:lnTo>
                      <a:pt x="448" y="98"/>
                    </a:lnTo>
                    <a:lnTo>
                      <a:pt x="448" y="98"/>
                    </a:lnTo>
                    <a:lnTo>
                      <a:pt x="453" y="95"/>
                    </a:lnTo>
                    <a:lnTo>
                      <a:pt x="457" y="91"/>
                    </a:lnTo>
                    <a:lnTo>
                      <a:pt x="461" y="84"/>
                    </a:lnTo>
                    <a:lnTo>
                      <a:pt x="462" y="78"/>
                    </a:lnTo>
                    <a:lnTo>
                      <a:pt x="462" y="78"/>
                    </a:lnTo>
                    <a:lnTo>
                      <a:pt x="461" y="75"/>
                    </a:lnTo>
                    <a:lnTo>
                      <a:pt x="459" y="72"/>
                    </a:lnTo>
                    <a:lnTo>
                      <a:pt x="457" y="71"/>
                    </a:lnTo>
                    <a:lnTo>
                      <a:pt x="454" y="70"/>
                    </a:lnTo>
                    <a:lnTo>
                      <a:pt x="454" y="70"/>
                    </a:lnTo>
                    <a:lnTo>
                      <a:pt x="452" y="71"/>
                    </a:lnTo>
                    <a:lnTo>
                      <a:pt x="449" y="72"/>
                    </a:lnTo>
                    <a:lnTo>
                      <a:pt x="448" y="75"/>
                    </a:lnTo>
                    <a:lnTo>
                      <a:pt x="448" y="78"/>
                    </a:lnTo>
                    <a:lnTo>
                      <a:pt x="448" y="78"/>
                    </a:lnTo>
                    <a:lnTo>
                      <a:pt x="446" y="81"/>
                    </a:lnTo>
                    <a:lnTo>
                      <a:pt x="444" y="83"/>
                    </a:lnTo>
                    <a:lnTo>
                      <a:pt x="442" y="85"/>
                    </a:lnTo>
                    <a:lnTo>
                      <a:pt x="439" y="87"/>
                    </a:lnTo>
                    <a:lnTo>
                      <a:pt x="439" y="87"/>
                    </a:lnTo>
                    <a:lnTo>
                      <a:pt x="436" y="85"/>
                    </a:lnTo>
                    <a:lnTo>
                      <a:pt x="434" y="83"/>
                    </a:lnTo>
                    <a:lnTo>
                      <a:pt x="431" y="81"/>
                    </a:lnTo>
                    <a:lnTo>
                      <a:pt x="430" y="78"/>
                    </a:lnTo>
                    <a:lnTo>
                      <a:pt x="430" y="78"/>
                    </a:lnTo>
                    <a:lnTo>
                      <a:pt x="431" y="75"/>
                    </a:lnTo>
                    <a:lnTo>
                      <a:pt x="434" y="72"/>
                    </a:lnTo>
                    <a:lnTo>
                      <a:pt x="434" y="72"/>
                    </a:lnTo>
                    <a:lnTo>
                      <a:pt x="435" y="70"/>
                    </a:lnTo>
                    <a:lnTo>
                      <a:pt x="435" y="67"/>
                    </a:lnTo>
                    <a:lnTo>
                      <a:pt x="435" y="65"/>
                    </a:lnTo>
                    <a:lnTo>
                      <a:pt x="434" y="63"/>
                    </a:lnTo>
                    <a:lnTo>
                      <a:pt x="434" y="63"/>
                    </a:lnTo>
                    <a:lnTo>
                      <a:pt x="431" y="61"/>
                    </a:lnTo>
                    <a:lnTo>
                      <a:pt x="429" y="60"/>
                    </a:lnTo>
                    <a:lnTo>
                      <a:pt x="429" y="60"/>
                    </a:lnTo>
                    <a:lnTo>
                      <a:pt x="396" y="51"/>
                    </a:lnTo>
                    <a:lnTo>
                      <a:pt x="360" y="44"/>
                    </a:lnTo>
                    <a:lnTo>
                      <a:pt x="323" y="41"/>
                    </a:lnTo>
                    <a:lnTo>
                      <a:pt x="283" y="39"/>
                    </a:lnTo>
                    <a:lnTo>
                      <a:pt x="283" y="39"/>
                    </a:lnTo>
                    <a:lnTo>
                      <a:pt x="286" y="36"/>
                    </a:lnTo>
                    <a:lnTo>
                      <a:pt x="288" y="31"/>
                    </a:lnTo>
                    <a:lnTo>
                      <a:pt x="289" y="28"/>
                    </a:lnTo>
                    <a:lnTo>
                      <a:pt x="289" y="24"/>
                    </a:lnTo>
                    <a:lnTo>
                      <a:pt x="289" y="24"/>
                    </a:lnTo>
                    <a:lnTo>
                      <a:pt x="289" y="20"/>
                    </a:lnTo>
                    <a:lnTo>
                      <a:pt x="288" y="15"/>
                    </a:lnTo>
                    <a:lnTo>
                      <a:pt x="286" y="11"/>
                    </a:lnTo>
                    <a:lnTo>
                      <a:pt x="282" y="8"/>
                    </a:lnTo>
                    <a:lnTo>
                      <a:pt x="279" y="4"/>
                    </a:lnTo>
                    <a:lnTo>
                      <a:pt x="275" y="2"/>
                    </a:lnTo>
                    <a:lnTo>
                      <a:pt x="270" y="1"/>
                    </a:lnTo>
                    <a:lnTo>
                      <a:pt x="266" y="0"/>
                    </a:lnTo>
                    <a:lnTo>
                      <a:pt x="266" y="0"/>
                    </a:lnTo>
                    <a:lnTo>
                      <a:pt x="261" y="1"/>
                    </a:lnTo>
                    <a:lnTo>
                      <a:pt x="256" y="2"/>
                    </a:lnTo>
                    <a:lnTo>
                      <a:pt x="253" y="4"/>
                    </a:lnTo>
                    <a:lnTo>
                      <a:pt x="249" y="8"/>
                    </a:lnTo>
                    <a:lnTo>
                      <a:pt x="247" y="11"/>
                    </a:lnTo>
                    <a:lnTo>
                      <a:pt x="245" y="15"/>
                    </a:lnTo>
                    <a:lnTo>
                      <a:pt x="242" y="20"/>
                    </a:lnTo>
                    <a:lnTo>
                      <a:pt x="242" y="24"/>
                    </a:lnTo>
                    <a:lnTo>
                      <a:pt x="242" y="24"/>
                    </a:lnTo>
                    <a:lnTo>
                      <a:pt x="242" y="28"/>
                    </a:lnTo>
                    <a:lnTo>
                      <a:pt x="243" y="31"/>
                    </a:lnTo>
                    <a:lnTo>
                      <a:pt x="246" y="36"/>
                    </a:lnTo>
                    <a:lnTo>
                      <a:pt x="248" y="39"/>
                    </a:lnTo>
                    <a:lnTo>
                      <a:pt x="248" y="39"/>
                    </a:lnTo>
                    <a:lnTo>
                      <a:pt x="209" y="41"/>
                    </a:lnTo>
                    <a:lnTo>
                      <a:pt x="171" y="44"/>
                    </a:lnTo>
                    <a:lnTo>
                      <a:pt x="135" y="51"/>
                    </a:lnTo>
                    <a:lnTo>
                      <a:pt x="102" y="60"/>
                    </a:lnTo>
                    <a:lnTo>
                      <a:pt x="102" y="60"/>
                    </a:lnTo>
                    <a:lnTo>
                      <a:pt x="100" y="61"/>
                    </a:lnTo>
                    <a:lnTo>
                      <a:pt x="98" y="63"/>
                    </a:lnTo>
                    <a:lnTo>
                      <a:pt x="98" y="63"/>
                    </a:lnTo>
                    <a:lnTo>
                      <a:pt x="97" y="65"/>
                    </a:lnTo>
                    <a:lnTo>
                      <a:pt x="97" y="67"/>
                    </a:lnTo>
                    <a:lnTo>
                      <a:pt x="97" y="70"/>
                    </a:lnTo>
                    <a:lnTo>
                      <a:pt x="99" y="72"/>
                    </a:lnTo>
                    <a:lnTo>
                      <a:pt x="99" y="72"/>
                    </a:lnTo>
                    <a:lnTo>
                      <a:pt x="100" y="75"/>
                    </a:lnTo>
                    <a:lnTo>
                      <a:pt x="101" y="78"/>
                    </a:lnTo>
                    <a:lnTo>
                      <a:pt x="101" y="78"/>
                    </a:lnTo>
                    <a:lnTo>
                      <a:pt x="100" y="81"/>
                    </a:lnTo>
                    <a:lnTo>
                      <a:pt x="99" y="83"/>
                    </a:lnTo>
                    <a:lnTo>
                      <a:pt x="95" y="85"/>
                    </a:lnTo>
                    <a:lnTo>
                      <a:pt x="92" y="87"/>
                    </a:lnTo>
                    <a:lnTo>
                      <a:pt x="92" y="87"/>
                    </a:lnTo>
                    <a:lnTo>
                      <a:pt x="89" y="85"/>
                    </a:lnTo>
                    <a:lnTo>
                      <a:pt x="87" y="83"/>
                    </a:lnTo>
                    <a:lnTo>
                      <a:pt x="85" y="81"/>
                    </a:lnTo>
                    <a:lnTo>
                      <a:pt x="85" y="78"/>
                    </a:lnTo>
                    <a:lnTo>
                      <a:pt x="85" y="78"/>
                    </a:lnTo>
                    <a:lnTo>
                      <a:pt x="84" y="75"/>
                    </a:lnTo>
                    <a:lnTo>
                      <a:pt x="83" y="72"/>
                    </a:lnTo>
                    <a:lnTo>
                      <a:pt x="80" y="71"/>
                    </a:lnTo>
                    <a:lnTo>
                      <a:pt x="77" y="70"/>
                    </a:lnTo>
                    <a:lnTo>
                      <a:pt x="77" y="70"/>
                    </a:lnTo>
                    <a:lnTo>
                      <a:pt x="75" y="71"/>
                    </a:lnTo>
                    <a:lnTo>
                      <a:pt x="72" y="72"/>
                    </a:lnTo>
                    <a:lnTo>
                      <a:pt x="71" y="75"/>
                    </a:lnTo>
                    <a:lnTo>
                      <a:pt x="71" y="78"/>
                    </a:lnTo>
                    <a:lnTo>
                      <a:pt x="71" y="78"/>
                    </a:lnTo>
                    <a:lnTo>
                      <a:pt x="71" y="84"/>
                    </a:lnTo>
                    <a:lnTo>
                      <a:pt x="74" y="91"/>
                    </a:lnTo>
                    <a:lnTo>
                      <a:pt x="78" y="95"/>
                    </a:lnTo>
                    <a:lnTo>
                      <a:pt x="84" y="98"/>
                    </a:lnTo>
                    <a:lnTo>
                      <a:pt x="2" y="298"/>
                    </a:lnTo>
                    <a:lnTo>
                      <a:pt x="2" y="298"/>
                    </a:lnTo>
                    <a:lnTo>
                      <a:pt x="2" y="300"/>
                    </a:lnTo>
                    <a:lnTo>
                      <a:pt x="2" y="303"/>
                    </a:lnTo>
                    <a:lnTo>
                      <a:pt x="0" y="304"/>
                    </a:lnTo>
                    <a:lnTo>
                      <a:pt x="0" y="304"/>
                    </a:lnTo>
                    <a:lnTo>
                      <a:pt x="4" y="310"/>
                    </a:lnTo>
                    <a:lnTo>
                      <a:pt x="8" y="314"/>
                    </a:lnTo>
                    <a:lnTo>
                      <a:pt x="12" y="320"/>
                    </a:lnTo>
                    <a:lnTo>
                      <a:pt x="18" y="324"/>
                    </a:lnTo>
                    <a:lnTo>
                      <a:pt x="24" y="328"/>
                    </a:lnTo>
                    <a:lnTo>
                      <a:pt x="32" y="333"/>
                    </a:lnTo>
                    <a:lnTo>
                      <a:pt x="39" y="336"/>
                    </a:lnTo>
                    <a:lnTo>
                      <a:pt x="48" y="339"/>
                    </a:lnTo>
                    <a:lnTo>
                      <a:pt x="50" y="339"/>
                    </a:lnTo>
                    <a:lnTo>
                      <a:pt x="135" y="339"/>
                    </a:lnTo>
                    <a:lnTo>
                      <a:pt x="138" y="339"/>
                    </a:lnTo>
                    <a:lnTo>
                      <a:pt x="138" y="339"/>
                    </a:lnTo>
                    <a:lnTo>
                      <a:pt x="146" y="336"/>
                    </a:lnTo>
                    <a:lnTo>
                      <a:pt x="154" y="333"/>
                    </a:lnTo>
                    <a:lnTo>
                      <a:pt x="161" y="328"/>
                    </a:lnTo>
                    <a:lnTo>
                      <a:pt x="168" y="324"/>
                    </a:lnTo>
                    <a:lnTo>
                      <a:pt x="173" y="320"/>
                    </a:lnTo>
                    <a:lnTo>
                      <a:pt x="179" y="314"/>
                    </a:lnTo>
                    <a:lnTo>
                      <a:pt x="183" y="310"/>
                    </a:lnTo>
                    <a:lnTo>
                      <a:pt x="186" y="304"/>
                    </a:lnTo>
                    <a:lnTo>
                      <a:pt x="185" y="303"/>
                    </a:lnTo>
                    <a:lnTo>
                      <a:pt x="185" y="303"/>
                    </a:lnTo>
                    <a:lnTo>
                      <a:pt x="185" y="300"/>
                    </a:lnTo>
                    <a:lnTo>
                      <a:pt x="184" y="298"/>
                    </a:lnTo>
                    <a:lnTo>
                      <a:pt x="102" y="98"/>
                    </a:lnTo>
                    <a:lnTo>
                      <a:pt x="102" y="98"/>
                    </a:lnTo>
                    <a:lnTo>
                      <a:pt x="107" y="95"/>
                    </a:lnTo>
                    <a:lnTo>
                      <a:pt x="112" y="90"/>
                    </a:lnTo>
                    <a:lnTo>
                      <a:pt x="114" y="84"/>
                    </a:lnTo>
                    <a:lnTo>
                      <a:pt x="115" y="78"/>
                    </a:lnTo>
                    <a:lnTo>
                      <a:pt x="115" y="78"/>
                    </a:lnTo>
                    <a:lnTo>
                      <a:pt x="114" y="70"/>
                    </a:lnTo>
                    <a:lnTo>
                      <a:pt x="114" y="70"/>
                    </a:lnTo>
                    <a:lnTo>
                      <a:pt x="145" y="64"/>
                    </a:lnTo>
                    <a:lnTo>
                      <a:pt x="178" y="58"/>
                    </a:lnTo>
                    <a:lnTo>
                      <a:pt x="212" y="54"/>
                    </a:lnTo>
                    <a:lnTo>
                      <a:pt x="249" y="53"/>
                    </a:lnTo>
                    <a:lnTo>
                      <a:pt x="249" y="211"/>
                    </a:lnTo>
                    <a:lnTo>
                      <a:pt x="249" y="211"/>
                    </a:lnTo>
                    <a:lnTo>
                      <a:pt x="246" y="222"/>
                    </a:lnTo>
                    <a:lnTo>
                      <a:pt x="243" y="233"/>
                    </a:lnTo>
                    <a:lnTo>
                      <a:pt x="241" y="244"/>
                    </a:lnTo>
                    <a:lnTo>
                      <a:pt x="241" y="255"/>
                    </a:lnTo>
                    <a:lnTo>
                      <a:pt x="241" y="267"/>
                    </a:lnTo>
                    <a:lnTo>
                      <a:pt x="243" y="278"/>
                    </a:lnTo>
                    <a:lnTo>
                      <a:pt x="246" y="288"/>
                    </a:lnTo>
                    <a:lnTo>
                      <a:pt x="249" y="299"/>
                    </a:lnTo>
                    <a:lnTo>
                      <a:pt x="249" y="299"/>
                    </a:lnTo>
                    <a:lnTo>
                      <a:pt x="249" y="300"/>
                    </a:lnTo>
                    <a:lnTo>
                      <a:pt x="249" y="341"/>
                    </a:lnTo>
                    <a:lnTo>
                      <a:pt x="249" y="341"/>
                    </a:lnTo>
                    <a:lnTo>
                      <a:pt x="249" y="346"/>
                    </a:lnTo>
                    <a:lnTo>
                      <a:pt x="248" y="352"/>
                    </a:lnTo>
                    <a:lnTo>
                      <a:pt x="246" y="358"/>
                    </a:lnTo>
                    <a:lnTo>
                      <a:pt x="242" y="364"/>
                    </a:lnTo>
                    <a:lnTo>
                      <a:pt x="238" y="371"/>
                    </a:lnTo>
                    <a:lnTo>
                      <a:pt x="230" y="376"/>
                    </a:lnTo>
                    <a:lnTo>
                      <a:pt x="222" y="381"/>
                    </a:lnTo>
                    <a:lnTo>
                      <a:pt x="210" y="385"/>
                    </a:lnTo>
                    <a:lnTo>
                      <a:pt x="206" y="386"/>
                    </a:lnTo>
                    <a:lnTo>
                      <a:pt x="205" y="391"/>
                    </a:lnTo>
                    <a:lnTo>
                      <a:pt x="192" y="391"/>
                    </a:lnTo>
                    <a:lnTo>
                      <a:pt x="192" y="429"/>
                    </a:lnTo>
                    <a:lnTo>
                      <a:pt x="186" y="429"/>
                    </a:lnTo>
                    <a:lnTo>
                      <a:pt x="186" y="467"/>
                    </a:lnTo>
                    <a:lnTo>
                      <a:pt x="345" y="467"/>
                    </a:lnTo>
                    <a:lnTo>
                      <a:pt x="345" y="429"/>
                    </a:lnTo>
                    <a:lnTo>
                      <a:pt x="340" y="429"/>
                    </a:lnTo>
                    <a:lnTo>
                      <a:pt x="340" y="391"/>
                    </a:lnTo>
                    <a:lnTo>
                      <a:pt x="327" y="391"/>
                    </a:lnTo>
                    <a:lnTo>
                      <a:pt x="327" y="386"/>
                    </a:lnTo>
                    <a:lnTo>
                      <a:pt x="321" y="385"/>
                    </a:lnTo>
                    <a:lnTo>
                      <a:pt x="321" y="385"/>
                    </a:lnTo>
                    <a:lnTo>
                      <a:pt x="311" y="382"/>
                    </a:lnTo>
                    <a:lnTo>
                      <a:pt x="304" y="379"/>
                    </a:lnTo>
                    <a:lnTo>
                      <a:pt x="297" y="375"/>
                    </a:lnTo>
                    <a:lnTo>
                      <a:pt x="292" y="371"/>
                    </a:lnTo>
                    <a:lnTo>
                      <a:pt x="288" y="364"/>
                    </a:lnTo>
                    <a:lnTo>
                      <a:pt x="286" y="358"/>
                    </a:lnTo>
                    <a:lnTo>
                      <a:pt x="283" y="350"/>
                    </a:lnTo>
                    <a:lnTo>
                      <a:pt x="282" y="341"/>
                    </a:lnTo>
                    <a:lnTo>
                      <a:pt x="282" y="299"/>
                    </a:lnTo>
                    <a:lnTo>
                      <a:pt x="282" y="299"/>
                    </a:lnTo>
                    <a:lnTo>
                      <a:pt x="286" y="288"/>
                    </a:lnTo>
                    <a:lnTo>
                      <a:pt x="289" y="278"/>
                    </a:lnTo>
                    <a:lnTo>
                      <a:pt x="290" y="266"/>
                    </a:lnTo>
                    <a:lnTo>
                      <a:pt x="290" y="255"/>
                    </a:lnTo>
                    <a:lnTo>
                      <a:pt x="290" y="244"/>
                    </a:lnTo>
                    <a:lnTo>
                      <a:pt x="289" y="233"/>
                    </a:lnTo>
                    <a:lnTo>
                      <a:pt x="286" y="222"/>
                    </a:lnTo>
                    <a:lnTo>
                      <a:pt x="282" y="211"/>
                    </a:lnTo>
                    <a:lnTo>
                      <a:pt x="282" y="53"/>
                    </a:lnTo>
                    <a:lnTo>
                      <a:pt x="282" y="53"/>
                    </a:lnTo>
                    <a:lnTo>
                      <a:pt x="319" y="54"/>
                    </a:lnTo>
                    <a:lnTo>
                      <a:pt x="354" y="58"/>
                    </a:lnTo>
                    <a:lnTo>
                      <a:pt x="387" y="64"/>
                    </a:lnTo>
                    <a:lnTo>
                      <a:pt x="417" y="70"/>
                    </a:lnTo>
                    <a:lnTo>
                      <a:pt x="417" y="70"/>
                    </a:lnTo>
                    <a:lnTo>
                      <a:pt x="416" y="78"/>
                    </a:lnTo>
                    <a:lnTo>
                      <a:pt x="416" y="78"/>
                    </a:lnTo>
                    <a:lnTo>
                      <a:pt x="417" y="84"/>
                    </a:lnTo>
                    <a:lnTo>
                      <a:pt x="421" y="90"/>
                    </a:lnTo>
                    <a:lnTo>
                      <a:pt x="424" y="95"/>
                    </a:lnTo>
                    <a:lnTo>
                      <a:pt x="429" y="98"/>
                    </a:lnTo>
                    <a:lnTo>
                      <a:pt x="347" y="298"/>
                    </a:lnTo>
                    <a:lnTo>
                      <a:pt x="347" y="298"/>
                    </a:lnTo>
                    <a:lnTo>
                      <a:pt x="346" y="300"/>
                    </a:lnTo>
                    <a:lnTo>
                      <a:pt x="347" y="303"/>
                    </a:lnTo>
                    <a:lnTo>
                      <a:pt x="346" y="304"/>
                    </a:lnTo>
                    <a:lnTo>
                      <a:pt x="346" y="304"/>
                    </a:lnTo>
                    <a:lnTo>
                      <a:pt x="349" y="310"/>
                    </a:lnTo>
                    <a:lnTo>
                      <a:pt x="354" y="314"/>
                    </a:lnTo>
                    <a:lnTo>
                      <a:pt x="358" y="320"/>
                    </a:lnTo>
                    <a:lnTo>
                      <a:pt x="363" y="324"/>
                    </a:lnTo>
                    <a:lnTo>
                      <a:pt x="370" y="328"/>
                    </a:lnTo>
                    <a:lnTo>
                      <a:pt x="377" y="333"/>
                    </a:lnTo>
                    <a:lnTo>
                      <a:pt x="385" y="336"/>
                    </a:lnTo>
                    <a:lnTo>
                      <a:pt x="394" y="339"/>
                    </a:lnTo>
                    <a:lnTo>
                      <a:pt x="396" y="339"/>
                    </a:lnTo>
                    <a:lnTo>
                      <a:pt x="481" y="339"/>
                    </a:lnTo>
                    <a:lnTo>
                      <a:pt x="483" y="339"/>
                    </a:lnTo>
                    <a:lnTo>
                      <a:pt x="483" y="339"/>
                    </a:lnTo>
                    <a:lnTo>
                      <a:pt x="492" y="336"/>
                    </a:lnTo>
                    <a:lnTo>
                      <a:pt x="499" y="333"/>
                    </a:lnTo>
                    <a:lnTo>
                      <a:pt x="507" y="328"/>
                    </a:lnTo>
                    <a:lnTo>
                      <a:pt x="513" y="324"/>
                    </a:lnTo>
                    <a:lnTo>
                      <a:pt x="519" y="320"/>
                    </a:lnTo>
                    <a:lnTo>
                      <a:pt x="524" y="314"/>
                    </a:lnTo>
                    <a:lnTo>
                      <a:pt x="527" y="310"/>
                    </a:lnTo>
                    <a:lnTo>
                      <a:pt x="531" y="304"/>
                    </a:lnTo>
                    <a:lnTo>
                      <a:pt x="531" y="303"/>
                    </a:lnTo>
                    <a:close/>
                    <a:moveTo>
                      <a:pt x="266" y="15"/>
                    </a:moveTo>
                    <a:lnTo>
                      <a:pt x="266" y="15"/>
                    </a:lnTo>
                    <a:lnTo>
                      <a:pt x="269" y="15"/>
                    </a:lnTo>
                    <a:lnTo>
                      <a:pt x="273" y="17"/>
                    </a:lnTo>
                    <a:lnTo>
                      <a:pt x="275" y="21"/>
                    </a:lnTo>
                    <a:lnTo>
                      <a:pt x="275" y="24"/>
                    </a:lnTo>
                    <a:lnTo>
                      <a:pt x="275" y="24"/>
                    </a:lnTo>
                    <a:lnTo>
                      <a:pt x="275" y="27"/>
                    </a:lnTo>
                    <a:lnTo>
                      <a:pt x="273" y="30"/>
                    </a:lnTo>
                    <a:lnTo>
                      <a:pt x="269" y="33"/>
                    </a:lnTo>
                    <a:lnTo>
                      <a:pt x="266" y="34"/>
                    </a:lnTo>
                    <a:lnTo>
                      <a:pt x="266" y="34"/>
                    </a:lnTo>
                    <a:lnTo>
                      <a:pt x="262" y="33"/>
                    </a:lnTo>
                    <a:lnTo>
                      <a:pt x="260" y="30"/>
                    </a:lnTo>
                    <a:lnTo>
                      <a:pt x="257" y="27"/>
                    </a:lnTo>
                    <a:lnTo>
                      <a:pt x="256" y="24"/>
                    </a:lnTo>
                    <a:lnTo>
                      <a:pt x="256" y="24"/>
                    </a:lnTo>
                    <a:lnTo>
                      <a:pt x="257" y="21"/>
                    </a:lnTo>
                    <a:lnTo>
                      <a:pt x="260" y="17"/>
                    </a:lnTo>
                    <a:lnTo>
                      <a:pt x="262" y="15"/>
                    </a:lnTo>
                    <a:lnTo>
                      <a:pt x="266" y="15"/>
                    </a:lnTo>
                    <a:lnTo>
                      <a:pt x="266" y="15"/>
                    </a:lnTo>
                    <a:close/>
                    <a:moveTo>
                      <a:pt x="134" y="325"/>
                    </a:moveTo>
                    <a:lnTo>
                      <a:pt x="51" y="325"/>
                    </a:lnTo>
                    <a:lnTo>
                      <a:pt x="51" y="325"/>
                    </a:lnTo>
                    <a:lnTo>
                      <a:pt x="41" y="322"/>
                    </a:lnTo>
                    <a:lnTo>
                      <a:pt x="34" y="318"/>
                    </a:lnTo>
                    <a:lnTo>
                      <a:pt x="26" y="313"/>
                    </a:lnTo>
                    <a:lnTo>
                      <a:pt x="21" y="308"/>
                    </a:lnTo>
                    <a:lnTo>
                      <a:pt x="166" y="308"/>
                    </a:lnTo>
                    <a:lnTo>
                      <a:pt x="166" y="308"/>
                    </a:lnTo>
                    <a:lnTo>
                      <a:pt x="159" y="313"/>
                    </a:lnTo>
                    <a:lnTo>
                      <a:pt x="152" y="318"/>
                    </a:lnTo>
                    <a:lnTo>
                      <a:pt x="144" y="322"/>
                    </a:lnTo>
                    <a:lnTo>
                      <a:pt x="134" y="325"/>
                    </a:lnTo>
                    <a:lnTo>
                      <a:pt x="134" y="325"/>
                    </a:lnTo>
                    <a:close/>
                    <a:moveTo>
                      <a:pt x="19" y="294"/>
                    </a:moveTo>
                    <a:lnTo>
                      <a:pt x="93" y="114"/>
                    </a:lnTo>
                    <a:lnTo>
                      <a:pt x="167" y="294"/>
                    </a:lnTo>
                    <a:lnTo>
                      <a:pt x="19" y="294"/>
                    </a:lnTo>
                    <a:close/>
                    <a:moveTo>
                      <a:pt x="270" y="217"/>
                    </a:moveTo>
                    <a:lnTo>
                      <a:pt x="270" y="217"/>
                    </a:lnTo>
                    <a:lnTo>
                      <a:pt x="273" y="227"/>
                    </a:lnTo>
                    <a:lnTo>
                      <a:pt x="275" y="237"/>
                    </a:lnTo>
                    <a:lnTo>
                      <a:pt x="276" y="245"/>
                    </a:lnTo>
                    <a:lnTo>
                      <a:pt x="276" y="255"/>
                    </a:lnTo>
                    <a:lnTo>
                      <a:pt x="276" y="265"/>
                    </a:lnTo>
                    <a:lnTo>
                      <a:pt x="275" y="274"/>
                    </a:lnTo>
                    <a:lnTo>
                      <a:pt x="273" y="283"/>
                    </a:lnTo>
                    <a:lnTo>
                      <a:pt x="270" y="293"/>
                    </a:lnTo>
                    <a:lnTo>
                      <a:pt x="262" y="293"/>
                    </a:lnTo>
                    <a:lnTo>
                      <a:pt x="262" y="293"/>
                    </a:lnTo>
                    <a:lnTo>
                      <a:pt x="259" y="283"/>
                    </a:lnTo>
                    <a:lnTo>
                      <a:pt x="256" y="274"/>
                    </a:lnTo>
                    <a:lnTo>
                      <a:pt x="255" y="265"/>
                    </a:lnTo>
                    <a:lnTo>
                      <a:pt x="255" y="255"/>
                    </a:lnTo>
                    <a:lnTo>
                      <a:pt x="255" y="245"/>
                    </a:lnTo>
                    <a:lnTo>
                      <a:pt x="256" y="237"/>
                    </a:lnTo>
                    <a:lnTo>
                      <a:pt x="259" y="227"/>
                    </a:lnTo>
                    <a:lnTo>
                      <a:pt x="262" y="217"/>
                    </a:lnTo>
                    <a:lnTo>
                      <a:pt x="270" y="217"/>
                    </a:lnTo>
                    <a:close/>
                    <a:moveTo>
                      <a:pt x="331" y="453"/>
                    </a:moveTo>
                    <a:lnTo>
                      <a:pt x="200" y="453"/>
                    </a:lnTo>
                    <a:lnTo>
                      <a:pt x="200" y="443"/>
                    </a:lnTo>
                    <a:lnTo>
                      <a:pt x="331" y="443"/>
                    </a:lnTo>
                    <a:lnTo>
                      <a:pt x="331" y="453"/>
                    </a:lnTo>
                    <a:close/>
                    <a:moveTo>
                      <a:pt x="207" y="429"/>
                    </a:moveTo>
                    <a:lnTo>
                      <a:pt x="207" y="406"/>
                    </a:lnTo>
                    <a:lnTo>
                      <a:pt x="326" y="406"/>
                    </a:lnTo>
                    <a:lnTo>
                      <a:pt x="326" y="429"/>
                    </a:lnTo>
                    <a:lnTo>
                      <a:pt x="207" y="429"/>
                    </a:lnTo>
                    <a:close/>
                    <a:moveTo>
                      <a:pt x="296" y="391"/>
                    </a:moveTo>
                    <a:lnTo>
                      <a:pt x="235" y="391"/>
                    </a:lnTo>
                    <a:lnTo>
                      <a:pt x="235" y="391"/>
                    </a:lnTo>
                    <a:lnTo>
                      <a:pt x="241" y="386"/>
                    </a:lnTo>
                    <a:lnTo>
                      <a:pt x="248" y="380"/>
                    </a:lnTo>
                    <a:lnTo>
                      <a:pt x="252" y="375"/>
                    </a:lnTo>
                    <a:lnTo>
                      <a:pt x="256" y="368"/>
                    </a:lnTo>
                    <a:lnTo>
                      <a:pt x="260" y="362"/>
                    </a:lnTo>
                    <a:lnTo>
                      <a:pt x="262" y="355"/>
                    </a:lnTo>
                    <a:lnTo>
                      <a:pt x="263" y="348"/>
                    </a:lnTo>
                    <a:lnTo>
                      <a:pt x="263" y="341"/>
                    </a:lnTo>
                    <a:lnTo>
                      <a:pt x="263" y="307"/>
                    </a:lnTo>
                    <a:lnTo>
                      <a:pt x="268" y="307"/>
                    </a:lnTo>
                    <a:lnTo>
                      <a:pt x="268" y="341"/>
                    </a:lnTo>
                    <a:lnTo>
                      <a:pt x="268" y="341"/>
                    </a:lnTo>
                    <a:lnTo>
                      <a:pt x="269" y="348"/>
                    </a:lnTo>
                    <a:lnTo>
                      <a:pt x="269" y="354"/>
                    </a:lnTo>
                    <a:lnTo>
                      <a:pt x="272" y="362"/>
                    </a:lnTo>
                    <a:lnTo>
                      <a:pt x="274" y="368"/>
                    </a:lnTo>
                    <a:lnTo>
                      <a:pt x="278" y="375"/>
                    </a:lnTo>
                    <a:lnTo>
                      <a:pt x="282" y="380"/>
                    </a:lnTo>
                    <a:lnTo>
                      <a:pt x="289" y="386"/>
                    </a:lnTo>
                    <a:lnTo>
                      <a:pt x="296" y="391"/>
                    </a:lnTo>
                    <a:lnTo>
                      <a:pt x="296" y="391"/>
                    </a:lnTo>
                    <a:close/>
                    <a:moveTo>
                      <a:pt x="268" y="203"/>
                    </a:moveTo>
                    <a:lnTo>
                      <a:pt x="263" y="203"/>
                    </a:lnTo>
                    <a:lnTo>
                      <a:pt x="263" y="53"/>
                    </a:lnTo>
                    <a:lnTo>
                      <a:pt x="263" y="53"/>
                    </a:lnTo>
                    <a:lnTo>
                      <a:pt x="266" y="53"/>
                    </a:lnTo>
                    <a:lnTo>
                      <a:pt x="266" y="53"/>
                    </a:lnTo>
                    <a:lnTo>
                      <a:pt x="268" y="53"/>
                    </a:lnTo>
                    <a:lnTo>
                      <a:pt x="268" y="203"/>
                    </a:lnTo>
                    <a:close/>
                    <a:moveTo>
                      <a:pt x="512" y="294"/>
                    </a:moveTo>
                    <a:lnTo>
                      <a:pt x="364" y="294"/>
                    </a:lnTo>
                    <a:lnTo>
                      <a:pt x="439" y="114"/>
                    </a:lnTo>
                    <a:lnTo>
                      <a:pt x="512" y="294"/>
                    </a:lnTo>
                    <a:close/>
                    <a:moveTo>
                      <a:pt x="480" y="325"/>
                    </a:moveTo>
                    <a:lnTo>
                      <a:pt x="397" y="325"/>
                    </a:lnTo>
                    <a:lnTo>
                      <a:pt x="397" y="325"/>
                    </a:lnTo>
                    <a:lnTo>
                      <a:pt x="387" y="322"/>
                    </a:lnTo>
                    <a:lnTo>
                      <a:pt x="380" y="318"/>
                    </a:lnTo>
                    <a:lnTo>
                      <a:pt x="372" y="313"/>
                    </a:lnTo>
                    <a:lnTo>
                      <a:pt x="367" y="308"/>
                    </a:lnTo>
                    <a:lnTo>
                      <a:pt x="511" y="308"/>
                    </a:lnTo>
                    <a:lnTo>
                      <a:pt x="511" y="308"/>
                    </a:lnTo>
                    <a:lnTo>
                      <a:pt x="505" y="313"/>
                    </a:lnTo>
                    <a:lnTo>
                      <a:pt x="497" y="318"/>
                    </a:lnTo>
                    <a:lnTo>
                      <a:pt x="490" y="322"/>
                    </a:lnTo>
                    <a:lnTo>
                      <a:pt x="480" y="325"/>
                    </a:lnTo>
                    <a:lnTo>
                      <a:pt x="480" y="32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125" name="Group 124"/>
            <p:cNvGrpSpPr/>
            <p:nvPr/>
          </p:nvGrpSpPr>
          <p:grpSpPr>
            <a:xfrm>
              <a:off x="4959358" y="2281260"/>
              <a:ext cx="317492" cy="317492"/>
              <a:chOff x="4959358" y="2281260"/>
              <a:chExt cx="317492" cy="317492"/>
            </a:xfrm>
          </p:grpSpPr>
          <p:sp>
            <p:nvSpPr>
              <p:cNvPr id="44" name="Oval 43"/>
              <p:cNvSpPr/>
              <p:nvPr/>
            </p:nvSpPr>
            <p:spPr>
              <a:xfrm>
                <a:off x="4959358" y="2281260"/>
                <a:ext cx="317492" cy="317492"/>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7" name="Group 96"/>
              <p:cNvGrpSpPr/>
              <p:nvPr/>
            </p:nvGrpSpPr>
            <p:grpSpPr>
              <a:xfrm>
                <a:off x="5029755" y="2351843"/>
                <a:ext cx="176698" cy="176327"/>
                <a:chOff x="5138738" y="4373563"/>
                <a:chExt cx="755650" cy="754063"/>
              </a:xfrm>
              <a:solidFill>
                <a:schemeClr val="bg1"/>
              </a:solidFill>
            </p:grpSpPr>
            <p:sp>
              <p:nvSpPr>
                <p:cNvPr id="98" name="Freeform 97"/>
                <p:cNvSpPr>
                  <a:spLocks noEditPoints="1"/>
                </p:cNvSpPr>
                <p:nvPr/>
              </p:nvSpPr>
              <p:spPr bwMode="auto">
                <a:xfrm>
                  <a:off x="5138738" y="4373563"/>
                  <a:ext cx="755650" cy="754063"/>
                </a:xfrm>
                <a:custGeom>
                  <a:avLst/>
                  <a:gdLst>
                    <a:gd name="T0" fmla="*/ 214 w 476"/>
                    <a:gd name="T1" fmla="*/ 1 h 475"/>
                    <a:gd name="T2" fmla="*/ 146 w 476"/>
                    <a:gd name="T3" fmla="*/ 20 h 475"/>
                    <a:gd name="T4" fmla="*/ 87 w 476"/>
                    <a:gd name="T5" fmla="*/ 55 h 475"/>
                    <a:gd name="T6" fmla="*/ 41 w 476"/>
                    <a:gd name="T7" fmla="*/ 105 h 475"/>
                    <a:gd name="T8" fmla="*/ 11 w 476"/>
                    <a:gd name="T9" fmla="*/ 167 h 475"/>
                    <a:gd name="T10" fmla="*/ 0 w 476"/>
                    <a:gd name="T11" fmla="*/ 238 h 475"/>
                    <a:gd name="T12" fmla="*/ 6 w 476"/>
                    <a:gd name="T13" fmla="*/ 286 h 475"/>
                    <a:gd name="T14" fmla="*/ 30 w 476"/>
                    <a:gd name="T15" fmla="*/ 351 h 475"/>
                    <a:gd name="T16" fmla="*/ 71 w 476"/>
                    <a:gd name="T17" fmla="*/ 406 h 475"/>
                    <a:gd name="T18" fmla="*/ 125 w 476"/>
                    <a:gd name="T19" fmla="*/ 447 h 475"/>
                    <a:gd name="T20" fmla="*/ 190 w 476"/>
                    <a:gd name="T21" fmla="*/ 471 h 475"/>
                    <a:gd name="T22" fmla="*/ 238 w 476"/>
                    <a:gd name="T23" fmla="*/ 475 h 475"/>
                    <a:gd name="T24" fmla="*/ 309 w 476"/>
                    <a:gd name="T25" fmla="*/ 464 h 475"/>
                    <a:gd name="T26" fmla="*/ 371 w 476"/>
                    <a:gd name="T27" fmla="*/ 435 h 475"/>
                    <a:gd name="T28" fmla="*/ 422 w 476"/>
                    <a:gd name="T29" fmla="*/ 389 h 475"/>
                    <a:gd name="T30" fmla="*/ 457 w 476"/>
                    <a:gd name="T31" fmla="*/ 331 h 475"/>
                    <a:gd name="T32" fmla="*/ 474 w 476"/>
                    <a:gd name="T33" fmla="*/ 263 h 475"/>
                    <a:gd name="T34" fmla="*/ 474 w 476"/>
                    <a:gd name="T35" fmla="*/ 214 h 475"/>
                    <a:gd name="T36" fmla="*/ 457 w 476"/>
                    <a:gd name="T37" fmla="*/ 146 h 475"/>
                    <a:gd name="T38" fmla="*/ 422 w 476"/>
                    <a:gd name="T39" fmla="*/ 86 h 475"/>
                    <a:gd name="T40" fmla="*/ 371 w 476"/>
                    <a:gd name="T41" fmla="*/ 41 h 475"/>
                    <a:gd name="T42" fmla="*/ 309 w 476"/>
                    <a:gd name="T43" fmla="*/ 11 h 475"/>
                    <a:gd name="T44" fmla="*/ 238 w 476"/>
                    <a:gd name="T45" fmla="*/ 0 h 475"/>
                    <a:gd name="T46" fmla="*/ 238 w 476"/>
                    <a:gd name="T47" fmla="*/ 461 h 475"/>
                    <a:gd name="T48" fmla="*/ 172 w 476"/>
                    <a:gd name="T49" fmla="*/ 452 h 475"/>
                    <a:gd name="T50" fmla="*/ 114 w 476"/>
                    <a:gd name="T51" fmla="*/ 423 h 475"/>
                    <a:gd name="T52" fmla="*/ 66 w 476"/>
                    <a:gd name="T53" fmla="*/ 380 h 475"/>
                    <a:gd name="T54" fmla="*/ 33 w 476"/>
                    <a:gd name="T55" fmla="*/ 325 h 475"/>
                    <a:gd name="T56" fmla="*/ 15 w 476"/>
                    <a:gd name="T57" fmla="*/ 260 h 475"/>
                    <a:gd name="T58" fmla="*/ 15 w 476"/>
                    <a:gd name="T59" fmla="*/ 215 h 475"/>
                    <a:gd name="T60" fmla="*/ 33 w 476"/>
                    <a:gd name="T61" fmla="*/ 151 h 475"/>
                    <a:gd name="T62" fmla="*/ 66 w 476"/>
                    <a:gd name="T63" fmla="*/ 96 h 475"/>
                    <a:gd name="T64" fmla="*/ 114 w 476"/>
                    <a:gd name="T65" fmla="*/ 53 h 475"/>
                    <a:gd name="T66" fmla="*/ 172 w 476"/>
                    <a:gd name="T67" fmla="*/ 25 h 475"/>
                    <a:gd name="T68" fmla="*/ 238 w 476"/>
                    <a:gd name="T69" fmla="*/ 14 h 475"/>
                    <a:gd name="T70" fmla="*/ 283 w 476"/>
                    <a:gd name="T71" fmla="*/ 20 h 475"/>
                    <a:gd name="T72" fmla="*/ 345 w 476"/>
                    <a:gd name="T73" fmla="*/ 41 h 475"/>
                    <a:gd name="T74" fmla="*/ 396 w 476"/>
                    <a:gd name="T75" fmla="*/ 80 h 475"/>
                    <a:gd name="T76" fmla="*/ 435 w 476"/>
                    <a:gd name="T77" fmla="*/ 132 h 475"/>
                    <a:gd name="T78" fmla="*/ 457 w 476"/>
                    <a:gd name="T79" fmla="*/ 193 h 475"/>
                    <a:gd name="T80" fmla="*/ 462 w 476"/>
                    <a:gd name="T81" fmla="*/ 238 h 475"/>
                    <a:gd name="T82" fmla="*/ 452 w 476"/>
                    <a:gd name="T83" fmla="*/ 305 h 475"/>
                    <a:gd name="T84" fmla="*/ 424 w 476"/>
                    <a:gd name="T85" fmla="*/ 363 h 475"/>
                    <a:gd name="T86" fmla="*/ 381 w 476"/>
                    <a:gd name="T87" fmla="*/ 410 h 475"/>
                    <a:gd name="T88" fmla="*/ 325 w 476"/>
                    <a:gd name="T89" fmla="*/ 444 h 475"/>
                    <a:gd name="T90" fmla="*/ 261 w 476"/>
                    <a:gd name="T91" fmla="*/ 46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6" h="475">
                      <a:moveTo>
                        <a:pt x="238" y="0"/>
                      </a:moveTo>
                      <a:lnTo>
                        <a:pt x="238" y="0"/>
                      </a:lnTo>
                      <a:lnTo>
                        <a:pt x="214" y="1"/>
                      </a:lnTo>
                      <a:lnTo>
                        <a:pt x="190" y="5"/>
                      </a:lnTo>
                      <a:lnTo>
                        <a:pt x="168" y="11"/>
                      </a:lnTo>
                      <a:lnTo>
                        <a:pt x="146" y="20"/>
                      </a:lnTo>
                      <a:lnTo>
                        <a:pt x="125" y="29"/>
                      </a:lnTo>
                      <a:lnTo>
                        <a:pt x="105" y="41"/>
                      </a:lnTo>
                      <a:lnTo>
                        <a:pt x="87" y="55"/>
                      </a:lnTo>
                      <a:lnTo>
                        <a:pt x="71" y="70"/>
                      </a:lnTo>
                      <a:lnTo>
                        <a:pt x="54" y="86"/>
                      </a:lnTo>
                      <a:lnTo>
                        <a:pt x="41" y="105"/>
                      </a:lnTo>
                      <a:lnTo>
                        <a:pt x="30" y="125"/>
                      </a:lnTo>
                      <a:lnTo>
                        <a:pt x="19" y="146"/>
                      </a:lnTo>
                      <a:lnTo>
                        <a:pt x="11" y="167"/>
                      </a:lnTo>
                      <a:lnTo>
                        <a:pt x="6" y="190"/>
                      </a:lnTo>
                      <a:lnTo>
                        <a:pt x="1" y="214"/>
                      </a:lnTo>
                      <a:lnTo>
                        <a:pt x="0" y="238"/>
                      </a:lnTo>
                      <a:lnTo>
                        <a:pt x="0" y="238"/>
                      </a:lnTo>
                      <a:lnTo>
                        <a:pt x="1" y="263"/>
                      </a:lnTo>
                      <a:lnTo>
                        <a:pt x="6" y="286"/>
                      </a:lnTo>
                      <a:lnTo>
                        <a:pt x="11" y="309"/>
                      </a:lnTo>
                      <a:lnTo>
                        <a:pt x="19" y="331"/>
                      </a:lnTo>
                      <a:lnTo>
                        <a:pt x="30" y="351"/>
                      </a:lnTo>
                      <a:lnTo>
                        <a:pt x="41" y="371"/>
                      </a:lnTo>
                      <a:lnTo>
                        <a:pt x="54" y="389"/>
                      </a:lnTo>
                      <a:lnTo>
                        <a:pt x="71" y="406"/>
                      </a:lnTo>
                      <a:lnTo>
                        <a:pt x="87" y="421"/>
                      </a:lnTo>
                      <a:lnTo>
                        <a:pt x="105" y="435"/>
                      </a:lnTo>
                      <a:lnTo>
                        <a:pt x="125" y="447"/>
                      </a:lnTo>
                      <a:lnTo>
                        <a:pt x="146" y="457"/>
                      </a:lnTo>
                      <a:lnTo>
                        <a:pt x="168" y="464"/>
                      </a:lnTo>
                      <a:lnTo>
                        <a:pt x="190" y="471"/>
                      </a:lnTo>
                      <a:lnTo>
                        <a:pt x="214" y="474"/>
                      </a:lnTo>
                      <a:lnTo>
                        <a:pt x="238" y="475"/>
                      </a:lnTo>
                      <a:lnTo>
                        <a:pt x="238" y="475"/>
                      </a:lnTo>
                      <a:lnTo>
                        <a:pt x="263" y="474"/>
                      </a:lnTo>
                      <a:lnTo>
                        <a:pt x="285" y="471"/>
                      </a:lnTo>
                      <a:lnTo>
                        <a:pt x="309" y="464"/>
                      </a:lnTo>
                      <a:lnTo>
                        <a:pt x="331" y="457"/>
                      </a:lnTo>
                      <a:lnTo>
                        <a:pt x="351" y="447"/>
                      </a:lnTo>
                      <a:lnTo>
                        <a:pt x="371" y="435"/>
                      </a:lnTo>
                      <a:lnTo>
                        <a:pt x="389" y="421"/>
                      </a:lnTo>
                      <a:lnTo>
                        <a:pt x="406" y="406"/>
                      </a:lnTo>
                      <a:lnTo>
                        <a:pt x="422" y="389"/>
                      </a:lnTo>
                      <a:lnTo>
                        <a:pt x="436" y="371"/>
                      </a:lnTo>
                      <a:lnTo>
                        <a:pt x="447" y="351"/>
                      </a:lnTo>
                      <a:lnTo>
                        <a:pt x="457" y="331"/>
                      </a:lnTo>
                      <a:lnTo>
                        <a:pt x="465" y="309"/>
                      </a:lnTo>
                      <a:lnTo>
                        <a:pt x="471" y="286"/>
                      </a:lnTo>
                      <a:lnTo>
                        <a:pt x="474" y="263"/>
                      </a:lnTo>
                      <a:lnTo>
                        <a:pt x="476" y="238"/>
                      </a:lnTo>
                      <a:lnTo>
                        <a:pt x="476" y="238"/>
                      </a:lnTo>
                      <a:lnTo>
                        <a:pt x="474" y="214"/>
                      </a:lnTo>
                      <a:lnTo>
                        <a:pt x="471" y="190"/>
                      </a:lnTo>
                      <a:lnTo>
                        <a:pt x="465" y="167"/>
                      </a:lnTo>
                      <a:lnTo>
                        <a:pt x="457" y="146"/>
                      </a:lnTo>
                      <a:lnTo>
                        <a:pt x="447" y="125"/>
                      </a:lnTo>
                      <a:lnTo>
                        <a:pt x="436" y="105"/>
                      </a:lnTo>
                      <a:lnTo>
                        <a:pt x="422" y="86"/>
                      </a:lnTo>
                      <a:lnTo>
                        <a:pt x="406" y="70"/>
                      </a:lnTo>
                      <a:lnTo>
                        <a:pt x="389" y="55"/>
                      </a:lnTo>
                      <a:lnTo>
                        <a:pt x="371" y="41"/>
                      </a:lnTo>
                      <a:lnTo>
                        <a:pt x="351" y="29"/>
                      </a:lnTo>
                      <a:lnTo>
                        <a:pt x="331" y="20"/>
                      </a:lnTo>
                      <a:lnTo>
                        <a:pt x="309" y="11"/>
                      </a:lnTo>
                      <a:lnTo>
                        <a:pt x="285" y="5"/>
                      </a:lnTo>
                      <a:lnTo>
                        <a:pt x="263" y="1"/>
                      </a:lnTo>
                      <a:lnTo>
                        <a:pt x="238" y="0"/>
                      </a:lnTo>
                      <a:lnTo>
                        <a:pt x="238" y="0"/>
                      </a:lnTo>
                      <a:close/>
                      <a:moveTo>
                        <a:pt x="238" y="461"/>
                      </a:moveTo>
                      <a:lnTo>
                        <a:pt x="238" y="461"/>
                      </a:lnTo>
                      <a:lnTo>
                        <a:pt x="215" y="460"/>
                      </a:lnTo>
                      <a:lnTo>
                        <a:pt x="194" y="457"/>
                      </a:lnTo>
                      <a:lnTo>
                        <a:pt x="172" y="452"/>
                      </a:lnTo>
                      <a:lnTo>
                        <a:pt x="152" y="444"/>
                      </a:lnTo>
                      <a:lnTo>
                        <a:pt x="132" y="434"/>
                      </a:lnTo>
                      <a:lnTo>
                        <a:pt x="114" y="423"/>
                      </a:lnTo>
                      <a:lnTo>
                        <a:pt x="96" y="410"/>
                      </a:lnTo>
                      <a:lnTo>
                        <a:pt x="80" y="396"/>
                      </a:lnTo>
                      <a:lnTo>
                        <a:pt x="66" y="380"/>
                      </a:lnTo>
                      <a:lnTo>
                        <a:pt x="53" y="363"/>
                      </a:lnTo>
                      <a:lnTo>
                        <a:pt x="41" y="345"/>
                      </a:lnTo>
                      <a:lnTo>
                        <a:pt x="33" y="325"/>
                      </a:lnTo>
                      <a:lnTo>
                        <a:pt x="25" y="305"/>
                      </a:lnTo>
                      <a:lnTo>
                        <a:pt x="19" y="283"/>
                      </a:lnTo>
                      <a:lnTo>
                        <a:pt x="15" y="260"/>
                      </a:lnTo>
                      <a:lnTo>
                        <a:pt x="14" y="238"/>
                      </a:lnTo>
                      <a:lnTo>
                        <a:pt x="14" y="238"/>
                      </a:lnTo>
                      <a:lnTo>
                        <a:pt x="15" y="215"/>
                      </a:lnTo>
                      <a:lnTo>
                        <a:pt x="19" y="193"/>
                      </a:lnTo>
                      <a:lnTo>
                        <a:pt x="25" y="172"/>
                      </a:lnTo>
                      <a:lnTo>
                        <a:pt x="33" y="151"/>
                      </a:lnTo>
                      <a:lnTo>
                        <a:pt x="41" y="132"/>
                      </a:lnTo>
                      <a:lnTo>
                        <a:pt x="53" y="113"/>
                      </a:lnTo>
                      <a:lnTo>
                        <a:pt x="66" y="96"/>
                      </a:lnTo>
                      <a:lnTo>
                        <a:pt x="80" y="80"/>
                      </a:lnTo>
                      <a:lnTo>
                        <a:pt x="96" y="66"/>
                      </a:lnTo>
                      <a:lnTo>
                        <a:pt x="114" y="53"/>
                      </a:lnTo>
                      <a:lnTo>
                        <a:pt x="132" y="41"/>
                      </a:lnTo>
                      <a:lnTo>
                        <a:pt x="152" y="32"/>
                      </a:lnTo>
                      <a:lnTo>
                        <a:pt x="172" y="25"/>
                      </a:lnTo>
                      <a:lnTo>
                        <a:pt x="194" y="20"/>
                      </a:lnTo>
                      <a:lnTo>
                        <a:pt x="215" y="15"/>
                      </a:lnTo>
                      <a:lnTo>
                        <a:pt x="238" y="14"/>
                      </a:lnTo>
                      <a:lnTo>
                        <a:pt x="238" y="14"/>
                      </a:lnTo>
                      <a:lnTo>
                        <a:pt x="261" y="15"/>
                      </a:lnTo>
                      <a:lnTo>
                        <a:pt x="283" y="20"/>
                      </a:lnTo>
                      <a:lnTo>
                        <a:pt x="305" y="25"/>
                      </a:lnTo>
                      <a:lnTo>
                        <a:pt x="325" y="32"/>
                      </a:lnTo>
                      <a:lnTo>
                        <a:pt x="345" y="41"/>
                      </a:lnTo>
                      <a:lnTo>
                        <a:pt x="363" y="53"/>
                      </a:lnTo>
                      <a:lnTo>
                        <a:pt x="381" y="66"/>
                      </a:lnTo>
                      <a:lnTo>
                        <a:pt x="396" y="80"/>
                      </a:lnTo>
                      <a:lnTo>
                        <a:pt x="411" y="96"/>
                      </a:lnTo>
                      <a:lnTo>
                        <a:pt x="424" y="113"/>
                      </a:lnTo>
                      <a:lnTo>
                        <a:pt x="435" y="132"/>
                      </a:lnTo>
                      <a:lnTo>
                        <a:pt x="444" y="151"/>
                      </a:lnTo>
                      <a:lnTo>
                        <a:pt x="452" y="172"/>
                      </a:lnTo>
                      <a:lnTo>
                        <a:pt x="457" y="193"/>
                      </a:lnTo>
                      <a:lnTo>
                        <a:pt x="460" y="215"/>
                      </a:lnTo>
                      <a:lnTo>
                        <a:pt x="462" y="238"/>
                      </a:lnTo>
                      <a:lnTo>
                        <a:pt x="462" y="238"/>
                      </a:lnTo>
                      <a:lnTo>
                        <a:pt x="460" y="260"/>
                      </a:lnTo>
                      <a:lnTo>
                        <a:pt x="457" y="283"/>
                      </a:lnTo>
                      <a:lnTo>
                        <a:pt x="452" y="305"/>
                      </a:lnTo>
                      <a:lnTo>
                        <a:pt x="444" y="325"/>
                      </a:lnTo>
                      <a:lnTo>
                        <a:pt x="435" y="345"/>
                      </a:lnTo>
                      <a:lnTo>
                        <a:pt x="424" y="363"/>
                      </a:lnTo>
                      <a:lnTo>
                        <a:pt x="411" y="380"/>
                      </a:lnTo>
                      <a:lnTo>
                        <a:pt x="396" y="396"/>
                      </a:lnTo>
                      <a:lnTo>
                        <a:pt x="381" y="410"/>
                      </a:lnTo>
                      <a:lnTo>
                        <a:pt x="363" y="423"/>
                      </a:lnTo>
                      <a:lnTo>
                        <a:pt x="345" y="434"/>
                      </a:lnTo>
                      <a:lnTo>
                        <a:pt x="325" y="444"/>
                      </a:lnTo>
                      <a:lnTo>
                        <a:pt x="305" y="452"/>
                      </a:lnTo>
                      <a:lnTo>
                        <a:pt x="283" y="457"/>
                      </a:lnTo>
                      <a:lnTo>
                        <a:pt x="261" y="460"/>
                      </a:lnTo>
                      <a:lnTo>
                        <a:pt x="238" y="461"/>
                      </a:lnTo>
                      <a:lnTo>
                        <a:pt x="238" y="4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9" name="Freeform 98"/>
                <p:cNvSpPr>
                  <a:spLocks noEditPoints="1"/>
                </p:cNvSpPr>
                <p:nvPr/>
              </p:nvSpPr>
              <p:spPr bwMode="auto">
                <a:xfrm>
                  <a:off x="5189538" y="4422775"/>
                  <a:ext cx="654050" cy="655638"/>
                </a:xfrm>
                <a:custGeom>
                  <a:avLst/>
                  <a:gdLst>
                    <a:gd name="T0" fmla="*/ 185 w 412"/>
                    <a:gd name="T1" fmla="*/ 1 h 413"/>
                    <a:gd name="T2" fmla="*/ 126 w 412"/>
                    <a:gd name="T3" fmla="*/ 17 h 413"/>
                    <a:gd name="T4" fmla="*/ 75 w 412"/>
                    <a:gd name="T5" fmla="*/ 48 h 413"/>
                    <a:gd name="T6" fmla="*/ 35 w 412"/>
                    <a:gd name="T7" fmla="*/ 92 h 413"/>
                    <a:gd name="T8" fmla="*/ 9 w 412"/>
                    <a:gd name="T9" fmla="*/ 146 h 413"/>
                    <a:gd name="T10" fmla="*/ 0 w 412"/>
                    <a:gd name="T11" fmla="*/ 207 h 413"/>
                    <a:gd name="T12" fmla="*/ 4 w 412"/>
                    <a:gd name="T13" fmla="*/ 249 h 413"/>
                    <a:gd name="T14" fmla="*/ 25 w 412"/>
                    <a:gd name="T15" fmla="*/ 305 h 413"/>
                    <a:gd name="T16" fmla="*/ 60 w 412"/>
                    <a:gd name="T17" fmla="*/ 352 h 413"/>
                    <a:gd name="T18" fmla="*/ 108 w 412"/>
                    <a:gd name="T19" fmla="*/ 388 h 413"/>
                    <a:gd name="T20" fmla="*/ 165 w 412"/>
                    <a:gd name="T21" fmla="*/ 409 h 413"/>
                    <a:gd name="T22" fmla="*/ 206 w 412"/>
                    <a:gd name="T23" fmla="*/ 413 h 413"/>
                    <a:gd name="T24" fmla="*/ 268 w 412"/>
                    <a:gd name="T25" fmla="*/ 404 h 413"/>
                    <a:gd name="T26" fmla="*/ 322 w 412"/>
                    <a:gd name="T27" fmla="*/ 378 h 413"/>
                    <a:gd name="T28" fmla="*/ 365 w 412"/>
                    <a:gd name="T29" fmla="*/ 338 h 413"/>
                    <a:gd name="T30" fmla="*/ 396 w 412"/>
                    <a:gd name="T31" fmla="*/ 288 h 413"/>
                    <a:gd name="T32" fmla="*/ 411 w 412"/>
                    <a:gd name="T33" fmla="*/ 228 h 413"/>
                    <a:gd name="T34" fmla="*/ 411 w 412"/>
                    <a:gd name="T35" fmla="*/ 186 h 413"/>
                    <a:gd name="T36" fmla="*/ 396 w 412"/>
                    <a:gd name="T37" fmla="*/ 127 h 413"/>
                    <a:gd name="T38" fmla="*/ 365 w 412"/>
                    <a:gd name="T39" fmla="*/ 76 h 413"/>
                    <a:gd name="T40" fmla="*/ 322 w 412"/>
                    <a:gd name="T41" fmla="*/ 36 h 413"/>
                    <a:gd name="T42" fmla="*/ 268 w 412"/>
                    <a:gd name="T43" fmla="*/ 10 h 413"/>
                    <a:gd name="T44" fmla="*/ 206 w 412"/>
                    <a:gd name="T45" fmla="*/ 0 h 413"/>
                    <a:gd name="T46" fmla="*/ 206 w 412"/>
                    <a:gd name="T47" fmla="*/ 399 h 413"/>
                    <a:gd name="T48" fmla="*/ 149 w 412"/>
                    <a:gd name="T49" fmla="*/ 390 h 413"/>
                    <a:gd name="T50" fmla="*/ 99 w 412"/>
                    <a:gd name="T51" fmla="*/ 367 h 413"/>
                    <a:gd name="T52" fmla="*/ 58 w 412"/>
                    <a:gd name="T53" fmla="*/ 329 h 413"/>
                    <a:gd name="T54" fmla="*/ 29 w 412"/>
                    <a:gd name="T55" fmla="*/ 281 h 413"/>
                    <a:gd name="T56" fmla="*/ 15 w 412"/>
                    <a:gd name="T57" fmla="*/ 226 h 413"/>
                    <a:gd name="T58" fmla="*/ 15 w 412"/>
                    <a:gd name="T59" fmla="*/ 187 h 413"/>
                    <a:gd name="T60" fmla="*/ 29 w 412"/>
                    <a:gd name="T61" fmla="*/ 132 h 413"/>
                    <a:gd name="T62" fmla="*/ 58 w 412"/>
                    <a:gd name="T63" fmla="*/ 85 h 413"/>
                    <a:gd name="T64" fmla="*/ 99 w 412"/>
                    <a:gd name="T65" fmla="*/ 48 h 413"/>
                    <a:gd name="T66" fmla="*/ 149 w 412"/>
                    <a:gd name="T67" fmla="*/ 24 h 413"/>
                    <a:gd name="T68" fmla="*/ 206 w 412"/>
                    <a:gd name="T69" fmla="*/ 16 h 413"/>
                    <a:gd name="T70" fmla="*/ 245 w 412"/>
                    <a:gd name="T71" fmla="*/ 19 h 413"/>
                    <a:gd name="T72" fmla="*/ 298 w 412"/>
                    <a:gd name="T73" fmla="*/ 38 h 413"/>
                    <a:gd name="T74" fmla="*/ 342 w 412"/>
                    <a:gd name="T75" fmla="*/ 72 h 413"/>
                    <a:gd name="T76" fmla="*/ 374 w 412"/>
                    <a:gd name="T77" fmla="*/ 116 h 413"/>
                    <a:gd name="T78" fmla="*/ 394 w 412"/>
                    <a:gd name="T79" fmla="*/ 169 h 413"/>
                    <a:gd name="T80" fmla="*/ 398 w 412"/>
                    <a:gd name="T81" fmla="*/ 207 h 413"/>
                    <a:gd name="T82" fmla="*/ 390 w 412"/>
                    <a:gd name="T83" fmla="*/ 264 h 413"/>
                    <a:gd name="T84" fmla="*/ 366 w 412"/>
                    <a:gd name="T85" fmla="*/ 315 h 413"/>
                    <a:gd name="T86" fmla="*/ 328 w 412"/>
                    <a:gd name="T87" fmla="*/ 355 h 413"/>
                    <a:gd name="T88" fmla="*/ 280 w 412"/>
                    <a:gd name="T89" fmla="*/ 384 h 413"/>
                    <a:gd name="T90" fmla="*/ 225 w 412"/>
                    <a:gd name="T91" fmla="*/ 39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413">
                      <a:moveTo>
                        <a:pt x="206" y="0"/>
                      </a:moveTo>
                      <a:lnTo>
                        <a:pt x="206" y="0"/>
                      </a:lnTo>
                      <a:lnTo>
                        <a:pt x="185" y="1"/>
                      </a:lnTo>
                      <a:lnTo>
                        <a:pt x="165" y="5"/>
                      </a:lnTo>
                      <a:lnTo>
                        <a:pt x="144" y="10"/>
                      </a:lnTo>
                      <a:lnTo>
                        <a:pt x="126" y="17"/>
                      </a:lnTo>
                      <a:lnTo>
                        <a:pt x="108" y="26"/>
                      </a:lnTo>
                      <a:lnTo>
                        <a:pt x="91" y="36"/>
                      </a:lnTo>
                      <a:lnTo>
                        <a:pt x="75" y="48"/>
                      </a:lnTo>
                      <a:lnTo>
                        <a:pt x="60" y="61"/>
                      </a:lnTo>
                      <a:lnTo>
                        <a:pt x="47" y="76"/>
                      </a:lnTo>
                      <a:lnTo>
                        <a:pt x="35" y="92"/>
                      </a:lnTo>
                      <a:lnTo>
                        <a:pt x="25" y="108"/>
                      </a:lnTo>
                      <a:lnTo>
                        <a:pt x="16" y="127"/>
                      </a:lnTo>
                      <a:lnTo>
                        <a:pt x="9" y="146"/>
                      </a:lnTo>
                      <a:lnTo>
                        <a:pt x="4" y="166"/>
                      </a:lnTo>
                      <a:lnTo>
                        <a:pt x="1" y="186"/>
                      </a:lnTo>
                      <a:lnTo>
                        <a:pt x="0" y="207"/>
                      </a:lnTo>
                      <a:lnTo>
                        <a:pt x="0" y="207"/>
                      </a:lnTo>
                      <a:lnTo>
                        <a:pt x="1" y="228"/>
                      </a:lnTo>
                      <a:lnTo>
                        <a:pt x="4" y="249"/>
                      </a:lnTo>
                      <a:lnTo>
                        <a:pt x="9" y="268"/>
                      </a:lnTo>
                      <a:lnTo>
                        <a:pt x="16" y="288"/>
                      </a:lnTo>
                      <a:lnTo>
                        <a:pt x="25" y="305"/>
                      </a:lnTo>
                      <a:lnTo>
                        <a:pt x="35" y="322"/>
                      </a:lnTo>
                      <a:lnTo>
                        <a:pt x="47" y="338"/>
                      </a:lnTo>
                      <a:lnTo>
                        <a:pt x="60" y="352"/>
                      </a:lnTo>
                      <a:lnTo>
                        <a:pt x="75" y="367"/>
                      </a:lnTo>
                      <a:lnTo>
                        <a:pt x="91" y="378"/>
                      </a:lnTo>
                      <a:lnTo>
                        <a:pt x="108" y="388"/>
                      </a:lnTo>
                      <a:lnTo>
                        <a:pt x="126" y="397"/>
                      </a:lnTo>
                      <a:lnTo>
                        <a:pt x="144" y="404"/>
                      </a:lnTo>
                      <a:lnTo>
                        <a:pt x="165" y="409"/>
                      </a:lnTo>
                      <a:lnTo>
                        <a:pt x="185" y="412"/>
                      </a:lnTo>
                      <a:lnTo>
                        <a:pt x="206" y="413"/>
                      </a:lnTo>
                      <a:lnTo>
                        <a:pt x="206" y="413"/>
                      </a:lnTo>
                      <a:lnTo>
                        <a:pt x="228" y="412"/>
                      </a:lnTo>
                      <a:lnTo>
                        <a:pt x="248" y="409"/>
                      </a:lnTo>
                      <a:lnTo>
                        <a:pt x="268" y="404"/>
                      </a:lnTo>
                      <a:lnTo>
                        <a:pt x="286" y="397"/>
                      </a:lnTo>
                      <a:lnTo>
                        <a:pt x="304" y="388"/>
                      </a:lnTo>
                      <a:lnTo>
                        <a:pt x="322" y="378"/>
                      </a:lnTo>
                      <a:lnTo>
                        <a:pt x="337" y="367"/>
                      </a:lnTo>
                      <a:lnTo>
                        <a:pt x="352" y="352"/>
                      </a:lnTo>
                      <a:lnTo>
                        <a:pt x="365" y="338"/>
                      </a:lnTo>
                      <a:lnTo>
                        <a:pt x="377" y="322"/>
                      </a:lnTo>
                      <a:lnTo>
                        <a:pt x="387" y="305"/>
                      </a:lnTo>
                      <a:lnTo>
                        <a:pt x="396" y="288"/>
                      </a:lnTo>
                      <a:lnTo>
                        <a:pt x="403" y="268"/>
                      </a:lnTo>
                      <a:lnTo>
                        <a:pt x="408" y="249"/>
                      </a:lnTo>
                      <a:lnTo>
                        <a:pt x="411" y="228"/>
                      </a:lnTo>
                      <a:lnTo>
                        <a:pt x="412" y="207"/>
                      </a:lnTo>
                      <a:lnTo>
                        <a:pt x="412" y="207"/>
                      </a:lnTo>
                      <a:lnTo>
                        <a:pt x="411" y="186"/>
                      </a:lnTo>
                      <a:lnTo>
                        <a:pt x="408" y="166"/>
                      </a:lnTo>
                      <a:lnTo>
                        <a:pt x="403" y="146"/>
                      </a:lnTo>
                      <a:lnTo>
                        <a:pt x="396" y="127"/>
                      </a:lnTo>
                      <a:lnTo>
                        <a:pt x="387" y="108"/>
                      </a:lnTo>
                      <a:lnTo>
                        <a:pt x="377" y="92"/>
                      </a:lnTo>
                      <a:lnTo>
                        <a:pt x="365" y="76"/>
                      </a:lnTo>
                      <a:lnTo>
                        <a:pt x="352" y="61"/>
                      </a:lnTo>
                      <a:lnTo>
                        <a:pt x="337" y="48"/>
                      </a:lnTo>
                      <a:lnTo>
                        <a:pt x="322" y="36"/>
                      </a:lnTo>
                      <a:lnTo>
                        <a:pt x="304" y="26"/>
                      </a:lnTo>
                      <a:lnTo>
                        <a:pt x="286" y="17"/>
                      </a:lnTo>
                      <a:lnTo>
                        <a:pt x="268" y="10"/>
                      </a:lnTo>
                      <a:lnTo>
                        <a:pt x="248" y="5"/>
                      </a:lnTo>
                      <a:lnTo>
                        <a:pt x="228" y="1"/>
                      </a:lnTo>
                      <a:lnTo>
                        <a:pt x="206" y="0"/>
                      </a:lnTo>
                      <a:lnTo>
                        <a:pt x="206" y="0"/>
                      </a:lnTo>
                      <a:close/>
                      <a:moveTo>
                        <a:pt x="206" y="399"/>
                      </a:moveTo>
                      <a:lnTo>
                        <a:pt x="206" y="399"/>
                      </a:lnTo>
                      <a:lnTo>
                        <a:pt x="187" y="398"/>
                      </a:lnTo>
                      <a:lnTo>
                        <a:pt x="167" y="395"/>
                      </a:lnTo>
                      <a:lnTo>
                        <a:pt x="149" y="390"/>
                      </a:lnTo>
                      <a:lnTo>
                        <a:pt x="131" y="384"/>
                      </a:lnTo>
                      <a:lnTo>
                        <a:pt x="114" y="376"/>
                      </a:lnTo>
                      <a:lnTo>
                        <a:pt x="99" y="367"/>
                      </a:lnTo>
                      <a:lnTo>
                        <a:pt x="84" y="355"/>
                      </a:lnTo>
                      <a:lnTo>
                        <a:pt x="71" y="343"/>
                      </a:lnTo>
                      <a:lnTo>
                        <a:pt x="58" y="329"/>
                      </a:lnTo>
                      <a:lnTo>
                        <a:pt x="47" y="315"/>
                      </a:lnTo>
                      <a:lnTo>
                        <a:pt x="37" y="298"/>
                      </a:lnTo>
                      <a:lnTo>
                        <a:pt x="29" y="281"/>
                      </a:lnTo>
                      <a:lnTo>
                        <a:pt x="22" y="264"/>
                      </a:lnTo>
                      <a:lnTo>
                        <a:pt x="18" y="246"/>
                      </a:lnTo>
                      <a:lnTo>
                        <a:pt x="15" y="226"/>
                      </a:lnTo>
                      <a:lnTo>
                        <a:pt x="14" y="207"/>
                      </a:lnTo>
                      <a:lnTo>
                        <a:pt x="14" y="207"/>
                      </a:lnTo>
                      <a:lnTo>
                        <a:pt x="15" y="187"/>
                      </a:lnTo>
                      <a:lnTo>
                        <a:pt x="18" y="169"/>
                      </a:lnTo>
                      <a:lnTo>
                        <a:pt x="22" y="151"/>
                      </a:lnTo>
                      <a:lnTo>
                        <a:pt x="29" y="132"/>
                      </a:lnTo>
                      <a:lnTo>
                        <a:pt x="37" y="116"/>
                      </a:lnTo>
                      <a:lnTo>
                        <a:pt x="47" y="100"/>
                      </a:lnTo>
                      <a:lnTo>
                        <a:pt x="58" y="85"/>
                      </a:lnTo>
                      <a:lnTo>
                        <a:pt x="71" y="72"/>
                      </a:lnTo>
                      <a:lnTo>
                        <a:pt x="84" y="59"/>
                      </a:lnTo>
                      <a:lnTo>
                        <a:pt x="99" y="48"/>
                      </a:lnTo>
                      <a:lnTo>
                        <a:pt x="114" y="38"/>
                      </a:lnTo>
                      <a:lnTo>
                        <a:pt x="131" y="31"/>
                      </a:lnTo>
                      <a:lnTo>
                        <a:pt x="149" y="24"/>
                      </a:lnTo>
                      <a:lnTo>
                        <a:pt x="167" y="19"/>
                      </a:lnTo>
                      <a:lnTo>
                        <a:pt x="187" y="16"/>
                      </a:lnTo>
                      <a:lnTo>
                        <a:pt x="206" y="16"/>
                      </a:lnTo>
                      <a:lnTo>
                        <a:pt x="206" y="16"/>
                      </a:lnTo>
                      <a:lnTo>
                        <a:pt x="225" y="16"/>
                      </a:lnTo>
                      <a:lnTo>
                        <a:pt x="245" y="19"/>
                      </a:lnTo>
                      <a:lnTo>
                        <a:pt x="263" y="24"/>
                      </a:lnTo>
                      <a:lnTo>
                        <a:pt x="280" y="31"/>
                      </a:lnTo>
                      <a:lnTo>
                        <a:pt x="298" y="38"/>
                      </a:lnTo>
                      <a:lnTo>
                        <a:pt x="313" y="48"/>
                      </a:lnTo>
                      <a:lnTo>
                        <a:pt x="328" y="59"/>
                      </a:lnTo>
                      <a:lnTo>
                        <a:pt x="342" y="72"/>
                      </a:lnTo>
                      <a:lnTo>
                        <a:pt x="354" y="85"/>
                      </a:lnTo>
                      <a:lnTo>
                        <a:pt x="366" y="100"/>
                      </a:lnTo>
                      <a:lnTo>
                        <a:pt x="374" y="116"/>
                      </a:lnTo>
                      <a:lnTo>
                        <a:pt x="383" y="132"/>
                      </a:lnTo>
                      <a:lnTo>
                        <a:pt x="390" y="151"/>
                      </a:lnTo>
                      <a:lnTo>
                        <a:pt x="394" y="169"/>
                      </a:lnTo>
                      <a:lnTo>
                        <a:pt x="397" y="187"/>
                      </a:lnTo>
                      <a:lnTo>
                        <a:pt x="398" y="207"/>
                      </a:lnTo>
                      <a:lnTo>
                        <a:pt x="398" y="207"/>
                      </a:lnTo>
                      <a:lnTo>
                        <a:pt x="397" y="226"/>
                      </a:lnTo>
                      <a:lnTo>
                        <a:pt x="394" y="246"/>
                      </a:lnTo>
                      <a:lnTo>
                        <a:pt x="390" y="264"/>
                      </a:lnTo>
                      <a:lnTo>
                        <a:pt x="383" y="281"/>
                      </a:lnTo>
                      <a:lnTo>
                        <a:pt x="374" y="298"/>
                      </a:lnTo>
                      <a:lnTo>
                        <a:pt x="366" y="315"/>
                      </a:lnTo>
                      <a:lnTo>
                        <a:pt x="354" y="329"/>
                      </a:lnTo>
                      <a:lnTo>
                        <a:pt x="342" y="343"/>
                      </a:lnTo>
                      <a:lnTo>
                        <a:pt x="328" y="355"/>
                      </a:lnTo>
                      <a:lnTo>
                        <a:pt x="313" y="367"/>
                      </a:lnTo>
                      <a:lnTo>
                        <a:pt x="298" y="376"/>
                      </a:lnTo>
                      <a:lnTo>
                        <a:pt x="280" y="384"/>
                      </a:lnTo>
                      <a:lnTo>
                        <a:pt x="263" y="390"/>
                      </a:lnTo>
                      <a:lnTo>
                        <a:pt x="245" y="395"/>
                      </a:lnTo>
                      <a:lnTo>
                        <a:pt x="225" y="398"/>
                      </a:lnTo>
                      <a:lnTo>
                        <a:pt x="206" y="399"/>
                      </a:lnTo>
                      <a:lnTo>
                        <a:pt x="206" y="3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0" name="Rectangle 99"/>
                <p:cNvSpPr>
                  <a:spLocks noChangeArrowheads="1"/>
                </p:cNvSpPr>
                <p:nvPr/>
              </p:nvSpPr>
              <p:spPr bwMode="auto">
                <a:xfrm>
                  <a:off x="5505450" y="4470400"/>
                  <a:ext cx="23813"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1" name="Freeform 100"/>
                <p:cNvSpPr>
                  <a:spLocks/>
                </p:cNvSpPr>
                <p:nvPr/>
              </p:nvSpPr>
              <p:spPr bwMode="auto">
                <a:xfrm>
                  <a:off x="5365750" y="4502150"/>
                  <a:ext cx="49213" cy="61913"/>
                </a:xfrm>
                <a:custGeom>
                  <a:avLst/>
                  <a:gdLst>
                    <a:gd name="T0" fmla="*/ 31 w 31"/>
                    <a:gd name="T1" fmla="*/ 31 h 39"/>
                    <a:gd name="T2" fmla="*/ 13 w 31"/>
                    <a:gd name="T3" fmla="*/ 0 h 39"/>
                    <a:gd name="T4" fmla="*/ 0 w 31"/>
                    <a:gd name="T5" fmla="*/ 7 h 39"/>
                    <a:gd name="T6" fmla="*/ 18 w 31"/>
                    <a:gd name="T7" fmla="*/ 39 h 39"/>
                    <a:gd name="T8" fmla="*/ 31 w 31"/>
                    <a:gd name="T9" fmla="*/ 31 h 39"/>
                  </a:gdLst>
                  <a:ahLst/>
                  <a:cxnLst>
                    <a:cxn ang="0">
                      <a:pos x="T0" y="T1"/>
                    </a:cxn>
                    <a:cxn ang="0">
                      <a:pos x="T2" y="T3"/>
                    </a:cxn>
                    <a:cxn ang="0">
                      <a:pos x="T4" y="T5"/>
                    </a:cxn>
                    <a:cxn ang="0">
                      <a:pos x="T6" y="T7"/>
                    </a:cxn>
                    <a:cxn ang="0">
                      <a:pos x="T8" y="T9"/>
                    </a:cxn>
                  </a:cxnLst>
                  <a:rect l="0" t="0" r="r" b="b"/>
                  <a:pathLst>
                    <a:path w="31" h="39">
                      <a:moveTo>
                        <a:pt x="31" y="31"/>
                      </a:moveTo>
                      <a:lnTo>
                        <a:pt x="13" y="0"/>
                      </a:lnTo>
                      <a:lnTo>
                        <a:pt x="0" y="7"/>
                      </a:lnTo>
                      <a:lnTo>
                        <a:pt x="18" y="39"/>
                      </a:lnTo>
                      <a:lnTo>
                        <a:pt x="3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2" name="Freeform 101"/>
                <p:cNvSpPr>
                  <a:spLocks/>
                </p:cNvSpPr>
                <p:nvPr/>
              </p:nvSpPr>
              <p:spPr bwMode="auto">
                <a:xfrm>
                  <a:off x="5265738" y="4600575"/>
                  <a:ext cx="63500" cy="49213"/>
                </a:xfrm>
                <a:custGeom>
                  <a:avLst/>
                  <a:gdLst>
                    <a:gd name="T0" fmla="*/ 0 w 40"/>
                    <a:gd name="T1" fmla="*/ 13 h 31"/>
                    <a:gd name="T2" fmla="*/ 33 w 40"/>
                    <a:gd name="T3" fmla="*/ 31 h 31"/>
                    <a:gd name="T4" fmla="*/ 40 w 40"/>
                    <a:gd name="T5" fmla="*/ 19 h 31"/>
                    <a:gd name="T6" fmla="*/ 8 w 40"/>
                    <a:gd name="T7" fmla="*/ 0 h 31"/>
                    <a:gd name="T8" fmla="*/ 0 w 40"/>
                    <a:gd name="T9" fmla="*/ 13 h 31"/>
                  </a:gdLst>
                  <a:ahLst/>
                  <a:cxnLst>
                    <a:cxn ang="0">
                      <a:pos x="T0" y="T1"/>
                    </a:cxn>
                    <a:cxn ang="0">
                      <a:pos x="T2" y="T3"/>
                    </a:cxn>
                    <a:cxn ang="0">
                      <a:pos x="T4" y="T5"/>
                    </a:cxn>
                    <a:cxn ang="0">
                      <a:pos x="T6" y="T7"/>
                    </a:cxn>
                    <a:cxn ang="0">
                      <a:pos x="T8" y="T9"/>
                    </a:cxn>
                  </a:cxnLst>
                  <a:rect l="0" t="0" r="r" b="b"/>
                  <a:pathLst>
                    <a:path w="40" h="31">
                      <a:moveTo>
                        <a:pt x="0" y="13"/>
                      </a:moveTo>
                      <a:lnTo>
                        <a:pt x="33" y="31"/>
                      </a:lnTo>
                      <a:lnTo>
                        <a:pt x="40" y="19"/>
                      </a:lnTo>
                      <a:lnTo>
                        <a:pt x="8" y="0"/>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3" name="Rectangle 102"/>
                <p:cNvSpPr>
                  <a:spLocks noChangeArrowheads="1"/>
                </p:cNvSpPr>
                <p:nvPr/>
              </p:nvSpPr>
              <p:spPr bwMode="auto">
                <a:xfrm>
                  <a:off x="5235575" y="4740275"/>
                  <a:ext cx="587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4" name="Freeform 103"/>
                <p:cNvSpPr>
                  <a:spLocks/>
                </p:cNvSpPr>
                <p:nvPr/>
              </p:nvSpPr>
              <p:spPr bwMode="auto">
                <a:xfrm>
                  <a:off x="5265738" y="4852988"/>
                  <a:ext cx="63500" cy="49213"/>
                </a:xfrm>
                <a:custGeom>
                  <a:avLst/>
                  <a:gdLst>
                    <a:gd name="T0" fmla="*/ 0 w 40"/>
                    <a:gd name="T1" fmla="*/ 19 h 31"/>
                    <a:gd name="T2" fmla="*/ 8 w 40"/>
                    <a:gd name="T3" fmla="*/ 31 h 31"/>
                    <a:gd name="T4" fmla="*/ 40 w 40"/>
                    <a:gd name="T5" fmla="*/ 12 h 31"/>
                    <a:gd name="T6" fmla="*/ 33 w 40"/>
                    <a:gd name="T7" fmla="*/ 0 h 31"/>
                    <a:gd name="T8" fmla="*/ 0 w 40"/>
                    <a:gd name="T9" fmla="*/ 19 h 31"/>
                  </a:gdLst>
                  <a:ahLst/>
                  <a:cxnLst>
                    <a:cxn ang="0">
                      <a:pos x="T0" y="T1"/>
                    </a:cxn>
                    <a:cxn ang="0">
                      <a:pos x="T2" y="T3"/>
                    </a:cxn>
                    <a:cxn ang="0">
                      <a:pos x="T4" y="T5"/>
                    </a:cxn>
                    <a:cxn ang="0">
                      <a:pos x="T6" y="T7"/>
                    </a:cxn>
                    <a:cxn ang="0">
                      <a:pos x="T8" y="T9"/>
                    </a:cxn>
                  </a:cxnLst>
                  <a:rect l="0" t="0" r="r" b="b"/>
                  <a:pathLst>
                    <a:path w="40" h="31">
                      <a:moveTo>
                        <a:pt x="0" y="19"/>
                      </a:moveTo>
                      <a:lnTo>
                        <a:pt x="8" y="31"/>
                      </a:lnTo>
                      <a:lnTo>
                        <a:pt x="40" y="12"/>
                      </a:lnTo>
                      <a:lnTo>
                        <a:pt x="33" y="0"/>
                      </a:ln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5" name="Freeform 104"/>
                <p:cNvSpPr>
                  <a:spLocks/>
                </p:cNvSpPr>
                <p:nvPr/>
              </p:nvSpPr>
              <p:spPr bwMode="auto">
                <a:xfrm>
                  <a:off x="5365750" y="4938713"/>
                  <a:ext cx="49213" cy="61913"/>
                </a:xfrm>
                <a:custGeom>
                  <a:avLst/>
                  <a:gdLst>
                    <a:gd name="T0" fmla="*/ 0 w 31"/>
                    <a:gd name="T1" fmla="*/ 32 h 39"/>
                    <a:gd name="T2" fmla="*/ 13 w 31"/>
                    <a:gd name="T3" fmla="*/ 39 h 39"/>
                    <a:gd name="T4" fmla="*/ 31 w 31"/>
                    <a:gd name="T5" fmla="*/ 7 h 39"/>
                    <a:gd name="T6" fmla="*/ 18 w 31"/>
                    <a:gd name="T7" fmla="*/ 0 h 39"/>
                    <a:gd name="T8" fmla="*/ 0 w 31"/>
                    <a:gd name="T9" fmla="*/ 32 h 39"/>
                  </a:gdLst>
                  <a:ahLst/>
                  <a:cxnLst>
                    <a:cxn ang="0">
                      <a:pos x="T0" y="T1"/>
                    </a:cxn>
                    <a:cxn ang="0">
                      <a:pos x="T2" y="T3"/>
                    </a:cxn>
                    <a:cxn ang="0">
                      <a:pos x="T4" y="T5"/>
                    </a:cxn>
                    <a:cxn ang="0">
                      <a:pos x="T6" y="T7"/>
                    </a:cxn>
                    <a:cxn ang="0">
                      <a:pos x="T8" y="T9"/>
                    </a:cxn>
                  </a:cxnLst>
                  <a:rect l="0" t="0" r="r" b="b"/>
                  <a:pathLst>
                    <a:path w="31" h="39">
                      <a:moveTo>
                        <a:pt x="0" y="32"/>
                      </a:moveTo>
                      <a:lnTo>
                        <a:pt x="13" y="39"/>
                      </a:lnTo>
                      <a:lnTo>
                        <a:pt x="31" y="7"/>
                      </a:lnTo>
                      <a:lnTo>
                        <a:pt x="18" y="0"/>
                      </a:lnTo>
                      <a:lnTo>
                        <a:pt x="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6" name="Rectangle 105"/>
                <p:cNvSpPr>
                  <a:spLocks noChangeArrowheads="1"/>
                </p:cNvSpPr>
                <p:nvPr/>
              </p:nvSpPr>
              <p:spPr bwMode="auto">
                <a:xfrm>
                  <a:off x="5505450" y="4975225"/>
                  <a:ext cx="238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7" name="Freeform 106"/>
                <p:cNvSpPr>
                  <a:spLocks/>
                </p:cNvSpPr>
                <p:nvPr/>
              </p:nvSpPr>
              <p:spPr bwMode="auto">
                <a:xfrm>
                  <a:off x="5619750" y="4938713"/>
                  <a:ext cx="47625" cy="61913"/>
                </a:xfrm>
                <a:custGeom>
                  <a:avLst/>
                  <a:gdLst>
                    <a:gd name="T0" fmla="*/ 0 w 30"/>
                    <a:gd name="T1" fmla="*/ 7 h 39"/>
                    <a:gd name="T2" fmla="*/ 18 w 30"/>
                    <a:gd name="T3" fmla="*/ 39 h 39"/>
                    <a:gd name="T4" fmla="*/ 30 w 30"/>
                    <a:gd name="T5" fmla="*/ 32 h 39"/>
                    <a:gd name="T6" fmla="*/ 12 w 30"/>
                    <a:gd name="T7" fmla="*/ 0 h 39"/>
                    <a:gd name="T8" fmla="*/ 0 w 30"/>
                    <a:gd name="T9" fmla="*/ 7 h 39"/>
                  </a:gdLst>
                  <a:ahLst/>
                  <a:cxnLst>
                    <a:cxn ang="0">
                      <a:pos x="T0" y="T1"/>
                    </a:cxn>
                    <a:cxn ang="0">
                      <a:pos x="T2" y="T3"/>
                    </a:cxn>
                    <a:cxn ang="0">
                      <a:pos x="T4" y="T5"/>
                    </a:cxn>
                    <a:cxn ang="0">
                      <a:pos x="T6" y="T7"/>
                    </a:cxn>
                    <a:cxn ang="0">
                      <a:pos x="T8" y="T9"/>
                    </a:cxn>
                  </a:cxnLst>
                  <a:rect l="0" t="0" r="r" b="b"/>
                  <a:pathLst>
                    <a:path w="30" h="39">
                      <a:moveTo>
                        <a:pt x="0" y="7"/>
                      </a:moveTo>
                      <a:lnTo>
                        <a:pt x="18" y="39"/>
                      </a:lnTo>
                      <a:lnTo>
                        <a:pt x="30" y="32"/>
                      </a:lnTo>
                      <a:lnTo>
                        <a:pt x="12"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8" name="Freeform 107"/>
                <p:cNvSpPr>
                  <a:spLocks/>
                </p:cNvSpPr>
                <p:nvPr/>
              </p:nvSpPr>
              <p:spPr bwMode="auto">
                <a:xfrm>
                  <a:off x="5705475" y="4852988"/>
                  <a:ext cx="61913" cy="49213"/>
                </a:xfrm>
                <a:custGeom>
                  <a:avLst/>
                  <a:gdLst>
                    <a:gd name="T0" fmla="*/ 0 w 39"/>
                    <a:gd name="T1" fmla="*/ 12 h 31"/>
                    <a:gd name="T2" fmla="*/ 31 w 39"/>
                    <a:gd name="T3" fmla="*/ 31 h 31"/>
                    <a:gd name="T4" fmla="*/ 39 w 39"/>
                    <a:gd name="T5" fmla="*/ 19 h 31"/>
                    <a:gd name="T6" fmla="*/ 6 w 39"/>
                    <a:gd name="T7" fmla="*/ 0 h 31"/>
                    <a:gd name="T8" fmla="*/ 0 w 39"/>
                    <a:gd name="T9" fmla="*/ 12 h 31"/>
                  </a:gdLst>
                  <a:ahLst/>
                  <a:cxnLst>
                    <a:cxn ang="0">
                      <a:pos x="T0" y="T1"/>
                    </a:cxn>
                    <a:cxn ang="0">
                      <a:pos x="T2" y="T3"/>
                    </a:cxn>
                    <a:cxn ang="0">
                      <a:pos x="T4" y="T5"/>
                    </a:cxn>
                    <a:cxn ang="0">
                      <a:pos x="T6" y="T7"/>
                    </a:cxn>
                    <a:cxn ang="0">
                      <a:pos x="T8" y="T9"/>
                    </a:cxn>
                  </a:cxnLst>
                  <a:rect l="0" t="0" r="r" b="b"/>
                  <a:pathLst>
                    <a:path w="39" h="31">
                      <a:moveTo>
                        <a:pt x="0" y="12"/>
                      </a:moveTo>
                      <a:lnTo>
                        <a:pt x="31" y="31"/>
                      </a:lnTo>
                      <a:lnTo>
                        <a:pt x="39" y="19"/>
                      </a:lnTo>
                      <a:lnTo>
                        <a:pt x="6" y="0"/>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9" name="Rectangle 108"/>
                <p:cNvSpPr>
                  <a:spLocks noChangeArrowheads="1"/>
                </p:cNvSpPr>
                <p:nvPr/>
              </p:nvSpPr>
              <p:spPr bwMode="auto">
                <a:xfrm>
                  <a:off x="5738813" y="4740275"/>
                  <a:ext cx="603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0" name="Freeform 109"/>
                <p:cNvSpPr>
                  <a:spLocks/>
                </p:cNvSpPr>
                <p:nvPr/>
              </p:nvSpPr>
              <p:spPr bwMode="auto">
                <a:xfrm>
                  <a:off x="5705475" y="4600575"/>
                  <a:ext cx="61913" cy="49213"/>
                </a:xfrm>
                <a:custGeom>
                  <a:avLst/>
                  <a:gdLst>
                    <a:gd name="T0" fmla="*/ 39 w 39"/>
                    <a:gd name="T1" fmla="*/ 13 h 31"/>
                    <a:gd name="T2" fmla="*/ 31 w 39"/>
                    <a:gd name="T3" fmla="*/ 0 h 31"/>
                    <a:gd name="T4" fmla="*/ 0 w 39"/>
                    <a:gd name="T5" fmla="*/ 19 h 31"/>
                    <a:gd name="T6" fmla="*/ 6 w 39"/>
                    <a:gd name="T7" fmla="*/ 31 h 31"/>
                    <a:gd name="T8" fmla="*/ 39 w 39"/>
                    <a:gd name="T9" fmla="*/ 13 h 31"/>
                  </a:gdLst>
                  <a:ahLst/>
                  <a:cxnLst>
                    <a:cxn ang="0">
                      <a:pos x="T0" y="T1"/>
                    </a:cxn>
                    <a:cxn ang="0">
                      <a:pos x="T2" y="T3"/>
                    </a:cxn>
                    <a:cxn ang="0">
                      <a:pos x="T4" y="T5"/>
                    </a:cxn>
                    <a:cxn ang="0">
                      <a:pos x="T6" y="T7"/>
                    </a:cxn>
                    <a:cxn ang="0">
                      <a:pos x="T8" y="T9"/>
                    </a:cxn>
                  </a:cxnLst>
                  <a:rect l="0" t="0" r="r" b="b"/>
                  <a:pathLst>
                    <a:path w="39" h="31">
                      <a:moveTo>
                        <a:pt x="39" y="13"/>
                      </a:moveTo>
                      <a:lnTo>
                        <a:pt x="31" y="0"/>
                      </a:lnTo>
                      <a:lnTo>
                        <a:pt x="0" y="19"/>
                      </a:lnTo>
                      <a:lnTo>
                        <a:pt x="6" y="31"/>
                      </a:lnTo>
                      <a:lnTo>
                        <a:pt x="3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1" name="Freeform 110"/>
                <p:cNvSpPr>
                  <a:spLocks/>
                </p:cNvSpPr>
                <p:nvPr/>
              </p:nvSpPr>
              <p:spPr bwMode="auto">
                <a:xfrm>
                  <a:off x="5619750" y="4502150"/>
                  <a:ext cx="47625" cy="61913"/>
                </a:xfrm>
                <a:custGeom>
                  <a:avLst/>
                  <a:gdLst>
                    <a:gd name="T0" fmla="*/ 30 w 30"/>
                    <a:gd name="T1" fmla="*/ 7 h 39"/>
                    <a:gd name="T2" fmla="*/ 18 w 30"/>
                    <a:gd name="T3" fmla="*/ 0 h 39"/>
                    <a:gd name="T4" fmla="*/ 0 w 30"/>
                    <a:gd name="T5" fmla="*/ 31 h 39"/>
                    <a:gd name="T6" fmla="*/ 12 w 30"/>
                    <a:gd name="T7" fmla="*/ 39 h 39"/>
                    <a:gd name="T8" fmla="*/ 30 w 30"/>
                    <a:gd name="T9" fmla="*/ 7 h 39"/>
                  </a:gdLst>
                  <a:ahLst/>
                  <a:cxnLst>
                    <a:cxn ang="0">
                      <a:pos x="T0" y="T1"/>
                    </a:cxn>
                    <a:cxn ang="0">
                      <a:pos x="T2" y="T3"/>
                    </a:cxn>
                    <a:cxn ang="0">
                      <a:pos x="T4" y="T5"/>
                    </a:cxn>
                    <a:cxn ang="0">
                      <a:pos x="T6" y="T7"/>
                    </a:cxn>
                    <a:cxn ang="0">
                      <a:pos x="T8" y="T9"/>
                    </a:cxn>
                  </a:cxnLst>
                  <a:rect l="0" t="0" r="r" b="b"/>
                  <a:pathLst>
                    <a:path w="30" h="39">
                      <a:moveTo>
                        <a:pt x="30" y="7"/>
                      </a:moveTo>
                      <a:lnTo>
                        <a:pt x="18" y="0"/>
                      </a:lnTo>
                      <a:lnTo>
                        <a:pt x="0" y="31"/>
                      </a:lnTo>
                      <a:lnTo>
                        <a:pt x="12" y="39"/>
                      </a:lnTo>
                      <a:lnTo>
                        <a:pt x="3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2" name="Freeform 111"/>
                <p:cNvSpPr>
                  <a:spLocks noEditPoints="1"/>
                </p:cNvSpPr>
                <p:nvPr/>
              </p:nvSpPr>
              <p:spPr bwMode="auto">
                <a:xfrm>
                  <a:off x="5373688" y="4592638"/>
                  <a:ext cx="277813" cy="187325"/>
                </a:xfrm>
                <a:custGeom>
                  <a:avLst/>
                  <a:gdLst>
                    <a:gd name="T0" fmla="*/ 175 w 175"/>
                    <a:gd name="T1" fmla="*/ 33 h 118"/>
                    <a:gd name="T2" fmla="*/ 167 w 175"/>
                    <a:gd name="T3" fmla="*/ 22 h 118"/>
                    <a:gd name="T4" fmla="*/ 98 w 175"/>
                    <a:gd name="T5" fmla="*/ 83 h 118"/>
                    <a:gd name="T6" fmla="*/ 98 w 175"/>
                    <a:gd name="T7" fmla="*/ 83 h 118"/>
                    <a:gd name="T8" fmla="*/ 94 w 175"/>
                    <a:gd name="T9" fmla="*/ 82 h 118"/>
                    <a:gd name="T10" fmla="*/ 90 w 175"/>
                    <a:gd name="T11" fmla="*/ 81 h 118"/>
                    <a:gd name="T12" fmla="*/ 90 w 175"/>
                    <a:gd name="T13" fmla="*/ 81 h 118"/>
                    <a:gd name="T14" fmla="*/ 85 w 175"/>
                    <a:gd name="T15" fmla="*/ 82 h 118"/>
                    <a:gd name="T16" fmla="*/ 11 w 175"/>
                    <a:gd name="T17" fmla="*/ 0 h 118"/>
                    <a:gd name="T18" fmla="*/ 0 w 175"/>
                    <a:gd name="T19" fmla="*/ 10 h 118"/>
                    <a:gd name="T20" fmla="*/ 74 w 175"/>
                    <a:gd name="T21" fmla="*/ 92 h 118"/>
                    <a:gd name="T22" fmla="*/ 74 w 175"/>
                    <a:gd name="T23" fmla="*/ 92 h 118"/>
                    <a:gd name="T24" fmla="*/ 73 w 175"/>
                    <a:gd name="T25" fmla="*/ 95 h 118"/>
                    <a:gd name="T26" fmla="*/ 72 w 175"/>
                    <a:gd name="T27" fmla="*/ 99 h 118"/>
                    <a:gd name="T28" fmla="*/ 72 w 175"/>
                    <a:gd name="T29" fmla="*/ 99 h 118"/>
                    <a:gd name="T30" fmla="*/ 72 w 175"/>
                    <a:gd name="T31" fmla="*/ 103 h 118"/>
                    <a:gd name="T32" fmla="*/ 73 w 175"/>
                    <a:gd name="T33" fmla="*/ 106 h 118"/>
                    <a:gd name="T34" fmla="*/ 75 w 175"/>
                    <a:gd name="T35" fmla="*/ 109 h 118"/>
                    <a:gd name="T36" fmla="*/ 77 w 175"/>
                    <a:gd name="T37" fmla="*/ 113 h 118"/>
                    <a:gd name="T38" fmla="*/ 77 w 175"/>
                    <a:gd name="T39" fmla="*/ 113 h 118"/>
                    <a:gd name="T40" fmla="*/ 79 w 175"/>
                    <a:gd name="T41" fmla="*/ 115 h 118"/>
                    <a:gd name="T42" fmla="*/ 82 w 175"/>
                    <a:gd name="T43" fmla="*/ 117 h 118"/>
                    <a:gd name="T44" fmla="*/ 87 w 175"/>
                    <a:gd name="T45" fmla="*/ 118 h 118"/>
                    <a:gd name="T46" fmla="*/ 90 w 175"/>
                    <a:gd name="T47" fmla="*/ 118 h 118"/>
                    <a:gd name="T48" fmla="*/ 90 w 175"/>
                    <a:gd name="T49" fmla="*/ 118 h 118"/>
                    <a:gd name="T50" fmla="*/ 96 w 175"/>
                    <a:gd name="T51" fmla="*/ 117 h 118"/>
                    <a:gd name="T52" fmla="*/ 102 w 175"/>
                    <a:gd name="T53" fmla="*/ 114 h 118"/>
                    <a:gd name="T54" fmla="*/ 102 w 175"/>
                    <a:gd name="T55" fmla="*/ 114 h 118"/>
                    <a:gd name="T56" fmla="*/ 106 w 175"/>
                    <a:gd name="T57" fmla="*/ 109 h 118"/>
                    <a:gd name="T58" fmla="*/ 107 w 175"/>
                    <a:gd name="T59" fmla="*/ 104 h 118"/>
                    <a:gd name="T60" fmla="*/ 108 w 175"/>
                    <a:gd name="T61" fmla="*/ 100 h 118"/>
                    <a:gd name="T62" fmla="*/ 107 w 175"/>
                    <a:gd name="T63" fmla="*/ 94 h 118"/>
                    <a:gd name="T64" fmla="*/ 175 w 175"/>
                    <a:gd name="T65" fmla="*/ 33 h 118"/>
                    <a:gd name="T66" fmla="*/ 93 w 175"/>
                    <a:gd name="T67" fmla="*/ 103 h 118"/>
                    <a:gd name="T68" fmla="*/ 93 w 175"/>
                    <a:gd name="T69" fmla="*/ 103 h 118"/>
                    <a:gd name="T70" fmla="*/ 91 w 175"/>
                    <a:gd name="T71" fmla="*/ 104 h 118"/>
                    <a:gd name="T72" fmla="*/ 90 w 175"/>
                    <a:gd name="T73" fmla="*/ 104 h 118"/>
                    <a:gd name="T74" fmla="*/ 90 w 175"/>
                    <a:gd name="T75" fmla="*/ 104 h 118"/>
                    <a:gd name="T76" fmla="*/ 89 w 175"/>
                    <a:gd name="T77" fmla="*/ 104 h 118"/>
                    <a:gd name="T78" fmla="*/ 87 w 175"/>
                    <a:gd name="T79" fmla="*/ 103 h 118"/>
                    <a:gd name="T80" fmla="*/ 87 w 175"/>
                    <a:gd name="T81" fmla="*/ 103 h 118"/>
                    <a:gd name="T82" fmla="*/ 86 w 175"/>
                    <a:gd name="T83" fmla="*/ 100 h 118"/>
                    <a:gd name="T84" fmla="*/ 86 w 175"/>
                    <a:gd name="T85" fmla="*/ 100 h 118"/>
                    <a:gd name="T86" fmla="*/ 88 w 175"/>
                    <a:gd name="T87" fmla="*/ 98 h 118"/>
                    <a:gd name="T88" fmla="*/ 88 w 175"/>
                    <a:gd name="T89" fmla="*/ 98 h 118"/>
                    <a:gd name="T90" fmla="*/ 89 w 175"/>
                    <a:gd name="T91" fmla="*/ 96 h 118"/>
                    <a:gd name="T92" fmla="*/ 90 w 175"/>
                    <a:gd name="T93" fmla="*/ 96 h 118"/>
                    <a:gd name="T94" fmla="*/ 90 w 175"/>
                    <a:gd name="T95" fmla="*/ 96 h 118"/>
                    <a:gd name="T96" fmla="*/ 91 w 175"/>
                    <a:gd name="T97" fmla="*/ 96 h 118"/>
                    <a:gd name="T98" fmla="*/ 93 w 175"/>
                    <a:gd name="T99" fmla="*/ 98 h 118"/>
                    <a:gd name="T100" fmla="*/ 93 w 175"/>
                    <a:gd name="T101" fmla="*/ 98 h 118"/>
                    <a:gd name="T102" fmla="*/ 94 w 175"/>
                    <a:gd name="T103" fmla="*/ 101 h 118"/>
                    <a:gd name="T104" fmla="*/ 93 w 175"/>
                    <a:gd name="T105" fmla="*/ 103 h 118"/>
                    <a:gd name="T106" fmla="*/ 93 w 175"/>
                    <a:gd name="T107" fmla="*/ 10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5" h="118">
                      <a:moveTo>
                        <a:pt x="175" y="33"/>
                      </a:moveTo>
                      <a:lnTo>
                        <a:pt x="167" y="22"/>
                      </a:lnTo>
                      <a:lnTo>
                        <a:pt x="98" y="83"/>
                      </a:lnTo>
                      <a:lnTo>
                        <a:pt x="98" y="83"/>
                      </a:lnTo>
                      <a:lnTo>
                        <a:pt x="94" y="82"/>
                      </a:lnTo>
                      <a:lnTo>
                        <a:pt x="90" y="81"/>
                      </a:lnTo>
                      <a:lnTo>
                        <a:pt x="90" y="81"/>
                      </a:lnTo>
                      <a:lnTo>
                        <a:pt x="85" y="82"/>
                      </a:lnTo>
                      <a:lnTo>
                        <a:pt x="11" y="0"/>
                      </a:lnTo>
                      <a:lnTo>
                        <a:pt x="0" y="10"/>
                      </a:lnTo>
                      <a:lnTo>
                        <a:pt x="74" y="92"/>
                      </a:lnTo>
                      <a:lnTo>
                        <a:pt x="74" y="92"/>
                      </a:lnTo>
                      <a:lnTo>
                        <a:pt x="73" y="95"/>
                      </a:lnTo>
                      <a:lnTo>
                        <a:pt x="72" y="99"/>
                      </a:lnTo>
                      <a:lnTo>
                        <a:pt x="72" y="99"/>
                      </a:lnTo>
                      <a:lnTo>
                        <a:pt x="72" y="103"/>
                      </a:lnTo>
                      <a:lnTo>
                        <a:pt x="73" y="106"/>
                      </a:lnTo>
                      <a:lnTo>
                        <a:pt x="75" y="109"/>
                      </a:lnTo>
                      <a:lnTo>
                        <a:pt x="77" y="113"/>
                      </a:lnTo>
                      <a:lnTo>
                        <a:pt x="77" y="113"/>
                      </a:lnTo>
                      <a:lnTo>
                        <a:pt x="79" y="115"/>
                      </a:lnTo>
                      <a:lnTo>
                        <a:pt x="82" y="117"/>
                      </a:lnTo>
                      <a:lnTo>
                        <a:pt x="87" y="118"/>
                      </a:lnTo>
                      <a:lnTo>
                        <a:pt x="90" y="118"/>
                      </a:lnTo>
                      <a:lnTo>
                        <a:pt x="90" y="118"/>
                      </a:lnTo>
                      <a:lnTo>
                        <a:pt x="96" y="117"/>
                      </a:lnTo>
                      <a:lnTo>
                        <a:pt x="102" y="114"/>
                      </a:lnTo>
                      <a:lnTo>
                        <a:pt x="102" y="114"/>
                      </a:lnTo>
                      <a:lnTo>
                        <a:pt x="106" y="109"/>
                      </a:lnTo>
                      <a:lnTo>
                        <a:pt x="107" y="104"/>
                      </a:lnTo>
                      <a:lnTo>
                        <a:pt x="108" y="100"/>
                      </a:lnTo>
                      <a:lnTo>
                        <a:pt x="107" y="94"/>
                      </a:lnTo>
                      <a:lnTo>
                        <a:pt x="175" y="33"/>
                      </a:lnTo>
                      <a:close/>
                      <a:moveTo>
                        <a:pt x="93" y="103"/>
                      </a:moveTo>
                      <a:lnTo>
                        <a:pt x="93" y="103"/>
                      </a:lnTo>
                      <a:lnTo>
                        <a:pt x="91" y="104"/>
                      </a:lnTo>
                      <a:lnTo>
                        <a:pt x="90" y="104"/>
                      </a:lnTo>
                      <a:lnTo>
                        <a:pt x="90" y="104"/>
                      </a:lnTo>
                      <a:lnTo>
                        <a:pt x="89" y="104"/>
                      </a:lnTo>
                      <a:lnTo>
                        <a:pt x="87" y="103"/>
                      </a:lnTo>
                      <a:lnTo>
                        <a:pt x="87" y="103"/>
                      </a:lnTo>
                      <a:lnTo>
                        <a:pt x="86" y="100"/>
                      </a:lnTo>
                      <a:lnTo>
                        <a:pt x="86" y="100"/>
                      </a:lnTo>
                      <a:lnTo>
                        <a:pt x="88" y="98"/>
                      </a:lnTo>
                      <a:lnTo>
                        <a:pt x="88" y="98"/>
                      </a:lnTo>
                      <a:lnTo>
                        <a:pt x="89" y="96"/>
                      </a:lnTo>
                      <a:lnTo>
                        <a:pt x="90" y="96"/>
                      </a:lnTo>
                      <a:lnTo>
                        <a:pt x="90" y="96"/>
                      </a:lnTo>
                      <a:lnTo>
                        <a:pt x="91" y="96"/>
                      </a:lnTo>
                      <a:lnTo>
                        <a:pt x="93" y="98"/>
                      </a:lnTo>
                      <a:lnTo>
                        <a:pt x="93" y="98"/>
                      </a:lnTo>
                      <a:lnTo>
                        <a:pt x="94" y="101"/>
                      </a:lnTo>
                      <a:lnTo>
                        <a:pt x="93" y="103"/>
                      </a:lnTo>
                      <a:lnTo>
                        <a:pt x="93"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nvGrpSpPr>
            <p:cNvPr id="127" name="Group 126"/>
            <p:cNvGrpSpPr/>
            <p:nvPr/>
          </p:nvGrpSpPr>
          <p:grpSpPr>
            <a:xfrm>
              <a:off x="5088900" y="5513571"/>
              <a:ext cx="306060" cy="306060"/>
              <a:chOff x="5088900" y="5513571"/>
              <a:chExt cx="306060" cy="306060"/>
            </a:xfrm>
          </p:grpSpPr>
          <p:sp>
            <p:nvSpPr>
              <p:cNvPr id="66" name="Oval 65"/>
              <p:cNvSpPr/>
              <p:nvPr/>
            </p:nvSpPr>
            <p:spPr>
              <a:xfrm>
                <a:off x="5088900" y="5513571"/>
                <a:ext cx="306060" cy="306060"/>
              </a:xfrm>
              <a:prstGeom prst="ellipse">
                <a:avLst/>
              </a:prstGeom>
              <a:solidFill>
                <a:srgbClr val="B0447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Freeform 112"/>
              <p:cNvSpPr>
                <a:spLocks noEditPoints="1"/>
              </p:cNvSpPr>
              <p:nvPr/>
            </p:nvSpPr>
            <p:spPr bwMode="auto">
              <a:xfrm>
                <a:off x="5155246" y="5587749"/>
                <a:ext cx="173369" cy="157704"/>
              </a:xfrm>
              <a:custGeom>
                <a:avLst/>
                <a:gdLst>
                  <a:gd name="T0" fmla="*/ 348 w 498"/>
                  <a:gd name="T1" fmla="*/ 251 h 453"/>
                  <a:gd name="T2" fmla="*/ 340 w 498"/>
                  <a:gd name="T3" fmla="*/ 252 h 453"/>
                  <a:gd name="T4" fmla="*/ 376 w 498"/>
                  <a:gd name="T5" fmla="*/ 185 h 453"/>
                  <a:gd name="T6" fmla="*/ 407 w 498"/>
                  <a:gd name="T7" fmla="*/ 194 h 453"/>
                  <a:gd name="T8" fmla="*/ 470 w 498"/>
                  <a:gd name="T9" fmla="*/ 103 h 453"/>
                  <a:gd name="T10" fmla="*/ 495 w 498"/>
                  <a:gd name="T11" fmla="*/ 93 h 453"/>
                  <a:gd name="T12" fmla="*/ 484 w 498"/>
                  <a:gd name="T13" fmla="*/ 68 h 453"/>
                  <a:gd name="T14" fmla="*/ 459 w 498"/>
                  <a:gd name="T15" fmla="*/ 79 h 453"/>
                  <a:gd name="T16" fmla="*/ 394 w 498"/>
                  <a:gd name="T17" fmla="*/ 162 h 453"/>
                  <a:gd name="T18" fmla="*/ 356 w 498"/>
                  <a:gd name="T19" fmla="*/ 140 h 453"/>
                  <a:gd name="T20" fmla="*/ 300 w 498"/>
                  <a:gd name="T21" fmla="*/ 34 h 453"/>
                  <a:gd name="T22" fmla="*/ 185 w 498"/>
                  <a:gd name="T23" fmla="*/ 0 h 453"/>
                  <a:gd name="T24" fmla="*/ 79 w 498"/>
                  <a:gd name="T25" fmla="*/ 57 h 453"/>
                  <a:gd name="T26" fmla="*/ 44 w 498"/>
                  <a:gd name="T27" fmla="*/ 175 h 453"/>
                  <a:gd name="T28" fmla="*/ 88 w 498"/>
                  <a:gd name="T29" fmla="*/ 306 h 453"/>
                  <a:gd name="T30" fmla="*/ 38 w 498"/>
                  <a:gd name="T31" fmla="*/ 280 h 453"/>
                  <a:gd name="T32" fmla="*/ 15 w 498"/>
                  <a:gd name="T33" fmla="*/ 266 h 453"/>
                  <a:gd name="T34" fmla="*/ 0 w 498"/>
                  <a:gd name="T35" fmla="*/ 288 h 453"/>
                  <a:gd name="T36" fmla="*/ 25 w 498"/>
                  <a:gd name="T37" fmla="*/ 302 h 453"/>
                  <a:gd name="T38" fmla="*/ 69 w 498"/>
                  <a:gd name="T39" fmla="*/ 338 h 453"/>
                  <a:gd name="T40" fmla="*/ 96 w 498"/>
                  <a:gd name="T41" fmla="*/ 338 h 453"/>
                  <a:gd name="T42" fmla="*/ 117 w 498"/>
                  <a:gd name="T43" fmla="*/ 289 h 453"/>
                  <a:gd name="T44" fmla="*/ 201 w 498"/>
                  <a:gd name="T45" fmla="*/ 313 h 453"/>
                  <a:gd name="T46" fmla="*/ 292 w 498"/>
                  <a:gd name="T47" fmla="*/ 284 h 453"/>
                  <a:gd name="T48" fmla="*/ 295 w 498"/>
                  <a:gd name="T49" fmla="*/ 301 h 453"/>
                  <a:gd name="T50" fmla="*/ 297 w 498"/>
                  <a:gd name="T51" fmla="*/ 305 h 453"/>
                  <a:gd name="T52" fmla="*/ 447 w 498"/>
                  <a:gd name="T53" fmla="*/ 453 h 453"/>
                  <a:gd name="T54" fmla="*/ 497 w 498"/>
                  <a:gd name="T55" fmla="*/ 413 h 453"/>
                  <a:gd name="T56" fmla="*/ 481 w 498"/>
                  <a:gd name="T57" fmla="*/ 83 h 453"/>
                  <a:gd name="T58" fmla="*/ 346 w 498"/>
                  <a:gd name="T59" fmla="*/ 268 h 453"/>
                  <a:gd name="T60" fmla="*/ 68 w 498"/>
                  <a:gd name="T61" fmla="*/ 101 h 453"/>
                  <a:gd name="T62" fmla="*/ 146 w 498"/>
                  <a:gd name="T63" fmla="*/ 25 h 453"/>
                  <a:gd name="T64" fmla="*/ 255 w 498"/>
                  <a:gd name="T65" fmla="*/ 25 h 453"/>
                  <a:gd name="T66" fmla="*/ 333 w 498"/>
                  <a:gd name="T67" fmla="*/ 101 h 453"/>
                  <a:gd name="T68" fmla="*/ 329 w 498"/>
                  <a:gd name="T69" fmla="*/ 156 h 453"/>
                  <a:gd name="T70" fmla="*/ 292 w 498"/>
                  <a:gd name="T71" fmla="*/ 64 h 453"/>
                  <a:gd name="T72" fmla="*/ 201 w 498"/>
                  <a:gd name="T73" fmla="*/ 27 h 453"/>
                  <a:gd name="T74" fmla="*/ 109 w 498"/>
                  <a:gd name="T75" fmla="*/ 66 h 453"/>
                  <a:gd name="T76" fmla="*/ 71 w 498"/>
                  <a:gd name="T77" fmla="*/ 156 h 453"/>
                  <a:gd name="T78" fmla="*/ 109 w 498"/>
                  <a:gd name="T79" fmla="*/ 247 h 453"/>
                  <a:gd name="T80" fmla="*/ 67 w 498"/>
                  <a:gd name="T81" fmla="*/ 205 h 453"/>
                  <a:gd name="T82" fmla="*/ 204 w 498"/>
                  <a:gd name="T83" fmla="*/ 175 h 453"/>
                  <a:gd name="T84" fmla="*/ 294 w 498"/>
                  <a:gd name="T85" fmla="*/ 224 h 453"/>
                  <a:gd name="T86" fmla="*/ 212 w 498"/>
                  <a:gd name="T87" fmla="*/ 271 h 453"/>
                  <a:gd name="T88" fmla="*/ 140 w 498"/>
                  <a:gd name="T89" fmla="*/ 255 h 453"/>
                  <a:gd name="T90" fmla="*/ 197 w 498"/>
                  <a:gd name="T91" fmla="*/ 139 h 453"/>
                  <a:gd name="T92" fmla="*/ 187 w 498"/>
                  <a:gd name="T93" fmla="*/ 164 h 453"/>
                  <a:gd name="T94" fmla="*/ 91 w 498"/>
                  <a:gd name="T95" fmla="*/ 190 h 453"/>
                  <a:gd name="T96" fmla="*/ 99 w 498"/>
                  <a:gd name="T97" fmla="*/ 102 h 453"/>
                  <a:gd name="T98" fmla="*/ 167 w 498"/>
                  <a:gd name="T99" fmla="*/ 46 h 453"/>
                  <a:gd name="T100" fmla="*/ 255 w 498"/>
                  <a:gd name="T101" fmla="*/ 55 h 453"/>
                  <a:gd name="T102" fmla="*/ 311 w 498"/>
                  <a:gd name="T103" fmla="*/ 123 h 453"/>
                  <a:gd name="T104" fmla="*/ 201 w 498"/>
                  <a:gd name="T105" fmla="*/ 299 h 453"/>
                  <a:gd name="T106" fmla="*/ 125 w 498"/>
                  <a:gd name="T107" fmla="*/ 277 h 453"/>
                  <a:gd name="T108" fmla="*/ 214 w 498"/>
                  <a:gd name="T109" fmla="*/ 285 h 453"/>
                  <a:gd name="T110" fmla="*/ 299 w 498"/>
                  <a:gd name="T111" fmla="*/ 239 h 453"/>
                  <a:gd name="T112" fmla="*/ 341 w 498"/>
                  <a:gd name="T113" fmla="*/ 181 h 453"/>
                  <a:gd name="T114" fmla="*/ 308 w 498"/>
                  <a:gd name="T115" fmla="*/ 250 h 453"/>
                  <a:gd name="T116" fmla="*/ 288 w 498"/>
                  <a:gd name="T117" fmla="*/ 269 h 453"/>
                  <a:gd name="T118" fmla="*/ 225 w 498"/>
                  <a:gd name="T119" fmla="*/ 297 h 453"/>
                  <a:gd name="T120" fmla="*/ 307 w 498"/>
                  <a:gd name="T121" fmla="*/ 272 h 453"/>
                  <a:gd name="T122" fmla="*/ 310 w 498"/>
                  <a:gd name="T123" fmla="*/ 283 h 453"/>
                  <a:gd name="T124" fmla="*/ 483 w 498"/>
                  <a:gd name="T125" fmla="*/ 41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8" h="453">
                    <a:moveTo>
                      <a:pt x="496" y="398"/>
                    </a:moveTo>
                    <a:lnTo>
                      <a:pt x="496" y="398"/>
                    </a:lnTo>
                    <a:lnTo>
                      <a:pt x="485" y="387"/>
                    </a:lnTo>
                    <a:lnTo>
                      <a:pt x="485" y="387"/>
                    </a:lnTo>
                    <a:lnTo>
                      <a:pt x="485" y="387"/>
                    </a:lnTo>
                    <a:lnTo>
                      <a:pt x="350" y="252"/>
                    </a:lnTo>
                    <a:lnTo>
                      <a:pt x="350" y="252"/>
                    </a:lnTo>
                    <a:lnTo>
                      <a:pt x="348" y="251"/>
                    </a:lnTo>
                    <a:lnTo>
                      <a:pt x="348" y="251"/>
                    </a:lnTo>
                    <a:lnTo>
                      <a:pt x="348" y="251"/>
                    </a:lnTo>
                    <a:lnTo>
                      <a:pt x="348" y="251"/>
                    </a:lnTo>
                    <a:lnTo>
                      <a:pt x="346" y="250"/>
                    </a:lnTo>
                    <a:lnTo>
                      <a:pt x="346" y="250"/>
                    </a:lnTo>
                    <a:lnTo>
                      <a:pt x="342" y="251"/>
                    </a:lnTo>
                    <a:lnTo>
                      <a:pt x="342" y="251"/>
                    </a:lnTo>
                    <a:lnTo>
                      <a:pt x="342" y="251"/>
                    </a:lnTo>
                    <a:lnTo>
                      <a:pt x="342" y="251"/>
                    </a:lnTo>
                    <a:lnTo>
                      <a:pt x="340" y="252"/>
                    </a:lnTo>
                    <a:lnTo>
                      <a:pt x="337" y="256"/>
                    </a:lnTo>
                    <a:lnTo>
                      <a:pt x="328" y="247"/>
                    </a:lnTo>
                    <a:lnTo>
                      <a:pt x="328" y="247"/>
                    </a:lnTo>
                    <a:lnTo>
                      <a:pt x="338" y="232"/>
                    </a:lnTo>
                    <a:lnTo>
                      <a:pt x="346" y="217"/>
                    </a:lnTo>
                    <a:lnTo>
                      <a:pt x="351" y="199"/>
                    </a:lnTo>
                    <a:lnTo>
                      <a:pt x="355" y="183"/>
                    </a:lnTo>
                    <a:lnTo>
                      <a:pt x="376" y="185"/>
                    </a:lnTo>
                    <a:lnTo>
                      <a:pt x="376" y="185"/>
                    </a:lnTo>
                    <a:lnTo>
                      <a:pt x="379" y="191"/>
                    </a:lnTo>
                    <a:lnTo>
                      <a:pt x="382" y="195"/>
                    </a:lnTo>
                    <a:lnTo>
                      <a:pt x="388" y="198"/>
                    </a:lnTo>
                    <a:lnTo>
                      <a:pt x="394" y="199"/>
                    </a:lnTo>
                    <a:lnTo>
                      <a:pt x="394" y="199"/>
                    </a:lnTo>
                    <a:lnTo>
                      <a:pt x="399" y="199"/>
                    </a:lnTo>
                    <a:lnTo>
                      <a:pt x="402" y="198"/>
                    </a:lnTo>
                    <a:lnTo>
                      <a:pt x="405" y="196"/>
                    </a:lnTo>
                    <a:lnTo>
                      <a:pt x="407" y="194"/>
                    </a:lnTo>
                    <a:lnTo>
                      <a:pt x="410" y="191"/>
                    </a:lnTo>
                    <a:lnTo>
                      <a:pt x="412" y="188"/>
                    </a:lnTo>
                    <a:lnTo>
                      <a:pt x="413" y="184"/>
                    </a:lnTo>
                    <a:lnTo>
                      <a:pt x="414" y="181"/>
                    </a:lnTo>
                    <a:lnTo>
                      <a:pt x="414" y="181"/>
                    </a:lnTo>
                    <a:lnTo>
                      <a:pt x="413" y="176"/>
                    </a:lnTo>
                    <a:lnTo>
                      <a:pt x="412" y="172"/>
                    </a:lnTo>
                    <a:lnTo>
                      <a:pt x="470" y="103"/>
                    </a:lnTo>
                    <a:lnTo>
                      <a:pt x="470" y="103"/>
                    </a:lnTo>
                    <a:lnTo>
                      <a:pt x="473" y="104"/>
                    </a:lnTo>
                    <a:lnTo>
                      <a:pt x="477" y="104"/>
                    </a:lnTo>
                    <a:lnTo>
                      <a:pt x="477" y="104"/>
                    </a:lnTo>
                    <a:lnTo>
                      <a:pt x="481" y="104"/>
                    </a:lnTo>
                    <a:lnTo>
                      <a:pt x="484" y="103"/>
                    </a:lnTo>
                    <a:lnTo>
                      <a:pt x="487" y="101"/>
                    </a:lnTo>
                    <a:lnTo>
                      <a:pt x="490" y="99"/>
                    </a:lnTo>
                    <a:lnTo>
                      <a:pt x="493" y="96"/>
                    </a:lnTo>
                    <a:lnTo>
                      <a:pt x="495" y="93"/>
                    </a:lnTo>
                    <a:lnTo>
                      <a:pt x="496" y="89"/>
                    </a:lnTo>
                    <a:lnTo>
                      <a:pt x="496" y="86"/>
                    </a:lnTo>
                    <a:lnTo>
                      <a:pt x="496" y="86"/>
                    </a:lnTo>
                    <a:lnTo>
                      <a:pt x="496" y="82"/>
                    </a:lnTo>
                    <a:lnTo>
                      <a:pt x="495" y="79"/>
                    </a:lnTo>
                    <a:lnTo>
                      <a:pt x="493" y="75"/>
                    </a:lnTo>
                    <a:lnTo>
                      <a:pt x="490" y="72"/>
                    </a:lnTo>
                    <a:lnTo>
                      <a:pt x="487" y="70"/>
                    </a:lnTo>
                    <a:lnTo>
                      <a:pt x="484" y="68"/>
                    </a:lnTo>
                    <a:lnTo>
                      <a:pt x="481" y="67"/>
                    </a:lnTo>
                    <a:lnTo>
                      <a:pt x="477" y="67"/>
                    </a:lnTo>
                    <a:lnTo>
                      <a:pt x="477" y="67"/>
                    </a:lnTo>
                    <a:lnTo>
                      <a:pt x="473" y="67"/>
                    </a:lnTo>
                    <a:lnTo>
                      <a:pt x="470" y="68"/>
                    </a:lnTo>
                    <a:lnTo>
                      <a:pt x="467" y="70"/>
                    </a:lnTo>
                    <a:lnTo>
                      <a:pt x="463" y="72"/>
                    </a:lnTo>
                    <a:lnTo>
                      <a:pt x="461" y="75"/>
                    </a:lnTo>
                    <a:lnTo>
                      <a:pt x="459" y="79"/>
                    </a:lnTo>
                    <a:lnTo>
                      <a:pt x="458" y="82"/>
                    </a:lnTo>
                    <a:lnTo>
                      <a:pt x="458" y="86"/>
                    </a:lnTo>
                    <a:lnTo>
                      <a:pt x="458" y="86"/>
                    </a:lnTo>
                    <a:lnTo>
                      <a:pt x="459" y="89"/>
                    </a:lnTo>
                    <a:lnTo>
                      <a:pt x="460" y="94"/>
                    </a:lnTo>
                    <a:lnTo>
                      <a:pt x="401" y="163"/>
                    </a:lnTo>
                    <a:lnTo>
                      <a:pt x="401" y="163"/>
                    </a:lnTo>
                    <a:lnTo>
                      <a:pt x="394" y="162"/>
                    </a:lnTo>
                    <a:lnTo>
                      <a:pt x="394" y="162"/>
                    </a:lnTo>
                    <a:lnTo>
                      <a:pt x="389" y="163"/>
                    </a:lnTo>
                    <a:lnTo>
                      <a:pt x="385" y="165"/>
                    </a:lnTo>
                    <a:lnTo>
                      <a:pt x="381" y="167"/>
                    </a:lnTo>
                    <a:lnTo>
                      <a:pt x="378" y="171"/>
                    </a:lnTo>
                    <a:lnTo>
                      <a:pt x="358" y="169"/>
                    </a:lnTo>
                    <a:lnTo>
                      <a:pt x="358" y="169"/>
                    </a:lnTo>
                    <a:lnTo>
                      <a:pt x="358" y="156"/>
                    </a:lnTo>
                    <a:lnTo>
                      <a:pt x="358" y="156"/>
                    </a:lnTo>
                    <a:lnTo>
                      <a:pt x="356" y="140"/>
                    </a:lnTo>
                    <a:lnTo>
                      <a:pt x="354" y="125"/>
                    </a:lnTo>
                    <a:lnTo>
                      <a:pt x="351" y="111"/>
                    </a:lnTo>
                    <a:lnTo>
                      <a:pt x="346" y="96"/>
                    </a:lnTo>
                    <a:lnTo>
                      <a:pt x="339" y="82"/>
                    </a:lnTo>
                    <a:lnTo>
                      <a:pt x="332" y="69"/>
                    </a:lnTo>
                    <a:lnTo>
                      <a:pt x="322" y="57"/>
                    </a:lnTo>
                    <a:lnTo>
                      <a:pt x="312" y="45"/>
                    </a:lnTo>
                    <a:lnTo>
                      <a:pt x="312" y="45"/>
                    </a:lnTo>
                    <a:lnTo>
                      <a:pt x="300" y="34"/>
                    </a:lnTo>
                    <a:lnTo>
                      <a:pt x="287" y="26"/>
                    </a:lnTo>
                    <a:lnTo>
                      <a:pt x="274" y="18"/>
                    </a:lnTo>
                    <a:lnTo>
                      <a:pt x="260" y="12"/>
                    </a:lnTo>
                    <a:lnTo>
                      <a:pt x="246" y="6"/>
                    </a:lnTo>
                    <a:lnTo>
                      <a:pt x="231" y="2"/>
                    </a:lnTo>
                    <a:lnTo>
                      <a:pt x="216" y="0"/>
                    </a:lnTo>
                    <a:lnTo>
                      <a:pt x="201" y="0"/>
                    </a:lnTo>
                    <a:lnTo>
                      <a:pt x="201" y="0"/>
                    </a:lnTo>
                    <a:lnTo>
                      <a:pt x="185" y="0"/>
                    </a:lnTo>
                    <a:lnTo>
                      <a:pt x="170" y="2"/>
                    </a:lnTo>
                    <a:lnTo>
                      <a:pt x="155" y="6"/>
                    </a:lnTo>
                    <a:lnTo>
                      <a:pt x="140" y="12"/>
                    </a:lnTo>
                    <a:lnTo>
                      <a:pt x="126" y="18"/>
                    </a:lnTo>
                    <a:lnTo>
                      <a:pt x="113" y="26"/>
                    </a:lnTo>
                    <a:lnTo>
                      <a:pt x="102" y="35"/>
                    </a:lnTo>
                    <a:lnTo>
                      <a:pt x="90" y="45"/>
                    </a:lnTo>
                    <a:lnTo>
                      <a:pt x="90" y="45"/>
                    </a:lnTo>
                    <a:lnTo>
                      <a:pt x="79" y="57"/>
                    </a:lnTo>
                    <a:lnTo>
                      <a:pt x="70" y="70"/>
                    </a:lnTo>
                    <a:lnTo>
                      <a:pt x="62" y="83"/>
                    </a:lnTo>
                    <a:lnTo>
                      <a:pt x="55" y="96"/>
                    </a:lnTo>
                    <a:lnTo>
                      <a:pt x="51" y="111"/>
                    </a:lnTo>
                    <a:lnTo>
                      <a:pt x="47" y="125"/>
                    </a:lnTo>
                    <a:lnTo>
                      <a:pt x="44" y="141"/>
                    </a:lnTo>
                    <a:lnTo>
                      <a:pt x="43" y="156"/>
                    </a:lnTo>
                    <a:lnTo>
                      <a:pt x="43" y="156"/>
                    </a:lnTo>
                    <a:lnTo>
                      <a:pt x="44" y="175"/>
                    </a:lnTo>
                    <a:lnTo>
                      <a:pt x="48" y="193"/>
                    </a:lnTo>
                    <a:lnTo>
                      <a:pt x="53" y="210"/>
                    </a:lnTo>
                    <a:lnTo>
                      <a:pt x="61" y="226"/>
                    </a:lnTo>
                    <a:lnTo>
                      <a:pt x="69" y="242"/>
                    </a:lnTo>
                    <a:lnTo>
                      <a:pt x="80" y="256"/>
                    </a:lnTo>
                    <a:lnTo>
                      <a:pt x="92" y="269"/>
                    </a:lnTo>
                    <a:lnTo>
                      <a:pt x="105" y="280"/>
                    </a:lnTo>
                    <a:lnTo>
                      <a:pt x="88" y="306"/>
                    </a:lnTo>
                    <a:lnTo>
                      <a:pt x="88" y="306"/>
                    </a:lnTo>
                    <a:lnTo>
                      <a:pt x="83" y="305"/>
                    </a:lnTo>
                    <a:lnTo>
                      <a:pt x="83" y="305"/>
                    </a:lnTo>
                    <a:lnTo>
                      <a:pt x="77" y="306"/>
                    </a:lnTo>
                    <a:lnTo>
                      <a:pt x="71" y="310"/>
                    </a:lnTo>
                    <a:lnTo>
                      <a:pt x="38" y="288"/>
                    </a:lnTo>
                    <a:lnTo>
                      <a:pt x="38" y="288"/>
                    </a:lnTo>
                    <a:lnTo>
                      <a:pt x="38" y="285"/>
                    </a:lnTo>
                    <a:lnTo>
                      <a:pt x="38" y="285"/>
                    </a:lnTo>
                    <a:lnTo>
                      <a:pt x="38" y="280"/>
                    </a:lnTo>
                    <a:lnTo>
                      <a:pt x="37" y="277"/>
                    </a:lnTo>
                    <a:lnTo>
                      <a:pt x="35" y="274"/>
                    </a:lnTo>
                    <a:lnTo>
                      <a:pt x="32" y="271"/>
                    </a:lnTo>
                    <a:lnTo>
                      <a:pt x="29" y="269"/>
                    </a:lnTo>
                    <a:lnTo>
                      <a:pt x="26" y="268"/>
                    </a:lnTo>
                    <a:lnTo>
                      <a:pt x="23" y="266"/>
                    </a:lnTo>
                    <a:lnTo>
                      <a:pt x="20" y="265"/>
                    </a:lnTo>
                    <a:lnTo>
                      <a:pt x="20" y="265"/>
                    </a:lnTo>
                    <a:lnTo>
                      <a:pt x="15" y="266"/>
                    </a:lnTo>
                    <a:lnTo>
                      <a:pt x="12" y="268"/>
                    </a:lnTo>
                    <a:lnTo>
                      <a:pt x="9" y="269"/>
                    </a:lnTo>
                    <a:lnTo>
                      <a:pt x="5" y="271"/>
                    </a:lnTo>
                    <a:lnTo>
                      <a:pt x="3" y="274"/>
                    </a:lnTo>
                    <a:lnTo>
                      <a:pt x="1" y="277"/>
                    </a:lnTo>
                    <a:lnTo>
                      <a:pt x="0" y="280"/>
                    </a:lnTo>
                    <a:lnTo>
                      <a:pt x="0" y="285"/>
                    </a:lnTo>
                    <a:lnTo>
                      <a:pt x="0" y="285"/>
                    </a:lnTo>
                    <a:lnTo>
                      <a:pt x="0" y="288"/>
                    </a:lnTo>
                    <a:lnTo>
                      <a:pt x="1" y="292"/>
                    </a:lnTo>
                    <a:lnTo>
                      <a:pt x="3" y="295"/>
                    </a:lnTo>
                    <a:lnTo>
                      <a:pt x="5" y="298"/>
                    </a:lnTo>
                    <a:lnTo>
                      <a:pt x="9" y="300"/>
                    </a:lnTo>
                    <a:lnTo>
                      <a:pt x="12" y="302"/>
                    </a:lnTo>
                    <a:lnTo>
                      <a:pt x="15" y="303"/>
                    </a:lnTo>
                    <a:lnTo>
                      <a:pt x="20" y="303"/>
                    </a:lnTo>
                    <a:lnTo>
                      <a:pt x="20" y="303"/>
                    </a:lnTo>
                    <a:lnTo>
                      <a:pt x="25" y="302"/>
                    </a:lnTo>
                    <a:lnTo>
                      <a:pt x="29" y="300"/>
                    </a:lnTo>
                    <a:lnTo>
                      <a:pt x="64" y="322"/>
                    </a:lnTo>
                    <a:lnTo>
                      <a:pt x="64" y="322"/>
                    </a:lnTo>
                    <a:lnTo>
                      <a:pt x="64" y="325"/>
                    </a:lnTo>
                    <a:lnTo>
                      <a:pt x="64" y="325"/>
                    </a:lnTo>
                    <a:lnTo>
                      <a:pt x="64" y="328"/>
                    </a:lnTo>
                    <a:lnTo>
                      <a:pt x="65" y="332"/>
                    </a:lnTo>
                    <a:lnTo>
                      <a:pt x="67" y="336"/>
                    </a:lnTo>
                    <a:lnTo>
                      <a:pt x="69" y="338"/>
                    </a:lnTo>
                    <a:lnTo>
                      <a:pt x="72" y="340"/>
                    </a:lnTo>
                    <a:lnTo>
                      <a:pt x="76" y="342"/>
                    </a:lnTo>
                    <a:lnTo>
                      <a:pt x="79" y="343"/>
                    </a:lnTo>
                    <a:lnTo>
                      <a:pt x="83" y="343"/>
                    </a:lnTo>
                    <a:lnTo>
                      <a:pt x="83" y="343"/>
                    </a:lnTo>
                    <a:lnTo>
                      <a:pt x="86" y="343"/>
                    </a:lnTo>
                    <a:lnTo>
                      <a:pt x="90" y="342"/>
                    </a:lnTo>
                    <a:lnTo>
                      <a:pt x="93" y="340"/>
                    </a:lnTo>
                    <a:lnTo>
                      <a:pt x="96" y="338"/>
                    </a:lnTo>
                    <a:lnTo>
                      <a:pt x="98" y="336"/>
                    </a:lnTo>
                    <a:lnTo>
                      <a:pt x="101" y="332"/>
                    </a:lnTo>
                    <a:lnTo>
                      <a:pt x="102" y="328"/>
                    </a:lnTo>
                    <a:lnTo>
                      <a:pt x="102" y="325"/>
                    </a:lnTo>
                    <a:lnTo>
                      <a:pt x="102" y="325"/>
                    </a:lnTo>
                    <a:lnTo>
                      <a:pt x="101" y="319"/>
                    </a:lnTo>
                    <a:lnTo>
                      <a:pt x="98" y="314"/>
                    </a:lnTo>
                    <a:lnTo>
                      <a:pt x="117" y="289"/>
                    </a:lnTo>
                    <a:lnTo>
                      <a:pt x="117" y="289"/>
                    </a:lnTo>
                    <a:lnTo>
                      <a:pt x="126" y="295"/>
                    </a:lnTo>
                    <a:lnTo>
                      <a:pt x="136" y="299"/>
                    </a:lnTo>
                    <a:lnTo>
                      <a:pt x="146" y="303"/>
                    </a:lnTo>
                    <a:lnTo>
                      <a:pt x="157" y="306"/>
                    </a:lnTo>
                    <a:lnTo>
                      <a:pt x="166" y="310"/>
                    </a:lnTo>
                    <a:lnTo>
                      <a:pt x="178" y="312"/>
                    </a:lnTo>
                    <a:lnTo>
                      <a:pt x="189" y="313"/>
                    </a:lnTo>
                    <a:lnTo>
                      <a:pt x="201" y="313"/>
                    </a:lnTo>
                    <a:lnTo>
                      <a:pt x="201" y="313"/>
                    </a:lnTo>
                    <a:lnTo>
                      <a:pt x="201" y="313"/>
                    </a:lnTo>
                    <a:lnTo>
                      <a:pt x="213" y="313"/>
                    </a:lnTo>
                    <a:lnTo>
                      <a:pt x="225" y="311"/>
                    </a:lnTo>
                    <a:lnTo>
                      <a:pt x="237" y="309"/>
                    </a:lnTo>
                    <a:lnTo>
                      <a:pt x="248" y="305"/>
                    </a:lnTo>
                    <a:lnTo>
                      <a:pt x="260" y="302"/>
                    </a:lnTo>
                    <a:lnTo>
                      <a:pt x="271" y="297"/>
                    </a:lnTo>
                    <a:lnTo>
                      <a:pt x="282" y="291"/>
                    </a:lnTo>
                    <a:lnTo>
                      <a:pt x="292" y="284"/>
                    </a:lnTo>
                    <a:lnTo>
                      <a:pt x="300" y="292"/>
                    </a:lnTo>
                    <a:lnTo>
                      <a:pt x="297" y="296"/>
                    </a:lnTo>
                    <a:lnTo>
                      <a:pt x="297" y="296"/>
                    </a:lnTo>
                    <a:lnTo>
                      <a:pt x="295" y="298"/>
                    </a:lnTo>
                    <a:lnTo>
                      <a:pt x="295" y="298"/>
                    </a:lnTo>
                    <a:lnTo>
                      <a:pt x="295" y="298"/>
                    </a:lnTo>
                    <a:lnTo>
                      <a:pt x="295" y="298"/>
                    </a:lnTo>
                    <a:lnTo>
                      <a:pt x="295" y="301"/>
                    </a:lnTo>
                    <a:lnTo>
                      <a:pt x="295" y="301"/>
                    </a:lnTo>
                    <a:lnTo>
                      <a:pt x="295" y="301"/>
                    </a:lnTo>
                    <a:lnTo>
                      <a:pt x="295" y="301"/>
                    </a:lnTo>
                    <a:lnTo>
                      <a:pt x="295" y="303"/>
                    </a:lnTo>
                    <a:lnTo>
                      <a:pt x="295" y="303"/>
                    </a:lnTo>
                    <a:lnTo>
                      <a:pt x="295" y="303"/>
                    </a:lnTo>
                    <a:lnTo>
                      <a:pt x="295" y="303"/>
                    </a:lnTo>
                    <a:lnTo>
                      <a:pt x="297" y="305"/>
                    </a:lnTo>
                    <a:lnTo>
                      <a:pt x="297" y="305"/>
                    </a:lnTo>
                    <a:lnTo>
                      <a:pt x="297" y="305"/>
                    </a:lnTo>
                    <a:lnTo>
                      <a:pt x="312" y="322"/>
                    </a:lnTo>
                    <a:lnTo>
                      <a:pt x="312" y="322"/>
                    </a:lnTo>
                    <a:lnTo>
                      <a:pt x="312" y="322"/>
                    </a:lnTo>
                    <a:lnTo>
                      <a:pt x="432" y="440"/>
                    </a:lnTo>
                    <a:lnTo>
                      <a:pt x="443" y="451"/>
                    </a:lnTo>
                    <a:lnTo>
                      <a:pt x="443" y="451"/>
                    </a:lnTo>
                    <a:lnTo>
                      <a:pt x="445" y="452"/>
                    </a:lnTo>
                    <a:lnTo>
                      <a:pt x="447" y="453"/>
                    </a:lnTo>
                    <a:lnTo>
                      <a:pt x="447" y="453"/>
                    </a:lnTo>
                    <a:lnTo>
                      <a:pt x="447" y="453"/>
                    </a:lnTo>
                    <a:lnTo>
                      <a:pt x="447" y="453"/>
                    </a:lnTo>
                    <a:lnTo>
                      <a:pt x="458" y="452"/>
                    </a:lnTo>
                    <a:lnTo>
                      <a:pt x="467" y="449"/>
                    </a:lnTo>
                    <a:lnTo>
                      <a:pt x="475" y="445"/>
                    </a:lnTo>
                    <a:lnTo>
                      <a:pt x="483" y="438"/>
                    </a:lnTo>
                    <a:lnTo>
                      <a:pt x="489" y="431"/>
                    </a:lnTo>
                    <a:lnTo>
                      <a:pt x="494" y="422"/>
                    </a:lnTo>
                    <a:lnTo>
                      <a:pt x="497" y="413"/>
                    </a:lnTo>
                    <a:lnTo>
                      <a:pt x="498" y="403"/>
                    </a:lnTo>
                    <a:lnTo>
                      <a:pt x="498" y="403"/>
                    </a:lnTo>
                    <a:lnTo>
                      <a:pt x="497" y="400"/>
                    </a:lnTo>
                    <a:lnTo>
                      <a:pt x="496" y="398"/>
                    </a:lnTo>
                    <a:lnTo>
                      <a:pt x="496" y="398"/>
                    </a:lnTo>
                    <a:close/>
                    <a:moveTo>
                      <a:pt x="481" y="83"/>
                    </a:moveTo>
                    <a:lnTo>
                      <a:pt x="480" y="82"/>
                    </a:lnTo>
                    <a:lnTo>
                      <a:pt x="480" y="82"/>
                    </a:lnTo>
                    <a:lnTo>
                      <a:pt x="481" y="83"/>
                    </a:lnTo>
                    <a:lnTo>
                      <a:pt x="481" y="83"/>
                    </a:lnTo>
                    <a:close/>
                    <a:moveTo>
                      <a:pt x="327" y="316"/>
                    </a:moveTo>
                    <a:lnTo>
                      <a:pt x="361" y="283"/>
                    </a:lnTo>
                    <a:lnTo>
                      <a:pt x="470" y="393"/>
                    </a:lnTo>
                    <a:lnTo>
                      <a:pt x="470" y="393"/>
                    </a:lnTo>
                    <a:lnTo>
                      <a:pt x="437" y="426"/>
                    </a:lnTo>
                    <a:lnTo>
                      <a:pt x="327" y="316"/>
                    </a:lnTo>
                    <a:close/>
                    <a:moveTo>
                      <a:pt x="312" y="301"/>
                    </a:moveTo>
                    <a:lnTo>
                      <a:pt x="346" y="268"/>
                    </a:lnTo>
                    <a:lnTo>
                      <a:pt x="351" y="273"/>
                    </a:lnTo>
                    <a:lnTo>
                      <a:pt x="318" y="306"/>
                    </a:lnTo>
                    <a:lnTo>
                      <a:pt x="312" y="301"/>
                    </a:lnTo>
                    <a:close/>
                    <a:moveTo>
                      <a:pt x="58" y="156"/>
                    </a:moveTo>
                    <a:lnTo>
                      <a:pt x="58" y="156"/>
                    </a:lnTo>
                    <a:lnTo>
                      <a:pt x="58" y="142"/>
                    </a:lnTo>
                    <a:lnTo>
                      <a:pt x="61" y="128"/>
                    </a:lnTo>
                    <a:lnTo>
                      <a:pt x="64" y="115"/>
                    </a:lnTo>
                    <a:lnTo>
                      <a:pt x="68" y="101"/>
                    </a:lnTo>
                    <a:lnTo>
                      <a:pt x="75" y="89"/>
                    </a:lnTo>
                    <a:lnTo>
                      <a:pt x="82" y="77"/>
                    </a:lnTo>
                    <a:lnTo>
                      <a:pt x="90" y="66"/>
                    </a:lnTo>
                    <a:lnTo>
                      <a:pt x="99" y="56"/>
                    </a:lnTo>
                    <a:lnTo>
                      <a:pt x="99" y="56"/>
                    </a:lnTo>
                    <a:lnTo>
                      <a:pt x="110" y="46"/>
                    </a:lnTo>
                    <a:lnTo>
                      <a:pt x="121" y="37"/>
                    </a:lnTo>
                    <a:lnTo>
                      <a:pt x="133" y="30"/>
                    </a:lnTo>
                    <a:lnTo>
                      <a:pt x="146" y="25"/>
                    </a:lnTo>
                    <a:lnTo>
                      <a:pt x="159" y="19"/>
                    </a:lnTo>
                    <a:lnTo>
                      <a:pt x="173" y="16"/>
                    </a:lnTo>
                    <a:lnTo>
                      <a:pt x="187" y="14"/>
                    </a:lnTo>
                    <a:lnTo>
                      <a:pt x="201" y="14"/>
                    </a:lnTo>
                    <a:lnTo>
                      <a:pt x="201" y="14"/>
                    </a:lnTo>
                    <a:lnTo>
                      <a:pt x="215" y="14"/>
                    </a:lnTo>
                    <a:lnTo>
                      <a:pt x="229" y="16"/>
                    </a:lnTo>
                    <a:lnTo>
                      <a:pt x="242" y="19"/>
                    </a:lnTo>
                    <a:lnTo>
                      <a:pt x="255" y="25"/>
                    </a:lnTo>
                    <a:lnTo>
                      <a:pt x="268" y="30"/>
                    </a:lnTo>
                    <a:lnTo>
                      <a:pt x="280" y="37"/>
                    </a:lnTo>
                    <a:lnTo>
                      <a:pt x="291" y="46"/>
                    </a:lnTo>
                    <a:lnTo>
                      <a:pt x="301" y="55"/>
                    </a:lnTo>
                    <a:lnTo>
                      <a:pt x="301" y="55"/>
                    </a:lnTo>
                    <a:lnTo>
                      <a:pt x="311" y="66"/>
                    </a:lnTo>
                    <a:lnTo>
                      <a:pt x="320" y="77"/>
                    </a:lnTo>
                    <a:lnTo>
                      <a:pt x="327" y="89"/>
                    </a:lnTo>
                    <a:lnTo>
                      <a:pt x="333" y="101"/>
                    </a:lnTo>
                    <a:lnTo>
                      <a:pt x="337" y="114"/>
                    </a:lnTo>
                    <a:lnTo>
                      <a:pt x="340" y="128"/>
                    </a:lnTo>
                    <a:lnTo>
                      <a:pt x="342" y="142"/>
                    </a:lnTo>
                    <a:lnTo>
                      <a:pt x="344" y="156"/>
                    </a:lnTo>
                    <a:lnTo>
                      <a:pt x="344" y="156"/>
                    </a:lnTo>
                    <a:lnTo>
                      <a:pt x="344" y="167"/>
                    </a:lnTo>
                    <a:lnTo>
                      <a:pt x="329" y="165"/>
                    </a:lnTo>
                    <a:lnTo>
                      <a:pt x="329" y="165"/>
                    </a:lnTo>
                    <a:lnTo>
                      <a:pt x="329" y="156"/>
                    </a:lnTo>
                    <a:lnTo>
                      <a:pt x="329" y="156"/>
                    </a:lnTo>
                    <a:lnTo>
                      <a:pt x="329" y="143"/>
                    </a:lnTo>
                    <a:lnTo>
                      <a:pt x="327" y="130"/>
                    </a:lnTo>
                    <a:lnTo>
                      <a:pt x="324" y="118"/>
                    </a:lnTo>
                    <a:lnTo>
                      <a:pt x="320" y="107"/>
                    </a:lnTo>
                    <a:lnTo>
                      <a:pt x="314" y="96"/>
                    </a:lnTo>
                    <a:lnTo>
                      <a:pt x="308" y="85"/>
                    </a:lnTo>
                    <a:lnTo>
                      <a:pt x="300" y="74"/>
                    </a:lnTo>
                    <a:lnTo>
                      <a:pt x="292" y="64"/>
                    </a:lnTo>
                    <a:lnTo>
                      <a:pt x="292" y="64"/>
                    </a:lnTo>
                    <a:lnTo>
                      <a:pt x="282" y="56"/>
                    </a:lnTo>
                    <a:lnTo>
                      <a:pt x="272" y="48"/>
                    </a:lnTo>
                    <a:lnTo>
                      <a:pt x="261" y="42"/>
                    </a:lnTo>
                    <a:lnTo>
                      <a:pt x="250" y="36"/>
                    </a:lnTo>
                    <a:lnTo>
                      <a:pt x="239" y="33"/>
                    </a:lnTo>
                    <a:lnTo>
                      <a:pt x="226" y="30"/>
                    </a:lnTo>
                    <a:lnTo>
                      <a:pt x="214" y="28"/>
                    </a:lnTo>
                    <a:lnTo>
                      <a:pt x="201" y="27"/>
                    </a:lnTo>
                    <a:lnTo>
                      <a:pt x="201" y="27"/>
                    </a:lnTo>
                    <a:lnTo>
                      <a:pt x="188" y="28"/>
                    </a:lnTo>
                    <a:lnTo>
                      <a:pt x="175" y="30"/>
                    </a:lnTo>
                    <a:lnTo>
                      <a:pt x="163" y="33"/>
                    </a:lnTo>
                    <a:lnTo>
                      <a:pt x="151" y="37"/>
                    </a:lnTo>
                    <a:lnTo>
                      <a:pt x="139" y="43"/>
                    </a:lnTo>
                    <a:lnTo>
                      <a:pt x="129" y="49"/>
                    </a:lnTo>
                    <a:lnTo>
                      <a:pt x="119" y="57"/>
                    </a:lnTo>
                    <a:lnTo>
                      <a:pt x="109" y="66"/>
                    </a:lnTo>
                    <a:lnTo>
                      <a:pt x="109" y="66"/>
                    </a:lnTo>
                    <a:lnTo>
                      <a:pt x="101" y="74"/>
                    </a:lnTo>
                    <a:lnTo>
                      <a:pt x="93" y="85"/>
                    </a:lnTo>
                    <a:lnTo>
                      <a:pt x="86" y="96"/>
                    </a:lnTo>
                    <a:lnTo>
                      <a:pt x="81" y="107"/>
                    </a:lnTo>
                    <a:lnTo>
                      <a:pt x="77" y="118"/>
                    </a:lnTo>
                    <a:lnTo>
                      <a:pt x="75" y="131"/>
                    </a:lnTo>
                    <a:lnTo>
                      <a:pt x="72" y="143"/>
                    </a:lnTo>
                    <a:lnTo>
                      <a:pt x="71" y="156"/>
                    </a:lnTo>
                    <a:lnTo>
                      <a:pt x="71" y="156"/>
                    </a:lnTo>
                    <a:lnTo>
                      <a:pt x="72" y="169"/>
                    </a:lnTo>
                    <a:lnTo>
                      <a:pt x="75" y="181"/>
                    </a:lnTo>
                    <a:lnTo>
                      <a:pt x="77" y="194"/>
                    </a:lnTo>
                    <a:lnTo>
                      <a:pt x="81" y="206"/>
                    </a:lnTo>
                    <a:lnTo>
                      <a:pt x="86" y="217"/>
                    </a:lnTo>
                    <a:lnTo>
                      <a:pt x="93" y="228"/>
                    </a:lnTo>
                    <a:lnTo>
                      <a:pt x="101" y="238"/>
                    </a:lnTo>
                    <a:lnTo>
                      <a:pt x="109" y="247"/>
                    </a:lnTo>
                    <a:lnTo>
                      <a:pt x="109" y="247"/>
                    </a:lnTo>
                    <a:lnTo>
                      <a:pt x="121" y="258"/>
                    </a:lnTo>
                    <a:lnTo>
                      <a:pt x="113" y="269"/>
                    </a:lnTo>
                    <a:lnTo>
                      <a:pt x="113" y="269"/>
                    </a:lnTo>
                    <a:lnTo>
                      <a:pt x="102" y="259"/>
                    </a:lnTo>
                    <a:lnTo>
                      <a:pt x="91" y="247"/>
                    </a:lnTo>
                    <a:lnTo>
                      <a:pt x="81" y="234"/>
                    </a:lnTo>
                    <a:lnTo>
                      <a:pt x="72" y="220"/>
                    </a:lnTo>
                    <a:lnTo>
                      <a:pt x="67" y="205"/>
                    </a:lnTo>
                    <a:lnTo>
                      <a:pt x="62" y="190"/>
                    </a:lnTo>
                    <a:lnTo>
                      <a:pt x="58" y="174"/>
                    </a:lnTo>
                    <a:lnTo>
                      <a:pt x="58" y="156"/>
                    </a:lnTo>
                    <a:lnTo>
                      <a:pt x="58" y="156"/>
                    </a:lnTo>
                    <a:close/>
                    <a:moveTo>
                      <a:pt x="140" y="255"/>
                    </a:moveTo>
                    <a:lnTo>
                      <a:pt x="198" y="174"/>
                    </a:lnTo>
                    <a:lnTo>
                      <a:pt x="198" y="174"/>
                    </a:lnTo>
                    <a:lnTo>
                      <a:pt x="204" y="175"/>
                    </a:lnTo>
                    <a:lnTo>
                      <a:pt x="204" y="175"/>
                    </a:lnTo>
                    <a:lnTo>
                      <a:pt x="209" y="175"/>
                    </a:lnTo>
                    <a:lnTo>
                      <a:pt x="213" y="172"/>
                    </a:lnTo>
                    <a:lnTo>
                      <a:pt x="217" y="169"/>
                    </a:lnTo>
                    <a:lnTo>
                      <a:pt x="220" y="166"/>
                    </a:lnTo>
                    <a:lnTo>
                      <a:pt x="313" y="178"/>
                    </a:lnTo>
                    <a:lnTo>
                      <a:pt x="313" y="178"/>
                    </a:lnTo>
                    <a:lnTo>
                      <a:pt x="309" y="194"/>
                    </a:lnTo>
                    <a:lnTo>
                      <a:pt x="302" y="209"/>
                    </a:lnTo>
                    <a:lnTo>
                      <a:pt x="294" y="224"/>
                    </a:lnTo>
                    <a:lnTo>
                      <a:pt x="282" y="237"/>
                    </a:lnTo>
                    <a:lnTo>
                      <a:pt x="282" y="237"/>
                    </a:lnTo>
                    <a:lnTo>
                      <a:pt x="273" y="245"/>
                    </a:lnTo>
                    <a:lnTo>
                      <a:pt x="265" y="251"/>
                    </a:lnTo>
                    <a:lnTo>
                      <a:pt x="255" y="258"/>
                    </a:lnTo>
                    <a:lnTo>
                      <a:pt x="245" y="262"/>
                    </a:lnTo>
                    <a:lnTo>
                      <a:pt x="234" y="266"/>
                    </a:lnTo>
                    <a:lnTo>
                      <a:pt x="224" y="269"/>
                    </a:lnTo>
                    <a:lnTo>
                      <a:pt x="212" y="271"/>
                    </a:lnTo>
                    <a:lnTo>
                      <a:pt x="201" y="271"/>
                    </a:lnTo>
                    <a:lnTo>
                      <a:pt x="201" y="278"/>
                    </a:lnTo>
                    <a:lnTo>
                      <a:pt x="201" y="271"/>
                    </a:lnTo>
                    <a:lnTo>
                      <a:pt x="201" y="271"/>
                    </a:lnTo>
                    <a:lnTo>
                      <a:pt x="185" y="270"/>
                    </a:lnTo>
                    <a:lnTo>
                      <a:pt x="170" y="266"/>
                    </a:lnTo>
                    <a:lnTo>
                      <a:pt x="155" y="261"/>
                    </a:lnTo>
                    <a:lnTo>
                      <a:pt x="140" y="255"/>
                    </a:lnTo>
                    <a:lnTo>
                      <a:pt x="140" y="255"/>
                    </a:lnTo>
                    <a:close/>
                    <a:moveTo>
                      <a:pt x="223" y="152"/>
                    </a:moveTo>
                    <a:lnTo>
                      <a:pt x="223" y="152"/>
                    </a:lnTo>
                    <a:lnTo>
                      <a:pt x="220" y="147"/>
                    </a:lnTo>
                    <a:lnTo>
                      <a:pt x="216" y="141"/>
                    </a:lnTo>
                    <a:lnTo>
                      <a:pt x="211" y="139"/>
                    </a:lnTo>
                    <a:lnTo>
                      <a:pt x="204" y="137"/>
                    </a:lnTo>
                    <a:lnTo>
                      <a:pt x="204" y="137"/>
                    </a:lnTo>
                    <a:lnTo>
                      <a:pt x="200" y="138"/>
                    </a:lnTo>
                    <a:lnTo>
                      <a:pt x="197" y="139"/>
                    </a:lnTo>
                    <a:lnTo>
                      <a:pt x="193" y="140"/>
                    </a:lnTo>
                    <a:lnTo>
                      <a:pt x="190" y="143"/>
                    </a:lnTo>
                    <a:lnTo>
                      <a:pt x="188" y="145"/>
                    </a:lnTo>
                    <a:lnTo>
                      <a:pt x="187" y="149"/>
                    </a:lnTo>
                    <a:lnTo>
                      <a:pt x="186" y="152"/>
                    </a:lnTo>
                    <a:lnTo>
                      <a:pt x="185" y="156"/>
                    </a:lnTo>
                    <a:lnTo>
                      <a:pt x="185" y="156"/>
                    </a:lnTo>
                    <a:lnTo>
                      <a:pt x="186" y="161"/>
                    </a:lnTo>
                    <a:lnTo>
                      <a:pt x="187" y="164"/>
                    </a:lnTo>
                    <a:lnTo>
                      <a:pt x="130" y="246"/>
                    </a:lnTo>
                    <a:lnTo>
                      <a:pt x="130" y="246"/>
                    </a:lnTo>
                    <a:lnTo>
                      <a:pt x="120" y="237"/>
                    </a:lnTo>
                    <a:lnTo>
                      <a:pt x="120" y="237"/>
                    </a:lnTo>
                    <a:lnTo>
                      <a:pt x="111" y="229"/>
                    </a:lnTo>
                    <a:lnTo>
                      <a:pt x="105" y="220"/>
                    </a:lnTo>
                    <a:lnTo>
                      <a:pt x="99" y="210"/>
                    </a:lnTo>
                    <a:lnTo>
                      <a:pt x="94" y="201"/>
                    </a:lnTo>
                    <a:lnTo>
                      <a:pt x="91" y="190"/>
                    </a:lnTo>
                    <a:lnTo>
                      <a:pt x="88" y="179"/>
                    </a:lnTo>
                    <a:lnTo>
                      <a:pt x="86" y="167"/>
                    </a:lnTo>
                    <a:lnTo>
                      <a:pt x="85" y="156"/>
                    </a:lnTo>
                    <a:lnTo>
                      <a:pt x="85" y="156"/>
                    </a:lnTo>
                    <a:lnTo>
                      <a:pt x="86" y="144"/>
                    </a:lnTo>
                    <a:lnTo>
                      <a:pt x="88" y="134"/>
                    </a:lnTo>
                    <a:lnTo>
                      <a:pt x="91" y="123"/>
                    </a:lnTo>
                    <a:lnTo>
                      <a:pt x="94" y="112"/>
                    </a:lnTo>
                    <a:lnTo>
                      <a:pt x="99" y="102"/>
                    </a:lnTo>
                    <a:lnTo>
                      <a:pt x="105" y="93"/>
                    </a:lnTo>
                    <a:lnTo>
                      <a:pt x="111" y="84"/>
                    </a:lnTo>
                    <a:lnTo>
                      <a:pt x="119" y="75"/>
                    </a:lnTo>
                    <a:lnTo>
                      <a:pt x="119" y="75"/>
                    </a:lnTo>
                    <a:lnTo>
                      <a:pt x="128" y="68"/>
                    </a:lnTo>
                    <a:lnTo>
                      <a:pt x="137" y="60"/>
                    </a:lnTo>
                    <a:lnTo>
                      <a:pt x="147" y="55"/>
                    </a:lnTo>
                    <a:lnTo>
                      <a:pt x="157" y="50"/>
                    </a:lnTo>
                    <a:lnTo>
                      <a:pt x="167" y="46"/>
                    </a:lnTo>
                    <a:lnTo>
                      <a:pt x="178" y="44"/>
                    </a:lnTo>
                    <a:lnTo>
                      <a:pt x="189" y="42"/>
                    </a:lnTo>
                    <a:lnTo>
                      <a:pt x="201" y="42"/>
                    </a:lnTo>
                    <a:lnTo>
                      <a:pt x="201" y="42"/>
                    </a:lnTo>
                    <a:lnTo>
                      <a:pt x="212" y="42"/>
                    </a:lnTo>
                    <a:lnTo>
                      <a:pt x="224" y="44"/>
                    </a:lnTo>
                    <a:lnTo>
                      <a:pt x="234" y="46"/>
                    </a:lnTo>
                    <a:lnTo>
                      <a:pt x="244" y="50"/>
                    </a:lnTo>
                    <a:lnTo>
                      <a:pt x="255" y="55"/>
                    </a:lnTo>
                    <a:lnTo>
                      <a:pt x="265" y="60"/>
                    </a:lnTo>
                    <a:lnTo>
                      <a:pt x="273" y="68"/>
                    </a:lnTo>
                    <a:lnTo>
                      <a:pt x="282" y="75"/>
                    </a:lnTo>
                    <a:lnTo>
                      <a:pt x="282" y="75"/>
                    </a:lnTo>
                    <a:lnTo>
                      <a:pt x="290" y="84"/>
                    </a:lnTo>
                    <a:lnTo>
                      <a:pt x="296" y="93"/>
                    </a:lnTo>
                    <a:lnTo>
                      <a:pt x="302" y="102"/>
                    </a:lnTo>
                    <a:lnTo>
                      <a:pt x="307" y="112"/>
                    </a:lnTo>
                    <a:lnTo>
                      <a:pt x="311" y="123"/>
                    </a:lnTo>
                    <a:lnTo>
                      <a:pt x="313" y="134"/>
                    </a:lnTo>
                    <a:lnTo>
                      <a:pt x="315" y="144"/>
                    </a:lnTo>
                    <a:lnTo>
                      <a:pt x="315" y="156"/>
                    </a:lnTo>
                    <a:lnTo>
                      <a:pt x="315" y="156"/>
                    </a:lnTo>
                    <a:lnTo>
                      <a:pt x="315" y="164"/>
                    </a:lnTo>
                    <a:lnTo>
                      <a:pt x="223" y="152"/>
                    </a:lnTo>
                    <a:close/>
                    <a:moveTo>
                      <a:pt x="201" y="299"/>
                    </a:moveTo>
                    <a:lnTo>
                      <a:pt x="201" y="306"/>
                    </a:lnTo>
                    <a:lnTo>
                      <a:pt x="201" y="299"/>
                    </a:lnTo>
                    <a:lnTo>
                      <a:pt x="201" y="299"/>
                    </a:lnTo>
                    <a:lnTo>
                      <a:pt x="190" y="299"/>
                    </a:lnTo>
                    <a:lnTo>
                      <a:pt x="180" y="298"/>
                    </a:lnTo>
                    <a:lnTo>
                      <a:pt x="171" y="296"/>
                    </a:lnTo>
                    <a:lnTo>
                      <a:pt x="161" y="293"/>
                    </a:lnTo>
                    <a:lnTo>
                      <a:pt x="151" y="290"/>
                    </a:lnTo>
                    <a:lnTo>
                      <a:pt x="142" y="286"/>
                    </a:lnTo>
                    <a:lnTo>
                      <a:pt x="133" y="282"/>
                    </a:lnTo>
                    <a:lnTo>
                      <a:pt x="125" y="277"/>
                    </a:lnTo>
                    <a:lnTo>
                      <a:pt x="133" y="265"/>
                    </a:lnTo>
                    <a:lnTo>
                      <a:pt x="133" y="265"/>
                    </a:lnTo>
                    <a:lnTo>
                      <a:pt x="148" y="274"/>
                    </a:lnTo>
                    <a:lnTo>
                      <a:pt x="165" y="280"/>
                    </a:lnTo>
                    <a:lnTo>
                      <a:pt x="183" y="284"/>
                    </a:lnTo>
                    <a:lnTo>
                      <a:pt x="201" y="285"/>
                    </a:lnTo>
                    <a:lnTo>
                      <a:pt x="201" y="285"/>
                    </a:lnTo>
                    <a:lnTo>
                      <a:pt x="201" y="285"/>
                    </a:lnTo>
                    <a:lnTo>
                      <a:pt x="214" y="285"/>
                    </a:lnTo>
                    <a:lnTo>
                      <a:pt x="226" y="283"/>
                    </a:lnTo>
                    <a:lnTo>
                      <a:pt x="239" y="279"/>
                    </a:lnTo>
                    <a:lnTo>
                      <a:pt x="251" y="275"/>
                    </a:lnTo>
                    <a:lnTo>
                      <a:pt x="261" y="270"/>
                    </a:lnTo>
                    <a:lnTo>
                      <a:pt x="272" y="263"/>
                    </a:lnTo>
                    <a:lnTo>
                      <a:pt x="283" y="256"/>
                    </a:lnTo>
                    <a:lnTo>
                      <a:pt x="292" y="247"/>
                    </a:lnTo>
                    <a:lnTo>
                      <a:pt x="292" y="247"/>
                    </a:lnTo>
                    <a:lnTo>
                      <a:pt x="299" y="239"/>
                    </a:lnTo>
                    <a:lnTo>
                      <a:pt x="305" y="232"/>
                    </a:lnTo>
                    <a:lnTo>
                      <a:pt x="310" y="224"/>
                    </a:lnTo>
                    <a:lnTo>
                      <a:pt x="315" y="216"/>
                    </a:lnTo>
                    <a:lnTo>
                      <a:pt x="320" y="207"/>
                    </a:lnTo>
                    <a:lnTo>
                      <a:pt x="323" y="198"/>
                    </a:lnTo>
                    <a:lnTo>
                      <a:pt x="325" y="189"/>
                    </a:lnTo>
                    <a:lnTo>
                      <a:pt x="327" y="179"/>
                    </a:lnTo>
                    <a:lnTo>
                      <a:pt x="341" y="181"/>
                    </a:lnTo>
                    <a:lnTo>
                      <a:pt x="341" y="181"/>
                    </a:lnTo>
                    <a:lnTo>
                      <a:pt x="337" y="197"/>
                    </a:lnTo>
                    <a:lnTo>
                      <a:pt x="332" y="214"/>
                    </a:lnTo>
                    <a:lnTo>
                      <a:pt x="324" y="229"/>
                    </a:lnTo>
                    <a:lnTo>
                      <a:pt x="314" y="243"/>
                    </a:lnTo>
                    <a:lnTo>
                      <a:pt x="314" y="243"/>
                    </a:lnTo>
                    <a:lnTo>
                      <a:pt x="314" y="244"/>
                    </a:lnTo>
                    <a:lnTo>
                      <a:pt x="314" y="244"/>
                    </a:lnTo>
                    <a:lnTo>
                      <a:pt x="308" y="250"/>
                    </a:lnTo>
                    <a:lnTo>
                      <a:pt x="308" y="250"/>
                    </a:lnTo>
                    <a:lnTo>
                      <a:pt x="308" y="250"/>
                    </a:lnTo>
                    <a:lnTo>
                      <a:pt x="308" y="250"/>
                    </a:lnTo>
                    <a:lnTo>
                      <a:pt x="301" y="257"/>
                    </a:lnTo>
                    <a:lnTo>
                      <a:pt x="301" y="257"/>
                    </a:lnTo>
                    <a:lnTo>
                      <a:pt x="295" y="263"/>
                    </a:lnTo>
                    <a:lnTo>
                      <a:pt x="295" y="263"/>
                    </a:lnTo>
                    <a:lnTo>
                      <a:pt x="295" y="263"/>
                    </a:lnTo>
                    <a:lnTo>
                      <a:pt x="295" y="263"/>
                    </a:lnTo>
                    <a:lnTo>
                      <a:pt x="288" y="269"/>
                    </a:lnTo>
                    <a:lnTo>
                      <a:pt x="288" y="269"/>
                    </a:lnTo>
                    <a:lnTo>
                      <a:pt x="288" y="270"/>
                    </a:lnTo>
                    <a:lnTo>
                      <a:pt x="288" y="270"/>
                    </a:lnTo>
                    <a:lnTo>
                      <a:pt x="279" y="276"/>
                    </a:lnTo>
                    <a:lnTo>
                      <a:pt x="268" y="282"/>
                    </a:lnTo>
                    <a:lnTo>
                      <a:pt x="258" y="287"/>
                    </a:lnTo>
                    <a:lnTo>
                      <a:pt x="247" y="291"/>
                    </a:lnTo>
                    <a:lnTo>
                      <a:pt x="236" y="295"/>
                    </a:lnTo>
                    <a:lnTo>
                      <a:pt x="225" y="297"/>
                    </a:lnTo>
                    <a:lnTo>
                      <a:pt x="213" y="299"/>
                    </a:lnTo>
                    <a:lnTo>
                      <a:pt x="201" y="299"/>
                    </a:lnTo>
                    <a:lnTo>
                      <a:pt x="201" y="299"/>
                    </a:lnTo>
                    <a:close/>
                    <a:moveTo>
                      <a:pt x="302" y="275"/>
                    </a:moveTo>
                    <a:lnTo>
                      <a:pt x="302" y="275"/>
                    </a:lnTo>
                    <a:lnTo>
                      <a:pt x="304" y="275"/>
                    </a:lnTo>
                    <a:lnTo>
                      <a:pt x="304" y="275"/>
                    </a:lnTo>
                    <a:lnTo>
                      <a:pt x="307" y="272"/>
                    </a:lnTo>
                    <a:lnTo>
                      <a:pt x="307" y="272"/>
                    </a:lnTo>
                    <a:lnTo>
                      <a:pt x="311" y="268"/>
                    </a:lnTo>
                    <a:lnTo>
                      <a:pt x="311" y="268"/>
                    </a:lnTo>
                    <a:lnTo>
                      <a:pt x="312" y="266"/>
                    </a:lnTo>
                    <a:lnTo>
                      <a:pt x="312" y="266"/>
                    </a:lnTo>
                    <a:lnTo>
                      <a:pt x="320" y="259"/>
                    </a:lnTo>
                    <a:lnTo>
                      <a:pt x="320" y="259"/>
                    </a:lnTo>
                    <a:lnTo>
                      <a:pt x="320" y="258"/>
                    </a:lnTo>
                    <a:lnTo>
                      <a:pt x="327" y="265"/>
                    </a:lnTo>
                    <a:lnTo>
                      <a:pt x="310" y="283"/>
                    </a:lnTo>
                    <a:lnTo>
                      <a:pt x="302" y="275"/>
                    </a:lnTo>
                    <a:close/>
                    <a:moveTo>
                      <a:pt x="450" y="439"/>
                    </a:moveTo>
                    <a:lnTo>
                      <a:pt x="447" y="436"/>
                    </a:lnTo>
                    <a:lnTo>
                      <a:pt x="447" y="436"/>
                    </a:lnTo>
                    <a:lnTo>
                      <a:pt x="481" y="403"/>
                    </a:lnTo>
                    <a:lnTo>
                      <a:pt x="481" y="403"/>
                    </a:lnTo>
                    <a:lnTo>
                      <a:pt x="484" y="406"/>
                    </a:lnTo>
                    <a:lnTo>
                      <a:pt x="484" y="406"/>
                    </a:lnTo>
                    <a:lnTo>
                      <a:pt x="483" y="412"/>
                    </a:lnTo>
                    <a:lnTo>
                      <a:pt x="481" y="418"/>
                    </a:lnTo>
                    <a:lnTo>
                      <a:pt x="477" y="424"/>
                    </a:lnTo>
                    <a:lnTo>
                      <a:pt x="473" y="428"/>
                    </a:lnTo>
                    <a:lnTo>
                      <a:pt x="468" y="433"/>
                    </a:lnTo>
                    <a:lnTo>
                      <a:pt x="462" y="436"/>
                    </a:lnTo>
                    <a:lnTo>
                      <a:pt x="457" y="438"/>
                    </a:lnTo>
                    <a:lnTo>
                      <a:pt x="450" y="439"/>
                    </a:lnTo>
                    <a:lnTo>
                      <a:pt x="450" y="4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129" name="Group 128"/>
            <p:cNvGrpSpPr/>
            <p:nvPr/>
          </p:nvGrpSpPr>
          <p:grpSpPr>
            <a:xfrm>
              <a:off x="7496182" y="4699022"/>
              <a:ext cx="473068" cy="473068"/>
              <a:chOff x="7496182" y="4699022"/>
              <a:chExt cx="473068" cy="473068"/>
            </a:xfrm>
          </p:grpSpPr>
          <p:sp>
            <p:nvSpPr>
              <p:cNvPr id="60" name="Oval 59"/>
              <p:cNvSpPr/>
              <p:nvPr/>
            </p:nvSpPr>
            <p:spPr>
              <a:xfrm>
                <a:off x="7496182" y="4699022"/>
                <a:ext cx="473068" cy="473068"/>
              </a:xfrm>
              <a:prstGeom prst="ellipse">
                <a:avLst/>
              </a:prstGeom>
              <a:solidFill>
                <a:srgbClr val="7B5A8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5" name="Group 114"/>
              <p:cNvGrpSpPr/>
              <p:nvPr/>
            </p:nvGrpSpPr>
            <p:grpSpPr>
              <a:xfrm>
                <a:off x="7599439" y="4809384"/>
                <a:ext cx="266554" cy="252345"/>
                <a:chOff x="2835275" y="3127375"/>
                <a:chExt cx="744538" cy="704850"/>
              </a:xfrm>
              <a:solidFill>
                <a:schemeClr val="bg1"/>
              </a:solidFill>
            </p:grpSpPr>
            <p:sp>
              <p:nvSpPr>
                <p:cNvPr id="116" name="Freeform 115"/>
                <p:cNvSpPr>
                  <a:spLocks noEditPoints="1"/>
                </p:cNvSpPr>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7" name="Freeform 116"/>
                <p:cNvSpPr>
                  <a:spLocks noEditPoints="1"/>
                </p:cNvSpPr>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8" name="Freeform 117"/>
                <p:cNvSpPr>
                  <a:spLocks noEditPoints="1"/>
                </p:cNvSpPr>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9" name="Freeform 118"/>
                <p:cNvSpPr>
                  <a:spLocks noEditPoints="1"/>
                </p:cNvSpPr>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0" name="Freeform 119"/>
                <p:cNvSpPr>
                  <a:spLocks noEditPoints="1"/>
                </p:cNvSpPr>
                <p:nvPr/>
              </p:nvSpPr>
              <p:spPr bwMode="auto">
                <a:xfrm>
                  <a:off x="3352800" y="3486150"/>
                  <a:ext cx="200025" cy="2016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1" name="Freeform 120"/>
                <p:cNvSpPr>
                  <a:spLocks noEditPoints="1"/>
                </p:cNvSpPr>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2" name="Freeform 121"/>
                <p:cNvSpPr>
                  <a:spLocks/>
                </p:cNvSpPr>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grpSp>
        <p:nvGrpSpPr>
          <p:cNvPr id="131" name="Group 130"/>
          <p:cNvGrpSpPr/>
          <p:nvPr/>
        </p:nvGrpSpPr>
        <p:grpSpPr>
          <a:xfrm>
            <a:off x="-124901" y="2303302"/>
            <a:ext cx="4377532" cy="553998"/>
            <a:chOff x="2216747" y="2508635"/>
            <a:chExt cx="8297414" cy="553998"/>
          </a:xfrm>
        </p:grpSpPr>
        <p:sp>
          <p:nvSpPr>
            <p:cNvPr id="132" name="TextBox 131"/>
            <p:cNvSpPr txBox="1"/>
            <p:nvPr/>
          </p:nvSpPr>
          <p:spPr>
            <a:xfrm>
              <a:off x="2216747" y="2508635"/>
              <a:ext cx="7885178" cy="553998"/>
            </a:xfrm>
            <a:prstGeom prst="rect">
              <a:avLst/>
            </a:prstGeom>
          </p:spPr>
          <p:txBody>
            <a:bodyPr wrap="square" rtlCol="0">
              <a:spAutoFit/>
            </a:bodyPr>
            <a:lstStyle/>
            <a:p>
              <a:pPr algn="r">
                <a:buClr>
                  <a:srgbClr val="C35954"/>
                </a:buClr>
                <a:buSzPct val="120000"/>
              </a:pPr>
              <a:r>
                <a:rPr lang="zh-CN" altLang="en-US" sz="3000" b="1" dirty="0">
                  <a:solidFill>
                    <a:srgbClr val="B04474"/>
                  </a:solidFill>
                  <a:latin typeface="Calibri" panose="020F0502020204030204" pitchFamily="34" charset="0"/>
                </a:rPr>
                <a:t>账户名称、头像</a:t>
              </a:r>
              <a:endParaRPr lang="en-US" altLang="ko-KR" sz="3000" b="1" dirty="0">
                <a:solidFill>
                  <a:srgbClr val="B04474"/>
                </a:solidFill>
                <a:latin typeface="Calibri" panose="020F0502020204030204" pitchFamily="34" charset="0"/>
              </a:endParaRPr>
            </a:p>
          </p:txBody>
        </p:sp>
        <p:sp>
          <p:nvSpPr>
            <p:cNvPr id="133" name="Rectangle 3"/>
            <p:cNvSpPr txBox="1">
              <a:spLocks noChangeArrowheads="1"/>
            </p:cNvSpPr>
            <p:nvPr/>
          </p:nvSpPr>
          <p:spPr bwMode="auto">
            <a:xfrm>
              <a:off x="5828174" y="2512549"/>
              <a:ext cx="4685987" cy="40229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2000" b="0" dirty="0">
                  <a:solidFill>
                    <a:schemeClr val="bg1">
                      <a:lumMod val="95000"/>
                    </a:schemeClr>
                  </a:solidFill>
                  <a:effectLst/>
                  <a:latin typeface="Calibri" panose="020F0502020204030204" pitchFamily="34" charset="0"/>
                </a:rPr>
                <a:t>. </a:t>
              </a:r>
            </a:p>
          </p:txBody>
        </p:sp>
      </p:grpSp>
      <p:grpSp>
        <p:nvGrpSpPr>
          <p:cNvPr id="134" name="Group 133"/>
          <p:cNvGrpSpPr/>
          <p:nvPr/>
        </p:nvGrpSpPr>
        <p:grpSpPr>
          <a:xfrm>
            <a:off x="415850" y="4963875"/>
            <a:ext cx="3907504" cy="1015663"/>
            <a:chOff x="3105669" y="2355570"/>
            <a:chExt cx="7406497" cy="1015663"/>
          </a:xfrm>
        </p:grpSpPr>
        <p:sp>
          <p:nvSpPr>
            <p:cNvPr id="135" name="TextBox 134"/>
            <p:cNvSpPr txBox="1"/>
            <p:nvPr/>
          </p:nvSpPr>
          <p:spPr>
            <a:xfrm>
              <a:off x="3105669" y="2355570"/>
              <a:ext cx="7097269" cy="1015663"/>
            </a:xfrm>
            <a:prstGeom prst="rect">
              <a:avLst/>
            </a:prstGeom>
          </p:spPr>
          <p:txBody>
            <a:bodyPr wrap="square" rtlCol="0">
              <a:spAutoFit/>
            </a:bodyPr>
            <a:lstStyle/>
            <a:p>
              <a:pPr algn="r">
                <a:buClr>
                  <a:srgbClr val="C35954"/>
                </a:buClr>
                <a:buSzPct val="120000"/>
              </a:pPr>
              <a:r>
                <a:rPr lang="zh-CN" altLang="en-US" sz="3000" b="1" dirty="0">
                  <a:solidFill>
                    <a:srgbClr val="B04474"/>
                  </a:solidFill>
                  <a:latin typeface="Calibri" panose="020F0502020204030204" pitchFamily="34" charset="0"/>
                </a:rPr>
                <a:t>游戏里储存的你的</a:t>
              </a:r>
              <a:endParaRPr lang="en-US" altLang="zh-CN" sz="3000" b="1" dirty="0">
                <a:solidFill>
                  <a:srgbClr val="B04474"/>
                </a:solidFill>
                <a:latin typeface="Calibri" panose="020F0502020204030204" pitchFamily="34" charset="0"/>
              </a:endParaRPr>
            </a:p>
            <a:p>
              <a:pPr algn="r">
                <a:buClr>
                  <a:srgbClr val="C35954"/>
                </a:buClr>
                <a:buSzPct val="120000"/>
              </a:pPr>
              <a:r>
                <a:rPr lang="zh-CN" altLang="en-US" sz="3000" b="1" dirty="0">
                  <a:solidFill>
                    <a:srgbClr val="B04474"/>
                  </a:solidFill>
                  <a:latin typeface="Calibri" panose="020F0502020204030204" pitchFamily="34" charset="0"/>
                </a:rPr>
                <a:t>娱乐信息</a:t>
              </a:r>
              <a:endParaRPr lang="en-US" altLang="ko-KR" sz="3000" b="1" dirty="0">
                <a:solidFill>
                  <a:srgbClr val="B04474"/>
                </a:solidFill>
                <a:latin typeface="Calibri" panose="020F0502020204030204" pitchFamily="34" charset="0"/>
              </a:endParaRPr>
            </a:p>
          </p:txBody>
        </p:sp>
        <p:sp>
          <p:nvSpPr>
            <p:cNvPr id="136" name="Rectangle 3"/>
            <p:cNvSpPr txBox="1">
              <a:spLocks noChangeArrowheads="1"/>
            </p:cNvSpPr>
            <p:nvPr/>
          </p:nvSpPr>
          <p:spPr bwMode="auto">
            <a:xfrm>
              <a:off x="5826179" y="2642439"/>
              <a:ext cx="4685987" cy="40229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2000" b="0" dirty="0">
                  <a:solidFill>
                    <a:schemeClr val="bg1">
                      <a:lumMod val="95000"/>
                    </a:schemeClr>
                  </a:solidFill>
                  <a:effectLst/>
                  <a:latin typeface="Calibri" panose="020F0502020204030204" pitchFamily="34" charset="0"/>
                </a:rPr>
                <a:t>.</a:t>
              </a:r>
              <a:r>
                <a:rPr lang="en-US" altLang="ko-KR" sz="1000" b="0" dirty="0">
                  <a:solidFill>
                    <a:schemeClr val="bg1">
                      <a:lumMod val="95000"/>
                    </a:schemeClr>
                  </a:solidFill>
                  <a:effectLst/>
                  <a:latin typeface="Calibri" panose="020F0502020204030204" pitchFamily="34" charset="0"/>
                </a:rPr>
                <a:t> </a:t>
              </a:r>
            </a:p>
          </p:txBody>
        </p:sp>
      </p:grpSp>
      <p:grpSp>
        <p:nvGrpSpPr>
          <p:cNvPr id="137" name="Group 136"/>
          <p:cNvGrpSpPr/>
          <p:nvPr/>
        </p:nvGrpSpPr>
        <p:grpSpPr>
          <a:xfrm>
            <a:off x="0" y="3525051"/>
            <a:ext cx="3940582" cy="1015663"/>
            <a:chOff x="3105669" y="2355570"/>
            <a:chExt cx="7469195" cy="1015663"/>
          </a:xfrm>
        </p:grpSpPr>
        <p:sp>
          <p:nvSpPr>
            <p:cNvPr id="138" name="TextBox 137"/>
            <p:cNvSpPr txBox="1"/>
            <p:nvPr/>
          </p:nvSpPr>
          <p:spPr>
            <a:xfrm>
              <a:off x="3105669" y="2355570"/>
              <a:ext cx="7097269" cy="1015663"/>
            </a:xfrm>
            <a:prstGeom prst="rect">
              <a:avLst/>
            </a:prstGeom>
          </p:spPr>
          <p:txBody>
            <a:bodyPr wrap="square" rtlCol="0">
              <a:spAutoFit/>
            </a:bodyPr>
            <a:lstStyle/>
            <a:p>
              <a:pPr algn="r">
                <a:buClr>
                  <a:srgbClr val="C35954"/>
                </a:buClr>
                <a:buSzPct val="120000"/>
              </a:pPr>
              <a:r>
                <a:rPr lang="zh-CN" altLang="en-US" sz="3000" b="1" dirty="0">
                  <a:solidFill>
                    <a:schemeClr val="accent5">
                      <a:lumMod val="40000"/>
                      <a:lumOff val="60000"/>
                    </a:schemeClr>
                  </a:solidFill>
                  <a:latin typeface="Calibri" panose="020F0502020204030204" pitchFamily="34" charset="0"/>
                </a:rPr>
                <a:t>自己在网站里显示或共享的东西</a:t>
              </a:r>
              <a:endParaRPr lang="en-US" altLang="ko-KR" sz="3000" b="1" dirty="0">
                <a:solidFill>
                  <a:schemeClr val="accent5">
                    <a:lumMod val="40000"/>
                    <a:lumOff val="60000"/>
                  </a:schemeClr>
                </a:solidFill>
                <a:latin typeface="Calibri" panose="020F0502020204030204" pitchFamily="34" charset="0"/>
              </a:endParaRPr>
            </a:p>
          </p:txBody>
        </p:sp>
        <p:sp>
          <p:nvSpPr>
            <p:cNvPr id="139" name="Rectangle 3"/>
            <p:cNvSpPr txBox="1">
              <a:spLocks noChangeArrowheads="1"/>
            </p:cNvSpPr>
            <p:nvPr/>
          </p:nvSpPr>
          <p:spPr bwMode="auto">
            <a:xfrm>
              <a:off x="5888877" y="2622284"/>
              <a:ext cx="4685987" cy="40229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2000" b="0" dirty="0">
                  <a:solidFill>
                    <a:schemeClr val="bg1">
                      <a:lumMod val="95000"/>
                    </a:schemeClr>
                  </a:solidFill>
                  <a:effectLst/>
                  <a:latin typeface="Calibri" panose="020F0502020204030204" pitchFamily="34" charset="0"/>
                </a:rPr>
                <a:t>.</a:t>
              </a:r>
              <a:r>
                <a:rPr lang="en-US" altLang="ko-KR" sz="1000" b="0" dirty="0">
                  <a:solidFill>
                    <a:schemeClr val="bg1">
                      <a:lumMod val="95000"/>
                    </a:schemeClr>
                  </a:solidFill>
                  <a:effectLst/>
                  <a:latin typeface="Calibri" panose="020F0502020204030204" pitchFamily="34" charset="0"/>
                </a:rPr>
                <a:t> </a:t>
              </a:r>
            </a:p>
          </p:txBody>
        </p:sp>
      </p:grpSp>
      <p:grpSp>
        <p:nvGrpSpPr>
          <p:cNvPr id="142" name="Group 141"/>
          <p:cNvGrpSpPr/>
          <p:nvPr/>
        </p:nvGrpSpPr>
        <p:grpSpPr>
          <a:xfrm>
            <a:off x="7659684" y="1916530"/>
            <a:ext cx="4275215" cy="553998"/>
            <a:chOff x="3963560" y="2411298"/>
            <a:chExt cx="8103474" cy="553998"/>
          </a:xfrm>
        </p:grpSpPr>
        <p:sp>
          <p:nvSpPr>
            <p:cNvPr id="149" name="TextBox 148"/>
            <p:cNvSpPr txBox="1"/>
            <p:nvPr/>
          </p:nvSpPr>
          <p:spPr>
            <a:xfrm>
              <a:off x="4293204" y="2411298"/>
              <a:ext cx="7773830" cy="553998"/>
            </a:xfrm>
            <a:prstGeom prst="rect">
              <a:avLst/>
            </a:prstGeom>
          </p:spPr>
          <p:txBody>
            <a:bodyPr wrap="square" rtlCol="0">
              <a:spAutoFit/>
            </a:bodyPr>
            <a:lstStyle/>
            <a:p>
              <a:pPr>
                <a:buClr>
                  <a:srgbClr val="C35954"/>
                </a:buClr>
                <a:buSzPct val="120000"/>
              </a:pPr>
              <a:r>
                <a:rPr lang="zh-CN" altLang="en-US" sz="3000" b="1" dirty="0">
                  <a:solidFill>
                    <a:srgbClr val="B04474"/>
                  </a:solidFill>
                  <a:latin typeface="Calibri" panose="020F0502020204030204" pitchFamily="34" charset="0"/>
                </a:rPr>
                <a:t>微博、帖子、电子邮箱</a:t>
              </a:r>
              <a:endParaRPr lang="en-US" altLang="ko-KR" sz="3000" b="1" dirty="0">
                <a:solidFill>
                  <a:srgbClr val="B04474"/>
                </a:solidFill>
                <a:latin typeface="Calibri" panose="020F0502020204030204" pitchFamily="34" charset="0"/>
              </a:endParaRPr>
            </a:p>
          </p:txBody>
        </p:sp>
        <p:sp>
          <p:nvSpPr>
            <p:cNvPr id="150" name="Rectangle 3"/>
            <p:cNvSpPr txBox="1">
              <a:spLocks noChangeArrowheads="1"/>
            </p:cNvSpPr>
            <p:nvPr/>
          </p:nvSpPr>
          <p:spPr bwMode="auto">
            <a:xfrm>
              <a:off x="3963560" y="2484919"/>
              <a:ext cx="4685987" cy="40229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2000" b="0" dirty="0">
                  <a:solidFill>
                    <a:schemeClr val="bg1">
                      <a:lumMod val="95000"/>
                    </a:schemeClr>
                  </a:solidFill>
                  <a:effectLst/>
                  <a:latin typeface="Calibri" panose="020F0502020204030204" pitchFamily="34" charset="0"/>
                </a:rPr>
                <a:t>.</a:t>
              </a:r>
              <a:r>
                <a:rPr lang="en-US" altLang="ko-KR" sz="1000" b="0" dirty="0">
                  <a:solidFill>
                    <a:schemeClr val="bg1">
                      <a:lumMod val="95000"/>
                    </a:schemeClr>
                  </a:solidFill>
                  <a:effectLst/>
                  <a:latin typeface="Calibri" panose="020F0502020204030204" pitchFamily="34" charset="0"/>
                </a:rPr>
                <a:t> </a:t>
              </a:r>
            </a:p>
          </p:txBody>
        </p:sp>
      </p:grpSp>
      <p:grpSp>
        <p:nvGrpSpPr>
          <p:cNvPr id="143" name="Group 142"/>
          <p:cNvGrpSpPr/>
          <p:nvPr/>
        </p:nvGrpSpPr>
        <p:grpSpPr>
          <a:xfrm>
            <a:off x="8044307" y="4135998"/>
            <a:ext cx="4070394" cy="1015663"/>
            <a:chOff x="4355158" y="2127690"/>
            <a:chExt cx="7715247" cy="1015663"/>
          </a:xfrm>
        </p:grpSpPr>
        <p:sp>
          <p:nvSpPr>
            <p:cNvPr id="147" name="TextBox 146"/>
            <p:cNvSpPr txBox="1"/>
            <p:nvPr/>
          </p:nvSpPr>
          <p:spPr>
            <a:xfrm>
              <a:off x="4601292" y="2127690"/>
              <a:ext cx="7469113" cy="1015663"/>
            </a:xfrm>
            <a:prstGeom prst="rect">
              <a:avLst/>
            </a:prstGeom>
          </p:spPr>
          <p:txBody>
            <a:bodyPr wrap="square" rtlCol="0">
              <a:spAutoFit/>
            </a:bodyPr>
            <a:lstStyle/>
            <a:p>
              <a:pPr>
                <a:buClr>
                  <a:srgbClr val="C35954"/>
                </a:buClr>
                <a:buSzPct val="120000"/>
              </a:pPr>
              <a:r>
                <a:rPr lang="zh-CN" altLang="en-US" sz="3000" b="1" dirty="0">
                  <a:solidFill>
                    <a:srgbClr val="B04474"/>
                  </a:solidFill>
                  <a:latin typeface="Calibri" panose="020F0502020204030204" pitchFamily="34" charset="0"/>
                </a:rPr>
                <a:t>微信、</a:t>
              </a:r>
              <a:r>
                <a:rPr lang="en-US" altLang="zh-CN" sz="3000" b="1" dirty="0">
                  <a:solidFill>
                    <a:srgbClr val="B04474"/>
                  </a:solidFill>
                  <a:latin typeface="Calibri" panose="020F0502020204030204" pitchFamily="34" charset="0"/>
                </a:rPr>
                <a:t>QQ</a:t>
              </a:r>
              <a:r>
                <a:rPr lang="zh-CN" altLang="en-US" sz="3000" b="1" dirty="0">
                  <a:solidFill>
                    <a:srgbClr val="B04474"/>
                  </a:solidFill>
                  <a:latin typeface="Calibri" panose="020F0502020204030204" pitchFamily="34" charset="0"/>
                </a:rPr>
                <a:t>里储存的聊天记录</a:t>
              </a:r>
              <a:endParaRPr lang="en-US" altLang="ko-KR" sz="3000" b="1" dirty="0">
                <a:solidFill>
                  <a:srgbClr val="B04474"/>
                </a:solidFill>
                <a:latin typeface="Calibri" panose="020F0502020204030204" pitchFamily="34" charset="0"/>
              </a:endParaRPr>
            </a:p>
          </p:txBody>
        </p:sp>
        <p:sp>
          <p:nvSpPr>
            <p:cNvPr id="148" name="Rectangle 3"/>
            <p:cNvSpPr txBox="1">
              <a:spLocks noChangeArrowheads="1"/>
            </p:cNvSpPr>
            <p:nvPr/>
          </p:nvSpPr>
          <p:spPr bwMode="auto">
            <a:xfrm>
              <a:off x="4355158" y="2391095"/>
              <a:ext cx="4685986" cy="40229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2000" b="0" dirty="0">
                  <a:solidFill>
                    <a:schemeClr val="bg1">
                      <a:lumMod val="95000"/>
                    </a:schemeClr>
                  </a:solidFill>
                  <a:effectLst/>
                  <a:latin typeface="Calibri" panose="020F0502020204030204" pitchFamily="34" charset="0"/>
                </a:rPr>
                <a:t>.</a:t>
              </a:r>
            </a:p>
          </p:txBody>
        </p:sp>
      </p:grpSp>
      <p:grpSp>
        <p:nvGrpSpPr>
          <p:cNvPr id="144" name="Group 143"/>
          <p:cNvGrpSpPr/>
          <p:nvPr/>
        </p:nvGrpSpPr>
        <p:grpSpPr>
          <a:xfrm>
            <a:off x="4137444" y="770694"/>
            <a:ext cx="4192291" cy="1242997"/>
            <a:chOff x="-2686596" y="1755965"/>
            <a:chExt cx="7946300" cy="1242997"/>
          </a:xfrm>
        </p:grpSpPr>
        <p:sp>
          <p:nvSpPr>
            <p:cNvPr id="145" name="TextBox 144"/>
            <p:cNvSpPr txBox="1"/>
            <p:nvPr/>
          </p:nvSpPr>
          <p:spPr>
            <a:xfrm>
              <a:off x="-2686596" y="1755965"/>
              <a:ext cx="6904599" cy="1015663"/>
            </a:xfrm>
            <a:prstGeom prst="rect">
              <a:avLst/>
            </a:prstGeom>
          </p:spPr>
          <p:txBody>
            <a:bodyPr wrap="square" rtlCol="0">
              <a:spAutoFit/>
            </a:bodyPr>
            <a:lstStyle/>
            <a:p>
              <a:pPr algn="ctr">
                <a:buClr>
                  <a:srgbClr val="C35954"/>
                </a:buClr>
                <a:buSzPct val="120000"/>
              </a:pPr>
              <a:r>
                <a:rPr lang="zh-CN" altLang="en-US" sz="3000" b="1" dirty="0">
                  <a:solidFill>
                    <a:schemeClr val="accent5">
                      <a:lumMod val="40000"/>
                      <a:lumOff val="60000"/>
                    </a:schemeClr>
                  </a:solidFill>
                  <a:latin typeface="Calibri" panose="020F0502020204030204" pitchFamily="34" charset="0"/>
                </a:rPr>
                <a:t>淘宝、京东、美团里的交易信息</a:t>
              </a:r>
              <a:endParaRPr lang="en-US" altLang="ko-KR" sz="3000" b="1" dirty="0">
                <a:solidFill>
                  <a:schemeClr val="accent5">
                    <a:lumMod val="40000"/>
                    <a:lumOff val="60000"/>
                  </a:schemeClr>
                </a:solidFill>
                <a:latin typeface="Calibri" panose="020F0502020204030204" pitchFamily="34" charset="0"/>
              </a:endParaRPr>
            </a:p>
          </p:txBody>
        </p:sp>
        <p:sp>
          <p:nvSpPr>
            <p:cNvPr id="146" name="Rectangle 3"/>
            <p:cNvSpPr txBox="1">
              <a:spLocks noChangeArrowheads="1"/>
            </p:cNvSpPr>
            <p:nvPr/>
          </p:nvSpPr>
          <p:spPr bwMode="auto">
            <a:xfrm>
              <a:off x="573718" y="2596671"/>
              <a:ext cx="4685986" cy="40229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2000" b="0" dirty="0">
                  <a:solidFill>
                    <a:schemeClr val="bg1">
                      <a:lumMod val="95000"/>
                    </a:schemeClr>
                  </a:solidFill>
                  <a:effectLst/>
                  <a:latin typeface="Calibri" panose="020F0502020204030204" pitchFamily="34" charset="0"/>
                </a:rPr>
                <a:t>. </a:t>
              </a:r>
            </a:p>
          </p:txBody>
        </p:sp>
      </p:grpSp>
      <p:sp>
        <p:nvSpPr>
          <p:cNvPr id="141" name="Rectangle 110"/>
          <p:cNvSpPr/>
          <p:nvPr/>
        </p:nvSpPr>
        <p:spPr>
          <a:xfrm>
            <a:off x="0" y="963669"/>
            <a:ext cx="1105315"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TextBox 10"/>
          <p:cNvSpPr txBox="1"/>
          <p:nvPr/>
        </p:nvSpPr>
        <p:spPr>
          <a:xfrm>
            <a:off x="1318090" y="625115"/>
            <a:ext cx="2287806" cy="677108"/>
          </a:xfrm>
          <a:prstGeom prst="rect">
            <a:avLst/>
          </a:prstGeom>
          <a:noFill/>
        </p:spPr>
        <p:txBody>
          <a:bodyPr wrap="none" rtlCol="0">
            <a:spAutoFit/>
          </a:bodyPr>
          <a:lstStyle/>
          <a:p>
            <a:r>
              <a:rPr lang="zh-CN" altLang="en-US" sz="3800" spc="300" dirty="0">
                <a:solidFill>
                  <a:schemeClr val="bg1"/>
                </a:solidFill>
                <a:latin typeface="微软雅黑" panose="020B0503020204020204" pitchFamily="34" charset="-122"/>
                <a:ea typeface="微软雅黑" panose="020B0503020204020204" pitchFamily="34" charset="-122"/>
              </a:rPr>
              <a:t>数字身份</a:t>
            </a:r>
          </a:p>
        </p:txBody>
      </p:sp>
      <p:sp>
        <p:nvSpPr>
          <p:cNvPr id="152" name="TextBox 11"/>
          <p:cNvSpPr txBox="1"/>
          <p:nvPr/>
        </p:nvSpPr>
        <p:spPr>
          <a:xfrm>
            <a:off x="1318090" y="1240351"/>
            <a:ext cx="1641796" cy="338554"/>
          </a:xfrm>
          <a:prstGeom prst="rect">
            <a:avLst/>
          </a:prstGeom>
          <a:noFill/>
        </p:spPr>
        <p:txBody>
          <a:bodyPr wrap="none" rtlCol="0">
            <a:spAutoFit/>
          </a:bodyPr>
          <a:lstStyle/>
          <a:p>
            <a:pPr lvl="0"/>
            <a:r>
              <a:rPr lang="en-US" altLang="zh-CN" sz="1600" dirty="0">
                <a:solidFill>
                  <a:schemeClr val="bg1"/>
                </a:solidFill>
                <a:latin typeface="微软雅黑" panose="020B0503020204020204" pitchFamily="34" charset="-122"/>
                <a:ea typeface="微软雅黑" panose="020B0503020204020204" pitchFamily="34" charset="-122"/>
              </a:rPr>
              <a:t>Digital Identity</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140" name="Group 133">
            <a:extLst>
              <a:ext uri="{FF2B5EF4-FFF2-40B4-BE49-F238E27FC236}">
                <a16:creationId xmlns:a16="http://schemas.microsoft.com/office/drawing/2014/main" id="{105045B4-2B93-46FC-9742-A3D7A539CD74}"/>
              </a:ext>
            </a:extLst>
          </p:cNvPr>
          <p:cNvGrpSpPr/>
          <p:nvPr/>
        </p:nvGrpSpPr>
        <p:grpSpPr>
          <a:xfrm>
            <a:off x="6009841" y="2960252"/>
            <a:ext cx="6164489" cy="1015663"/>
            <a:chOff x="-1038377" y="2078319"/>
            <a:chExt cx="11684510" cy="1015663"/>
          </a:xfrm>
        </p:grpSpPr>
        <p:sp>
          <p:nvSpPr>
            <p:cNvPr id="153" name="TextBox 134">
              <a:extLst>
                <a:ext uri="{FF2B5EF4-FFF2-40B4-BE49-F238E27FC236}">
                  <a16:creationId xmlns:a16="http://schemas.microsoft.com/office/drawing/2014/main" id="{DF6B9F59-59E2-4D16-A335-CC4EA1ABD0DA}"/>
                </a:ext>
              </a:extLst>
            </p:cNvPr>
            <p:cNvSpPr txBox="1"/>
            <p:nvPr/>
          </p:nvSpPr>
          <p:spPr>
            <a:xfrm>
              <a:off x="3548864" y="2078319"/>
              <a:ext cx="7097269" cy="1015663"/>
            </a:xfrm>
            <a:prstGeom prst="rect">
              <a:avLst/>
            </a:prstGeom>
          </p:spPr>
          <p:txBody>
            <a:bodyPr wrap="square" rtlCol="0">
              <a:spAutoFit/>
            </a:bodyPr>
            <a:lstStyle/>
            <a:p>
              <a:pPr>
                <a:buClr>
                  <a:srgbClr val="C35954"/>
                </a:buClr>
                <a:buSzPct val="120000"/>
              </a:pPr>
              <a:r>
                <a:rPr lang="zh-CN" altLang="en-US" sz="3000" b="1" dirty="0">
                  <a:solidFill>
                    <a:schemeClr val="accent5">
                      <a:lumMod val="40000"/>
                      <a:lumOff val="60000"/>
                    </a:schemeClr>
                  </a:solidFill>
                  <a:latin typeface="Calibri" panose="020F0502020204030204" pitchFamily="34" charset="0"/>
                </a:rPr>
                <a:t>朋友、关注的作者、转发分享的人</a:t>
              </a:r>
              <a:endParaRPr lang="en-US" altLang="ko-KR" sz="3000" b="1" dirty="0">
                <a:solidFill>
                  <a:schemeClr val="accent5">
                    <a:lumMod val="40000"/>
                    <a:lumOff val="60000"/>
                  </a:schemeClr>
                </a:solidFill>
                <a:latin typeface="Calibri" panose="020F0502020204030204" pitchFamily="34" charset="0"/>
              </a:endParaRPr>
            </a:p>
          </p:txBody>
        </p:sp>
        <p:sp>
          <p:nvSpPr>
            <p:cNvPr id="154" name="Rectangle 3">
              <a:extLst>
                <a:ext uri="{FF2B5EF4-FFF2-40B4-BE49-F238E27FC236}">
                  <a16:creationId xmlns:a16="http://schemas.microsoft.com/office/drawing/2014/main" id="{54745E90-3786-4672-A1B7-C2032171351C}"/>
                </a:ext>
              </a:extLst>
            </p:cNvPr>
            <p:cNvSpPr txBox="1">
              <a:spLocks noChangeArrowheads="1"/>
            </p:cNvSpPr>
            <p:nvPr/>
          </p:nvSpPr>
          <p:spPr bwMode="auto">
            <a:xfrm>
              <a:off x="-1038377" y="2377252"/>
              <a:ext cx="4685987" cy="40229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2000" b="0" dirty="0">
                  <a:solidFill>
                    <a:schemeClr val="bg1">
                      <a:lumMod val="95000"/>
                    </a:schemeClr>
                  </a:solidFill>
                  <a:effectLst/>
                  <a:latin typeface="Calibri" panose="020F0502020204030204" pitchFamily="34" charset="0"/>
                </a:rPr>
                <a:t>.</a:t>
              </a:r>
              <a:r>
                <a:rPr lang="en-US" altLang="ko-KR" sz="1000" b="0" dirty="0">
                  <a:solidFill>
                    <a:schemeClr val="bg1">
                      <a:lumMod val="95000"/>
                    </a:schemeClr>
                  </a:solidFill>
                  <a:effectLst/>
                  <a:latin typeface="Calibri" panose="020F0502020204030204" pitchFamily="34" charset="0"/>
                </a:rPr>
                <a:t> </a:t>
              </a:r>
            </a:p>
          </p:txBody>
        </p:sp>
      </p:grpSp>
      <p:grpSp>
        <p:nvGrpSpPr>
          <p:cNvPr id="158" name="Group 133">
            <a:extLst>
              <a:ext uri="{FF2B5EF4-FFF2-40B4-BE49-F238E27FC236}">
                <a16:creationId xmlns:a16="http://schemas.microsoft.com/office/drawing/2014/main" id="{4FEBD8B0-30AF-4D3A-A187-FFD652C2A621}"/>
              </a:ext>
            </a:extLst>
          </p:cNvPr>
          <p:cNvGrpSpPr/>
          <p:nvPr/>
        </p:nvGrpSpPr>
        <p:grpSpPr>
          <a:xfrm>
            <a:off x="4368505" y="5673368"/>
            <a:ext cx="6138607" cy="672702"/>
            <a:chOff x="-1434402" y="1920064"/>
            <a:chExt cx="11635452" cy="672702"/>
          </a:xfrm>
        </p:grpSpPr>
        <p:sp>
          <p:nvSpPr>
            <p:cNvPr id="159" name="TextBox 134">
              <a:extLst>
                <a:ext uri="{FF2B5EF4-FFF2-40B4-BE49-F238E27FC236}">
                  <a16:creationId xmlns:a16="http://schemas.microsoft.com/office/drawing/2014/main" id="{B3889BA9-50DF-4F90-AEDE-2292D554AADC}"/>
                </a:ext>
              </a:extLst>
            </p:cNvPr>
            <p:cNvSpPr txBox="1"/>
            <p:nvPr/>
          </p:nvSpPr>
          <p:spPr>
            <a:xfrm>
              <a:off x="3103781" y="2038768"/>
              <a:ext cx="7097269" cy="553998"/>
            </a:xfrm>
            <a:prstGeom prst="rect">
              <a:avLst/>
            </a:prstGeom>
          </p:spPr>
          <p:txBody>
            <a:bodyPr wrap="square" rtlCol="0">
              <a:spAutoFit/>
            </a:bodyPr>
            <a:lstStyle/>
            <a:p>
              <a:pPr>
                <a:buClr>
                  <a:srgbClr val="C35954"/>
                </a:buClr>
                <a:buSzPct val="120000"/>
              </a:pPr>
              <a:r>
                <a:rPr lang="zh-CN" altLang="en-US" sz="3000" b="1" dirty="0">
                  <a:solidFill>
                    <a:schemeClr val="accent5">
                      <a:lumMod val="40000"/>
                      <a:lumOff val="60000"/>
                    </a:schemeClr>
                  </a:solidFill>
                  <a:latin typeface="Calibri" panose="020F0502020204030204" pitchFamily="34" charset="0"/>
                </a:rPr>
                <a:t>指纹信息</a:t>
              </a:r>
              <a:endParaRPr lang="en-US" altLang="ko-KR" sz="3000" b="1" dirty="0">
                <a:solidFill>
                  <a:schemeClr val="accent5">
                    <a:lumMod val="40000"/>
                    <a:lumOff val="60000"/>
                  </a:schemeClr>
                </a:solidFill>
                <a:latin typeface="Calibri" panose="020F0502020204030204" pitchFamily="34" charset="0"/>
              </a:endParaRPr>
            </a:p>
          </p:txBody>
        </p:sp>
        <p:sp>
          <p:nvSpPr>
            <p:cNvPr id="160" name="Rectangle 3">
              <a:extLst>
                <a:ext uri="{FF2B5EF4-FFF2-40B4-BE49-F238E27FC236}">
                  <a16:creationId xmlns:a16="http://schemas.microsoft.com/office/drawing/2014/main" id="{B2868611-D193-4A67-9823-89E543FC2363}"/>
                </a:ext>
              </a:extLst>
            </p:cNvPr>
            <p:cNvSpPr txBox="1">
              <a:spLocks noChangeArrowheads="1"/>
            </p:cNvSpPr>
            <p:nvPr/>
          </p:nvSpPr>
          <p:spPr bwMode="auto">
            <a:xfrm>
              <a:off x="-1434402" y="1920064"/>
              <a:ext cx="4685987" cy="40229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2000" b="0" dirty="0">
                  <a:solidFill>
                    <a:schemeClr val="bg1">
                      <a:lumMod val="95000"/>
                    </a:schemeClr>
                  </a:solidFill>
                  <a:effectLst/>
                  <a:latin typeface="Calibri" panose="020F0502020204030204" pitchFamily="34" charset="0"/>
                </a:rPr>
                <a:t>.</a:t>
              </a:r>
              <a:r>
                <a:rPr lang="en-US" altLang="ko-KR" sz="1000" b="0" dirty="0">
                  <a:solidFill>
                    <a:schemeClr val="bg1">
                      <a:lumMod val="95000"/>
                    </a:schemeClr>
                  </a:solidFill>
                  <a:effectLst/>
                  <a:latin typeface="Calibri" panose="020F0502020204030204" pitchFamily="34" charset="0"/>
                </a:rPr>
                <a:t> </a:t>
              </a:r>
            </a:p>
          </p:txBody>
        </p:sp>
      </p:grpSp>
    </p:spTree>
    <p:extLst>
      <p:ext uri="{BB962C8B-B14F-4D97-AF65-F5344CB8AC3E}">
        <p14:creationId xmlns:p14="http://schemas.microsoft.com/office/powerpoint/2010/main" val="1604116242"/>
      </p:ext>
    </p:extLst>
  </p:cSld>
  <p:clrMapOvr>
    <a:masterClrMapping/>
  </p:clrMapOvr>
  <p:transition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anim calcmode="lin" valueType="num">
                                      <p:cBhvr>
                                        <p:cTn id="8" dur="500" fill="hold"/>
                                        <p:tgtEl>
                                          <p:spTgt spid="130"/>
                                        </p:tgtEl>
                                        <p:attrNameLst>
                                          <p:attrName>ppt_x</p:attrName>
                                        </p:attrNameLst>
                                      </p:cBhvr>
                                      <p:tavLst>
                                        <p:tav tm="0">
                                          <p:val>
                                            <p:strVal val="#ppt_x"/>
                                          </p:val>
                                        </p:tav>
                                        <p:tav tm="100000">
                                          <p:val>
                                            <p:strVal val="#ppt_x"/>
                                          </p:val>
                                        </p:tav>
                                      </p:tavLst>
                                    </p:anim>
                                    <p:anim calcmode="lin" valueType="num">
                                      <p:cBhvr>
                                        <p:cTn id="9" dur="500" fill="hold"/>
                                        <p:tgtEl>
                                          <p:spTgt spid="13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fade">
                                      <p:cBhvr>
                                        <p:cTn id="12" dur="500"/>
                                        <p:tgtEl>
                                          <p:spTgt spid="131"/>
                                        </p:tgtEl>
                                      </p:cBhvr>
                                    </p:animEffect>
                                    <p:anim calcmode="lin" valueType="num">
                                      <p:cBhvr>
                                        <p:cTn id="13" dur="500" fill="hold"/>
                                        <p:tgtEl>
                                          <p:spTgt spid="131"/>
                                        </p:tgtEl>
                                        <p:attrNameLst>
                                          <p:attrName>ppt_x</p:attrName>
                                        </p:attrNameLst>
                                      </p:cBhvr>
                                      <p:tavLst>
                                        <p:tav tm="0">
                                          <p:val>
                                            <p:strVal val="#ppt_x"/>
                                          </p:val>
                                        </p:tav>
                                        <p:tav tm="100000">
                                          <p:val>
                                            <p:strVal val="#ppt_x"/>
                                          </p:val>
                                        </p:tav>
                                      </p:tavLst>
                                    </p:anim>
                                    <p:anim calcmode="lin" valueType="num">
                                      <p:cBhvr>
                                        <p:cTn id="14" dur="500" fill="hold"/>
                                        <p:tgtEl>
                                          <p:spTgt spid="1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fade">
                                      <p:cBhvr>
                                        <p:cTn id="17" dur="500"/>
                                        <p:tgtEl>
                                          <p:spTgt spid="134"/>
                                        </p:tgtEl>
                                      </p:cBhvr>
                                    </p:animEffect>
                                    <p:anim calcmode="lin" valueType="num">
                                      <p:cBhvr>
                                        <p:cTn id="18" dur="500" fill="hold"/>
                                        <p:tgtEl>
                                          <p:spTgt spid="134"/>
                                        </p:tgtEl>
                                        <p:attrNameLst>
                                          <p:attrName>ppt_x</p:attrName>
                                        </p:attrNameLst>
                                      </p:cBhvr>
                                      <p:tavLst>
                                        <p:tav tm="0">
                                          <p:val>
                                            <p:strVal val="#ppt_x"/>
                                          </p:val>
                                        </p:tav>
                                        <p:tav tm="100000">
                                          <p:val>
                                            <p:strVal val="#ppt_x"/>
                                          </p:val>
                                        </p:tav>
                                      </p:tavLst>
                                    </p:anim>
                                    <p:anim calcmode="lin" valueType="num">
                                      <p:cBhvr>
                                        <p:cTn id="19" dur="500" fill="hold"/>
                                        <p:tgtEl>
                                          <p:spTgt spid="13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fade">
                                      <p:cBhvr>
                                        <p:cTn id="22" dur="500"/>
                                        <p:tgtEl>
                                          <p:spTgt spid="137"/>
                                        </p:tgtEl>
                                      </p:cBhvr>
                                    </p:animEffect>
                                    <p:anim calcmode="lin" valueType="num">
                                      <p:cBhvr>
                                        <p:cTn id="23" dur="500" fill="hold"/>
                                        <p:tgtEl>
                                          <p:spTgt spid="137"/>
                                        </p:tgtEl>
                                        <p:attrNameLst>
                                          <p:attrName>ppt_x</p:attrName>
                                        </p:attrNameLst>
                                      </p:cBhvr>
                                      <p:tavLst>
                                        <p:tav tm="0">
                                          <p:val>
                                            <p:strVal val="#ppt_x"/>
                                          </p:val>
                                        </p:tav>
                                        <p:tav tm="100000">
                                          <p:val>
                                            <p:strVal val="#ppt_x"/>
                                          </p:val>
                                        </p:tav>
                                      </p:tavLst>
                                    </p:anim>
                                    <p:anim calcmode="lin" valueType="num">
                                      <p:cBhvr>
                                        <p:cTn id="24" dur="500" fill="hold"/>
                                        <p:tgtEl>
                                          <p:spTgt spid="13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2"/>
                                        </p:tgtEl>
                                        <p:attrNameLst>
                                          <p:attrName>style.visibility</p:attrName>
                                        </p:attrNameLst>
                                      </p:cBhvr>
                                      <p:to>
                                        <p:strVal val="visible"/>
                                      </p:to>
                                    </p:set>
                                    <p:animEffect transition="in" filter="fade">
                                      <p:cBhvr>
                                        <p:cTn id="27" dur="500"/>
                                        <p:tgtEl>
                                          <p:spTgt spid="142"/>
                                        </p:tgtEl>
                                      </p:cBhvr>
                                    </p:animEffect>
                                    <p:anim calcmode="lin" valueType="num">
                                      <p:cBhvr>
                                        <p:cTn id="28" dur="500" fill="hold"/>
                                        <p:tgtEl>
                                          <p:spTgt spid="142"/>
                                        </p:tgtEl>
                                        <p:attrNameLst>
                                          <p:attrName>ppt_x</p:attrName>
                                        </p:attrNameLst>
                                      </p:cBhvr>
                                      <p:tavLst>
                                        <p:tav tm="0">
                                          <p:val>
                                            <p:strVal val="#ppt_x"/>
                                          </p:val>
                                        </p:tav>
                                        <p:tav tm="100000">
                                          <p:val>
                                            <p:strVal val="#ppt_x"/>
                                          </p:val>
                                        </p:tav>
                                      </p:tavLst>
                                    </p:anim>
                                    <p:anim calcmode="lin" valueType="num">
                                      <p:cBhvr>
                                        <p:cTn id="29" dur="500" fill="hold"/>
                                        <p:tgtEl>
                                          <p:spTgt spid="14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3"/>
                                        </p:tgtEl>
                                        <p:attrNameLst>
                                          <p:attrName>style.visibility</p:attrName>
                                        </p:attrNameLst>
                                      </p:cBhvr>
                                      <p:to>
                                        <p:strVal val="visible"/>
                                      </p:to>
                                    </p:set>
                                    <p:animEffect transition="in" filter="fade">
                                      <p:cBhvr>
                                        <p:cTn id="32" dur="500"/>
                                        <p:tgtEl>
                                          <p:spTgt spid="143"/>
                                        </p:tgtEl>
                                      </p:cBhvr>
                                    </p:animEffect>
                                    <p:anim calcmode="lin" valueType="num">
                                      <p:cBhvr>
                                        <p:cTn id="33" dur="500" fill="hold"/>
                                        <p:tgtEl>
                                          <p:spTgt spid="143"/>
                                        </p:tgtEl>
                                        <p:attrNameLst>
                                          <p:attrName>ppt_x</p:attrName>
                                        </p:attrNameLst>
                                      </p:cBhvr>
                                      <p:tavLst>
                                        <p:tav tm="0">
                                          <p:val>
                                            <p:strVal val="#ppt_x"/>
                                          </p:val>
                                        </p:tav>
                                        <p:tav tm="100000">
                                          <p:val>
                                            <p:strVal val="#ppt_x"/>
                                          </p:val>
                                        </p:tav>
                                      </p:tavLst>
                                    </p:anim>
                                    <p:anim calcmode="lin" valueType="num">
                                      <p:cBhvr>
                                        <p:cTn id="34" dur="500" fill="hold"/>
                                        <p:tgtEl>
                                          <p:spTgt spid="14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44"/>
                                        </p:tgtEl>
                                        <p:attrNameLst>
                                          <p:attrName>style.visibility</p:attrName>
                                        </p:attrNameLst>
                                      </p:cBhvr>
                                      <p:to>
                                        <p:strVal val="visible"/>
                                      </p:to>
                                    </p:set>
                                    <p:animEffect transition="in" filter="fade">
                                      <p:cBhvr>
                                        <p:cTn id="37" dur="500"/>
                                        <p:tgtEl>
                                          <p:spTgt spid="144"/>
                                        </p:tgtEl>
                                      </p:cBhvr>
                                    </p:animEffect>
                                    <p:anim calcmode="lin" valueType="num">
                                      <p:cBhvr>
                                        <p:cTn id="38" dur="500" fill="hold"/>
                                        <p:tgtEl>
                                          <p:spTgt spid="144"/>
                                        </p:tgtEl>
                                        <p:attrNameLst>
                                          <p:attrName>ppt_x</p:attrName>
                                        </p:attrNameLst>
                                      </p:cBhvr>
                                      <p:tavLst>
                                        <p:tav tm="0">
                                          <p:val>
                                            <p:strVal val="#ppt_x"/>
                                          </p:val>
                                        </p:tav>
                                        <p:tav tm="100000">
                                          <p:val>
                                            <p:strVal val="#ppt_x"/>
                                          </p:val>
                                        </p:tav>
                                      </p:tavLst>
                                    </p:anim>
                                    <p:anim calcmode="lin" valueType="num">
                                      <p:cBhvr>
                                        <p:cTn id="39" dur="500" fill="hold"/>
                                        <p:tgtEl>
                                          <p:spTgt spid="14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41"/>
                                        </p:tgtEl>
                                        <p:attrNameLst>
                                          <p:attrName>style.visibility</p:attrName>
                                        </p:attrNameLst>
                                      </p:cBhvr>
                                      <p:to>
                                        <p:strVal val="visible"/>
                                      </p:to>
                                    </p:set>
                                    <p:animEffect transition="in" filter="fade">
                                      <p:cBhvr>
                                        <p:cTn id="42" dur="500"/>
                                        <p:tgtEl>
                                          <p:spTgt spid="141"/>
                                        </p:tgtEl>
                                      </p:cBhvr>
                                    </p:animEffect>
                                    <p:anim calcmode="lin" valueType="num">
                                      <p:cBhvr>
                                        <p:cTn id="43" dur="500" fill="hold"/>
                                        <p:tgtEl>
                                          <p:spTgt spid="141"/>
                                        </p:tgtEl>
                                        <p:attrNameLst>
                                          <p:attrName>ppt_x</p:attrName>
                                        </p:attrNameLst>
                                      </p:cBhvr>
                                      <p:tavLst>
                                        <p:tav tm="0">
                                          <p:val>
                                            <p:strVal val="#ppt_x"/>
                                          </p:val>
                                        </p:tav>
                                        <p:tav tm="100000">
                                          <p:val>
                                            <p:strVal val="#ppt_x"/>
                                          </p:val>
                                        </p:tav>
                                      </p:tavLst>
                                    </p:anim>
                                    <p:anim calcmode="lin" valueType="num">
                                      <p:cBhvr>
                                        <p:cTn id="44" dur="500" fill="hold"/>
                                        <p:tgtEl>
                                          <p:spTgt spid="14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51"/>
                                        </p:tgtEl>
                                        <p:attrNameLst>
                                          <p:attrName>style.visibility</p:attrName>
                                        </p:attrNameLst>
                                      </p:cBhvr>
                                      <p:to>
                                        <p:strVal val="visible"/>
                                      </p:to>
                                    </p:set>
                                    <p:animEffect transition="in" filter="fade">
                                      <p:cBhvr>
                                        <p:cTn id="47" dur="500"/>
                                        <p:tgtEl>
                                          <p:spTgt spid="151"/>
                                        </p:tgtEl>
                                      </p:cBhvr>
                                    </p:animEffect>
                                    <p:anim calcmode="lin" valueType="num">
                                      <p:cBhvr>
                                        <p:cTn id="48" dur="500" fill="hold"/>
                                        <p:tgtEl>
                                          <p:spTgt spid="151"/>
                                        </p:tgtEl>
                                        <p:attrNameLst>
                                          <p:attrName>ppt_x</p:attrName>
                                        </p:attrNameLst>
                                      </p:cBhvr>
                                      <p:tavLst>
                                        <p:tav tm="0">
                                          <p:val>
                                            <p:strVal val="#ppt_x"/>
                                          </p:val>
                                        </p:tav>
                                        <p:tav tm="100000">
                                          <p:val>
                                            <p:strVal val="#ppt_x"/>
                                          </p:val>
                                        </p:tav>
                                      </p:tavLst>
                                    </p:anim>
                                    <p:anim calcmode="lin" valueType="num">
                                      <p:cBhvr>
                                        <p:cTn id="49" dur="500" fill="hold"/>
                                        <p:tgtEl>
                                          <p:spTgt spid="15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52"/>
                                        </p:tgtEl>
                                        <p:attrNameLst>
                                          <p:attrName>style.visibility</p:attrName>
                                        </p:attrNameLst>
                                      </p:cBhvr>
                                      <p:to>
                                        <p:strVal val="visible"/>
                                      </p:to>
                                    </p:set>
                                    <p:animEffect transition="in" filter="fade">
                                      <p:cBhvr>
                                        <p:cTn id="52" dur="500"/>
                                        <p:tgtEl>
                                          <p:spTgt spid="152"/>
                                        </p:tgtEl>
                                      </p:cBhvr>
                                    </p:animEffect>
                                    <p:anim calcmode="lin" valueType="num">
                                      <p:cBhvr>
                                        <p:cTn id="53" dur="500" fill="hold"/>
                                        <p:tgtEl>
                                          <p:spTgt spid="152"/>
                                        </p:tgtEl>
                                        <p:attrNameLst>
                                          <p:attrName>ppt_x</p:attrName>
                                        </p:attrNameLst>
                                      </p:cBhvr>
                                      <p:tavLst>
                                        <p:tav tm="0">
                                          <p:val>
                                            <p:strVal val="#ppt_x"/>
                                          </p:val>
                                        </p:tav>
                                        <p:tav tm="100000">
                                          <p:val>
                                            <p:strVal val="#ppt_x"/>
                                          </p:val>
                                        </p:tav>
                                      </p:tavLst>
                                    </p:anim>
                                    <p:anim calcmode="lin" valueType="num">
                                      <p:cBhvr>
                                        <p:cTn id="54" dur="500" fill="hold"/>
                                        <p:tgtEl>
                                          <p:spTgt spid="15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40"/>
                                        </p:tgtEl>
                                        <p:attrNameLst>
                                          <p:attrName>style.visibility</p:attrName>
                                        </p:attrNameLst>
                                      </p:cBhvr>
                                      <p:to>
                                        <p:strVal val="visible"/>
                                      </p:to>
                                    </p:set>
                                    <p:animEffect transition="in" filter="fade">
                                      <p:cBhvr>
                                        <p:cTn id="57" dur="500"/>
                                        <p:tgtEl>
                                          <p:spTgt spid="140"/>
                                        </p:tgtEl>
                                      </p:cBhvr>
                                    </p:animEffect>
                                    <p:anim calcmode="lin" valueType="num">
                                      <p:cBhvr>
                                        <p:cTn id="58" dur="500" fill="hold"/>
                                        <p:tgtEl>
                                          <p:spTgt spid="140"/>
                                        </p:tgtEl>
                                        <p:attrNameLst>
                                          <p:attrName>ppt_x</p:attrName>
                                        </p:attrNameLst>
                                      </p:cBhvr>
                                      <p:tavLst>
                                        <p:tav tm="0">
                                          <p:val>
                                            <p:strVal val="#ppt_x"/>
                                          </p:val>
                                        </p:tav>
                                        <p:tav tm="100000">
                                          <p:val>
                                            <p:strVal val="#ppt_x"/>
                                          </p:val>
                                        </p:tav>
                                      </p:tavLst>
                                    </p:anim>
                                    <p:anim calcmode="lin" valueType="num">
                                      <p:cBhvr>
                                        <p:cTn id="59" dur="500" fill="hold"/>
                                        <p:tgtEl>
                                          <p:spTgt spid="14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58"/>
                                        </p:tgtEl>
                                        <p:attrNameLst>
                                          <p:attrName>style.visibility</p:attrName>
                                        </p:attrNameLst>
                                      </p:cBhvr>
                                      <p:to>
                                        <p:strVal val="visible"/>
                                      </p:to>
                                    </p:set>
                                    <p:animEffect transition="in" filter="fade">
                                      <p:cBhvr>
                                        <p:cTn id="62" dur="500"/>
                                        <p:tgtEl>
                                          <p:spTgt spid="158"/>
                                        </p:tgtEl>
                                      </p:cBhvr>
                                    </p:animEffect>
                                    <p:anim calcmode="lin" valueType="num">
                                      <p:cBhvr>
                                        <p:cTn id="63" dur="500" fill="hold"/>
                                        <p:tgtEl>
                                          <p:spTgt spid="158"/>
                                        </p:tgtEl>
                                        <p:attrNameLst>
                                          <p:attrName>ppt_x</p:attrName>
                                        </p:attrNameLst>
                                      </p:cBhvr>
                                      <p:tavLst>
                                        <p:tav tm="0">
                                          <p:val>
                                            <p:strVal val="#ppt_x"/>
                                          </p:val>
                                        </p:tav>
                                        <p:tav tm="100000">
                                          <p:val>
                                            <p:strVal val="#ppt_x"/>
                                          </p:val>
                                        </p:tav>
                                      </p:tavLst>
                                    </p:anim>
                                    <p:anim calcmode="lin" valueType="num">
                                      <p:cBhvr>
                                        <p:cTn id="64"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51" grpId="0"/>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24271" t="5185" r="24271" b="5185"/>
          <a:stretch/>
        </p:blipFill>
        <p:spPr>
          <a:xfrm>
            <a:off x="1028698" y="898804"/>
            <a:ext cx="4648200" cy="4554106"/>
          </a:xfrm>
          <a:prstGeom prst="rect">
            <a:avLst/>
          </a:prstGeom>
        </p:spPr>
      </p:pic>
      <p:sp>
        <p:nvSpPr>
          <p:cNvPr id="20" name="Rectangle 3"/>
          <p:cNvSpPr txBox="1">
            <a:spLocks noChangeArrowheads="1"/>
          </p:cNvSpPr>
          <p:nvPr/>
        </p:nvSpPr>
        <p:spPr bwMode="auto">
          <a:xfrm>
            <a:off x="5906746" y="1651273"/>
            <a:ext cx="5219699" cy="3049169"/>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zh-CN" altLang="en-US" sz="2600" b="0" dirty="0">
                <a:effectLst/>
              </a:rPr>
              <a:t>大数据新词。数据身份被认为是</a:t>
            </a:r>
            <a:r>
              <a:rPr lang="zh-CN" altLang="en-US" sz="2800" dirty="0">
                <a:solidFill>
                  <a:srgbClr val="B04474"/>
                </a:solidFill>
                <a:effectLst/>
              </a:rPr>
              <a:t>真实身份信息浓缩为数字代码</a:t>
            </a:r>
            <a:r>
              <a:rPr lang="zh-CN" altLang="en-US" sz="2600" b="0" dirty="0">
                <a:effectLst/>
              </a:rPr>
              <a:t>，形成可通过网络、相关设备等查询和识别的</a:t>
            </a:r>
            <a:r>
              <a:rPr lang="zh-CN" altLang="en-US" sz="2800" dirty="0">
                <a:solidFill>
                  <a:srgbClr val="B04474"/>
                </a:solidFill>
                <a:effectLst/>
              </a:rPr>
              <a:t>公共密钥</a:t>
            </a:r>
            <a:r>
              <a:rPr lang="zh-CN" altLang="en-US" sz="2600" b="0" dirty="0">
                <a:effectLst/>
              </a:rPr>
              <a:t>。与传统身份系统相比，数字身份</a:t>
            </a:r>
            <a:r>
              <a:rPr lang="zh-CN" altLang="en-US" sz="2800" dirty="0">
                <a:solidFill>
                  <a:srgbClr val="B04474"/>
                </a:solidFill>
                <a:effectLst/>
              </a:rPr>
              <a:t>有助于大幅提高整体社会效率</a:t>
            </a:r>
            <a:r>
              <a:rPr lang="zh-CN" altLang="en-US" sz="2600" b="0" dirty="0">
                <a:effectLst/>
              </a:rPr>
              <a:t>，最大化释放经济潜力和用户价值。</a:t>
            </a:r>
            <a:endParaRPr lang="en-US" altLang="zh-CN" sz="2600" b="0" dirty="0">
              <a:effectLst/>
              <a:latin typeface="Calibri" panose="020F0502020204030204" pitchFamily="34" charset="0"/>
            </a:endParaRPr>
          </a:p>
        </p:txBody>
      </p:sp>
      <p:sp>
        <p:nvSpPr>
          <p:cNvPr id="2" name="文本框 1"/>
          <p:cNvSpPr txBox="1"/>
          <p:nvPr/>
        </p:nvSpPr>
        <p:spPr>
          <a:xfrm>
            <a:off x="1721581" y="2099938"/>
            <a:ext cx="3262433" cy="1015663"/>
          </a:xfrm>
          <a:prstGeom prst="rect">
            <a:avLst/>
          </a:prstGeom>
          <a:noFill/>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数字身份</a:t>
            </a:r>
          </a:p>
        </p:txBody>
      </p:sp>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183DA4B2-34C4-4315-AB0C-8306AD56ADC2}"/>
                  </a:ext>
                </a:extLst>
              </p14:cNvPr>
              <p14:cNvContentPartPr/>
              <p14:nvPr/>
            </p14:nvContentPartPr>
            <p14:xfrm>
              <a:off x="7501864" y="1688601"/>
              <a:ext cx="2520" cy="2880"/>
            </p14:xfrm>
          </p:contentPart>
        </mc:Choice>
        <mc:Fallback xmlns="">
          <p:pic>
            <p:nvPicPr>
              <p:cNvPr id="3" name="墨迹 2">
                <a:extLst>
                  <a:ext uri="{FF2B5EF4-FFF2-40B4-BE49-F238E27FC236}">
                    <a16:creationId xmlns:a16="http://schemas.microsoft.com/office/drawing/2014/main" id="{183DA4B2-34C4-4315-AB0C-8306AD56ADC2}"/>
                  </a:ext>
                </a:extLst>
              </p:cNvPr>
              <p:cNvPicPr/>
              <p:nvPr/>
            </p:nvPicPr>
            <p:blipFill>
              <a:blip r:embed="rId5"/>
              <a:stretch>
                <a:fillRect/>
              </a:stretch>
            </p:blipFill>
            <p:spPr>
              <a:xfrm>
                <a:off x="7493224" y="1679601"/>
                <a:ext cx="20160" cy="20520"/>
              </a:xfrm>
              <a:prstGeom prst="rect">
                <a:avLst/>
              </a:prstGeom>
            </p:spPr>
          </p:pic>
        </mc:Fallback>
      </mc:AlternateContent>
      <p:grpSp>
        <p:nvGrpSpPr>
          <p:cNvPr id="6" name="组合 5">
            <a:extLst>
              <a:ext uri="{FF2B5EF4-FFF2-40B4-BE49-F238E27FC236}">
                <a16:creationId xmlns:a16="http://schemas.microsoft.com/office/drawing/2014/main" id="{030C30B4-E2FD-436F-8599-2B9E2FA911F3}"/>
              </a:ext>
            </a:extLst>
          </p:cNvPr>
          <p:cNvGrpSpPr/>
          <p:nvPr/>
        </p:nvGrpSpPr>
        <p:grpSpPr>
          <a:xfrm>
            <a:off x="7210984" y="1715601"/>
            <a:ext cx="78840" cy="16920"/>
            <a:chOff x="7210984" y="1715601"/>
            <a:chExt cx="78840" cy="16920"/>
          </a:xfrm>
        </p:grpSpPr>
        <mc:AlternateContent xmlns:mc="http://schemas.openxmlformats.org/markup-compatibility/2006" xmlns:p14="http://schemas.microsoft.com/office/powerpoint/2010/main">
          <mc:Choice Requires="p14">
            <p:contentPart p14:bwMode="auto" r:id="rId6">
              <p14:nvContentPartPr>
                <p14:cNvPr id="4" name="墨迹 3">
                  <a:extLst>
                    <a:ext uri="{FF2B5EF4-FFF2-40B4-BE49-F238E27FC236}">
                      <a16:creationId xmlns:a16="http://schemas.microsoft.com/office/drawing/2014/main" id="{C29F7B08-E61D-4F91-86C2-44803977D3BE}"/>
                    </a:ext>
                  </a:extLst>
                </p14:cNvPr>
                <p14:cNvContentPartPr/>
                <p14:nvPr/>
              </p14:nvContentPartPr>
              <p14:xfrm>
                <a:off x="7256344" y="1724241"/>
                <a:ext cx="33480" cy="8280"/>
              </p14:xfrm>
            </p:contentPart>
          </mc:Choice>
          <mc:Fallback xmlns="">
            <p:pic>
              <p:nvPicPr>
                <p:cNvPr id="4" name="墨迹 3">
                  <a:extLst>
                    <a:ext uri="{FF2B5EF4-FFF2-40B4-BE49-F238E27FC236}">
                      <a16:creationId xmlns:a16="http://schemas.microsoft.com/office/drawing/2014/main" id="{C29F7B08-E61D-4F91-86C2-44803977D3BE}"/>
                    </a:ext>
                  </a:extLst>
                </p:cNvPr>
                <p:cNvPicPr/>
                <p:nvPr/>
              </p:nvPicPr>
              <p:blipFill>
                <a:blip r:embed="rId7"/>
                <a:stretch>
                  <a:fillRect/>
                </a:stretch>
              </p:blipFill>
              <p:spPr>
                <a:xfrm>
                  <a:off x="7247704" y="1715241"/>
                  <a:ext cx="511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墨迹 4">
                  <a:extLst>
                    <a:ext uri="{FF2B5EF4-FFF2-40B4-BE49-F238E27FC236}">
                      <a16:creationId xmlns:a16="http://schemas.microsoft.com/office/drawing/2014/main" id="{DDBA2491-CCFB-4774-9A41-D9E1CBDB7C10}"/>
                    </a:ext>
                  </a:extLst>
                </p14:cNvPr>
                <p14:cNvContentPartPr/>
                <p14:nvPr/>
              </p14:nvContentPartPr>
              <p14:xfrm>
                <a:off x="7210984" y="1715601"/>
                <a:ext cx="20880" cy="3600"/>
              </p14:xfrm>
            </p:contentPart>
          </mc:Choice>
          <mc:Fallback xmlns="">
            <p:pic>
              <p:nvPicPr>
                <p:cNvPr id="5" name="墨迹 4">
                  <a:extLst>
                    <a:ext uri="{FF2B5EF4-FFF2-40B4-BE49-F238E27FC236}">
                      <a16:creationId xmlns:a16="http://schemas.microsoft.com/office/drawing/2014/main" id="{DDBA2491-CCFB-4774-9A41-D9E1CBDB7C10}"/>
                    </a:ext>
                  </a:extLst>
                </p:cNvPr>
                <p:cNvPicPr/>
                <p:nvPr/>
              </p:nvPicPr>
              <p:blipFill>
                <a:blip r:embed="rId9"/>
                <a:stretch>
                  <a:fillRect/>
                </a:stretch>
              </p:blipFill>
              <p:spPr>
                <a:xfrm>
                  <a:off x="7201984" y="1706601"/>
                  <a:ext cx="38520" cy="21240"/>
                </a:xfrm>
                <a:prstGeom prst="rect">
                  <a:avLst/>
                </a:prstGeom>
              </p:spPr>
            </p:pic>
          </mc:Fallback>
        </mc:AlternateContent>
      </p:grpSp>
      <p:sp>
        <p:nvSpPr>
          <p:cNvPr id="14" name="TextBox 62">
            <a:extLst>
              <a:ext uri="{FF2B5EF4-FFF2-40B4-BE49-F238E27FC236}">
                <a16:creationId xmlns:a16="http://schemas.microsoft.com/office/drawing/2014/main" id="{4C9CAEF0-4C68-4CC0-856E-B987E7944117}"/>
              </a:ext>
            </a:extLst>
          </p:cNvPr>
          <p:cNvSpPr txBox="1"/>
          <p:nvPr/>
        </p:nvSpPr>
        <p:spPr>
          <a:xfrm>
            <a:off x="2010950" y="3144216"/>
            <a:ext cx="1657597" cy="446276"/>
          </a:xfrm>
          <a:prstGeom prst="rect">
            <a:avLst/>
          </a:prstGeom>
        </p:spPr>
        <p:txBody>
          <a:bodyPr wrap="square" rtlCol="0">
            <a:spAutoFit/>
          </a:bodyPr>
          <a:lstStyle/>
          <a:p>
            <a:pPr>
              <a:buClr>
                <a:srgbClr val="C35954"/>
              </a:buClr>
              <a:buSzPct val="120000"/>
            </a:pPr>
            <a:r>
              <a:rPr lang="zh-CN" altLang="en-US" sz="2300" b="1" dirty="0">
                <a:solidFill>
                  <a:srgbClr val="FFFF00"/>
                </a:solidFill>
                <a:latin typeface="Calibri" panose="020F0502020204030204" pitchFamily="34" charset="0"/>
              </a:rPr>
              <a:t>个人身份</a:t>
            </a:r>
            <a:endParaRPr lang="en-US" altLang="ko-KR" sz="2300" b="1" dirty="0">
              <a:solidFill>
                <a:srgbClr val="FFFF00"/>
              </a:solidFill>
              <a:latin typeface="Calibri" panose="020F0502020204030204" pitchFamily="34" charset="0"/>
            </a:endParaRPr>
          </a:p>
        </p:txBody>
      </p:sp>
      <p:sp>
        <p:nvSpPr>
          <p:cNvPr id="15" name="文本框 14">
            <a:extLst>
              <a:ext uri="{FF2B5EF4-FFF2-40B4-BE49-F238E27FC236}">
                <a16:creationId xmlns:a16="http://schemas.microsoft.com/office/drawing/2014/main" id="{38693736-B1BA-4527-943A-4A9EFE241A47}"/>
              </a:ext>
            </a:extLst>
          </p:cNvPr>
          <p:cNvSpPr txBox="1"/>
          <p:nvPr/>
        </p:nvSpPr>
        <p:spPr>
          <a:xfrm>
            <a:off x="3235879" y="3408189"/>
            <a:ext cx="4882038" cy="461665"/>
          </a:xfrm>
          <a:prstGeom prst="rect">
            <a:avLst/>
          </a:prstGeom>
          <a:noFill/>
        </p:spPr>
        <p:txBody>
          <a:bodyPr wrap="square" rtlCol="0">
            <a:spAutoFit/>
          </a:bodyPr>
          <a:lstStyle/>
          <a:p>
            <a:r>
              <a:rPr lang="zh-CN" altLang="en-US" sz="2400" b="1" dirty="0">
                <a:solidFill>
                  <a:srgbClr val="FFFF00"/>
                </a:solidFill>
              </a:rPr>
              <a:t>公司主体</a:t>
            </a:r>
          </a:p>
        </p:txBody>
      </p:sp>
      <p:sp>
        <p:nvSpPr>
          <p:cNvPr id="16" name="文本框 15">
            <a:extLst>
              <a:ext uri="{FF2B5EF4-FFF2-40B4-BE49-F238E27FC236}">
                <a16:creationId xmlns:a16="http://schemas.microsoft.com/office/drawing/2014/main" id="{D8A12A6E-CE2C-4D2D-ABEE-99913A0F99A7}"/>
              </a:ext>
            </a:extLst>
          </p:cNvPr>
          <p:cNvSpPr txBox="1"/>
          <p:nvPr/>
        </p:nvSpPr>
        <p:spPr>
          <a:xfrm>
            <a:off x="2443617" y="3822591"/>
            <a:ext cx="2179674" cy="415498"/>
          </a:xfrm>
          <a:prstGeom prst="rect">
            <a:avLst/>
          </a:prstGeom>
          <a:noFill/>
        </p:spPr>
        <p:txBody>
          <a:bodyPr wrap="square" rtlCol="0">
            <a:spAutoFit/>
          </a:bodyPr>
          <a:lstStyle/>
          <a:p>
            <a:r>
              <a:rPr lang="zh-CN" altLang="en-US" sz="2100" dirty="0">
                <a:solidFill>
                  <a:srgbClr val="FFFF00"/>
                </a:solidFill>
              </a:rPr>
              <a:t>物和资产</a:t>
            </a:r>
          </a:p>
        </p:txBody>
      </p:sp>
    </p:spTree>
    <p:extLst>
      <p:ext uri="{BB962C8B-B14F-4D97-AF65-F5344CB8AC3E}">
        <p14:creationId xmlns:p14="http://schemas.microsoft.com/office/powerpoint/2010/main" val="2581000106"/>
      </p:ext>
    </p:extLst>
  </p:cSld>
  <p:clrMapOvr>
    <a:masterClrMapping/>
  </p:clrMapOvr>
  <p:transition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90"/>
                                          </p:val>
                                        </p:tav>
                                        <p:tav tm="100000">
                                          <p:val>
                                            <p:fltVal val="0"/>
                                          </p:val>
                                        </p:tav>
                                      </p:tavLst>
                                    </p:anim>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anim calcmode="lin" valueType="num">
                                      <p:cBhvr>
                                        <p:cTn id="21" dur="500" fill="hold"/>
                                        <p:tgtEl>
                                          <p:spTgt spid="20"/>
                                        </p:tgtEl>
                                        <p:attrNameLst>
                                          <p:attrName>ppt_x</p:attrName>
                                        </p:attrNameLst>
                                      </p:cBhvr>
                                      <p:tavLst>
                                        <p:tav tm="0">
                                          <p:val>
                                            <p:strVal val="#ppt_x"/>
                                          </p:val>
                                        </p:tav>
                                        <p:tav tm="100000">
                                          <p:val>
                                            <p:strVal val="#ppt_x"/>
                                          </p:val>
                                        </p:tav>
                                      </p:tavLst>
                                    </p:anim>
                                    <p:anim calcmode="lin" valueType="num">
                                      <p:cBhvr>
                                        <p:cTn id="22" dur="500" fill="hold"/>
                                        <p:tgtEl>
                                          <p:spTgt spid="2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24271" t="5185" r="24271" b="5185"/>
          <a:stretch/>
        </p:blipFill>
        <p:spPr>
          <a:xfrm>
            <a:off x="2382934" y="276199"/>
            <a:ext cx="6592724" cy="6459268"/>
          </a:xfrm>
          <a:prstGeom prst="rect">
            <a:avLst/>
          </a:prstGeom>
          <a:noFill/>
          <a:scene3d>
            <a:camera prst="perspectiveRight"/>
            <a:lightRig rig="threePt" dir="t"/>
          </a:scene3d>
        </p:spPr>
      </p:pic>
      <p:sp>
        <p:nvSpPr>
          <p:cNvPr id="20" name="Rectangle 3"/>
          <p:cNvSpPr txBox="1">
            <a:spLocks noChangeArrowheads="1"/>
          </p:cNvSpPr>
          <p:nvPr/>
        </p:nvSpPr>
        <p:spPr bwMode="auto">
          <a:xfrm>
            <a:off x="8434634" y="1694976"/>
            <a:ext cx="3645605" cy="3418501"/>
          </a:xfrm>
          <a:prstGeom prst="rect">
            <a:avLst/>
          </a:prstGeom>
          <a:noFill/>
          <a:scene3d>
            <a:camera prst="perspectiveRight"/>
            <a:lightRig rig="threePt" dir="t"/>
          </a:scene3d>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zh-CN" altLang="en-US" sz="2400" b="0" dirty="0">
                <a:solidFill>
                  <a:schemeClr val="bg1">
                    <a:alpha val="40000"/>
                  </a:schemeClr>
                </a:solidFill>
                <a:effectLst/>
              </a:rPr>
              <a:t>大数据新词。数据身份被认为是</a:t>
            </a:r>
            <a:r>
              <a:rPr lang="zh-CN" altLang="en-US" sz="2400" dirty="0">
                <a:solidFill>
                  <a:srgbClr val="B04474">
                    <a:alpha val="40000"/>
                  </a:srgbClr>
                </a:solidFill>
                <a:effectLst/>
              </a:rPr>
              <a:t>真实身份信息浓缩为数字代码</a:t>
            </a:r>
            <a:r>
              <a:rPr lang="zh-CN" altLang="en-US" sz="2400" b="0" dirty="0">
                <a:solidFill>
                  <a:schemeClr val="bg1">
                    <a:alpha val="40000"/>
                  </a:schemeClr>
                </a:solidFill>
                <a:effectLst/>
              </a:rPr>
              <a:t>，形成可通过网络、相关设备等查询和识别的</a:t>
            </a:r>
            <a:r>
              <a:rPr lang="zh-CN" altLang="en-US" sz="2500" dirty="0">
                <a:solidFill>
                  <a:srgbClr val="B04474"/>
                </a:solidFill>
                <a:effectLst/>
              </a:rPr>
              <a:t>公共密钥</a:t>
            </a:r>
            <a:r>
              <a:rPr lang="zh-CN" altLang="en-US" sz="2400" b="0" dirty="0">
                <a:solidFill>
                  <a:schemeClr val="bg1">
                    <a:alpha val="40000"/>
                  </a:schemeClr>
                </a:solidFill>
                <a:effectLst/>
              </a:rPr>
              <a:t>。与传统身份系统相比，数字身份</a:t>
            </a:r>
            <a:r>
              <a:rPr lang="zh-CN" altLang="en-US" sz="2400" dirty="0">
                <a:solidFill>
                  <a:srgbClr val="B04474">
                    <a:alpha val="40000"/>
                  </a:srgbClr>
                </a:solidFill>
                <a:effectLst/>
              </a:rPr>
              <a:t>有助于大幅提高整体社会效率</a:t>
            </a:r>
            <a:r>
              <a:rPr lang="zh-CN" altLang="en-US" sz="2400" b="0" dirty="0">
                <a:solidFill>
                  <a:schemeClr val="bg1">
                    <a:alpha val="40000"/>
                  </a:schemeClr>
                </a:solidFill>
                <a:effectLst/>
              </a:rPr>
              <a:t>，最大化释放经济潜力和用户价值。</a:t>
            </a:r>
            <a:endParaRPr lang="en-US" altLang="zh-CN" sz="2400" b="0" dirty="0">
              <a:solidFill>
                <a:schemeClr val="bg1">
                  <a:alpha val="40000"/>
                </a:schemeClr>
              </a:solidFill>
              <a:effectLst/>
              <a:latin typeface="Calibri" panose="020F0502020204030204" pitchFamily="34" charset="0"/>
            </a:endParaRPr>
          </a:p>
        </p:txBody>
      </p:sp>
      <p:sp>
        <p:nvSpPr>
          <p:cNvPr id="2" name="文本框 1"/>
          <p:cNvSpPr txBox="1"/>
          <p:nvPr/>
        </p:nvSpPr>
        <p:spPr>
          <a:xfrm>
            <a:off x="3276704" y="2844224"/>
            <a:ext cx="4533988" cy="1169551"/>
          </a:xfrm>
          <a:prstGeom prst="rect">
            <a:avLst/>
          </a:prstGeom>
          <a:noFill/>
          <a:scene3d>
            <a:camera prst="perspectiveRight"/>
            <a:lightRig rig="threePt" dir="t"/>
          </a:scene3d>
        </p:spPr>
        <p:txBody>
          <a:bodyPr wrap="square" rtlCol="0">
            <a:spAutoFit/>
          </a:bodyPr>
          <a:lstStyle/>
          <a:p>
            <a:pPr algn="ctr"/>
            <a:r>
              <a:rPr lang="zh-CN" altLang="en-US" sz="7000" dirty="0">
                <a:solidFill>
                  <a:schemeClr val="bg1">
                    <a:lumMod val="95000"/>
                    <a:alpha val="50000"/>
                  </a:schemeClr>
                </a:solidFill>
                <a:latin typeface="微软雅黑" panose="020B0503020204020204" pitchFamily="34" charset="-122"/>
                <a:ea typeface="微软雅黑" panose="020B0503020204020204" pitchFamily="34" charset="-122"/>
              </a:rPr>
              <a:t>数字身份</a:t>
            </a:r>
          </a:p>
        </p:txBody>
      </p:sp>
      <p:sp>
        <p:nvSpPr>
          <p:cNvPr id="11" name="矩形: 一个圆顶角，剪去另一个顶角 10">
            <a:extLst>
              <a:ext uri="{FF2B5EF4-FFF2-40B4-BE49-F238E27FC236}">
                <a16:creationId xmlns:a16="http://schemas.microsoft.com/office/drawing/2014/main" id="{7585EB9F-4E9B-4AE8-B7DB-F676F4ABF833}"/>
              </a:ext>
            </a:extLst>
          </p:cNvPr>
          <p:cNvSpPr/>
          <p:nvPr/>
        </p:nvSpPr>
        <p:spPr>
          <a:xfrm>
            <a:off x="617925" y="900732"/>
            <a:ext cx="6270175" cy="5210201"/>
          </a:xfrm>
          <a:prstGeom prst="snipRoundRect">
            <a:avLst>
              <a:gd name="adj1" fmla="val 16667"/>
              <a:gd name="adj2" fmla="val 16667"/>
            </a:avLst>
          </a:prstGeom>
          <a:solidFill>
            <a:schemeClr val="accent1">
              <a:lumMod val="75000"/>
              <a:shade val="30000"/>
              <a:satMod val="115000"/>
              <a:alpha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632C3D61-EFD1-427A-AD36-C821A1D3B0ED}"/>
              </a:ext>
            </a:extLst>
          </p:cNvPr>
          <p:cNvSpPr txBox="1"/>
          <p:nvPr/>
        </p:nvSpPr>
        <p:spPr>
          <a:xfrm>
            <a:off x="755189" y="1035925"/>
            <a:ext cx="6270175" cy="4939814"/>
          </a:xfrm>
          <a:prstGeom prst="rect">
            <a:avLst/>
          </a:prstGeom>
          <a:noFill/>
        </p:spPr>
        <p:txBody>
          <a:bodyPr wrap="square" rtlCol="0">
            <a:spAutoFit/>
          </a:bodyPr>
          <a:lstStyle/>
          <a:p>
            <a:r>
              <a:rPr lang="zh-CN" altLang="en-US" sz="3500" b="1" dirty="0">
                <a:solidFill>
                  <a:srgbClr val="B04474"/>
                </a:solidFill>
              </a:rPr>
              <a:t>公私密钥</a:t>
            </a:r>
            <a:endParaRPr lang="en-US" altLang="zh-CN" sz="3500" b="1" dirty="0">
              <a:solidFill>
                <a:srgbClr val="B04474"/>
              </a:solidFill>
            </a:endParaRPr>
          </a:p>
          <a:p>
            <a:r>
              <a:rPr lang="zh-CN" altLang="en-US" sz="3500" b="1" dirty="0">
                <a:solidFill>
                  <a:schemeClr val="bg1"/>
                </a:solidFill>
              </a:rPr>
              <a:t>公共密钥密码术利用</a:t>
            </a:r>
            <a:r>
              <a:rPr lang="zh-CN" altLang="en-US" sz="3500" b="1" dirty="0">
                <a:solidFill>
                  <a:srgbClr val="B04474"/>
                </a:solidFill>
              </a:rPr>
              <a:t>两个密钥</a:t>
            </a:r>
            <a:r>
              <a:rPr lang="zh-CN" altLang="en-US" sz="3500" b="1" dirty="0">
                <a:solidFill>
                  <a:schemeClr val="bg1"/>
                </a:solidFill>
              </a:rPr>
              <a:t>取代常规的一个密钥：一个公共密钥被用来加密数据，而另一个私人密钥被用来解密数据。这两个密钥在数字上相关，但是即便使用许多计算机协同运算，要想从公共密钥中逆算出对应的私人密钥也是不现实的。</a:t>
            </a:r>
          </a:p>
        </p:txBody>
      </p:sp>
    </p:spTree>
    <p:extLst>
      <p:ext uri="{BB962C8B-B14F-4D97-AF65-F5344CB8AC3E}">
        <p14:creationId xmlns:p14="http://schemas.microsoft.com/office/powerpoint/2010/main" val="18317406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4174" y="2619716"/>
            <a:ext cx="4806261" cy="759293"/>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4513944" y="3562302"/>
            <a:ext cx="5375726"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zh-CN" altLang="en-US" dirty="0">
                <a:effectLst/>
                <a:latin typeface="Calibri" panose="020F0502020204030204" pitchFamily="34" charset="0"/>
              </a:rPr>
              <a:t>数字身份的发展</a:t>
            </a:r>
            <a:endParaRPr lang="en-US" altLang="ko-KR" dirty="0">
              <a:effectLst/>
              <a:latin typeface="Calibri" panose="020F0502020204030204" pitchFamily="34" charset="0"/>
            </a:endParaRPr>
          </a:p>
        </p:txBody>
      </p:sp>
      <p:cxnSp>
        <p:nvCxnSpPr>
          <p:cNvPr id="5" name="Straight Connector 4"/>
          <p:cNvCxnSpPr/>
          <p:nvPr/>
        </p:nvCxnSpPr>
        <p:spPr>
          <a:xfrm>
            <a:off x="4585142" y="4333925"/>
            <a:ext cx="522332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4513943" y="2619717"/>
            <a:ext cx="1077231"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dirty="0">
                <a:effectLst/>
                <a:latin typeface="微软雅黑" panose="020B0503020204020204" pitchFamily="34" charset="-122"/>
                <a:ea typeface="微软雅黑" panose="020B0503020204020204" pitchFamily="34" charset="-122"/>
              </a:rPr>
              <a:t>02</a:t>
            </a:r>
          </a:p>
        </p:txBody>
      </p:sp>
      <p:sp>
        <p:nvSpPr>
          <p:cNvPr id="7" name="Rectangle 3"/>
          <p:cNvSpPr txBox="1">
            <a:spLocks noChangeArrowheads="1"/>
          </p:cNvSpPr>
          <p:nvPr/>
        </p:nvSpPr>
        <p:spPr bwMode="auto">
          <a:xfrm>
            <a:off x="2109469" y="2784135"/>
            <a:ext cx="2475673" cy="4638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zh-CN" altLang="en-US" sz="1200" b="0" dirty="0">
                <a:solidFill>
                  <a:srgbClr val="532F3D"/>
                </a:solidFill>
                <a:effectLst/>
                <a:latin typeface="+mn-ea"/>
                <a:ea typeface="+mn-ea"/>
              </a:rPr>
              <a:t>数字身份的发展细分为四个阶段</a:t>
            </a:r>
            <a:endParaRPr lang="en-US" altLang="zh-CN" sz="1200" b="0" dirty="0">
              <a:solidFill>
                <a:srgbClr val="532F3D"/>
              </a:solidFill>
              <a:effectLst/>
              <a:latin typeface="+mn-ea"/>
              <a:ea typeface="+mn-ea"/>
            </a:endParaRPr>
          </a:p>
          <a:p>
            <a:pPr algn="r" latinLnBrk="0"/>
            <a:r>
              <a:rPr lang="zh-CN" altLang="en-US" sz="1200" b="0" dirty="0">
                <a:solidFill>
                  <a:srgbClr val="532F3D"/>
                </a:solidFill>
                <a:effectLst/>
                <a:latin typeface="+mn-ea"/>
                <a:ea typeface="+mn-ea"/>
              </a:rPr>
              <a:t>但主要概括为三个阶段</a:t>
            </a:r>
            <a:endParaRPr lang="en-US" altLang="ko-KR" sz="1200" b="0" dirty="0">
              <a:solidFill>
                <a:srgbClr val="532F3D"/>
              </a:solidFill>
              <a:effectLst/>
              <a:latin typeface="+mn-ea"/>
              <a:ea typeface="+mn-ea"/>
            </a:endParaRPr>
          </a:p>
        </p:txBody>
      </p:sp>
      <p:sp>
        <p:nvSpPr>
          <p:cNvPr id="8" name="Rectangle 3"/>
          <p:cNvSpPr txBox="1">
            <a:spLocks noChangeArrowheads="1"/>
          </p:cNvSpPr>
          <p:nvPr/>
        </p:nvSpPr>
        <p:spPr bwMode="auto">
          <a:xfrm>
            <a:off x="4513943" y="4423607"/>
            <a:ext cx="6230256" cy="37151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zh-CN" altLang="en-US" sz="1800" b="0" dirty="0">
                <a:solidFill>
                  <a:schemeClr val="bg1">
                    <a:lumMod val="95000"/>
                  </a:schemeClr>
                </a:solidFill>
                <a:effectLst/>
                <a:latin typeface="微软雅黑" panose="020B0503020204020204" pitchFamily="34" charset="-122"/>
                <a:ea typeface="微软雅黑" panose="020B0503020204020204" pitchFamily="34" charset="-122"/>
              </a:rPr>
              <a:t>中心化身份  联盟身份  以用户为中心的身份  自我主权身份</a:t>
            </a:r>
          </a:p>
        </p:txBody>
      </p:sp>
    </p:spTree>
    <p:extLst>
      <p:ext uri="{BB962C8B-B14F-4D97-AF65-F5344CB8AC3E}">
        <p14:creationId xmlns:p14="http://schemas.microsoft.com/office/powerpoint/2010/main" val="3240135998"/>
      </p:ext>
    </p:extLst>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anim calcmode="lin" valueType="num">
                                      <p:cBhvr>
                                        <p:cTn id="28" dur="500" fill="hold"/>
                                        <p:tgtEl>
                                          <p:spTgt spid="5"/>
                                        </p:tgtEl>
                                        <p:attrNameLst>
                                          <p:attrName>ppt_x</p:attrName>
                                        </p:attrNameLst>
                                      </p:cBhvr>
                                      <p:tavLst>
                                        <p:tav tm="0">
                                          <p:val>
                                            <p:strVal val="#ppt_x"/>
                                          </p:val>
                                        </p:tav>
                                        <p:tav tm="100000">
                                          <p:val>
                                            <p:strVal val="#ppt_x"/>
                                          </p:val>
                                        </p:tav>
                                      </p:tavLst>
                                    </p:anim>
                                    <p:anim calcmode="lin" valueType="num">
                                      <p:cBhvr>
                                        <p:cTn id="29" dur="5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矩形: 圆角 175">
            <a:extLst>
              <a:ext uri="{FF2B5EF4-FFF2-40B4-BE49-F238E27FC236}">
                <a16:creationId xmlns:a16="http://schemas.microsoft.com/office/drawing/2014/main" id="{6930B364-A19A-4AB2-B33B-CC48859540A4}"/>
              </a:ext>
            </a:extLst>
          </p:cNvPr>
          <p:cNvSpPr/>
          <p:nvPr/>
        </p:nvSpPr>
        <p:spPr>
          <a:xfrm>
            <a:off x="4216906" y="132078"/>
            <a:ext cx="7975094" cy="6532880"/>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圆角 172">
            <a:extLst>
              <a:ext uri="{FF2B5EF4-FFF2-40B4-BE49-F238E27FC236}">
                <a16:creationId xmlns:a16="http://schemas.microsoft.com/office/drawing/2014/main" id="{0F6C3DE7-DAFF-45C3-BF1A-3151C8C50BA9}"/>
              </a:ext>
            </a:extLst>
          </p:cNvPr>
          <p:cNvSpPr/>
          <p:nvPr/>
        </p:nvSpPr>
        <p:spPr>
          <a:xfrm>
            <a:off x="2361383" y="91439"/>
            <a:ext cx="1823092" cy="6532880"/>
          </a:xfrm>
          <a:prstGeom prst="roundRect">
            <a:avLst>
              <a:gd name="adj" fmla="val 16667"/>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圆角 170">
            <a:extLst>
              <a:ext uri="{FF2B5EF4-FFF2-40B4-BE49-F238E27FC236}">
                <a16:creationId xmlns:a16="http://schemas.microsoft.com/office/drawing/2014/main" id="{27305D80-36CA-4451-8062-358ABF028896}"/>
              </a:ext>
            </a:extLst>
          </p:cNvPr>
          <p:cNvSpPr/>
          <p:nvPr/>
        </p:nvSpPr>
        <p:spPr>
          <a:xfrm>
            <a:off x="0" y="91440"/>
            <a:ext cx="2357100" cy="65328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10">
            <a:extLst>
              <a:ext uri="{FF2B5EF4-FFF2-40B4-BE49-F238E27FC236}">
                <a16:creationId xmlns:a16="http://schemas.microsoft.com/office/drawing/2014/main" id="{D11B6176-A2A8-4CE9-A2D0-0A400C5A3838}"/>
              </a:ext>
            </a:extLst>
          </p:cNvPr>
          <p:cNvSpPr/>
          <p:nvPr/>
        </p:nvSpPr>
        <p:spPr>
          <a:xfrm>
            <a:off x="0" y="963669"/>
            <a:ext cx="1105315"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3" name="直接箭头连接符 72">
            <a:extLst>
              <a:ext uri="{FF2B5EF4-FFF2-40B4-BE49-F238E27FC236}">
                <a16:creationId xmlns:a16="http://schemas.microsoft.com/office/drawing/2014/main" id="{3231BDEE-7913-4AF4-9816-DAF67C95378B}"/>
              </a:ext>
            </a:extLst>
          </p:cNvPr>
          <p:cNvCxnSpPr>
            <a:cxnSpLocks/>
          </p:cNvCxnSpPr>
          <p:nvPr/>
        </p:nvCxnSpPr>
        <p:spPr>
          <a:xfrm>
            <a:off x="2011680" y="3261128"/>
            <a:ext cx="860009" cy="17474"/>
          </a:xfrm>
          <a:prstGeom prst="straightConnector1">
            <a:avLst/>
          </a:prstGeom>
          <a:ln>
            <a:solidFill>
              <a:srgbClr val="B04474"/>
            </a:solidFill>
            <a:prstDash val="lgDashDotDot"/>
            <a:tailEnd type="triangle"/>
          </a:ln>
        </p:spPr>
        <p:style>
          <a:lnRef idx="1">
            <a:schemeClr val="accent2"/>
          </a:lnRef>
          <a:fillRef idx="0">
            <a:schemeClr val="accent2"/>
          </a:fillRef>
          <a:effectRef idx="0">
            <a:schemeClr val="accent2"/>
          </a:effectRef>
          <a:fontRef idx="minor">
            <a:schemeClr val="tx1"/>
          </a:fontRef>
        </p:style>
      </p:cxnSp>
      <p:cxnSp>
        <p:nvCxnSpPr>
          <p:cNvPr id="85" name="直接箭头连接符 84">
            <a:extLst>
              <a:ext uri="{FF2B5EF4-FFF2-40B4-BE49-F238E27FC236}">
                <a16:creationId xmlns:a16="http://schemas.microsoft.com/office/drawing/2014/main" id="{11C607A4-FA43-42FE-AD50-0D8E3D18169E}"/>
              </a:ext>
            </a:extLst>
          </p:cNvPr>
          <p:cNvCxnSpPr>
            <a:cxnSpLocks/>
          </p:cNvCxnSpPr>
          <p:nvPr/>
        </p:nvCxnSpPr>
        <p:spPr>
          <a:xfrm flipV="1">
            <a:off x="3746905" y="3301768"/>
            <a:ext cx="1181874" cy="2818"/>
          </a:xfrm>
          <a:prstGeom prst="straightConnector1">
            <a:avLst/>
          </a:prstGeom>
          <a:ln>
            <a:solidFill>
              <a:srgbClr val="B04474"/>
            </a:solidFill>
            <a:prstDash val="lgDashDotDot"/>
            <a:tailEnd type="triangle"/>
          </a:ln>
        </p:spPr>
        <p:style>
          <a:lnRef idx="1">
            <a:schemeClr val="accent2"/>
          </a:lnRef>
          <a:fillRef idx="0">
            <a:schemeClr val="accent2"/>
          </a:fillRef>
          <a:effectRef idx="0">
            <a:schemeClr val="accent2"/>
          </a:effectRef>
          <a:fontRef idx="minor">
            <a:schemeClr val="tx1"/>
          </a:fontRef>
        </p:style>
      </p:cxnSp>
      <p:cxnSp>
        <p:nvCxnSpPr>
          <p:cNvPr id="89" name="直接箭头连接符 88">
            <a:extLst>
              <a:ext uri="{FF2B5EF4-FFF2-40B4-BE49-F238E27FC236}">
                <a16:creationId xmlns:a16="http://schemas.microsoft.com/office/drawing/2014/main" id="{670DF42C-B007-4208-91B7-FF9364C9A3D1}"/>
              </a:ext>
            </a:extLst>
          </p:cNvPr>
          <p:cNvCxnSpPr>
            <a:cxnSpLocks/>
          </p:cNvCxnSpPr>
          <p:nvPr/>
        </p:nvCxnSpPr>
        <p:spPr>
          <a:xfrm>
            <a:off x="5706567" y="3279218"/>
            <a:ext cx="3837635" cy="0"/>
          </a:xfrm>
          <a:prstGeom prst="straightConnector1">
            <a:avLst/>
          </a:prstGeom>
          <a:ln>
            <a:solidFill>
              <a:srgbClr val="B04474"/>
            </a:solidFill>
            <a:prstDash val="lgDashDotDot"/>
            <a:tailEnd type="triangle"/>
          </a:ln>
        </p:spPr>
        <p:style>
          <a:lnRef idx="1">
            <a:schemeClr val="accent2"/>
          </a:lnRef>
          <a:fillRef idx="0">
            <a:schemeClr val="accent2"/>
          </a:fillRef>
          <a:effectRef idx="0">
            <a:schemeClr val="accent2"/>
          </a:effectRef>
          <a:fontRef idx="minor">
            <a:schemeClr val="tx1"/>
          </a:fontRef>
        </p:style>
      </p:cxnSp>
      <p:grpSp>
        <p:nvGrpSpPr>
          <p:cNvPr id="106" name="Group 55">
            <a:extLst>
              <a:ext uri="{FF2B5EF4-FFF2-40B4-BE49-F238E27FC236}">
                <a16:creationId xmlns:a16="http://schemas.microsoft.com/office/drawing/2014/main" id="{FEA61BF4-7851-40DA-8DD3-B28BB93C643F}"/>
              </a:ext>
            </a:extLst>
          </p:cNvPr>
          <p:cNvGrpSpPr/>
          <p:nvPr/>
        </p:nvGrpSpPr>
        <p:grpSpPr>
          <a:xfrm>
            <a:off x="1064746" y="2913073"/>
            <a:ext cx="849200" cy="769168"/>
            <a:chOff x="2835275" y="3127375"/>
            <a:chExt cx="744538" cy="704850"/>
          </a:xfrm>
          <a:solidFill>
            <a:srgbClr val="B04474"/>
          </a:solidFill>
        </p:grpSpPr>
        <p:sp>
          <p:nvSpPr>
            <p:cNvPr id="110" name="Freeform 56">
              <a:extLst>
                <a:ext uri="{FF2B5EF4-FFF2-40B4-BE49-F238E27FC236}">
                  <a16:creationId xmlns:a16="http://schemas.microsoft.com/office/drawing/2014/main" id="{D5CB97FF-182D-4061-B270-13A52891534A}"/>
                </a:ext>
              </a:extLst>
            </p:cNvPr>
            <p:cNvSpPr>
              <a:spLocks noEditPoints="1"/>
            </p:cNvSpPr>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1" name="Freeform 57">
              <a:extLst>
                <a:ext uri="{FF2B5EF4-FFF2-40B4-BE49-F238E27FC236}">
                  <a16:creationId xmlns:a16="http://schemas.microsoft.com/office/drawing/2014/main" id="{18ECC8C0-7ADE-4E3F-9734-F2FB19B6C701}"/>
                </a:ext>
              </a:extLst>
            </p:cNvPr>
            <p:cNvSpPr>
              <a:spLocks noEditPoints="1"/>
            </p:cNvSpPr>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112" name="Freeform 58">
              <a:extLst>
                <a:ext uri="{FF2B5EF4-FFF2-40B4-BE49-F238E27FC236}">
                  <a16:creationId xmlns:a16="http://schemas.microsoft.com/office/drawing/2014/main" id="{7354526B-E6A1-466E-A223-F521BCE20EA8}"/>
                </a:ext>
              </a:extLst>
            </p:cNvPr>
            <p:cNvSpPr>
              <a:spLocks noEditPoints="1"/>
            </p:cNvSpPr>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3" name="Freeform 59">
              <a:extLst>
                <a:ext uri="{FF2B5EF4-FFF2-40B4-BE49-F238E27FC236}">
                  <a16:creationId xmlns:a16="http://schemas.microsoft.com/office/drawing/2014/main" id="{73B6F764-0E70-4480-9779-3C54F5E7ACC6}"/>
                </a:ext>
              </a:extLst>
            </p:cNvPr>
            <p:cNvSpPr>
              <a:spLocks noEditPoints="1"/>
            </p:cNvSpPr>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4" name="Freeform 60">
              <a:extLst>
                <a:ext uri="{FF2B5EF4-FFF2-40B4-BE49-F238E27FC236}">
                  <a16:creationId xmlns:a16="http://schemas.microsoft.com/office/drawing/2014/main" id="{4E0B9013-1BD2-4B6A-B041-4E97BB0F6356}"/>
                </a:ext>
              </a:extLst>
            </p:cNvPr>
            <p:cNvSpPr>
              <a:spLocks noEditPoints="1"/>
            </p:cNvSpPr>
            <p:nvPr/>
          </p:nvSpPr>
          <p:spPr bwMode="auto">
            <a:xfrm>
              <a:off x="3352800" y="3486150"/>
              <a:ext cx="200025" cy="2016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5" name="Freeform 61">
              <a:extLst>
                <a:ext uri="{FF2B5EF4-FFF2-40B4-BE49-F238E27FC236}">
                  <a16:creationId xmlns:a16="http://schemas.microsoft.com/office/drawing/2014/main" id="{722F24D8-370D-4E3A-B5D8-1FF2D198EB06}"/>
                </a:ext>
              </a:extLst>
            </p:cNvPr>
            <p:cNvSpPr>
              <a:spLocks noEditPoints="1"/>
            </p:cNvSpPr>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6" name="Freeform 62">
              <a:extLst>
                <a:ext uri="{FF2B5EF4-FFF2-40B4-BE49-F238E27FC236}">
                  <a16:creationId xmlns:a16="http://schemas.microsoft.com/office/drawing/2014/main" id="{3EE0CB2A-8EDF-4879-BB61-5AB8EEDC436C}"/>
                </a:ext>
              </a:extLst>
            </p:cNvPr>
            <p:cNvSpPr>
              <a:spLocks/>
            </p:cNvSpPr>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122" name="Group 46">
            <a:extLst>
              <a:ext uri="{FF2B5EF4-FFF2-40B4-BE49-F238E27FC236}">
                <a16:creationId xmlns:a16="http://schemas.microsoft.com/office/drawing/2014/main" id="{35DE9E27-9BE7-4F6F-9766-7D1A0BF2E11C}"/>
              </a:ext>
            </a:extLst>
          </p:cNvPr>
          <p:cNvGrpSpPr/>
          <p:nvPr/>
        </p:nvGrpSpPr>
        <p:grpSpPr>
          <a:xfrm>
            <a:off x="2930142" y="2982263"/>
            <a:ext cx="712021" cy="699978"/>
            <a:chOff x="587892" y="3127375"/>
            <a:chExt cx="736600" cy="596900"/>
          </a:xfrm>
          <a:solidFill>
            <a:srgbClr val="B04474"/>
          </a:solidFill>
        </p:grpSpPr>
        <p:sp>
          <p:nvSpPr>
            <p:cNvPr id="123" name="Freeform 47">
              <a:extLst>
                <a:ext uri="{FF2B5EF4-FFF2-40B4-BE49-F238E27FC236}">
                  <a16:creationId xmlns:a16="http://schemas.microsoft.com/office/drawing/2014/main" id="{F20845B5-8C7F-4CB9-AAD3-BE2FEF5F4776}"/>
                </a:ext>
              </a:extLst>
            </p:cNvPr>
            <p:cNvSpPr>
              <a:spLocks noEditPoints="1"/>
            </p:cNvSpPr>
            <p:nvPr/>
          </p:nvSpPr>
          <p:spPr bwMode="auto">
            <a:xfrm>
              <a:off x="587892" y="3127375"/>
              <a:ext cx="736600" cy="596900"/>
            </a:xfrm>
            <a:custGeom>
              <a:avLst/>
              <a:gdLst>
                <a:gd name="T0" fmla="*/ 464 w 464"/>
                <a:gd name="T1" fmla="*/ 52 h 376"/>
                <a:gd name="T2" fmla="*/ 464 w 464"/>
                <a:gd name="T3" fmla="*/ 0 h 376"/>
                <a:gd name="T4" fmla="*/ 0 w 464"/>
                <a:gd name="T5" fmla="*/ 0 h 376"/>
                <a:gd name="T6" fmla="*/ 0 w 464"/>
                <a:gd name="T7" fmla="*/ 52 h 376"/>
                <a:gd name="T8" fmla="*/ 10 w 464"/>
                <a:gd name="T9" fmla="*/ 52 h 376"/>
                <a:gd name="T10" fmla="*/ 10 w 464"/>
                <a:gd name="T11" fmla="*/ 281 h 376"/>
                <a:gd name="T12" fmla="*/ 0 w 464"/>
                <a:gd name="T13" fmla="*/ 281 h 376"/>
                <a:gd name="T14" fmla="*/ 0 w 464"/>
                <a:gd name="T15" fmla="*/ 320 h 376"/>
                <a:gd name="T16" fmla="*/ 153 w 464"/>
                <a:gd name="T17" fmla="*/ 320 h 376"/>
                <a:gd name="T18" fmla="*/ 115 w 464"/>
                <a:gd name="T19" fmla="*/ 368 h 376"/>
                <a:gd name="T20" fmla="*/ 126 w 464"/>
                <a:gd name="T21" fmla="*/ 376 h 376"/>
                <a:gd name="T22" fmla="*/ 171 w 464"/>
                <a:gd name="T23" fmla="*/ 320 h 376"/>
                <a:gd name="T24" fmla="*/ 224 w 464"/>
                <a:gd name="T25" fmla="*/ 320 h 376"/>
                <a:gd name="T26" fmla="*/ 224 w 464"/>
                <a:gd name="T27" fmla="*/ 372 h 376"/>
                <a:gd name="T28" fmla="*/ 238 w 464"/>
                <a:gd name="T29" fmla="*/ 372 h 376"/>
                <a:gd name="T30" fmla="*/ 238 w 464"/>
                <a:gd name="T31" fmla="*/ 320 h 376"/>
                <a:gd name="T32" fmla="*/ 292 w 464"/>
                <a:gd name="T33" fmla="*/ 320 h 376"/>
                <a:gd name="T34" fmla="*/ 337 w 464"/>
                <a:gd name="T35" fmla="*/ 376 h 376"/>
                <a:gd name="T36" fmla="*/ 348 w 464"/>
                <a:gd name="T37" fmla="*/ 368 h 376"/>
                <a:gd name="T38" fmla="*/ 310 w 464"/>
                <a:gd name="T39" fmla="*/ 320 h 376"/>
                <a:gd name="T40" fmla="*/ 464 w 464"/>
                <a:gd name="T41" fmla="*/ 320 h 376"/>
                <a:gd name="T42" fmla="*/ 464 w 464"/>
                <a:gd name="T43" fmla="*/ 281 h 376"/>
                <a:gd name="T44" fmla="*/ 452 w 464"/>
                <a:gd name="T45" fmla="*/ 281 h 376"/>
                <a:gd name="T46" fmla="*/ 452 w 464"/>
                <a:gd name="T47" fmla="*/ 52 h 376"/>
                <a:gd name="T48" fmla="*/ 464 w 464"/>
                <a:gd name="T49" fmla="*/ 52 h 376"/>
                <a:gd name="T50" fmla="*/ 449 w 464"/>
                <a:gd name="T51" fmla="*/ 306 h 376"/>
                <a:gd name="T52" fmla="*/ 14 w 464"/>
                <a:gd name="T53" fmla="*/ 306 h 376"/>
                <a:gd name="T54" fmla="*/ 14 w 464"/>
                <a:gd name="T55" fmla="*/ 295 h 376"/>
                <a:gd name="T56" fmla="*/ 449 w 464"/>
                <a:gd name="T57" fmla="*/ 295 h 376"/>
                <a:gd name="T58" fmla="*/ 449 w 464"/>
                <a:gd name="T59" fmla="*/ 306 h 376"/>
                <a:gd name="T60" fmla="*/ 14 w 464"/>
                <a:gd name="T61" fmla="*/ 14 h 376"/>
                <a:gd name="T62" fmla="*/ 449 w 464"/>
                <a:gd name="T63" fmla="*/ 14 h 376"/>
                <a:gd name="T64" fmla="*/ 449 w 464"/>
                <a:gd name="T65" fmla="*/ 38 h 376"/>
                <a:gd name="T66" fmla="*/ 14 w 464"/>
                <a:gd name="T67" fmla="*/ 38 h 376"/>
                <a:gd name="T68" fmla="*/ 14 w 464"/>
                <a:gd name="T69" fmla="*/ 14 h 376"/>
                <a:gd name="T70" fmla="*/ 438 w 464"/>
                <a:gd name="T71" fmla="*/ 280 h 376"/>
                <a:gd name="T72" fmla="*/ 26 w 464"/>
                <a:gd name="T73" fmla="*/ 280 h 376"/>
                <a:gd name="T74" fmla="*/ 26 w 464"/>
                <a:gd name="T75" fmla="*/ 52 h 376"/>
                <a:gd name="T76" fmla="*/ 438 w 464"/>
                <a:gd name="T77" fmla="*/ 52 h 376"/>
                <a:gd name="T78" fmla="*/ 438 w 464"/>
                <a:gd name="T79" fmla="*/ 28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4" h="376">
                  <a:moveTo>
                    <a:pt x="464" y="52"/>
                  </a:moveTo>
                  <a:lnTo>
                    <a:pt x="464" y="0"/>
                  </a:lnTo>
                  <a:lnTo>
                    <a:pt x="0" y="0"/>
                  </a:lnTo>
                  <a:lnTo>
                    <a:pt x="0" y="52"/>
                  </a:lnTo>
                  <a:lnTo>
                    <a:pt x="10" y="52"/>
                  </a:lnTo>
                  <a:lnTo>
                    <a:pt x="10" y="281"/>
                  </a:lnTo>
                  <a:lnTo>
                    <a:pt x="0" y="281"/>
                  </a:lnTo>
                  <a:lnTo>
                    <a:pt x="0" y="320"/>
                  </a:lnTo>
                  <a:lnTo>
                    <a:pt x="153" y="320"/>
                  </a:lnTo>
                  <a:lnTo>
                    <a:pt x="115" y="368"/>
                  </a:lnTo>
                  <a:lnTo>
                    <a:pt x="126" y="376"/>
                  </a:lnTo>
                  <a:lnTo>
                    <a:pt x="171" y="320"/>
                  </a:lnTo>
                  <a:lnTo>
                    <a:pt x="224" y="320"/>
                  </a:lnTo>
                  <a:lnTo>
                    <a:pt x="224" y="372"/>
                  </a:lnTo>
                  <a:lnTo>
                    <a:pt x="238" y="372"/>
                  </a:lnTo>
                  <a:lnTo>
                    <a:pt x="238" y="320"/>
                  </a:lnTo>
                  <a:lnTo>
                    <a:pt x="292" y="320"/>
                  </a:lnTo>
                  <a:lnTo>
                    <a:pt x="337" y="376"/>
                  </a:lnTo>
                  <a:lnTo>
                    <a:pt x="348" y="368"/>
                  </a:lnTo>
                  <a:lnTo>
                    <a:pt x="310" y="320"/>
                  </a:lnTo>
                  <a:lnTo>
                    <a:pt x="464" y="320"/>
                  </a:lnTo>
                  <a:lnTo>
                    <a:pt x="464" y="281"/>
                  </a:lnTo>
                  <a:lnTo>
                    <a:pt x="452" y="281"/>
                  </a:lnTo>
                  <a:lnTo>
                    <a:pt x="452" y="52"/>
                  </a:lnTo>
                  <a:lnTo>
                    <a:pt x="464" y="52"/>
                  </a:lnTo>
                  <a:close/>
                  <a:moveTo>
                    <a:pt x="449" y="306"/>
                  </a:moveTo>
                  <a:lnTo>
                    <a:pt x="14" y="306"/>
                  </a:lnTo>
                  <a:lnTo>
                    <a:pt x="14" y="295"/>
                  </a:lnTo>
                  <a:lnTo>
                    <a:pt x="449" y="295"/>
                  </a:lnTo>
                  <a:lnTo>
                    <a:pt x="449" y="306"/>
                  </a:lnTo>
                  <a:close/>
                  <a:moveTo>
                    <a:pt x="14" y="14"/>
                  </a:moveTo>
                  <a:lnTo>
                    <a:pt x="449" y="14"/>
                  </a:lnTo>
                  <a:lnTo>
                    <a:pt x="449" y="38"/>
                  </a:lnTo>
                  <a:lnTo>
                    <a:pt x="14" y="38"/>
                  </a:lnTo>
                  <a:lnTo>
                    <a:pt x="14" y="14"/>
                  </a:lnTo>
                  <a:close/>
                  <a:moveTo>
                    <a:pt x="438" y="280"/>
                  </a:moveTo>
                  <a:lnTo>
                    <a:pt x="26" y="280"/>
                  </a:lnTo>
                  <a:lnTo>
                    <a:pt x="26" y="52"/>
                  </a:lnTo>
                  <a:lnTo>
                    <a:pt x="438" y="52"/>
                  </a:lnTo>
                  <a:lnTo>
                    <a:pt x="438"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a:p>
          </p:txBody>
        </p:sp>
        <p:sp>
          <p:nvSpPr>
            <p:cNvPr id="124" name="Freeform 48">
              <a:extLst>
                <a:ext uri="{FF2B5EF4-FFF2-40B4-BE49-F238E27FC236}">
                  <a16:creationId xmlns:a16="http://schemas.microsoft.com/office/drawing/2014/main" id="{89DFA4C8-9E6F-4F0E-BDCD-7C714180ABB4}"/>
                </a:ext>
              </a:extLst>
            </p:cNvPr>
            <p:cNvSpPr>
              <a:spLocks noEditPoints="1"/>
            </p:cNvSpPr>
            <p:nvPr/>
          </p:nvSpPr>
          <p:spPr bwMode="auto">
            <a:xfrm>
              <a:off x="666073" y="3368141"/>
              <a:ext cx="174625" cy="188913"/>
            </a:xfrm>
            <a:custGeom>
              <a:avLst/>
              <a:gdLst>
                <a:gd name="T0" fmla="*/ 46 w 110"/>
                <a:gd name="T1" fmla="*/ 119 h 119"/>
                <a:gd name="T2" fmla="*/ 65 w 110"/>
                <a:gd name="T3" fmla="*/ 119 h 119"/>
                <a:gd name="T4" fmla="*/ 78 w 110"/>
                <a:gd name="T5" fmla="*/ 119 h 119"/>
                <a:gd name="T6" fmla="*/ 110 w 110"/>
                <a:gd name="T7" fmla="*/ 119 h 119"/>
                <a:gd name="T8" fmla="*/ 110 w 110"/>
                <a:gd name="T9" fmla="*/ 29 h 119"/>
                <a:gd name="T10" fmla="*/ 78 w 110"/>
                <a:gd name="T11" fmla="*/ 29 h 119"/>
                <a:gd name="T12" fmla="*/ 78 w 110"/>
                <a:gd name="T13" fmla="*/ 0 h 119"/>
                <a:gd name="T14" fmla="*/ 33 w 110"/>
                <a:gd name="T15" fmla="*/ 0 h 119"/>
                <a:gd name="T16" fmla="*/ 33 w 110"/>
                <a:gd name="T17" fmla="*/ 53 h 119"/>
                <a:gd name="T18" fmla="*/ 0 w 110"/>
                <a:gd name="T19" fmla="*/ 53 h 119"/>
                <a:gd name="T20" fmla="*/ 0 w 110"/>
                <a:gd name="T21" fmla="*/ 119 h 119"/>
                <a:gd name="T22" fmla="*/ 33 w 110"/>
                <a:gd name="T23" fmla="*/ 119 h 119"/>
                <a:gd name="T24" fmla="*/ 46 w 110"/>
                <a:gd name="T25" fmla="*/ 119 h 119"/>
                <a:gd name="T26" fmla="*/ 80 w 110"/>
                <a:gd name="T27" fmla="*/ 43 h 119"/>
                <a:gd name="T28" fmla="*/ 96 w 110"/>
                <a:gd name="T29" fmla="*/ 43 h 119"/>
                <a:gd name="T30" fmla="*/ 96 w 110"/>
                <a:gd name="T31" fmla="*/ 105 h 119"/>
                <a:gd name="T32" fmla="*/ 80 w 110"/>
                <a:gd name="T33" fmla="*/ 105 h 119"/>
                <a:gd name="T34" fmla="*/ 80 w 110"/>
                <a:gd name="T35" fmla="*/ 43 h 119"/>
                <a:gd name="T36" fmla="*/ 47 w 110"/>
                <a:gd name="T37" fmla="*/ 14 h 119"/>
                <a:gd name="T38" fmla="*/ 64 w 110"/>
                <a:gd name="T39" fmla="*/ 14 h 119"/>
                <a:gd name="T40" fmla="*/ 64 w 110"/>
                <a:gd name="T41" fmla="*/ 105 h 119"/>
                <a:gd name="T42" fmla="*/ 47 w 110"/>
                <a:gd name="T43" fmla="*/ 105 h 119"/>
                <a:gd name="T44" fmla="*/ 47 w 110"/>
                <a:gd name="T45" fmla="*/ 14 h 119"/>
                <a:gd name="T46" fmla="*/ 32 w 110"/>
                <a:gd name="T47" fmla="*/ 105 h 119"/>
                <a:gd name="T48" fmla="*/ 14 w 110"/>
                <a:gd name="T49" fmla="*/ 105 h 119"/>
                <a:gd name="T50" fmla="*/ 14 w 110"/>
                <a:gd name="T51" fmla="*/ 67 h 119"/>
                <a:gd name="T52" fmla="*/ 32 w 110"/>
                <a:gd name="T53" fmla="*/ 67 h 119"/>
                <a:gd name="T54" fmla="*/ 32 w 110"/>
                <a:gd name="T55" fmla="*/ 10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9">
                  <a:moveTo>
                    <a:pt x="46" y="119"/>
                  </a:moveTo>
                  <a:lnTo>
                    <a:pt x="65" y="119"/>
                  </a:lnTo>
                  <a:lnTo>
                    <a:pt x="78" y="119"/>
                  </a:lnTo>
                  <a:lnTo>
                    <a:pt x="110" y="119"/>
                  </a:lnTo>
                  <a:lnTo>
                    <a:pt x="110" y="29"/>
                  </a:lnTo>
                  <a:lnTo>
                    <a:pt x="78" y="29"/>
                  </a:lnTo>
                  <a:lnTo>
                    <a:pt x="78" y="0"/>
                  </a:lnTo>
                  <a:lnTo>
                    <a:pt x="33" y="0"/>
                  </a:lnTo>
                  <a:lnTo>
                    <a:pt x="33" y="53"/>
                  </a:lnTo>
                  <a:lnTo>
                    <a:pt x="0" y="53"/>
                  </a:lnTo>
                  <a:lnTo>
                    <a:pt x="0" y="119"/>
                  </a:lnTo>
                  <a:lnTo>
                    <a:pt x="33" y="119"/>
                  </a:lnTo>
                  <a:lnTo>
                    <a:pt x="46" y="119"/>
                  </a:lnTo>
                  <a:close/>
                  <a:moveTo>
                    <a:pt x="80" y="43"/>
                  </a:moveTo>
                  <a:lnTo>
                    <a:pt x="96" y="43"/>
                  </a:lnTo>
                  <a:lnTo>
                    <a:pt x="96" y="105"/>
                  </a:lnTo>
                  <a:lnTo>
                    <a:pt x="80" y="105"/>
                  </a:lnTo>
                  <a:lnTo>
                    <a:pt x="80" y="43"/>
                  </a:lnTo>
                  <a:close/>
                  <a:moveTo>
                    <a:pt x="47" y="14"/>
                  </a:moveTo>
                  <a:lnTo>
                    <a:pt x="64" y="14"/>
                  </a:lnTo>
                  <a:lnTo>
                    <a:pt x="64" y="105"/>
                  </a:lnTo>
                  <a:lnTo>
                    <a:pt x="47" y="105"/>
                  </a:lnTo>
                  <a:lnTo>
                    <a:pt x="47" y="14"/>
                  </a:lnTo>
                  <a:close/>
                  <a:moveTo>
                    <a:pt x="32" y="105"/>
                  </a:moveTo>
                  <a:lnTo>
                    <a:pt x="14" y="105"/>
                  </a:lnTo>
                  <a:lnTo>
                    <a:pt x="14" y="67"/>
                  </a:lnTo>
                  <a:lnTo>
                    <a:pt x="32" y="67"/>
                  </a:lnTo>
                  <a:lnTo>
                    <a:pt x="32"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dirty="0"/>
            </a:p>
          </p:txBody>
        </p:sp>
        <p:sp>
          <p:nvSpPr>
            <p:cNvPr id="125" name="Freeform 49">
              <a:extLst>
                <a:ext uri="{FF2B5EF4-FFF2-40B4-BE49-F238E27FC236}">
                  <a16:creationId xmlns:a16="http://schemas.microsoft.com/office/drawing/2014/main" id="{F8914CAF-5BFC-4160-9332-AE24996B7F3E}"/>
                </a:ext>
              </a:extLst>
            </p:cNvPr>
            <p:cNvSpPr>
              <a:spLocks noEditPoints="1"/>
            </p:cNvSpPr>
            <p:nvPr/>
          </p:nvSpPr>
          <p:spPr bwMode="auto">
            <a:xfrm>
              <a:off x="871387" y="3368141"/>
              <a:ext cx="174625" cy="187324"/>
            </a:xfrm>
            <a:custGeom>
              <a:avLst/>
              <a:gdLst>
                <a:gd name="T0" fmla="*/ 45 w 110"/>
                <a:gd name="T1" fmla="*/ 118 h 118"/>
                <a:gd name="T2" fmla="*/ 77 w 110"/>
                <a:gd name="T3" fmla="*/ 118 h 118"/>
                <a:gd name="T4" fmla="*/ 77 w 110"/>
                <a:gd name="T5" fmla="*/ 118 h 118"/>
                <a:gd name="T6" fmla="*/ 110 w 110"/>
                <a:gd name="T7" fmla="*/ 118 h 118"/>
                <a:gd name="T8" fmla="*/ 110 w 110"/>
                <a:gd name="T9" fmla="*/ 0 h 118"/>
                <a:gd name="T10" fmla="*/ 64 w 110"/>
                <a:gd name="T11" fmla="*/ 0 h 118"/>
                <a:gd name="T12" fmla="*/ 64 w 110"/>
                <a:gd name="T13" fmla="*/ 39 h 118"/>
                <a:gd name="T14" fmla="*/ 32 w 110"/>
                <a:gd name="T15" fmla="*/ 39 h 118"/>
                <a:gd name="T16" fmla="*/ 32 w 110"/>
                <a:gd name="T17" fmla="*/ 73 h 118"/>
                <a:gd name="T18" fmla="*/ 0 w 110"/>
                <a:gd name="T19" fmla="*/ 73 h 118"/>
                <a:gd name="T20" fmla="*/ 0 w 110"/>
                <a:gd name="T21" fmla="*/ 118 h 118"/>
                <a:gd name="T22" fmla="*/ 32 w 110"/>
                <a:gd name="T23" fmla="*/ 118 h 118"/>
                <a:gd name="T24" fmla="*/ 45 w 110"/>
                <a:gd name="T25" fmla="*/ 118 h 118"/>
                <a:gd name="T26" fmla="*/ 80 w 110"/>
                <a:gd name="T27" fmla="*/ 14 h 118"/>
                <a:gd name="T28" fmla="*/ 96 w 110"/>
                <a:gd name="T29" fmla="*/ 14 h 118"/>
                <a:gd name="T30" fmla="*/ 96 w 110"/>
                <a:gd name="T31" fmla="*/ 104 h 118"/>
                <a:gd name="T32" fmla="*/ 80 w 110"/>
                <a:gd name="T33" fmla="*/ 104 h 118"/>
                <a:gd name="T34" fmla="*/ 80 w 110"/>
                <a:gd name="T35" fmla="*/ 14 h 118"/>
                <a:gd name="T36" fmla="*/ 46 w 110"/>
                <a:gd name="T37" fmla="*/ 53 h 118"/>
                <a:gd name="T38" fmla="*/ 63 w 110"/>
                <a:gd name="T39" fmla="*/ 53 h 118"/>
                <a:gd name="T40" fmla="*/ 63 w 110"/>
                <a:gd name="T41" fmla="*/ 104 h 118"/>
                <a:gd name="T42" fmla="*/ 46 w 110"/>
                <a:gd name="T43" fmla="*/ 104 h 118"/>
                <a:gd name="T44" fmla="*/ 46 w 110"/>
                <a:gd name="T45" fmla="*/ 53 h 118"/>
                <a:gd name="T46" fmla="*/ 31 w 110"/>
                <a:gd name="T47" fmla="*/ 104 h 118"/>
                <a:gd name="T48" fmla="*/ 14 w 110"/>
                <a:gd name="T49" fmla="*/ 104 h 118"/>
                <a:gd name="T50" fmla="*/ 14 w 110"/>
                <a:gd name="T51" fmla="*/ 87 h 118"/>
                <a:gd name="T52" fmla="*/ 31 w 110"/>
                <a:gd name="T53" fmla="*/ 87 h 118"/>
                <a:gd name="T54" fmla="*/ 31 w 110"/>
                <a:gd name="T5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8">
                  <a:moveTo>
                    <a:pt x="45" y="118"/>
                  </a:moveTo>
                  <a:lnTo>
                    <a:pt x="77" y="118"/>
                  </a:lnTo>
                  <a:lnTo>
                    <a:pt x="77" y="118"/>
                  </a:lnTo>
                  <a:lnTo>
                    <a:pt x="110" y="118"/>
                  </a:lnTo>
                  <a:lnTo>
                    <a:pt x="110" y="0"/>
                  </a:lnTo>
                  <a:lnTo>
                    <a:pt x="64" y="0"/>
                  </a:lnTo>
                  <a:lnTo>
                    <a:pt x="64" y="39"/>
                  </a:lnTo>
                  <a:lnTo>
                    <a:pt x="32" y="39"/>
                  </a:lnTo>
                  <a:lnTo>
                    <a:pt x="32" y="73"/>
                  </a:lnTo>
                  <a:lnTo>
                    <a:pt x="0" y="73"/>
                  </a:lnTo>
                  <a:lnTo>
                    <a:pt x="0" y="118"/>
                  </a:lnTo>
                  <a:lnTo>
                    <a:pt x="32" y="118"/>
                  </a:lnTo>
                  <a:lnTo>
                    <a:pt x="45" y="118"/>
                  </a:lnTo>
                  <a:close/>
                  <a:moveTo>
                    <a:pt x="80" y="14"/>
                  </a:moveTo>
                  <a:lnTo>
                    <a:pt x="96" y="14"/>
                  </a:lnTo>
                  <a:lnTo>
                    <a:pt x="96" y="104"/>
                  </a:lnTo>
                  <a:lnTo>
                    <a:pt x="80" y="104"/>
                  </a:lnTo>
                  <a:lnTo>
                    <a:pt x="80" y="14"/>
                  </a:lnTo>
                  <a:close/>
                  <a:moveTo>
                    <a:pt x="46" y="53"/>
                  </a:moveTo>
                  <a:lnTo>
                    <a:pt x="63" y="53"/>
                  </a:lnTo>
                  <a:lnTo>
                    <a:pt x="63" y="104"/>
                  </a:lnTo>
                  <a:lnTo>
                    <a:pt x="46" y="104"/>
                  </a:lnTo>
                  <a:lnTo>
                    <a:pt x="46" y="53"/>
                  </a:lnTo>
                  <a:close/>
                  <a:moveTo>
                    <a:pt x="31" y="104"/>
                  </a:moveTo>
                  <a:lnTo>
                    <a:pt x="14" y="104"/>
                  </a:lnTo>
                  <a:lnTo>
                    <a:pt x="14" y="87"/>
                  </a:lnTo>
                  <a:lnTo>
                    <a:pt x="31" y="87"/>
                  </a:lnTo>
                  <a:lnTo>
                    <a:pt x="31"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a:p>
          </p:txBody>
        </p:sp>
        <p:sp>
          <p:nvSpPr>
            <p:cNvPr id="126" name="Freeform 50">
              <a:extLst>
                <a:ext uri="{FF2B5EF4-FFF2-40B4-BE49-F238E27FC236}">
                  <a16:creationId xmlns:a16="http://schemas.microsoft.com/office/drawing/2014/main" id="{49941BBD-72D8-4EC8-962A-B6E41E764423}"/>
                </a:ext>
              </a:extLst>
            </p:cNvPr>
            <p:cNvSpPr>
              <a:spLocks noEditPoints="1"/>
            </p:cNvSpPr>
            <p:nvPr/>
          </p:nvSpPr>
          <p:spPr bwMode="auto">
            <a:xfrm>
              <a:off x="1088184" y="3355976"/>
              <a:ext cx="174625" cy="204789"/>
            </a:xfrm>
            <a:custGeom>
              <a:avLst/>
              <a:gdLst>
                <a:gd name="T0" fmla="*/ 45 w 110"/>
                <a:gd name="T1" fmla="*/ 129 h 129"/>
                <a:gd name="T2" fmla="*/ 65 w 110"/>
                <a:gd name="T3" fmla="*/ 129 h 129"/>
                <a:gd name="T4" fmla="*/ 78 w 110"/>
                <a:gd name="T5" fmla="*/ 129 h 129"/>
                <a:gd name="T6" fmla="*/ 110 w 110"/>
                <a:gd name="T7" fmla="*/ 129 h 129"/>
                <a:gd name="T8" fmla="*/ 110 w 110"/>
                <a:gd name="T9" fmla="*/ 0 h 129"/>
                <a:gd name="T10" fmla="*/ 65 w 110"/>
                <a:gd name="T11" fmla="*/ 0 h 129"/>
                <a:gd name="T12" fmla="*/ 65 w 110"/>
                <a:gd name="T13" fmla="*/ 80 h 129"/>
                <a:gd name="T14" fmla="*/ 45 w 110"/>
                <a:gd name="T15" fmla="*/ 80 h 129"/>
                <a:gd name="T16" fmla="*/ 45 w 110"/>
                <a:gd name="T17" fmla="*/ 47 h 129"/>
                <a:gd name="T18" fmla="*/ 0 w 110"/>
                <a:gd name="T19" fmla="*/ 47 h 129"/>
                <a:gd name="T20" fmla="*/ 0 w 110"/>
                <a:gd name="T21" fmla="*/ 129 h 129"/>
                <a:gd name="T22" fmla="*/ 32 w 110"/>
                <a:gd name="T23" fmla="*/ 129 h 129"/>
                <a:gd name="T24" fmla="*/ 45 w 110"/>
                <a:gd name="T25" fmla="*/ 129 h 129"/>
                <a:gd name="T26" fmla="*/ 80 w 110"/>
                <a:gd name="T27" fmla="*/ 14 h 129"/>
                <a:gd name="T28" fmla="*/ 96 w 110"/>
                <a:gd name="T29" fmla="*/ 14 h 129"/>
                <a:gd name="T30" fmla="*/ 96 w 110"/>
                <a:gd name="T31" fmla="*/ 115 h 129"/>
                <a:gd name="T32" fmla="*/ 80 w 110"/>
                <a:gd name="T33" fmla="*/ 115 h 129"/>
                <a:gd name="T34" fmla="*/ 80 w 110"/>
                <a:gd name="T35" fmla="*/ 14 h 129"/>
                <a:gd name="T36" fmla="*/ 47 w 110"/>
                <a:gd name="T37" fmla="*/ 94 h 129"/>
                <a:gd name="T38" fmla="*/ 64 w 110"/>
                <a:gd name="T39" fmla="*/ 94 h 129"/>
                <a:gd name="T40" fmla="*/ 64 w 110"/>
                <a:gd name="T41" fmla="*/ 115 h 129"/>
                <a:gd name="T42" fmla="*/ 47 w 110"/>
                <a:gd name="T43" fmla="*/ 115 h 129"/>
                <a:gd name="T44" fmla="*/ 47 w 110"/>
                <a:gd name="T45" fmla="*/ 94 h 129"/>
                <a:gd name="T46" fmla="*/ 31 w 110"/>
                <a:gd name="T47" fmla="*/ 115 h 129"/>
                <a:gd name="T48" fmla="*/ 14 w 110"/>
                <a:gd name="T49" fmla="*/ 115 h 129"/>
                <a:gd name="T50" fmla="*/ 14 w 110"/>
                <a:gd name="T51" fmla="*/ 61 h 129"/>
                <a:gd name="T52" fmla="*/ 31 w 110"/>
                <a:gd name="T53" fmla="*/ 61 h 129"/>
                <a:gd name="T54" fmla="*/ 31 w 110"/>
                <a:gd name="T55"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29">
                  <a:moveTo>
                    <a:pt x="45" y="129"/>
                  </a:moveTo>
                  <a:lnTo>
                    <a:pt x="65" y="129"/>
                  </a:lnTo>
                  <a:lnTo>
                    <a:pt x="78" y="129"/>
                  </a:lnTo>
                  <a:lnTo>
                    <a:pt x="110" y="129"/>
                  </a:lnTo>
                  <a:lnTo>
                    <a:pt x="110" y="0"/>
                  </a:lnTo>
                  <a:lnTo>
                    <a:pt x="65" y="0"/>
                  </a:lnTo>
                  <a:lnTo>
                    <a:pt x="65" y="80"/>
                  </a:lnTo>
                  <a:lnTo>
                    <a:pt x="45" y="80"/>
                  </a:lnTo>
                  <a:lnTo>
                    <a:pt x="45" y="47"/>
                  </a:lnTo>
                  <a:lnTo>
                    <a:pt x="0" y="47"/>
                  </a:lnTo>
                  <a:lnTo>
                    <a:pt x="0" y="129"/>
                  </a:lnTo>
                  <a:lnTo>
                    <a:pt x="32" y="129"/>
                  </a:lnTo>
                  <a:lnTo>
                    <a:pt x="45" y="129"/>
                  </a:lnTo>
                  <a:close/>
                  <a:moveTo>
                    <a:pt x="80" y="14"/>
                  </a:moveTo>
                  <a:lnTo>
                    <a:pt x="96" y="14"/>
                  </a:lnTo>
                  <a:lnTo>
                    <a:pt x="96" y="115"/>
                  </a:lnTo>
                  <a:lnTo>
                    <a:pt x="80" y="115"/>
                  </a:lnTo>
                  <a:lnTo>
                    <a:pt x="80" y="14"/>
                  </a:lnTo>
                  <a:close/>
                  <a:moveTo>
                    <a:pt x="47" y="94"/>
                  </a:moveTo>
                  <a:lnTo>
                    <a:pt x="64" y="94"/>
                  </a:lnTo>
                  <a:lnTo>
                    <a:pt x="64" y="115"/>
                  </a:lnTo>
                  <a:lnTo>
                    <a:pt x="47" y="115"/>
                  </a:lnTo>
                  <a:lnTo>
                    <a:pt x="47" y="94"/>
                  </a:lnTo>
                  <a:close/>
                  <a:moveTo>
                    <a:pt x="31" y="115"/>
                  </a:moveTo>
                  <a:lnTo>
                    <a:pt x="14" y="115"/>
                  </a:lnTo>
                  <a:lnTo>
                    <a:pt x="14" y="61"/>
                  </a:lnTo>
                  <a:lnTo>
                    <a:pt x="31" y="61"/>
                  </a:lnTo>
                  <a:lnTo>
                    <a:pt x="31"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dirty="0"/>
            </a:p>
          </p:txBody>
        </p:sp>
        <p:sp>
          <p:nvSpPr>
            <p:cNvPr id="127" name="Rectangle 51">
              <a:extLst>
                <a:ext uri="{FF2B5EF4-FFF2-40B4-BE49-F238E27FC236}">
                  <a16:creationId xmlns:a16="http://schemas.microsoft.com/office/drawing/2014/main" id="{596B2042-3240-4473-A446-71A3757A5865}"/>
                </a:ext>
              </a:extLst>
            </p:cNvPr>
            <p:cNvSpPr>
              <a:spLocks noChangeArrowheads="1"/>
            </p:cNvSpPr>
            <p:nvPr/>
          </p:nvSpPr>
          <p:spPr bwMode="auto">
            <a:xfrm>
              <a:off x="681374" y="3258320"/>
              <a:ext cx="17621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dirty="0"/>
            </a:p>
          </p:txBody>
        </p:sp>
        <p:sp>
          <p:nvSpPr>
            <p:cNvPr id="128" name="Rectangle 52">
              <a:extLst>
                <a:ext uri="{FF2B5EF4-FFF2-40B4-BE49-F238E27FC236}">
                  <a16:creationId xmlns:a16="http://schemas.microsoft.com/office/drawing/2014/main" id="{1B1FD6BB-8E33-49B6-A651-4DEEBA1ED8D9}"/>
                </a:ext>
              </a:extLst>
            </p:cNvPr>
            <p:cNvSpPr>
              <a:spLocks noChangeArrowheads="1"/>
            </p:cNvSpPr>
            <p:nvPr/>
          </p:nvSpPr>
          <p:spPr bwMode="auto">
            <a:xfrm>
              <a:off x="681946" y="3311642"/>
              <a:ext cx="71439"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a:p>
          </p:txBody>
        </p:sp>
      </p:grpSp>
      <p:grpSp>
        <p:nvGrpSpPr>
          <p:cNvPr id="134" name="Group 43">
            <a:extLst>
              <a:ext uri="{FF2B5EF4-FFF2-40B4-BE49-F238E27FC236}">
                <a16:creationId xmlns:a16="http://schemas.microsoft.com/office/drawing/2014/main" id="{F5B91D98-7980-470C-86CC-B31F19746666}"/>
              </a:ext>
            </a:extLst>
          </p:cNvPr>
          <p:cNvGrpSpPr/>
          <p:nvPr/>
        </p:nvGrpSpPr>
        <p:grpSpPr>
          <a:xfrm>
            <a:off x="4872060" y="2801326"/>
            <a:ext cx="834507" cy="919399"/>
            <a:chOff x="4051298" y="3109915"/>
            <a:chExt cx="628650" cy="754063"/>
          </a:xfrm>
          <a:solidFill>
            <a:srgbClr val="B04474"/>
          </a:solidFill>
        </p:grpSpPr>
        <p:sp>
          <p:nvSpPr>
            <p:cNvPr id="135" name="Freeform 44">
              <a:extLst>
                <a:ext uri="{FF2B5EF4-FFF2-40B4-BE49-F238E27FC236}">
                  <a16:creationId xmlns:a16="http://schemas.microsoft.com/office/drawing/2014/main" id="{D8916085-0C25-4EFC-A028-95B15ADEFEE7}"/>
                </a:ext>
              </a:extLst>
            </p:cNvPr>
            <p:cNvSpPr>
              <a:spLocks noEditPoints="1"/>
            </p:cNvSpPr>
            <p:nvPr/>
          </p:nvSpPr>
          <p:spPr bwMode="auto">
            <a:xfrm>
              <a:off x="4051298" y="3109915"/>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136" name="Freeform 45">
              <a:extLst>
                <a:ext uri="{FF2B5EF4-FFF2-40B4-BE49-F238E27FC236}">
                  <a16:creationId xmlns:a16="http://schemas.microsoft.com/office/drawing/2014/main" id="{A28A43C2-5D58-46AA-B98A-6E50BAA23CB0}"/>
                </a:ext>
              </a:extLst>
            </p:cNvPr>
            <p:cNvSpPr>
              <a:spLocks/>
            </p:cNvSpPr>
            <p:nvPr/>
          </p:nvSpPr>
          <p:spPr bwMode="auto">
            <a:xfrm>
              <a:off x="4313238" y="3270250"/>
              <a:ext cx="106362"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148" name="Freeform 53">
            <a:extLst>
              <a:ext uri="{FF2B5EF4-FFF2-40B4-BE49-F238E27FC236}">
                <a16:creationId xmlns:a16="http://schemas.microsoft.com/office/drawing/2014/main" id="{ED0C38E7-0181-4DBC-BAAC-28D70E4C7535}"/>
              </a:ext>
            </a:extLst>
          </p:cNvPr>
          <p:cNvSpPr>
            <a:spLocks noEditPoints="1"/>
          </p:cNvSpPr>
          <p:nvPr/>
        </p:nvSpPr>
        <p:spPr bwMode="auto">
          <a:xfrm>
            <a:off x="9624243" y="2913073"/>
            <a:ext cx="1037639" cy="769168"/>
          </a:xfrm>
          <a:custGeom>
            <a:avLst/>
            <a:gdLst>
              <a:gd name="T0" fmla="*/ 448 w 531"/>
              <a:gd name="T1" fmla="*/ 98 h 467"/>
              <a:gd name="T2" fmla="*/ 461 w 531"/>
              <a:gd name="T3" fmla="*/ 75 h 467"/>
              <a:gd name="T4" fmla="*/ 449 w 531"/>
              <a:gd name="T5" fmla="*/ 72 h 467"/>
              <a:gd name="T6" fmla="*/ 442 w 531"/>
              <a:gd name="T7" fmla="*/ 85 h 467"/>
              <a:gd name="T8" fmla="*/ 430 w 531"/>
              <a:gd name="T9" fmla="*/ 78 h 467"/>
              <a:gd name="T10" fmla="*/ 435 w 531"/>
              <a:gd name="T11" fmla="*/ 67 h 467"/>
              <a:gd name="T12" fmla="*/ 429 w 531"/>
              <a:gd name="T13" fmla="*/ 60 h 467"/>
              <a:gd name="T14" fmla="*/ 286 w 531"/>
              <a:gd name="T15" fmla="*/ 36 h 467"/>
              <a:gd name="T16" fmla="*/ 288 w 531"/>
              <a:gd name="T17" fmla="*/ 15 h 467"/>
              <a:gd name="T18" fmla="*/ 266 w 531"/>
              <a:gd name="T19" fmla="*/ 0 h 467"/>
              <a:gd name="T20" fmla="*/ 247 w 531"/>
              <a:gd name="T21" fmla="*/ 11 h 467"/>
              <a:gd name="T22" fmla="*/ 243 w 531"/>
              <a:gd name="T23" fmla="*/ 31 h 467"/>
              <a:gd name="T24" fmla="*/ 135 w 531"/>
              <a:gd name="T25" fmla="*/ 51 h 467"/>
              <a:gd name="T26" fmla="*/ 97 w 531"/>
              <a:gd name="T27" fmla="*/ 65 h 467"/>
              <a:gd name="T28" fmla="*/ 101 w 531"/>
              <a:gd name="T29" fmla="*/ 78 h 467"/>
              <a:gd name="T30" fmla="*/ 92 w 531"/>
              <a:gd name="T31" fmla="*/ 87 h 467"/>
              <a:gd name="T32" fmla="*/ 84 w 531"/>
              <a:gd name="T33" fmla="*/ 75 h 467"/>
              <a:gd name="T34" fmla="*/ 72 w 531"/>
              <a:gd name="T35" fmla="*/ 72 h 467"/>
              <a:gd name="T36" fmla="*/ 78 w 531"/>
              <a:gd name="T37" fmla="*/ 95 h 467"/>
              <a:gd name="T38" fmla="*/ 0 w 531"/>
              <a:gd name="T39" fmla="*/ 304 h 467"/>
              <a:gd name="T40" fmla="*/ 24 w 531"/>
              <a:gd name="T41" fmla="*/ 328 h 467"/>
              <a:gd name="T42" fmla="*/ 138 w 531"/>
              <a:gd name="T43" fmla="*/ 339 h 467"/>
              <a:gd name="T44" fmla="*/ 173 w 531"/>
              <a:gd name="T45" fmla="*/ 320 h 467"/>
              <a:gd name="T46" fmla="*/ 185 w 531"/>
              <a:gd name="T47" fmla="*/ 300 h 467"/>
              <a:gd name="T48" fmla="*/ 114 w 531"/>
              <a:gd name="T49" fmla="*/ 84 h 467"/>
              <a:gd name="T50" fmla="*/ 178 w 531"/>
              <a:gd name="T51" fmla="*/ 58 h 467"/>
              <a:gd name="T52" fmla="*/ 243 w 531"/>
              <a:gd name="T53" fmla="*/ 233 h 467"/>
              <a:gd name="T54" fmla="*/ 249 w 531"/>
              <a:gd name="T55" fmla="*/ 299 h 467"/>
              <a:gd name="T56" fmla="*/ 248 w 531"/>
              <a:gd name="T57" fmla="*/ 352 h 467"/>
              <a:gd name="T58" fmla="*/ 210 w 531"/>
              <a:gd name="T59" fmla="*/ 385 h 467"/>
              <a:gd name="T60" fmla="*/ 186 w 531"/>
              <a:gd name="T61" fmla="*/ 467 h 467"/>
              <a:gd name="T62" fmla="*/ 327 w 531"/>
              <a:gd name="T63" fmla="*/ 386 h 467"/>
              <a:gd name="T64" fmla="*/ 292 w 531"/>
              <a:gd name="T65" fmla="*/ 371 h 467"/>
              <a:gd name="T66" fmla="*/ 282 w 531"/>
              <a:gd name="T67" fmla="*/ 299 h 467"/>
              <a:gd name="T68" fmla="*/ 289 w 531"/>
              <a:gd name="T69" fmla="*/ 233 h 467"/>
              <a:gd name="T70" fmla="*/ 354 w 531"/>
              <a:gd name="T71" fmla="*/ 58 h 467"/>
              <a:gd name="T72" fmla="*/ 417 w 531"/>
              <a:gd name="T73" fmla="*/ 84 h 467"/>
              <a:gd name="T74" fmla="*/ 346 w 531"/>
              <a:gd name="T75" fmla="*/ 300 h 467"/>
              <a:gd name="T76" fmla="*/ 358 w 531"/>
              <a:gd name="T77" fmla="*/ 320 h 467"/>
              <a:gd name="T78" fmla="*/ 396 w 531"/>
              <a:gd name="T79" fmla="*/ 339 h 467"/>
              <a:gd name="T80" fmla="*/ 507 w 531"/>
              <a:gd name="T81" fmla="*/ 328 h 467"/>
              <a:gd name="T82" fmla="*/ 531 w 531"/>
              <a:gd name="T83" fmla="*/ 303 h 467"/>
              <a:gd name="T84" fmla="*/ 275 w 531"/>
              <a:gd name="T85" fmla="*/ 24 h 467"/>
              <a:gd name="T86" fmla="*/ 266 w 531"/>
              <a:gd name="T87" fmla="*/ 34 h 467"/>
              <a:gd name="T88" fmla="*/ 257 w 531"/>
              <a:gd name="T89" fmla="*/ 21 h 467"/>
              <a:gd name="T90" fmla="*/ 51 w 531"/>
              <a:gd name="T91" fmla="*/ 325 h 467"/>
              <a:gd name="T92" fmla="*/ 166 w 531"/>
              <a:gd name="T93" fmla="*/ 308 h 467"/>
              <a:gd name="T94" fmla="*/ 134 w 531"/>
              <a:gd name="T95" fmla="*/ 325 h 467"/>
              <a:gd name="T96" fmla="*/ 270 w 531"/>
              <a:gd name="T97" fmla="*/ 217 h 467"/>
              <a:gd name="T98" fmla="*/ 275 w 531"/>
              <a:gd name="T99" fmla="*/ 274 h 467"/>
              <a:gd name="T100" fmla="*/ 256 w 531"/>
              <a:gd name="T101" fmla="*/ 274 h 467"/>
              <a:gd name="T102" fmla="*/ 262 w 531"/>
              <a:gd name="T103" fmla="*/ 217 h 467"/>
              <a:gd name="T104" fmla="*/ 331 w 531"/>
              <a:gd name="T105" fmla="*/ 453 h 467"/>
              <a:gd name="T106" fmla="*/ 296 w 531"/>
              <a:gd name="T107" fmla="*/ 391 h 467"/>
              <a:gd name="T108" fmla="*/ 256 w 531"/>
              <a:gd name="T109" fmla="*/ 368 h 467"/>
              <a:gd name="T110" fmla="*/ 268 w 531"/>
              <a:gd name="T111" fmla="*/ 307 h 467"/>
              <a:gd name="T112" fmla="*/ 274 w 531"/>
              <a:gd name="T113" fmla="*/ 368 h 467"/>
              <a:gd name="T114" fmla="*/ 268 w 531"/>
              <a:gd name="T115" fmla="*/ 203 h 467"/>
              <a:gd name="T116" fmla="*/ 268 w 531"/>
              <a:gd name="T117" fmla="*/ 53 h 467"/>
              <a:gd name="T118" fmla="*/ 480 w 531"/>
              <a:gd name="T119" fmla="*/ 325 h 467"/>
              <a:gd name="T120" fmla="*/ 367 w 531"/>
              <a:gd name="T121" fmla="*/ 308 h 467"/>
              <a:gd name="T122" fmla="*/ 480 w 531"/>
              <a:gd name="T123" fmla="*/ 32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1" h="467">
                <a:moveTo>
                  <a:pt x="531" y="303"/>
                </a:moveTo>
                <a:lnTo>
                  <a:pt x="531" y="303"/>
                </a:lnTo>
                <a:lnTo>
                  <a:pt x="531" y="300"/>
                </a:lnTo>
                <a:lnTo>
                  <a:pt x="530" y="298"/>
                </a:lnTo>
                <a:lnTo>
                  <a:pt x="448" y="98"/>
                </a:lnTo>
                <a:lnTo>
                  <a:pt x="448" y="98"/>
                </a:lnTo>
                <a:lnTo>
                  <a:pt x="453" y="95"/>
                </a:lnTo>
                <a:lnTo>
                  <a:pt x="457" y="91"/>
                </a:lnTo>
                <a:lnTo>
                  <a:pt x="461" y="84"/>
                </a:lnTo>
                <a:lnTo>
                  <a:pt x="462" y="78"/>
                </a:lnTo>
                <a:lnTo>
                  <a:pt x="462" y="78"/>
                </a:lnTo>
                <a:lnTo>
                  <a:pt x="461" y="75"/>
                </a:lnTo>
                <a:lnTo>
                  <a:pt x="459" y="72"/>
                </a:lnTo>
                <a:lnTo>
                  <a:pt x="457" y="71"/>
                </a:lnTo>
                <a:lnTo>
                  <a:pt x="454" y="70"/>
                </a:lnTo>
                <a:lnTo>
                  <a:pt x="454" y="70"/>
                </a:lnTo>
                <a:lnTo>
                  <a:pt x="452" y="71"/>
                </a:lnTo>
                <a:lnTo>
                  <a:pt x="449" y="72"/>
                </a:lnTo>
                <a:lnTo>
                  <a:pt x="448" y="75"/>
                </a:lnTo>
                <a:lnTo>
                  <a:pt x="448" y="78"/>
                </a:lnTo>
                <a:lnTo>
                  <a:pt x="448" y="78"/>
                </a:lnTo>
                <a:lnTo>
                  <a:pt x="446" y="81"/>
                </a:lnTo>
                <a:lnTo>
                  <a:pt x="444" y="83"/>
                </a:lnTo>
                <a:lnTo>
                  <a:pt x="442" y="85"/>
                </a:lnTo>
                <a:lnTo>
                  <a:pt x="439" y="87"/>
                </a:lnTo>
                <a:lnTo>
                  <a:pt x="439" y="87"/>
                </a:lnTo>
                <a:lnTo>
                  <a:pt x="436" y="85"/>
                </a:lnTo>
                <a:lnTo>
                  <a:pt x="434" y="83"/>
                </a:lnTo>
                <a:lnTo>
                  <a:pt x="431" y="81"/>
                </a:lnTo>
                <a:lnTo>
                  <a:pt x="430" y="78"/>
                </a:lnTo>
                <a:lnTo>
                  <a:pt x="430" y="78"/>
                </a:lnTo>
                <a:lnTo>
                  <a:pt x="431" y="75"/>
                </a:lnTo>
                <a:lnTo>
                  <a:pt x="434" y="72"/>
                </a:lnTo>
                <a:lnTo>
                  <a:pt x="434" y="72"/>
                </a:lnTo>
                <a:lnTo>
                  <a:pt x="435" y="70"/>
                </a:lnTo>
                <a:lnTo>
                  <a:pt x="435" y="67"/>
                </a:lnTo>
                <a:lnTo>
                  <a:pt x="435" y="65"/>
                </a:lnTo>
                <a:lnTo>
                  <a:pt x="434" y="63"/>
                </a:lnTo>
                <a:lnTo>
                  <a:pt x="434" y="63"/>
                </a:lnTo>
                <a:lnTo>
                  <a:pt x="431" y="61"/>
                </a:lnTo>
                <a:lnTo>
                  <a:pt x="429" y="60"/>
                </a:lnTo>
                <a:lnTo>
                  <a:pt x="429" y="60"/>
                </a:lnTo>
                <a:lnTo>
                  <a:pt x="396" y="51"/>
                </a:lnTo>
                <a:lnTo>
                  <a:pt x="360" y="44"/>
                </a:lnTo>
                <a:lnTo>
                  <a:pt x="323" y="41"/>
                </a:lnTo>
                <a:lnTo>
                  <a:pt x="283" y="39"/>
                </a:lnTo>
                <a:lnTo>
                  <a:pt x="283" y="39"/>
                </a:lnTo>
                <a:lnTo>
                  <a:pt x="286" y="36"/>
                </a:lnTo>
                <a:lnTo>
                  <a:pt x="288" y="31"/>
                </a:lnTo>
                <a:lnTo>
                  <a:pt x="289" y="28"/>
                </a:lnTo>
                <a:lnTo>
                  <a:pt x="289" y="24"/>
                </a:lnTo>
                <a:lnTo>
                  <a:pt x="289" y="24"/>
                </a:lnTo>
                <a:lnTo>
                  <a:pt x="289" y="20"/>
                </a:lnTo>
                <a:lnTo>
                  <a:pt x="288" y="15"/>
                </a:lnTo>
                <a:lnTo>
                  <a:pt x="286" y="11"/>
                </a:lnTo>
                <a:lnTo>
                  <a:pt x="282" y="8"/>
                </a:lnTo>
                <a:lnTo>
                  <a:pt x="279" y="4"/>
                </a:lnTo>
                <a:lnTo>
                  <a:pt x="275" y="2"/>
                </a:lnTo>
                <a:lnTo>
                  <a:pt x="270" y="1"/>
                </a:lnTo>
                <a:lnTo>
                  <a:pt x="266" y="0"/>
                </a:lnTo>
                <a:lnTo>
                  <a:pt x="266" y="0"/>
                </a:lnTo>
                <a:lnTo>
                  <a:pt x="261" y="1"/>
                </a:lnTo>
                <a:lnTo>
                  <a:pt x="256" y="2"/>
                </a:lnTo>
                <a:lnTo>
                  <a:pt x="253" y="4"/>
                </a:lnTo>
                <a:lnTo>
                  <a:pt x="249" y="8"/>
                </a:lnTo>
                <a:lnTo>
                  <a:pt x="247" y="11"/>
                </a:lnTo>
                <a:lnTo>
                  <a:pt x="245" y="15"/>
                </a:lnTo>
                <a:lnTo>
                  <a:pt x="242" y="20"/>
                </a:lnTo>
                <a:lnTo>
                  <a:pt x="242" y="24"/>
                </a:lnTo>
                <a:lnTo>
                  <a:pt x="242" y="24"/>
                </a:lnTo>
                <a:lnTo>
                  <a:pt x="242" y="28"/>
                </a:lnTo>
                <a:lnTo>
                  <a:pt x="243" y="31"/>
                </a:lnTo>
                <a:lnTo>
                  <a:pt x="246" y="36"/>
                </a:lnTo>
                <a:lnTo>
                  <a:pt x="248" y="39"/>
                </a:lnTo>
                <a:lnTo>
                  <a:pt x="248" y="39"/>
                </a:lnTo>
                <a:lnTo>
                  <a:pt x="209" y="41"/>
                </a:lnTo>
                <a:lnTo>
                  <a:pt x="171" y="44"/>
                </a:lnTo>
                <a:lnTo>
                  <a:pt x="135" y="51"/>
                </a:lnTo>
                <a:lnTo>
                  <a:pt x="102" y="60"/>
                </a:lnTo>
                <a:lnTo>
                  <a:pt x="102" y="60"/>
                </a:lnTo>
                <a:lnTo>
                  <a:pt x="100" y="61"/>
                </a:lnTo>
                <a:lnTo>
                  <a:pt x="98" y="63"/>
                </a:lnTo>
                <a:lnTo>
                  <a:pt x="98" y="63"/>
                </a:lnTo>
                <a:lnTo>
                  <a:pt x="97" y="65"/>
                </a:lnTo>
                <a:lnTo>
                  <a:pt x="97" y="67"/>
                </a:lnTo>
                <a:lnTo>
                  <a:pt x="97" y="70"/>
                </a:lnTo>
                <a:lnTo>
                  <a:pt x="99" y="72"/>
                </a:lnTo>
                <a:lnTo>
                  <a:pt x="99" y="72"/>
                </a:lnTo>
                <a:lnTo>
                  <a:pt x="100" y="75"/>
                </a:lnTo>
                <a:lnTo>
                  <a:pt x="101" y="78"/>
                </a:lnTo>
                <a:lnTo>
                  <a:pt x="101" y="78"/>
                </a:lnTo>
                <a:lnTo>
                  <a:pt x="100" y="81"/>
                </a:lnTo>
                <a:lnTo>
                  <a:pt x="99" y="83"/>
                </a:lnTo>
                <a:lnTo>
                  <a:pt x="95" y="85"/>
                </a:lnTo>
                <a:lnTo>
                  <a:pt x="92" y="87"/>
                </a:lnTo>
                <a:lnTo>
                  <a:pt x="92" y="87"/>
                </a:lnTo>
                <a:lnTo>
                  <a:pt x="89" y="85"/>
                </a:lnTo>
                <a:lnTo>
                  <a:pt x="87" y="83"/>
                </a:lnTo>
                <a:lnTo>
                  <a:pt x="85" y="81"/>
                </a:lnTo>
                <a:lnTo>
                  <a:pt x="85" y="78"/>
                </a:lnTo>
                <a:lnTo>
                  <a:pt x="85" y="78"/>
                </a:lnTo>
                <a:lnTo>
                  <a:pt x="84" y="75"/>
                </a:lnTo>
                <a:lnTo>
                  <a:pt x="83" y="72"/>
                </a:lnTo>
                <a:lnTo>
                  <a:pt x="80" y="71"/>
                </a:lnTo>
                <a:lnTo>
                  <a:pt x="77" y="70"/>
                </a:lnTo>
                <a:lnTo>
                  <a:pt x="77" y="70"/>
                </a:lnTo>
                <a:lnTo>
                  <a:pt x="75" y="71"/>
                </a:lnTo>
                <a:lnTo>
                  <a:pt x="72" y="72"/>
                </a:lnTo>
                <a:lnTo>
                  <a:pt x="71" y="75"/>
                </a:lnTo>
                <a:lnTo>
                  <a:pt x="71" y="78"/>
                </a:lnTo>
                <a:lnTo>
                  <a:pt x="71" y="78"/>
                </a:lnTo>
                <a:lnTo>
                  <a:pt x="71" y="84"/>
                </a:lnTo>
                <a:lnTo>
                  <a:pt x="74" y="91"/>
                </a:lnTo>
                <a:lnTo>
                  <a:pt x="78" y="95"/>
                </a:lnTo>
                <a:lnTo>
                  <a:pt x="84" y="98"/>
                </a:lnTo>
                <a:lnTo>
                  <a:pt x="2" y="298"/>
                </a:lnTo>
                <a:lnTo>
                  <a:pt x="2" y="298"/>
                </a:lnTo>
                <a:lnTo>
                  <a:pt x="2" y="300"/>
                </a:lnTo>
                <a:lnTo>
                  <a:pt x="2" y="303"/>
                </a:lnTo>
                <a:lnTo>
                  <a:pt x="0" y="304"/>
                </a:lnTo>
                <a:lnTo>
                  <a:pt x="0" y="304"/>
                </a:lnTo>
                <a:lnTo>
                  <a:pt x="4" y="310"/>
                </a:lnTo>
                <a:lnTo>
                  <a:pt x="8" y="314"/>
                </a:lnTo>
                <a:lnTo>
                  <a:pt x="12" y="320"/>
                </a:lnTo>
                <a:lnTo>
                  <a:pt x="18" y="324"/>
                </a:lnTo>
                <a:lnTo>
                  <a:pt x="24" y="328"/>
                </a:lnTo>
                <a:lnTo>
                  <a:pt x="32" y="333"/>
                </a:lnTo>
                <a:lnTo>
                  <a:pt x="39" y="336"/>
                </a:lnTo>
                <a:lnTo>
                  <a:pt x="48" y="339"/>
                </a:lnTo>
                <a:lnTo>
                  <a:pt x="50" y="339"/>
                </a:lnTo>
                <a:lnTo>
                  <a:pt x="135" y="339"/>
                </a:lnTo>
                <a:lnTo>
                  <a:pt x="138" y="339"/>
                </a:lnTo>
                <a:lnTo>
                  <a:pt x="138" y="339"/>
                </a:lnTo>
                <a:lnTo>
                  <a:pt x="146" y="336"/>
                </a:lnTo>
                <a:lnTo>
                  <a:pt x="154" y="333"/>
                </a:lnTo>
                <a:lnTo>
                  <a:pt x="161" y="328"/>
                </a:lnTo>
                <a:lnTo>
                  <a:pt x="168" y="324"/>
                </a:lnTo>
                <a:lnTo>
                  <a:pt x="173" y="320"/>
                </a:lnTo>
                <a:lnTo>
                  <a:pt x="179" y="314"/>
                </a:lnTo>
                <a:lnTo>
                  <a:pt x="183" y="310"/>
                </a:lnTo>
                <a:lnTo>
                  <a:pt x="186" y="304"/>
                </a:lnTo>
                <a:lnTo>
                  <a:pt x="185" y="303"/>
                </a:lnTo>
                <a:lnTo>
                  <a:pt x="185" y="303"/>
                </a:lnTo>
                <a:lnTo>
                  <a:pt x="185" y="300"/>
                </a:lnTo>
                <a:lnTo>
                  <a:pt x="184" y="298"/>
                </a:lnTo>
                <a:lnTo>
                  <a:pt x="102" y="98"/>
                </a:lnTo>
                <a:lnTo>
                  <a:pt x="102" y="98"/>
                </a:lnTo>
                <a:lnTo>
                  <a:pt x="107" y="95"/>
                </a:lnTo>
                <a:lnTo>
                  <a:pt x="112" y="90"/>
                </a:lnTo>
                <a:lnTo>
                  <a:pt x="114" y="84"/>
                </a:lnTo>
                <a:lnTo>
                  <a:pt x="115" y="78"/>
                </a:lnTo>
                <a:lnTo>
                  <a:pt x="115" y="78"/>
                </a:lnTo>
                <a:lnTo>
                  <a:pt x="114" y="70"/>
                </a:lnTo>
                <a:lnTo>
                  <a:pt x="114" y="70"/>
                </a:lnTo>
                <a:lnTo>
                  <a:pt x="145" y="64"/>
                </a:lnTo>
                <a:lnTo>
                  <a:pt x="178" y="58"/>
                </a:lnTo>
                <a:lnTo>
                  <a:pt x="212" y="54"/>
                </a:lnTo>
                <a:lnTo>
                  <a:pt x="249" y="53"/>
                </a:lnTo>
                <a:lnTo>
                  <a:pt x="249" y="211"/>
                </a:lnTo>
                <a:lnTo>
                  <a:pt x="249" y="211"/>
                </a:lnTo>
                <a:lnTo>
                  <a:pt x="246" y="222"/>
                </a:lnTo>
                <a:lnTo>
                  <a:pt x="243" y="233"/>
                </a:lnTo>
                <a:lnTo>
                  <a:pt x="241" y="244"/>
                </a:lnTo>
                <a:lnTo>
                  <a:pt x="241" y="255"/>
                </a:lnTo>
                <a:lnTo>
                  <a:pt x="241" y="267"/>
                </a:lnTo>
                <a:lnTo>
                  <a:pt x="243" y="278"/>
                </a:lnTo>
                <a:lnTo>
                  <a:pt x="246" y="288"/>
                </a:lnTo>
                <a:lnTo>
                  <a:pt x="249" y="299"/>
                </a:lnTo>
                <a:lnTo>
                  <a:pt x="249" y="299"/>
                </a:lnTo>
                <a:lnTo>
                  <a:pt x="249" y="300"/>
                </a:lnTo>
                <a:lnTo>
                  <a:pt x="249" y="341"/>
                </a:lnTo>
                <a:lnTo>
                  <a:pt x="249" y="341"/>
                </a:lnTo>
                <a:lnTo>
                  <a:pt x="249" y="346"/>
                </a:lnTo>
                <a:lnTo>
                  <a:pt x="248" y="352"/>
                </a:lnTo>
                <a:lnTo>
                  <a:pt x="246" y="358"/>
                </a:lnTo>
                <a:lnTo>
                  <a:pt x="242" y="364"/>
                </a:lnTo>
                <a:lnTo>
                  <a:pt x="238" y="371"/>
                </a:lnTo>
                <a:lnTo>
                  <a:pt x="230" y="376"/>
                </a:lnTo>
                <a:lnTo>
                  <a:pt x="222" y="381"/>
                </a:lnTo>
                <a:lnTo>
                  <a:pt x="210" y="385"/>
                </a:lnTo>
                <a:lnTo>
                  <a:pt x="206" y="386"/>
                </a:lnTo>
                <a:lnTo>
                  <a:pt x="205" y="391"/>
                </a:lnTo>
                <a:lnTo>
                  <a:pt x="192" y="391"/>
                </a:lnTo>
                <a:lnTo>
                  <a:pt x="192" y="429"/>
                </a:lnTo>
                <a:lnTo>
                  <a:pt x="186" y="429"/>
                </a:lnTo>
                <a:lnTo>
                  <a:pt x="186" y="467"/>
                </a:lnTo>
                <a:lnTo>
                  <a:pt x="345" y="467"/>
                </a:lnTo>
                <a:lnTo>
                  <a:pt x="345" y="429"/>
                </a:lnTo>
                <a:lnTo>
                  <a:pt x="340" y="429"/>
                </a:lnTo>
                <a:lnTo>
                  <a:pt x="340" y="391"/>
                </a:lnTo>
                <a:lnTo>
                  <a:pt x="327" y="391"/>
                </a:lnTo>
                <a:lnTo>
                  <a:pt x="327" y="386"/>
                </a:lnTo>
                <a:lnTo>
                  <a:pt x="321" y="385"/>
                </a:lnTo>
                <a:lnTo>
                  <a:pt x="321" y="385"/>
                </a:lnTo>
                <a:lnTo>
                  <a:pt x="311" y="382"/>
                </a:lnTo>
                <a:lnTo>
                  <a:pt x="304" y="379"/>
                </a:lnTo>
                <a:lnTo>
                  <a:pt x="297" y="375"/>
                </a:lnTo>
                <a:lnTo>
                  <a:pt x="292" y="371"/>
                </a:lnTo>
                <a:lnTo>
                  <a:pt x="288" y="364"/>
                </a:lnTo>
                <a:lnTo>
                  <a:pt x="286" y="358"/>
                </a:lnTo>
                <a:lnTo>
                  <a:pt x="283" y="350"/>
                </a:lnTo>
                <a:lnTo>
                  <a:pt x="282" y="341"/>
                </a:lnTo>
                <a:lnTo>
                  <a:pt x="282" y="299"/>
                </a:lnTo>
                <a:lnTo>
                  <a:pt x="282" y="299"/>
                </a:lnTo>
                <a:lnTo>
                  <a:pt x="286" y="288"/>
                </a:lnTo>
                <a:lnTo>
                  <a:pt x="289" y="278"/>
                </a:lnTo>
                <a:lnTo>
                  <a:pt x="290" y="266"/>
                </a:lnTo>
                <a:lnTo>
                  <a:pt x="290" y="255"/>
                </a:lnTo>
                <a:lnTo>
                  <a:pt x="290" y="244"/>
                </a:lnTo>
                <a:lnTo>
                  <a:pt x="289" y="233"/>
                </a:lnTo>
                <a:lnTo>
                  <a:pt x="286" y="222"/>
                </a:lnTo>
                <a:lnTo>
                  <a:pt x="282" y="211"/>
                </a:lnTo>
                <a:lnTo>
                  <a:pt x="282" y="53"/>
                </a:lnTo>
                <a:lnTo>
                  <a:pt x="282" y="53"/>
                </a:lnTo>
                <a:lnTo>
                  <a:pt x="319" y="54"/>
                </a:lnTo>
                <a:lnTo>
                  <a:pt x="354" y="58"/>
                </a:lnTo>
                <a:lnTo>
                  <a:pt x="387" y="64"/>
                </a:lnTo>
                <a:lnTo>
                  <a:pt x="417" y="70"/>
                </a:lnTo>
                <a:lnTo>
                  <a:pt x="417" y="70"/>
                </a:lnTo>
                <a:lnTo>
                  <a:pt x="416" y="78"/>
                </a:lnTo>
                <a:lnTo>
                  <a:pt x="416" y="78"/>
                </a:lnTo>
                <a:lnTo>
                  <a:pt x="417" y="84"/>
                </a:lnTo>
                <a:lnTo>
                  <a:pt x="421" y="90"/>
                </a:lnTo>
                <a:lnTo>
                  <a:pt x="424" y="95"/>
                </a:lnTo>
                <a:lnTo>
                  <a:pt x="429" y="98"/>
                </a:lnTo>
                <a:lnTo>
                  <a:pt x="347" y="298"/>
                </a:lnTo>
                <a:lnTo>
                  <a:pt x="347" y="298"/>
                </a:lnTo>
                <a:lnTo>
                  <a:pt x="346" y="300"/>
                </a:lnTo>
                <a:lnTo>
                  <a:pt x="347" y="303"/>
                </a:lnTo>
                <a:lnTo>
                  <a:pt x="346" y="304"/>
                </a:lnTo>
                <a:lnTo>
                  <a:pt x="346" y="304"/>
                </a:lnTo>
                <a:lnTo>
                  <a:pt x="349" y="310"/>
                </a:lnTo>
                <a:lnTo>
                  <a:pt x="354" y="314"/>
                </a:lnTo>
                <a:lnTo>
                  <a:pt x="358" y="320"/>
                </a:lnTo>
                <a:lnTo>
                  <a:pt x="363" y="324"/>
                </a:lnTo>
                <a:lnTo>
                  <a:pt x="370" y="328"/>
                </a:lnTo>
                <a:lnTo>
                  <a:pt x="377" y="333"/>
                </a:lnTo>
                <a:lnTo>
                  <a:pt x="385" y="336"/>
                </a:lnTo>
                <a:lnTo>
                  <a:pt x="394" y="339"/>
                </a:lnTo>
                <a:lnTo>
                  <a:pt x="396" y="339"/>
                </a:lnTo>
                <a:lnTo>
                  <a:pt x="481" y="339"/>
                </a:lnTo>
                <a:lnTo>
                  <a:pt x="483" y="339"/>
                </a:lnTo>
                <a:lnTo>
                  <a:pt x="483" y="339"/>
                </a:lnTo>
                <a:lnTo>
                  <a:pt x="492" y="336"/>
                </a:lnTo>
                <a:lnTo>
                  <a:pt x="499" y="333"/>
                </a:lnTo>
                <a:lnTo>
                  <a:pt x="507" y="328"/>
                </a:lnTo>
                <a:lnTo>
                  <a:pt x="513" y="324"/>
                </a:lnTo>
                <a:lnTo>
                  <a:pt x="519" y="320"/>
                </a:lnTo>
                <a:lnTo>
                  <a:pt x="524" y="314"/>
                </a:lnTo>
                <a:lnTo>
                  <a:pt x="527" y="310"/>
                </a:lnTo>
                <a:lnTo>
                  <a:pt x="531" y="304"/>
                </a:lnTo>
                <a:lnTo>
                  <a:pt x="531" y="303"/>
                </a:lnTo>
                <a:close/>
                <a:moveTo>
                  <a:pt x="266" y="15"/>
                </a:moveTo>
                <a:lnTo>
                  <a:pt x="266" y="15"/>
                </a:lnTo>
                <a:lnTo>
                  <a:pt x="269" y="15"/>
                </a:lnTo>
                <a:lnTo>
                  <a:pt x="273" y="17"/>
                </a:lnTo>
                <a:lnTo>
                  <a:pt x="275" y="21"/>
                </a:lnTo>
                <a:lnTo>
                  <a:pt x="275" y="24"/>
                </a:lnTo>
                <a:lnTo>
                  <a:pt x="275" y="24"/>
                </a:lnTo>
                <a:lnTo>
                  <a:pt x="275" y="27"/>
                </a:lnTo>
                <a:lnTo>
                  <a:pt x="273" y="30"/>
                </a:lnTo>
                <a:lnTo>
                  <a:pt x="269" y="33"/>
                </a:lnTo>
                <a:lnTo>
                  <a:pt x="266" y="34"/>
                </a:lnTo>
                <a:lnTo>
                  <a:pt x="266" y="34"/>
                </a:lnTo>
                <a:lnTo>
                  <a:pt x="262" y="33"/>
                </a:lnTo>
                <a:lnTo>
                  <a:pt x="260" y="30"/>
                </a:lnTo>
                <a:lnTo>
                  <a:pt x="257" y="27"/>
                </a:lnTo>
                <a:lnTo>
                  <a:pt x="256" y="24"/>
                </a:lnTo>
                <a:lnTo>
                  <a:pt x="256" y="24"/>
                </a:lnTo>
                <a:lnTo>
                  <a:pt x="257" y="21"/>
                </a:lnTo>
                <a:lnTo>
                  <a:pt x="260" y="17"/>
                </a:lnTo>
                <a:lnTo>
                  <a:pt x="262" y="15"/>
                </a:lnTo>
                <a:lnTo>
                  <a:pt x="266" y="15"/>
                </a:lnTo>
                <a:lnTo>
                  <a:pt x="266" y="15"/>
                </a:lnTo>
                <a:close/>
                <a:moveTo>
                  <a:pt x="134" y="325"/>
                </a:moveTo>
                <a:lnTo>
                  <a:pt x="51" y="325"/>
                </a:lnTo>
                <a:lnTo>
                  <a:pt x="51" y="325"/>
                </a:lnTo>
                <a:lnTo>
                  <a:pt x="41" y="322"/>
                </a:lnTo>
                <a:lnTo>
                  <a:pt x="34" y="318"/>
                </a:lnTo>
                <a:lnTo>
                  <a:pt x="26" y="313"/>
                </a:lnTo>
                <a:lnTo>
                  <a:pt x="21" y="308"/>
                </a:lnTo>
                <a:lnTo>
                  <a:pt x="166" y="308"/>
                </a:lnTo>
                <a:lnTo>
                  <a:pt x="166" y="308"/>
                </a:lnTo>
                <a:lnTo>
                  <a:pt x="159" y="313"/>
                </a:lnTo>
                <a:lnTo>
                  <a:pt x="152" y="318"/>
                </a:lnTo>
                <a:lnTo>
                  <a:pt x="144" y="322"/>
                </a:lnTo>
                <a:lnTo>
                  <a:pt x="134" y="325"/>
                </a:lnTo>
                <a:lnTo>
                  <a:pt x="134" y="325"/>
                </a:lnTo>
                <a:close/>
                <a:moveTo>
                  <a:pt x="19" y="294"/>
                </a:moveTo>
                <a:lnTo>
                  <a:pt x="93" y="114"/>
                </a:lnTo>
                <a:lnTo>
                  <a:pt x="167" y="294"/>
                </a:lnTo>
                <a:lnTo>
                  <a:pt x="19" y="294"/>
                </a:lnTo>
                <a:close/>
                <a:moveTo>
                  <a:pt x="270" y="217"/>
                </a:moveTo>
                <a:lnTo>
                  <a:pt x="270" y="217"/>
                </a:lnTo>
                <a:lnTo>
                  <a:pt x="273" y="227"/>
                </a:lnTo>
                <a:lnTo>
                  <a:pt x="275" y="237"/>
                </a:lnTo>
                <a:lnTo>
                  <a:pt x="276" y="245"/>
                </a:lnTo>
                <a:lnTo>
                  <a:pt x="276" y="255"/>
                </a:lnTo>
                <a:lnTo>
                  <a:pt x="276" y="265"/>
                </a:lnTo>
                <a:lnTo>
                  <a:pt x="275" y="274"/>
                </a:lnTo>
                <a:lnTo>
                  <a:pt x="273" y="283"/>
                </a:lnTo>
                <a:lnTo>
                  <a:pt x="270" y="293"/>
                </a:lnTo>
                <a:lnTo>
                  <a:pt x="262" y="293"/>
                </a:lnTo>
                <a:lnTo>
                  <a:pt x="262" y="293"/>
                </a:lnTo>
                <a:lnTo>
                  <a:pt x="259" y="283"/>
                </a:lnTo>
                <a:lnTo>
                  <a:pt x="256" y="274"/>
                </a:lnTo>
                <a:lnTo>
                  <a:pt x="255" y="265"/>
                </a:lnTo>
                <a:lnTo>
                  <a:pt x="255" y="255"/>
                </a:lnTo>
                <a:lnTo>
                  <a:pt x="255" y="245"/>
                </a:lnTo>
                <a:lnTo>
                  <a:pt x="256" y="237"/>
                </a:lnTo>
                <a:lnTo>
                  <a:pt x="259" y="227"/>
                </a:lnTo>
                <a:lnTo>
                  <a:pt x="262" y="217"/>
                </a:lnTo>
                <a:lnTo>
                  <a:pt x="270" y="217"/>
                </a:lnTo>
                <a:close/>
                <a:moveTo>
                  <a:pt x="331" y="453"/>
                </a:moveTo>
                <a:lnTo>
                  <a:pt x="200" y="453"/>
                </a:lnTo>
                <a:lnTo>
                  <a:pt x="200" y="443"/>
                </a:lnTo>
                <a:lnTo>
                  <a:pt x="331" y="443"/>
                </a:lnTo>
                <a:lnTo>
                  <a:pt x="331" y="453"/>
                </a:lnTo>
                <a:close/>
                <a:moveTo>
                  <a:pt x="207" y="429"/>
                </a:moveTo>
                <a:lnTo>
                  <a:pt x="207" y="406"/>
                </a:lnTo>
                <a:lnTo>
                  <a:pt x="326" y="406"/>
                </a:lnTo>
                <a:lnTo>
                  <a:pt x="326" y="429"/>
                </a:lnTo>
                <a:lnTo>
                  <a:pt x="207" y="429"/>
                </a:lnTo>
                <a:close/>
                <a:moveTo>
                  <a:pt x="296" y="391"/>
                </a:moveTo>
                <a:lnTo>
                  <a:pt x="235" y="391"/>
                </a:lnTo>
                <a:lnTo>
                  <a:pt x="235" y="391"/>
                </a:lnTo>
                <a:lnTo>
                  <a:pt x="241" y="386"/>
                </a:lnTo>
                <a:lnTo>
                  <a:pt x="248" y="380"/>
                </a:lnTo>
                <a:lnTo>
                  <a:pt x="252" y="375"/>
                </a:lnTo>
                <a:lnTo>
                  <a:pt x="256" y="368"/>
                </a:lnTo>
                <a:lnTo>
                  <a:pt x="260" y="362"/>
                </a:lnTo>
                <a:lnTo>
                  <a:pt x="262" y="355"/>
                </a:lnTo>
                <a:lnTo>
                  <a:pt x="263" y="348"/>
                </a:lnTo>
                <a:lnTo>
                  <a:pt x="263" y="341"/>
                </a:lnTo>
                <a:lnTo>
                  <a:pt x="263" y="307"/>
                </a:lnTo>
                <a:lnTo>
                  <a:pt x="268" y="307"/>
                </a:lnTo>
                <a:lnTo>
                  <a:pt x="268" y="341"/>
                </a:lnTo>
                <a:lnTo>
                  <a:pt x="268" y="341"/>
                </a:lnTo>
                <a:lnTo>
                  <a:pt x="269" y="348"/>
                </a:lnTo>
                <a:lnTo>
                  <a:pt x="269" y="354"/>
                </a:lnTo>
                <a:lnTo>
                  <a:pt x="272" y="362"/>
                </a:lnTo>
                <a:lnTo>
                  <a:pt x="274" y="368"/>
                </a:lnTo>
                <a:lnTo>
                  <a:pt x="278" y="375"/>
                </a:lnTo>
                <a:lnTo>
                  <a:pt x="282" y="380"/>
                </a:lnTo>
                <a:lnTo>
                  <a:pt x="289" y="386"/>
                </a:lnTo>
                <a:lnTo>
                  <a:pt x="296" y="391"/>
                </a:lnTo>
                <a:lnTo>
                  <a:pt x="296" y="391"/>
                </a:lnTo>
                <a:close/>
                <a:moveTo>
                  <a:pt x="268" y="203"/>
                </a:moveTo>
                <a:lnTo>
                  <a:pt x="263" y="203"/>
                </a:lnTo>
                <a:lnTo>
                  <a:pt x="263" y="53"/>
                </a:lnTo>
                <a:lnTo>
                  <a:pt x="263" y="53"/>
                </a:lnTo>
                <a:lnTo>
                  <a:pt x="266" y="53"/>
                </a:lnTo>
                <a:lnTo>
                  <a:pt x="266" y="53"/>
                </a:lnTo>
                <a:lnTo>
                  <a:pt x="268" y="53"/>
                </a:lnTo>
                <a:lnTo>
                  <a:pt x="268" y="203"/>
                </a:lnTo>
                <a:close/>
                <a:moveTo>
                  <a:pt x="512" y="294"/>
                </a:moveTo>
                <a:lnTo>
                  <a:pt x="364" y="294"/>
                </a:lnTo>
                <a:lnTo>
                  <a:pt x="439" y="114"/>
                </a:lnTo>
                <a:lnTo>
                  <a:pt x="512" y="294"/>
                </a:lnTo>
                <a:close/>
                <a:moveTo>
                  <a:pt x="480" y="325"/>
                </a:moveTo>
                <a:lnTo>
                  <a:pt x="397" y="325"/>
                </a:lnTo>
                <a:lnTo>
                  <a:pt x="397" y="325"/>
                </a:lnTo>
                <a:lnTo>
                  <a:pt x="387" y="322"/>
                </a:lnTo>
                <a:lnTo>
                  <a:pt x="380" y="318"/>
                </a:lnTo>
                <a:lnTo>
                  <a:pt x="372" y="313"/>
                </a:lnTo>
                <a:lnTo>
                  <a:pt x="367" y="308"/>
                </a:lnTo>
                <a:lnTo>
                  <a:pt x="511" y="308"/>
                </a:lnTo>
                <a:lnTo>
                  <a:pt x="511" y="308"/>
                </a:lnTo>
                <a:lnTo>
                  <a:pt x="505" y="313"/>
                </a:lnTo>
                <a:lnTo>
                  <a:pt x="497" y="318"/>
                </a:lnTo>
                <a:lnTo>
                  <a:pt x="490" y="322"/>
                </a:lnTo>
                <a:lnTo>
                  <a:pt x="480" y="325"/>
                </a:lnTo>
                <a:lnTo>
                  <a:pt x="480" y="325"/>
                </a:lnTo>
                <a:close/>
              </a:path>
            </a:pathLst>
          </a:custGeom>
          <a:solidFill>
            <a:srgbClr val="B04474"/>
          </a:solidFill>
          <a:ln>
            <a:noFill/>
          </a:ln>
        </p:spPr>
        <p:txBody>
          <a:bodyPr vert="horz" wrap="square" lIns="91440" tIns="45720" rIns="91440" bIns="45720" numCol="1" anchor="t" anchorCtr="0" compatLnSpc="1">
            <a:prstTxWarp prst="textNoShape">
              <a:avLst/>
            </a:prstTxWarp>
          </a:bodyPr>
          <a:lstStyle/>
          <a:p>
            <a:endParaRPr lang="ko-KR" altLang="en-US" dirty="0"/>
          </a:p>
        </p:txBody>
      </p:sp>
      <p:sp>
        <p:nvSpPr>
          <p:cNvPr id="152" name="文本框 151">
            <a:extLst>
              <a:ext uri="{FF2B5EF4-FFF2-40B4-BE49-F238E27FC236}">
                <a16:creationId xmlns:a16="http://schemas.microsoft.com/office/drawing/2014/main" id="{64F503A0-5EC7-4574-A1EE-C10FB8B3B2BE}"/>
              </a:ext>
            </a:extLst>
          </p:cNvPr>
          <p:cNvSpPr txBox="1"/>
          <p:nvPr/>
        </p:nvSpPr>
        <p:spPr>
          <a:xfrm>
            <a:off x="342751" y="3822796"/>
            <a:ext cx="2014349" cy="523220"/>
          </a:xfrm>
          <a:prstGeom prst="rect">
            <a:avLst/>
          </a:prstGeom>
          <a:noFill/>
        </p:spPr>
        <p:txBody>
          <a:bodyPr wrap="square" rtlCol="0">
            <a:spAutoFit/>
          </a:bodyPr>
          <a:lstStyle/>
          <a:p>
            <a:r>
              <a:rPr lang="zh-CN" altLang="en-US" sz="2800" b="1" dirty="0">
                <a:solidFill>
                  <a:srgbClr val="B04474"/>
                </a:solidFill>
                <a:latin typeface="微软雅黑" panose="020B0503020204020204" pitchFamily="34" charset="-122"/>
                <a:ea typeface="微软雅黑" panose="020B0503020204020204" pitchFamily="34" charset="-122"/>
              </a:rPr>
              <a:t>中心化身份</a:t>
            </a:r>
          </a:p>
        </p:txBody>
      </p:sp>
      <p:sp>
        <p:nvSpPr>
          <p:cNvPr id="154" name="Rectangle 3">
            <a:extLst>
              <a:ext uri="{FF2B5EF4-FFF2-40B4-BE49-F238E27FC236}">
                <a16:creationId xmlns:a16="http://schemas.microsoft.com/office/drawing/2014/main" id="{B6A80D69-7B69-4C33-8AEB-A1B762440BC2}"/>
              </a:ext>
            </a:extLst>
          </p:cNvPr>
          <p:cNvSpPr txBox="1">
            <a:spLocks noChangeArrowheads="1"/>
          </p:cNvSpPr>
          <p:nvPr/>
        </p:nvSpPr>
        <p:spPr bwMode="auto">
          <a:xfrm flipH="1">
            <a:off x="342751" y="4277678"/>
            <a:ext cx="1821329" cy="1017844"/>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zh-CN" altLang="en-US" sz="2000" b="0" dirty="0">
                <a:solidFill>
                  <a:schemeClr val="bg1">
                    <a:lumMod val="95000"/>
                  </a:schemeClr>
                </a:solidFill>
                <a:effectLst/>
                <a:latin typeface="Calibri" panose="020F0502020204030204" pitchFamily="34" charset="0"/>
              </a:rPr>
              <a:t>由单一机构</a:t>
            </a:r>
            <a:endParaRPr lang="en-US" altLang="zh-CN" sz="2000" b="0" dirty="0">
              <a:solidFill>
                <a:schemeClr val="bg1">
                  <a:lumMod val="95000"/>
                </a:schemeClr>
              </a:solidFill>
              <a:effectLst/>
              <a:latin typeface="Calibri" panose="020F0502020204030204" pitchFamily="34" charset="0"/>
            </a:endParaRPr>
          </a:p>
          <a:p>
            <a:pPr algn="l" latinLnBrk="0"/>
            <a:r>
              <a:rPr lang="zh-CN" altLang="en-US" sz="2000" b="0" dirty="0">
                <a:solidFill>
                  <a:schemeClr val="bg1">
                    <a:lumMod val="95000"/>
                  </a:schemeClr>
                </a:solidFill>
                <a:effectLst/>
                <a:latin typeface="Calibri" panose="020F0502020204030204" pitchFamily="34" charset="0"/>
              </a:rPr>
              <a:t>或阶级进行</a:t>
            </a:r>
            <a:endParaRPr lang="en-US" altLang="zh-CN" sz="2000" b="0" dirty="0">
              <a:solidFill>
                <a:schemeClr val="bg1">
                  <a:lumMod val="95000"/>
                </a:schemeClr>
              </a:solidFill>
              <a:effectLst/>
              <a:latin typeface="Calibri" panose="020F0502020204030204" pitchFamily="34" charset="0"/>
            </a:endParaRPr>
          </a:p>
          <a:p>
            <a:pPr algn="l" latinLnBrk="0"/>
            <a:r>
              <a:rPr lang="zh-CN" altLang="en-US" sz="2000" b="0" dirty="0">
                <a:solidFill>
                  <a:schemeClr val="bg1">
                    <a:lumMod val="95000"/>
                  </a:schemeClr>
                </a:solidFill>
                <a:effectLst/>
                <a:latin typeface="Calibri" panose="020F0502020204030204" pitchFamily="34" charset="0"/>
              </a:rPr>
              <a:t>管理控制</a:t>
            </a:r>
            <a:endParaRPr lang="en-US" altLang="ko-KR" sz="2000" b="0" dirty="0">
              <a:solidFill>
                <a:schemeClr val="bg1">
                  <a:lumMod val="95000"/>
                </a:schemeClr>
              </a:solidFill>
              <a:effectLst/>
              <a:latin typeface="Calibri" panose="020F0502020204030204" pitchFamily="34" charset="0"/>
            </a:endParaRPr>
          </a:p>
        </p:txBody>
      </p:sp>
      <p:sp>
        <p:nvSpPr>
          <p:cNvPr id="155" name="TextBox 13">
            <a:extLst>
              <a:ext uri="{FF2B5EF4-FFF2-40B4-BE49-F238E27FC236}">
                <a16:creationId xmlns:a16="http://schemas.microsoft.com/office/drawing/2014/main" id="{B4E41D80-315C-4C1F-A109-C34B97428F7A}"/>
              </a:ext>
            </a:extLst>
          </p:cNvPr>
          <p:cNvSpPr txBox="1"/>
          <p:nvPr/>
        </p:nvSpPr>
        <p:spPr>
          <a:xfrm>
            <a:off x="2515675" y="3822796"/>
            <a:ext cx="1649511" cy="477598"/>
          </a:xfrm>
          <a:prstGeom prst="rect">
            <a:avLst/>
          </a:prstGeom>
        </p:spPr>
        <p:txBody>
          <a:bodyPr wrap="square" rtlCol="0">
            <a:noAutofit/>
          </a:bodyPr>
          <a:lstStyle/>
          <a:p>
            <a:pPr>
              <a:buClr>
                <a:schemeClr val="tx1">
                  <a:lumMod val="85000"/>
                  <a:lumOff val="15000"/>
                </a:schemeClr>
              </a:buClr>
              <a:buSzPct val="105000"/>
            </a:pPr>
            <a:r>
              <a:rPr lang="zh-CN" altLang="en-US" sz="2800" b="1" dirty="0">
                <a:solidFill>
                  <a:srgbClr val="B04474"/>
                </a:solidFill>
                <a:latin typeface="微软雅黑" panose="020B0503020204020204" pitchFamily="34" charset="-122"/>
                <a:ea typeface="微软雅黑" panose="020B0503020204020204" pitchFamily="34" charset="-122"/>
              </a:rPr>
              <a:t>联盟身份</a:t>
            </a:r>
            <a:endParaRPr lang="en-US" altLang="ko-KR" sz="2800" b="1" dirty="0">
              <a:solidFill>
                <a:srgbClr val="B04474"/>
              </a:solidFill>
              <a:latin typeface="微软雅黑" panose="020B0503020204020204" pitchFamily="34" charset="-122"/>
              <a:ea typeface="微软雅黑" panose="020B0503020204020204" pitchFamily="34" charset="-122"/>
            </a:endParaRPr>
          </a:p>
        </p:txBody>
      </p:sp>
      <p:sp>
        <p:nvSpPr>
          <p:cNvPr id="156" name="Rectangle 3">
            <a:extLst>
              <a:ext uri="{FF2B5EF4-FFF2-40B4-BE49-F238E27FC236}">
                <a16:creationId xmlns:a16="http://schemas.microsoft.com/office/drawing/2014/main" id="{B2B8E6B7-D669-4104-840E-1E0C1BC44D29}"/>
              </a:ext>
            </a:extLst>
          </p:cNvPr>
          <p:cNvSpPr txBox="1">
            <a:spLocks noChangeArrowheads="1"/>
          </p:cNvSpPr>
          <p:nvPr/>
        </p:nvSpPr>
        <p:spPr bwMode="auto">
          <a:xfrm>
            <a:off x="2515675" y="4318113"/>
            <a:ext cx="1426952" cy="1223262"/>
          </a:xfrm>
          <a:prstGeom prst="rect">
            <a:avLst/>
          </a:prstGeom>
          <a:noFill/>
        </p:spPr>
        <p:txBody>
          <a:bodyPr wrap="square" lIns="90000" tIns="46800" rIns="90000" bIns="46800">
            <a:no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zh-CN" altLang="en-US" sz="2000" b="0" dirty="0">
                <a:solidFill>
                  <a:schemeClr val="bg1">
                    <a:lumMod val="95000"/>
                  </a:schemeClr>
                </a:solidFill>
                <a:effectLst/>
                <a:latin typeface="Calibri" panose="020F0502020204030204" pitchFamily="34" charset="0"/>
              </a:rPr>
              <a:t>多个联邦</a:t>
            </a:r>
            <a:endParaRPr lang="en-US" altLang="zh-CN" sz="2000" b="0" dirty="0">
              <a:solidFill>
                <a:schemeClr val="bg1">
                  <a:lumMod val="95000"/>
                </a:schemeClr>
              </a:solidFill>
              <a:effectLst/>
              <a:latin typeface="Calibri" panose="020F0502020204030204" pitchFamily="34" charset="0"/>
            </a:endParaRPr>
          </a:p>
          <a:p>
            <a:pPr algn="l" latinLnBrk="0"/>
            <a:r>
              <a:rPr lang="zh-CN" altLang="en-US" sz="2000" b="0" dirty="0">
                <a:solidFill>
                  <a:schemeClr val="bg1">
                    <a:lumMod val="95000"/>
                  </a:schemeClr>
                </a:solidFill>
                <a:effectLst/>
                <a:latin typeface="Calibri" panose="020F0502020204030204" pitchFamily="34" charset="0"/>
              </a:rPr>
              <a:t>进行管理</a:t>
            </a:r>
            <a:endParaRPr lang="en-US" altLang="zh-CN" sz="2000" b="0" dirty="0">
              <a:solidFill>
                <a:schemeClr val="bg1">
                  <a:lumMod val="95000"/>
                </a:schemeClr>
              </a:solidFill>
              <a:effectLst/>
              <a:latin typeface="Calibri" panose="020F0502020204030204" pitchFamily="34" charset="0"/>
            </a:endParaRPr>
          </a:p>
          <a:p>
            <a:pPr algn="l" latinLnBrk="0"/>
            <a:r>
              <a:rPr lang="zh-CN" altLang="en-US" sz="2000" b="0" dirty="0">
                <a:solidFill>
                  <a:schemeClr val="bg1">
                    <a:lumMod val="95000"/>
                  </a:schemeClr>
                </a:solidFill>
                <a:effectLst/>
                <a:latin typeface="Calibri" panose="020F0502020204030204" pitchFamily="34" charset="0"/>
              </a:rPr>
              <a:t>控制</a:t>
            </a:r>
            <a:endParaRPr lang="en-US" altLang="ko-KR" sz="2000" b="0" dirty="0">
              <a:solidFill>
                <a:schemeClr val="bg1">
                  <a:lumMod val="95000"/>
                </a:schemeClr>
              </a:solidFill>
              <a:effectLst/>
              <a:latin typeface="Calibri" panose="020F0502020204030204" pitchFamily="34" charset="0"/>
            </a:endParaRPr>
          </a:p>
        </p:txBody>
      </p:sp>
      <p:sp>
        <p:nvSpPr>
          <p:cNvPr id="157" name="TextBox 15">
            <a:extLst>
              <a:ext uri="{FF2B5EF4-FFF2-40B4-BE49-F238E27FC236}">
                <a16:creationId xmlns:a16="http://schemas.microsoft.com/office/drawing/2014/main" id="{8CE3C7BF-6C88-4D81-844A-AD673E6ADFF1}"/>
              </a:ext>
            </a:extLst>
          </p:cNvPr>
          <p:cNvSpPr txBox="1"/>
          <p:nvPr/>
        </p:nvSpPr>
        <p:spPr>
          <a:xfrm>
            <a:off x="4165186" y="3843600"/>
            <a:ext cx="3447303" cy="523220"/>
          </a:xfrm>
          <a:prstGeom prst="rect">
            <a:avLst/>
          </a:prstGeom>
        </p:spPr>
        <p:txBody>
          <a:bodyPr wrap="square" rtlCol="0">
            <a:spAutoFit/>
          </a:bodyPr>
          <a:lstStyle/>
          <a:p>
            <a:pPr algn="r">
              <a:buClr>
                <a:schemeClr val="tx1">
                  <a:lumMod val="85000"/>
                  <a:lumOff val="15000"/>
                </a:schemeClr>
              </a:buClr>
              <a:buSzPct val="105000"/>
            </a:pPr>
            <a:r>
              <a:rPr lang="zh-CN" altLang="en-US" sz="2800" b="1" dirty="0">
                <a:solidFill>
                  <a:srgbClr val="B04474"/>
                </a:solidFill>
                <a:effectLst/>
                <a:latin typeface="微软雅黑" panose="020B0503020204020204" pitchFamily="34" charset="-122"/>
                <a:ea typeface="微软雅黑" panose="020B0503020204020204" pitchFamily="34" charset="-122"/>
              </a:rPr>
              <a:t>以用户为中心的身份</a:t>
            </a:r>
            <a:endParaRPr lang="en-US" altLang="ko-KR" sz="2800" b="1" dirty="0">
              <a:solidFill>
                <a:srgbClr val="B04474"/>
              </a:solidFill>
              <a:latin typeface="Calibri" panose="020F0502020204030204" pitchFamily="34" charset="0"/>
            </a:endParaRPr>
          </a:p>
        </p:txBody>
      </p:sp>
      <p:sp>
        <p:nvSpPr>
          <p:cNvPr id="159" name="Rectangle 3">
            <a:extLst>
              <a:ext uri="{FF2B5EF4-FFF2-40B4-BE49-F238E27FC236}">
                <a16:creationId xmlns:a16="http://schemas.microsoft.com/office/drawing/2014/main" id="{F2AC33DF-6895-431D-A67F-A37EE8F5A9F4}"/>
              </a:ext>
            </a:extLst>
          </p:cNvPr>
          <p:cNvSpPr txBox="1">
            <a:spLocks noChangeArrowheads="1"/>
          </p:cNvSpPr>
          <p:nvPr/>
        </p:nvSpPr>
        <p:spPr bwMode="auto">
          <a:xfrm>
            <a:off x="4294223" y="4254802"/>
            <a:ext cx="3318266" cy="1017844"/>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zh-CN" altLang="en-US" sz="2000" b="0" dirty="0">
                <a:solidFill>
                  <a:schemeClr val="bg1">
                    <a:lumMod val="95000"/>
                  </a:schemeClr>
                </a:solidFill>
                <a:effectLst/>
                <a:latin typeface="Calibri" panose="020F0502020204030204" pitchFamily="34" charset="0"/>
              </a:rPr>
              <a:t>身份服务节点需要通过用户的授权和许可才能进行身份数据的共享，例如</a:t>
            </a:r>
            <a:r>
              <a:rPr lang="en-US" altLang="zh-CN" sz="2000" b="0" dirty="0">
                <a:solidFill>
                  <a:schemeClr val="bg1">
                    <a:lumMod val="95000"/>
                  </a:schemeClr>
                </a:solidFill>
                <a:effectLst/>
                <a:latin typeface="Calibri" panose="020F0502020204030204" pitchFamily="34" charset="0"/>
              </a:rPr>
              <a:t>OpenID</a:t>
            </a:r>
            <a:endParaRPr lang="en-US" altLang="ko-KR" sz="2000" b="0" dirty="0">
              <a:solidFill>
                <a:schemeClr val="bg1">
                  <a:lumMod val="95000"/>
                </a:schemeClr>
              </a:solidFill>
              <a:effectLst/>
              <a:latin typeface="Calibri" panose="020F0502020204030204" pitchFamily="34" charset="0"/>
            </a:endParaRPr>
          </a:p>
        </p:txBody>
      </p:sp>
      <p:sp>
        <p:nvSpPr>
          <p:cNvPr id="160" name="TextBox 19">
            <a:extLst>
              <a:ext uri="{FF2B5EF4-FFF2-40B4-BE49-F238E27FC236}">
                <a16:creationId xmlns:a16="http://schemas.microsoft.com/office/drawing/2014/main" id="{5470B838-D38C-4412-B8F3-7F2FCE8B826B}"/>
              </a:ext>
            </a:extLst>
          </p:cNvPr>
          <p:cNvSpPr txBox="1"/>
          <p:nvPr/>
        </p:nvSpPr>
        <p:spPr>
          <a:xfrm flipH="1">
            <a:off x="8874067" y="3835778"/>
            <a:ext cx="2995026" cy="553998"/>
          </a:xfrm>
          <a:prstGeom prst="rect">
            <a:avLst/>
          </a:prstGeom>
        </p:spPr>
        <p:txBody>
          <a:bodyPr wrap="square" rtlCol="0">
            <a:spAutoFit/>
          </a:bodyPr>
          <a:lstStyle/>
          <a:p>
            <a:pPr>
              <a:buClr>
                <a:schemeClr val="tx1">
                  <a:lumMod val="85000"/>
                  <a:lumOff val="15000"/>
                </a:schemeClr>
              </a:buClr>
              <a:buSzPct val="105000"/>
            </a:pPr>
            <a:r>
              <a:rPr lang="zh-CN" altLang="en-US" sz="3000" b="1" dirty="0">
                <a:solidFill>
                  <a:srgbClr val="B04474"/>
                </a:solidFill>
                <a:effectLst/>
                <a:latin typeface="微软雅黑" panose="020B0503020204020204" pitchFamily="34" charset="-122"/>
                <a:ea typeface="微软雅黑" panose="020B0503020204020204" pitchFamily="34" charset="-122"/>
              </a:rPr>
              <a:t>自我主权身份</a:t>
            </a:r>
            <a:endParaRPr lang="en-US" altLang="ko-KR" sz="3000" b="1" dirty="0">
              <a:solidFill>
                <a:srgbClr val="B04474"/>
              </a:solidFill>
              <a:latin typeface="Calibri" panose="020F0502020204030204" pitchFamily="34" charset="0"/>
            </a:endParaRPr>
          </a:p>
        </p:txBody>
      </p:sp>
      <p:sp>
        <p:nvSpPr>
          <p:cNvPr id="161" name="Rectangle 3">
            <a:extLst>
              <a:ext uri="{FF2B5EF4-FFF2-40B4-BE49-F238E27FC236}">
                <a16:creationId xmlns:a16="http://schemas.microsoft.com/office/drawing/2014/main" id="{1D154B1D-A0C8-44BA-BC04-86FC6C0F455C}"/>
              </a:ext>
            </a:extLst>
          </p:cNvPr>
          <p:cNvSpPr txBox="1">
            <a:spLocks noChangeArrowheads="1"/>
          </p:cNvSpPr>
          <p:nvPr/>
        </p:nvSpPr>
        <p:spPr bwMode="auto">
          <a:xfrm flipH="1">
            <a:off x="8888189" y="4347135"/>
            <a:ext cx="2722665" cy="710067"/>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zh-CN" altLang="en-US" sz="2000" b="0" dirty="0">
                <a:solidFill>
                  <a:schemeClr val="bg1">
                    <a:lumMod val="95000"/>
                  </a:schemeClr>
                </a:solidFill>
                <a:effectLst/>
                <a:latin typeface="Calibri" panose="020F0502020204030204" pitchFamily="34" charset="0"/>
              </a:rPr>
              <a:t>对任何数量的权力</a:t>
            </a:r>
            <a:endParaRPr lang="en-US" altLang="zh-CN" sz="2000" b="0" dirty="0">
              <a:solidFill>
                <a:schemeClr val="bg1">
                  <a:lumMod val="95000"/>
                </a:schemeClr>
              </a:solidFill>
              <a:effectLst/>
              <a:latin typeface="Calibri" panose="020F0502020204030204" pitchFamily="34" charset="0"/>
            </a:endParaRPr>
          </a:p>
          <a:p>
            <a:pPr algn="l" latinLnBrk="0"/>
            <a:r>
              <a:rPr lang="zh-CN" altLang="en-US" sz="2000" b="0" dirty="0">
                <a:solidFill>
                  <a:schemeClr val="bg1">
                    <a:lumMod val="95000"/>
                  </a:schemeClr>
                </a:solidFill>
                <a:effectLst/>
                <a:latin typeface="Calibri" panose="020F0502020204030204" pitchFamily="34" charset="0"/>
              </a:rPr>
              <a:t>进行个人控制</a:t>
            </a:r>
            <a:endParaRPr lang="en-US" altLang="ko-KR" sz="2000" b="0" dirty="0">
              <a:solidFill>
                <a:schemeClr val="bg1">
                  <a:lumMod val="95000"/>
                </a:schemeClr>
              </a:solidFill>
              <a:effectLst/>
              <a:latin typeface="Calibri" panose="020F0502020204030204" pitchFamily="34" charset="0"/>
            </a:endParaRPr>
          </a:p>
        </p:txBody>
      </p:sp>
      <p:sp>
        <p:nvSpPr>
          <p:cNvPr id="162" name="TextBox 10">
            <a:extLst>
              <a:ext uri="{FF2B5EF4-FFF2-40B4-BE49-F238E27FC236}">
                <a16:creationId xmlns:a16="http://schemas.microsoft.com/office/drawing/2014/main" id="{C7B391C2-FEA0-4E89-AE45-EAB332DCE873}"/>
              </a:ext>
            </a:extLst>
          </p:cNvPr>
          <p:cNvSpPr txBox="1"/>
          <p:nvPr/>
        </p:nvSpPr>
        <p:spPr>
          <a:xfrm>
            <a:off x="1162522" y="787131"/>
            <a:ext cx="3326552" cy="584775"/>
          </a:xfrm>
          <a:prstGeom prst="rect">
            <a:avLst/>
          </a:prstGeom>
          <a:noFill/>
        </p:spPr>
        <p:txBody>
          <a:bodyPr wrap="none" rtlCol="0">
            <a:spAutoFit/>
          </a:bodyPr>
          <a:lstStyle/>
          <a:p>
            <a:r>
              <a:rPr lang="zh-CN" altLang="en-US" sz="3200" spc="300" dirty="0">
                <a:solidFill>
                  <a:schemeClr val="bg1"/>
                </a:solidFill>
                <a:latin typeface="微软雅黑" panose="020B0503020204020204" pitchFamily="34" charset="-122"/>
                <a:ea typeface="微软雅黑" panose="020B0503020204020204" pitchFamily="34" charset="-122"/>
              </a:rPr>
              <a:t>数字身份的发展</a:t>
            </a:r>
          </a:p>
        </p:txBody>
      </p:sp>
      <p:sp>
        <p:nvSpPr>
          <p:cNvPr id="163" name="TextBox 11">
            <a:extLst>
              <a:ext uri="{FF2B5EF4-FFF2-40B4-BE49-F238E27FC236}">
                <a16:creationId xmlns:a16="http://schemas.microsoft.com/office/drawing/2014/main" id="{4F8C11EB-4618-47D5-AF2C-10D3C055C05A}"/>
              </a:ext>
            </a:extLst>
          </p:cNvPr>
          <p:cNvSpPr txBox="1"/>
          <p:nvPr/>
        </p:nvSpPr>
        <p:spPr>
          <a:xfrm>
            <a:off x="1162522" y="1250822"/>
            <a:ext cx="2911503" cy="307777"/>
          </a:xfrm>
          <a:prstGeom prst="rect">
            <a:avLst/>
          </a:prstGeom>
          <a:noFill/>
        </p:spPr>
        <p:txBody>
          <a:bodyPr wrap="none" rtlCol="0">
            <a:spAutoFit/>
          </a:bodyPr>
          <a:lstStyle/>
          <a:p>
            <a:pPr lvl="0"/>
            <a:r>
              <a:rPr lang="en-US" altLang="zh-CN" sz="1400" dirty="0">
                <a:solidFill>
                  <a:schemeClr val="bg1"/>
                </a:solidFill>
                <a:latin typeface="微软雅黑" panose="020B0503020204020204" pitchFamily="34" charset="-122"/>
                <a:ea typeface="微软雅黑" panose="020B0503020204020204" pitchFamily="34" charset="-122"/>
              </a:rPr>
              <a:t>The Evolution of Digital Identity</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7640371B-EFEF-448C-969B-E99A23C1DC51}"/>
              </a:ext>
            </a:extLst>
          </p:cNvPr>
          <p:cNvSpPr txBox="1"/>
          <p:nvPr/>
        </p:nvSpPr>
        <p:spPr>
          <a:xfrm>
            <a:off x="5441007" y="232581"/>
            <a:ext cx="5097527" cy="2785378"/>
          </a:xfrm>
          <a:prstGeom prst="rect">
            <a:avLst/>
          </a:prstGeom>
          <a:noFill/>
        </p:spPr>
        <p:txBody>
          <a:bodyPr wrap="square">
            <a:spAutoFit/>
          </a:bodyPr>
          <a:lstStyle/>
          <a:p>
            <a:r>
              <a:rPr lang="zh-CN" altLang="en-US" sz="2500" dirty="0">
                <a:solidFill>
                  <a:schemeClr val="bg1"/>
                </a:solidFill>
              </a:rPr>
              <a:t>目前数字身份的发展正处于对</a:t>
            </a:r>
            <a:r>
              <a:rPr lang="zh-CN" altLang="en-US" sz="2500" b="1" dirty="0">
                <a:solidFill>
                  <a:srgbClr val="B04474"/>
                </a:solidFill>
              </a:rPr>
              <a:t>以用户为中心的身份</a:t>
            </a:r>
            <a:r>
              <a:rPr lang="zh-CN" altLang="en-US" sz="2500" dirty="0">
                <a:solidFill>
                  <a:schemeClr val="bg1"/>
                </a:solidFill>
              </a:rPr>
              <a:t>以及</a:t>
            </a:r>
            <a:r>
              <a:rPr lang="zh-CN" altLang="en-US" sz="2500" b="1" dirty="0">
                <a:solidFill>
                  <a:srgbClr val="B04474"/>
                </a:solidFill>
              </a:rPr>
              <a:t>去中心化身份</a:t>
            </a:r>
            <a:r>
              <a:rPr lang="zh-CN" altLang="en-US" sz="2500" dirty="0">
                <a:solidFill>
                  <a:schemeClr val="bg1"/>
                </a:solidFill>
              </a:rPr>
              <a:t>的探索建设中。（因为以中心化身份的传统数字身份容易出现身份信息泄露、信任成本高等问题，已经不适合现阶段数字经济的发展要求。）</a:t>
            </a:r>
          </a:p>
        </p:txBody>
      </p:sp>
    </p:spTree>
    <p:extLst>
      <p:ext uri="{BB962C8B-B14F-4D97-AF65-F5344CB8AC3E}">
        <p14:creationId xmlns:p14="http://schemas.microsoft.com/office/powerpoint/2010/main" val="3169514436"/>
      </p:ext>
    </p:extLst>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fade">
                                      <p:cBhvr>
                                        <p:cTn id="12" dur="500"/>
                                        <p:tgtEl>
                                          <p:spTgt spid="162"/>
                                        </p:tgtEl>
                                      </p:cBhvr>
                                    </p:animEffect>
                                    <p:anim calcmode="lin" valueType="num">
                                      <p:cBhvr>
                                        <p:cTn id="13" dur="500" fill="hold"/>
                                        <p:tgtEl>
                                          <p:spTgt spid="162"/>
                                        </p:tgtEl>
                                        <p:attrNameLst>
                                          <p:attrName>ppt_x</p:attrName>
                                        </p:attrNameLst>
                                      </p:cBhvr>
                                      <p:tavLst>
                                        <p:tav tm="0">
                                          <p:val>
                                            <p:strVal val="#ppt_x"/>
                                          </p:val>
                                        </p:tav>
                                        <p:tav tm="100000">
                                          <p:val>
                                            <p:strVal val="#ppt_x"/>
                                          </p:val>
                                        </p:tav>
                                      </p:tavLst>
                                    </p:anim>
                                    <p:anim calcmode="lin" valueType="num">
                                      <p:cBhvr>
                                        <p:cTn id="14" dur="500" fill="hold"/>
                                        <p:tgtEl>
                                          <p:spTgt spid="16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3"/>
                                        </p:tgtEl>
                                        <p:attrNameLst>
                                          <p:attrName>style.visibility</p:attrName>
                                        </p:attrNameLst>
                                      </p:cBhvr>
                                      <p:to>
                                        <p:strVal val="visible"/>
                                      </p:to>
                                    </p:set>
                                    <p:animEffect transition="in" filter="fade">
                                      <p:cBhvr>
                                        <p:cTn id="17" dur="500"/>
                                        <p:tgtEl>
                                          <p:spTgt spid="163"/>
                                        </p:tgtEl>
                                      </p:cBhvr>
                                    </p:animEffect>
                                    <p:anim calcmode="lin" valueType="num">
                                      <p:cBhvr>
                                        <p:cTn id="18" dur="500" fill="hold"/>
                                        <p:tgtEl>
                                          <p:spTgt spid="163"/>
                                        </p:tgtEl>
                                        <p:attrNameLst>
                                          <p:attrName>ppt_x</p:attrName>
                                        </p:attrNameLst>
                                      </p:cBhvr>
                                      <p:tavLst>
                                        <p:tav tm="0">
                                          <p:val>
                                            <p:strVal val="#ppt_x"/>
                                          </p:val>
                                        </p:tav>
                                        <p:tav tm="100000">
                                          <p:val>
                                            <p:strVal val="#ppt_x"/>
                                          </p:val>
                                        </p:tav>
                                      </p:tavLst>
                                    </p:anim>
                                    <p:anim calcmode="lin" valueType="num">
                                      <p:cBhvr>
                                        <p:cTn id="19" dur="500" fill="hold"/>
                                        <p:tgtEl>
                                          <p:spTgt spid="16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6"/>
                                        </p:tgtEl>
                                        <p:attrNameLst>
                                          <p:attrName>style.visibility</p:attrName>
                                        </p:attrNameLst>
                                      </p:cBhvr>
                                      <p:to>
                                        <p:strVal val="visible"/>
                                      </p:to>
                                    </p:set>
                                    <p:animEffect transition="in" filter="fade">
                                      <p:cBhvr>
                                        <p:cTn id="22" dur="500"/>
                                        <p:tgtEl>
                                          <p:spTgt spid="176"/>
                                        </p:tgtEl>
                                      </p:cBhvr>
                                    </p:animEffect>
                                    <p:anim calcmode="lin" valueType="num">
                                      <p:cBhvr>
                                        <p:cTn id="23" dur="500" fill="hold"/>
                                        <p:tgtEl>
                                          <p:spTgt spid="176"/>
                                        </p:tgtEl>
                                        <p:attrNameLst>
                                          <p:attrName>ppt_x</p:attrName>
                                        </p:attrNameLst>
                                      </p:cBhvr>
                                      <p:tavLst>
                                        <p:tav tm="0">
                                          <p:val>
                                            <p:strVal val="#ppt_x"/>
                                          </p:val>
                                        </p:tav>
                                        <p:tav tm="100000">
                                          <p:val>
                                            <p:strVal val="#ppt_x"/>
                                          </p:val>
                                        </p:tav>
                                      </p:tavLst>
                                    </p:anim>
                                    <p:anim calcmode="lin" valueType="num">
                                      <p:cBhvr>
                                        <p:cTn id="24" dur="500" fill="hold"/>
                                        <p:tgtEl>
                                          <p:spTgt spid="17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3"/>
                                        </p:tgtEl>
                                        <p:attrNameLst>
                                          <p:attrName>style.visibility</p:attrName>
                                        </p:attrNameLst>
                                      </p:cBhvr>
                                      <p:to>
                                        <p:strVal val="visible"/>
                                      </p:to>
                                    </p:set>
                                    <p:animEffect transition="in" filter="fade">
                                      <p:cBhvr>
                                        <p:cTn id="27" dur="500"/>
                                        <p:tgtEl>
                                          <p:spTgt spid="173"/>
                                        </p:tgtEl>
                                      </p:cBhvr>
                                    </p:animEffect>
                                    <p:anim calcmode="lin" valueType="num">
                                      <p:cBhvr>
                                        <p:cTn id="28" dur="500" fill="hold"/>
                                        <p:tgtEl>
                                          <p:spTgt spid="173"/>
                                        </p:tgtEl>
                                        <p:attrNameLst>
                                          <p:attrName>ppt_x</p:attrName>
                                        </p:attrNameLst>
                                      </p:cBhvr>
                                      <p:tavLst>
                                        <p:tav tm="0">
                                          <p:val>
                                            <p:strVal val="#ppt_x"/>
                                          </p:val>
                                        </p:tav>
                                        <p:tav tm="100000">
                                          <p:val>
                                            <p:strVal val="#ppt_x"/>
                                          </p:val>
                                        </p:tav>
                                      </p:tavLst>
                                    </p:anim>
                                    <p:anim calcmode="lin" valueType="num">
                                      <p:cBhvr>
                                        <p:cTn id="29" dur="500" fill="hold"/>
                                        <p:tgtEl>
                                          <p:spTgt spid="17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1"/>
                                        </p:tgtEl>
                                        <p:attrNameLst>
                                          <p:attrName>style.visibility</p:attrName>
                                        </p:attrNameLst>
                                      </p:cBhvr>
                                      <p:to>
                                        <p:strVal val="visible"/>
                                      </p:to>
                                    </p:set>
                                    <p:animEffect transition="in" filter="fade">
                                      <p:cBhvr>
                                        <p:cTn id="32" dur="500"/>
                                        <p:tgtEl>
                                          <p:spTgt spid="171"/>
                                        </p:tgtEl>
                                      </p:cBhvr>
                                    </p:animEffect>
                                    <p:anim calcmode="lin" valueType="num">
                                      <p:cBhvr>
                                        <p:cTn id="33" dur="500" fill="hold"/>
                                        <p:tgtEl>
                                          <p:spTgt spid="171"/>
                                        </p:tgtEl>
                                        <p:attrNameLst>
                                          <p:attrName>ppt_x</p:attrName>
                                        </p:attrNameLst>
                                      </p:cBhvr>
                                      <p:tavLst>
                                        <p:tav tm="0">
                                          <p:val>
                                            <p:strVal val="#ppt_x"/>
                                          </p:val>
                                        </p:tav>
                                        <p:tav tm="100000">
                                          <p:val>
                                            <p:strVal val="#ppt_x"/>
                                          </p:val>
                                        </p:tav>
                                      </p:tavLst>
                                    </p:anim>
                                    <p:anim calcmode="lin" valueType="num">
                                      <p:cBhvr>
                                        <p:cTn id="34" dur="500" fill="hold"/>
                                        <p:tgtEl>
                                          <p:spTgt spid="17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anim calcmode="lin" valueType="num">
                                      <p:cBhvr>
                                        <p:cTn id="38" dur="500" fill="hold"/>
                                        <p:tgtEl>
                                          <p:spTgt spid="73"/>
                                        </p:tgtEl>
                                        <p:attrNameLst>
                                          <p:attrName>ppt_x</p:attrName>
                                        </p:attrNameLst>
                                      </p:cBhvr>
                                      <p:tavLst>
                                        <p:tav tm="0">
                                          <p:val>
                                            <p:strVal val="#ppt_x"/>
                                          </p:val>
                                        </p:tav>
                                        <p:tav tm="100000">
                                          <p:val>
                                            <p:strVal val="#ppt_x"/>
                                          </p:val>
                                        </p:tav>
                                      </p:tavLst>
                                    </p:anim>
                                    <p:anim calcmode="lin" valueType="num">
                                      <p:cBhvr>
                                        <p:cTn id="39" dur="500" fill="hold"/>
                                        <p:tgtEl>
                                          <p:spTgt spid="73"/>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500"/>
                                        <p:tgtEl>
                                          <p:spTgt spid="85"/>
                                        </p:tgtEl>
                                      </p:cBhvr>
                                    </p:animEffect>
                                    <p:anim calcmode="lin" valueType="num">
                                      <p:cBhvr>
                                        <p:cTn id="43" dur="500" fill="hold"/>
                                        <p:tgtEl>
                                          <p:spTgt spid="85"/>
                                        </p:tgtEl>
                                        <p:attrNameLst>
                                          <p:attrName>ppt_x</p:attrName>
                                        </p:attrNameLst>
                                      </p:cBhvr>
                                      <p:tavLst>
                                        <p:tav tm="0">
                                          <p:val>
                                            <p:strVal val="#ppt_x"/>
                                          </p:val>
                                        </p:tav>
                                        <p:tav tm="100000">
                                          <p:val>
                                            <p:strVal val="#ppt_x"/>
                                          </p:val>
                                        </p:tav>
                                      </p:tavLst>
                                    </p:anim>
                                    <p:anim calcmode="lin" valueType="num">
                                      <p:cBhvr>
                                        <p:cTn id="44" dur="500" fill="hold"/>
                                        <p:tgtEl>
                                          <p:spTgt spid="8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fade">
                                      <p:cBhvr>
                                        <p:cTn id="47" dur="500"/>
                                        <p:tgtEl>
                                          <p:spTgt spid="89"/>
                                        </p:tgtEl>
                                      </p:cBhvr>
                                    </p:animEffect>
                                    <p:anim calcmode="lin" valueType="num">
                                      <p:cBhvr>
                                        <p:cTn id="48" dur="500" fill="hold"/>
                                        <p:tgtEl>
                                          <p:spTgt spid="89"/>
                                        </p:tgtEl>
                                        <p:attrNameLst>
                                          <p:attrName>ppt_x</p:attrName>
                                        </p:attrNameLst>
                                      </p:cBhvr>
                                      <p:tavLst>
                                        <p:tav tm="0">
                                          <p:val>
                                            <p:strVal val="#ppt_x"/>
                                          </p:val>
                                        </p:tav>
                                        <p:tav tm="100000">
                                          <p:val>
                                            <p:strVal val="#ppt_x"/>
                                          </p:val>
                                        </p:tav>
                                      </p:tavLst>
                                    </p:anim>
                                    <p:anim calcmode="lin" valueType="num">
                                      <p:cBhvr>
                                        <p:cTn id="49" dur="500" fill="hold"/>
                                        <p:tgtEl>
                                          <p:spTgt spid="8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06"/>
                                        </p:tgtEl>
                                        <p:attrNameLst>
                                          <p:attrName>style.visibility</p:attrName>
                                        </p:attrNameLst>
                                      </p:cBhvr>
                                      <p:to>
                                        <p:strVal val="visible"/>
                                      </p:to>
                                    </p:set>
                                    <p:animEffect transition="in" filter="fade">
                                      <p:cBhvr>
                                        <p:cTn id="52" dur="500"/>
                                        <p:tgtEl>
                                          <p:spTgt spid="106"/>
                                        </p:tgtEl>
                                      </p:cBhvr>
                                    </p:animEffect>
                                    <p:anim calcmode="lin" valueType="num">
                                      <p:cBhvr>
                                        <p:cTn id="53" dur="500" fill="hold"/>
                                        <p:tgtEl>
                                          <p:spTgt spid="106"/>
                                        </p:tgtEl>
                                        <p:attrNameLst>
                                          <p:attrName>ppt_x</p:attrName>
                                        </p:attrNameLst>
                                      </p:cBhvr>
                                      <p:tavLst>
                                        <p:tav tm="0">
                                          <p:val>
                                            <p:strVal val="#ppt_x"/>
                                          </p:val>
                                        </p:tav>
                                        <p:tav tm="100000">
                                          <p:val>
                                            <p:strVal val="#ppt_x"/>
                                          </p:val>
                                        </p:tav>
                                      </p:tavLst>
                                    </p:anim>
                                    <p:anim calcmode="lin" valueType="num">
                                      <p:cBhvr>
                                        <p:cTn id="54" dur="500" fill="hold"/>
                                        <p:tgtEl>
                                          <p:spTgt spid="10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22"/>
                                        </p:tgtEl>
                                        <p:attrNameLst>
                                          <p:attrName>style.visibility</p:attrName>
                                        </p:attrNameLst>
                                      </p:cBhvr>
                                      <p:to>
                                        <p:strVal val="visible"/>
                                      </p:to>
                                    </p:set>
                                    <p:animEffect transition="in" filter="fade">
                                      <p:cBhvr>
                                        <p:cTn id="57" dur="500"/>
                                        <p:tgtEl>
                                          <p:spTgt spid="122"/>
                                        </p:tgtEl>
                                      </p:cBhvr>
                                    </p:animEffect>
                                    <p:anim calcmode="lin" valueType="num">
                                      <p:cBhvr>
                                        <p:cTn id="58" dur="500" fill="hold"/>
                                        <p:tgtEl>
                                          <p:spTgt spid="122"/>
                                        </p:tgtEl>
                                        <p:attrNameLst>
                                          <p:attrName>ppt_x</p:attrName>
                                        </p:attrNameLst>
                                      </p:cBhvr>
                                      <p:tavLst>
                                        <p:tav tm="0">
                                          <p:val>
                                            <p:strVal val="#ppt_x"/>
                                          </p:val>
                                        </p:tav>
                                        <p:tav tm="100000">
                                          <p:val>
                                            <p:strVal val="#ppt_x"/>
                                          </p:val>
                                        </p:tav>
                                      </p:tavLst>
                                    </p:anim>
                                    <p:anim calcmode="lin" valueType="num">
                                      <p:cBhvr>
                                        <p:cTn id="59" dur="500" fill="hold"/>
                                        <p:tgtEl>
                                          <p:spTgt spid="12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34"/>
                                        </p:tgtEl>
                                        <p:attrNameLst>
                                          <p:attrName>style.visibility</p:attrName>
                                        </p:attrNameLst>
                                      </p:cBhvr>
                                      <p:to>
                                        <p:strVal val="visible"/>
                                      </p:to>
                                    </p:set>
                                    <p:animEffect transition="in" filter="fade">
                                      <p:cBhvr>
                                        <p:cTn id="62" dur="500"/>
                                        <p:tgtEl>
                                          <p:spTgt spid="134"/>
                                        </p:tgtEl>
                                      </p:cBhvr>
                                    </p:animEffect>
                                    <p:anim calcmode="lin" valueType="num">
                                      <p:cBhvr>
                                        <p:cTn id="63" dur="500" fill="hold"/>
                                        <p:tgtEl>
                                          <p:spTgt spid="134"/>
                                        </p:tgtEl>
                                        <p:attrNameLst>
                                          <p:attrName>ppt_x</p:attrName>
                                        </p:attrNameLst>
                                      </p:cBhvr>
                                      <p:tavLst>
                                        <p:tav tm="0">
                                          <p:val>
                                            <p:strVal val="#ppt_x"/>
                                          </p:val>
                                        </p:tav>
                                        <p:tav tm="100000">
                                          <p:val>
                                            <p:strVal val="#ppt_x"/>
                                          </p:val>
                                        </p:tav>
                                      </p:tavLst>
                                    </p:anim>
                                    <p:anim calcmode="lin" valueType="num">
                                      <p:cBhvr>
                                        <p:cTn id="64" dur="500" fill="hold"/>
                                        <p:tgtEl>
                                          <p:spTgt spid="1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48"/>
                                        </p:tgtEl>
                                        <p:attrNameLst>
                                          <p:attrName>style.visibility</p:attrName>
                                        </p:attrNameLst>
                                      </p:cBhvr>
                                      <p:to>
                                        <p:strVal val="visible"/>
                                      </p:to>
                                    </p:set>
                                    <p:animEffect transition="in" filter="fade">
                                      <p:cBhvr>
                                        <p:cTn id="67" dur="500"/>
                                        <p:tgtEl>
                                          <p:spTgt spid="148"/>
                                        </p:tgtEl>
                                      </p:cBhvr>
                                    </p:animEffect>
                                    <p:anim calcmode="lin" valueType="num">
                                      <p:cBhvr>
                                        <p:cTn id="68" dur="500" fill="hold"/>
                                        <p:tgtEl>
                                          <p:spTgt spid="148"/>
                                        </p:tgtEl>
                                        <p:attrNameLst>
                                          <p:attrName>ppt_x</p:attrName>
                                        </p:attrNameLst>
                                      </p:cBhvr>
                                      <p:tavLst>
                                        <p:tav tm="0">
                                          <p:val>
                                            <p:strVal val="#ppt_x"/>
                                          </p:val>
                                        </p:tav>
                                        <p:tav tm="100000">
                                          <p:val>
                                            <p:strVal val="#ppt_x"/>
                                          </p:val>
                                        </p:tav>
                                      </p:tavLst>
                                    </p:anim>
                                    <p:anim calcmode="lin" valueType="num">
                                      <p:cBhvr>
                                        <p:cTn id="69" dur="500" fill="hold"/>
                                        <p:tgtEl>
                                          <p:spTgt spid="14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52"/>
                                        </p:tgtEl>
                                        <p:attrNameLst>
                                          <p:attrName>style.visibility</p:attrName>
                                        </p:attrNameLst>
                                      </p:cBhvr>
                                      <p:to>
                                        <p:strVal val="visible"/>
                                      </p:to>
                                    </p:set>
                                    <p:animEffect transition="in" filter="fade">
                                      <p:cBhvr>
                                        <p:cTn id="72" dur="500"/>
                                        <p:tgtEl>
                                          <p:spTgt spid="152"/>
                                        </p:tgtEl>
                                      </p:cBhvr>
                                    </p:animEffect>
                                    <p:anim calcmode="lin" valueType="num">
                                      <p:cBhvr>
                                        <p:cTn id="73" dur="500" fill="hold"/>
                                        <p:tgtEl>
                                          <p:spTgt spid="152"/>
                                        </p:tgtEl>
                                        <p:attrNameLst>
                                          <p:attrName>ppt_x</p:attrName>
                                        </p:attrNameLst>
                                      </p:cBhvr>
                                      <p:tavLst>
                                        <p:tav tm="0">
                                          <p:val>
                                            <p:strVal val="#ppt_x"/>
                                          </p:val>
                                        </p:tav>
                                        <p:tav tm="100000">
                                          <p:val>
                                            <p:strVal val="#ppt_x"/>
                                          </p:val>
                                        </p:tav>
                                      </p:tavLst>
                                    </p:anim>
                                    <p:anim calcmode="lin" valueType="num">
                                      <p:cBhvr>
                                        <p:cTn id="74" dur="500" fill="hold"/>
                                        <p:tgtEl>
                                          <p:spTgt spid="15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54"/>
                                        </p:tgtEl>
                                        <p:attrNameLst>
                                          <p:attrName>style.visibility</p:attrName>
                                        </p:attrNameLst>
                                      </p:cBhvr>
                                      <p:to>
                                        <p:strVal val="visible"/>
                                      </p:to>
                                    </p:set>
                                    <p:animEffect transition="in" filter="fade">
                                      <p:cBhvr>
                                        <p:cTn id="77" dur="500"/>
                                        <p:tgtEl>
                                          <p:spTgt spid="154"/>
                                        </p:tgtEl>
                                      </p:cBhvr>
                                    </p:animEffect>
                                    <p:anim calcmode="lin" valueType="num">
                                      <p:cBhvr>
                                        <p:cTn id="78" dur="500" fill="hold"/>
                                        <p:tgtEl>
                                          <p:spTgt spid="154"/>
                                        </p:tgtEl>
                                        <p:attrNameLst>
                                          <p:attrName>ppt_x</p:attrName>
                                        </p:attrNameLst>
                                      </p:cBhvr>
                                      <p:tavLst>
                                        <p:tav tm="0">
                                          <p:val>
                                            <p:strVal val="#ppt_x"/>
                                          </p:val>
                                        </p:tav>
                                        <p:tav tm="100000">
                                          <p:val>
                                            <p:strVal val="#ppt_x"/>
                                          </p:val>
                                        </p:tav>
                                      </p:tavLst>
                                    </p:anim>
                                    <p:anim calcmode="lin" valueType="num">
                                      <p:cBhvr>
                                        <p:cTn id="79" dur="500" fill="hold"/>
                                        <p:tgtEl>
                                          <p:spTgt spid="15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55"/>
                                        </p:tgtEl>
                                        <p:attrNameLst>
                                          <p:attrName>style.visibility</p:attrName>
                                        </p:attrNameLst>
                                      </p:cBhvr>
                                      <p:to>
                                        <p:strVal val="visible"/>
                                      </p:to>
                                    </p:set>
                                    <p:animEffect transition="in" filter="fade">
                                      <p:cBhvr>
                                        <p:cTn id="82" dur="500"/>
                                        <p:tgtEl>
                                          <p:spTgt spid="155"/>
                                        </p:tgtEl>
                                      </p:cBhvr>
                                    </p:animEffect>
                                    <p:anim calcmode="lin" valueType="num">
                                      <p:cBhvr>
                                        <p:cTn id="83" dur="500" fill="hold"/>
                                        <p:tgtEl>
                                          <p:spTgt spid="155"/>
                                        </p:tgtEl>
                                        <p:attrNameLst>
                                          <p:attrName>ppt_x</p:attrName>
                                        </p:attrNameLst>
                                      </p:cBhvr>
                                      <p:tavLst>
                                        <p:tav tm="0">
                                          <p:val>
                                            <p:strVal val="#ppt_x"/>
                                          </p:val>
                                        </p:tav>
                                        <p:tav tm="100000">
                                          <p:val>
                                            <p:strVal val="#ppt_x"/>
                                          </p:val>
                                        </p:tav>
                                      </p:tavLst>
                                    </p:anim>
                                    <p:anim calcmode="lin" valueType="num">
                                      <p:cBhvr>
                                        <p:cTn id="84" dur="500" fill="hold"/>
                                        <p:tgtEl>
                                          <p:spTgt spid="15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animEffect transition="in" filter="fade">
                                      <p:cBhvr>
                                        <p:cTn id="87" dur="500"/>
                                        <p:tgtEl>
                                          <p:spTgt spid="156"/>
                                        </p:tgtEl>
                                      </p:cBhvr>
                                    </p:animEffect>
                                    <p:anim calcmode="lin" valueType="num">
                                      <p:cBhvr>
                                        <p:cTn id="88" dur="500" fill="hold"/>
                                        <p:tgtEl>
                                          <p:spTgt spid="156"/>
                                        </p:tgtEl>
                                        <p:attrNameLst>
                                          <p:attrName>ppt_x</p:attrName>
                                        </p:attrNameLst>
                                      </p:cBhvr>
                                      <p:tavLst>
                                        <p:tav tm="0">
                                          <p:val>
                                            <p:strVal val="#ppt_x"/>
                                          </p:val>
                                        </p:tav>
                                        <p:tav tm="100000">
                                          <p:val>
                                            <p:strVal val="#ppt_x"/>
                                          </p:val>
                                        </p:tav>
                                      </p:tavLst>
                                    </p:anim>
                                    <p:anim calcmode="lin" valueType="num">
                                      <p:cBhvr>
                                        <p:cTn id="89" dur="500" fill="hold"/>
                                        <p:tgtEl>
                                          <p:spTgt spid="15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57"/>
                                        </p:tgtEl>
                                        <p:attrNameLst>
                                          <p:attrName>style.visibility</p:attrName>
                                        </p:attrNameLst>
                                      </p:cBhvr>
                                      <p:to>
                                        <p:strVal val="visible"/>
                                      </p:to>
                                    </p:set>
                                    <p:animEffect transition="in" filter="fade">
                                      <p:cBhvr>
                                        <p:cTn id="92" dur="500"/>
                                        <p:tgtEl>
                                          <p:spTgt spid="157"/>
                                        </p:tgtEl>
                                      </p:cBhvr>
                                    </p:animEffect>
                                    <p:anim calcmode="lin" valueType="num">
                                      <p:cBhvr>
                                        <p:cTn id="93" dur="500" fill="hold"/>
                                        <p:tgtEl>
                                          <p:spTgt spid="157"/>
                                        </p:tgtEl>
                                        <p:attrNameLst>
                                          <p:attrName>ppt_x</p:attrName>
                                        </p:attrNameLst>
                                      </p:cBhvr>
                                      <p:tavLst>
                                        <p:tav tm="0">
                                          <p:val>
                                            <p:strVal val="#ppt_x"/>
                                          </p:val>
                                        </p:tav>
                                        <p:tav tm="100000">
                                          <p:val>
                                            <p:strVal val="#ppt_x"/>
                                          </p:val>
                                        </p:tav>
                                      </p:tavLst>
                                    </p:anim>
                                    <p:anim calcmode="lin" valueType="num">
                                      <p:cBhvr>
                                        <p:cTn id="94" dur="500" fill="hold"/>
                                        <p:tgtEl>
                                          <p:spTgt spid="15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59"/>
                                        </p:tgtEl>
                                        <p:attrNameLst>
                                          <p:attrName>style.visibility</p:attrName>
                                        </p:attrNameLst>
                                      </p:cBhvr>
                                      <p:to>
                                        <p:strVal val="visible"/>
                                      </p:to>
                                    </p:set>
                                    <p:animEffect transition="in" filter="fade">
                                      <p:cBhvr>
                                        <p:cTn id="97" dur="500"/>
                                        <p:tgtEl>
                                          <p:spTgt spid="159"/>
                                        </p:tgtEl>
                                      </p:cBhvr>
                                    </p:animEffect>
                                    <p:anim calcmode="lin" valueType="num">
                                      <p:cBhvr>
                                        <p:cTn id="98" dur="500" fill="hold"/>
                                        <p:tgtEl>
                                          <p:spTgt spid="159"/>
                                        </p:tgtEl>
                                        <p:attrNameLst>
                                          <p:attrName>ppt_x</p:attrName>
                                        </p:attrNameLst>
                                      </p:cBhvr>
                                      <p:tavLst>
                                        <p:tav tm="0">
                                          <p:val>
                                            <p:strVal val="#ppt_x"/>
                                          </p:val>
                                        </p:tav>
                                        <p:tav tm="100000">
                                          <p:val>
                                            <p:strVal val="#ppt_x"/>
                                          </p:val>
                                        </p:tav>
                                      </p:tavLst>
                                    </p:anim>
                                    <p:anim calcmode="lin" valueType="num">
                                      <p:cBhvr>
                                        <p:cTn id="99" dur="500" fill="hold"/>
                                        <p:tgtEl>
                                          <p:spTgt spid="15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60"/>
                                        </p:tgtEl>
                                        <p:attrNameLst>
                                          <p:attrName>style.visibility</p:attrName>
                                        </p:attrNameLst>
                                      </p:cBhvr>
                                      <p:to>
                                        <p:strVal val="visible"/>
                                      </p:to>
                                    </p:set>
                                    <p:animEffect transition="in" filter="fade">
                                      <p:cBhvr>
                                        <p:cTn id="102" dur="500"/>
                                        <p:tgtEl>
                                          <p:spTgt spid="160"/>
                                        </p:tgtEl>
                                      </p:cBhvr>
                                    </p:animEffect>
                                    <p:anim calcmode="lin" valueType="num">
                                      <p:cBhvr>
                                        <p:cTn id="103" dur="500" fill="hold"/>
                                        <p:tgtEl>
                                          <p:spTgt spid="160"/>
                                        </p:tgtEl>
                                        <p:attrNameLst>
                                          <p:attrName>ppt_x</p:attrName>
                                        </p:attrNameLst>
                                      </p:cBhvr>
                                      <p:tavLst>
                                        <p:tav tm="0">
                                          <p:val>
                                            <p:strVal val="#ppt_x"/>
                                          </p:val>
                                        </p:tav>
                                        <p:tav tm="100000">
                                          <p:val>
                                            <p:strVal val="#ppt_x"/>
                                          </p:val>
                                        </p:tav>
                                      </p:tavLst>
                                    </p:anim>
                                    <p:anim calcmode="lin" valueType="num">
                                      <p:cBhvr>
                                        <p:cTn id="104" dur="500" fill="hold"/>
                                        <p:tgtEl>
                                          <p:spTgt spid="160"/>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61"/>
                                        </p:tgtEl>
                                        <p:attrNameLst>
                                          <p:attrName>style.visibility</p:attrName>
                                        </p:attrNameLst>
                                      </p:cBhvr>
                                      <p:to>
                                        <p:strVal val="visible"/>
                                      </p:to>
                                    </p:set>
                                    <p:animEffect transition="in" filter="fade">
                                      <p:cBhvr>
                                        <p:cTn id="107" dur="500"/>
                                        <p:tgtEl>
                                          <p:spTgt spid="161"/>
                                        </p:tgtEl>
                                      </p:cBhvr>
                                    </p:animEffect>
                                    <p:anim calcmode="lin" valueType="num">
                                      <p:cBhvr>
                                        <p:cTn id="108" dur="500" fill="hold"/>
                                        <p:tgtEl>
                                          <p:spTgt spid="161"/>
                                        </p:tgtEl>
                                        <p:attrNameLst>
                                          <p:attrName>ppt_x</p:attrName>
                                        </p:attrNameLst>
                                      </p:cBhvr>
                                      <p:tavLst>
                                        <p:tav tm="0">
                                          <p:val>
                                            <p:strVal val="#ppt_x"/>
                                          </p:val>
                                        </p:tav>
                                        <p:tav tm="100000">
                                          <p:val>
                                            <p:strVal val="#ppt_x"/>
                                          </p:val>
                                        </p:tav>
                                      </p:tavLst>
                                    </p:anim>
                                    <p:anim calcmode="lin" valueType="num">
                                      <p:cBhvr>
                                        <p:cTn id="109" dur="500" fill="hold"/>
                                        <p:tgtEl>
                                          <p:spTgt spid="161"/>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500"/>
                                        <p:tgtEl>
                                          <p:spTgt spid="45"/>
                                        </p:tgtEl>
                                      </p:cBhvr>
                                    </p:animEffect>
                                    <p:anim calcmode="lin" valueType="num">
                                      <p:cBhvr>
                                        <p:cTn id="113" dur="500" fill="hold"/>
                                        <p:tgtEl>
                                          <p:spTgt spid="45"/>
                                        </p:tgtEl>
                                        <p:attrNameLst>
                                          <p:attrName>ppt_x</p:attrName>
                                        </p:attrNameLst>
                                      </p:cBhvr>
                                      <p:tavLst>
                                        <p:tav tm="0">
                                          <p:val>
                                            <p:strVal val="#ppt_x"/>
                                          </p:val>
                                        </p:tav>
                                        <p:tav tm="100000">
                                          <p:val>
                                            <p:strVal val="#ppt_x"/>
                                          </p:val>
                                        </p:tav>
                                      </p:tavLst>
                                    </p:anim>
                                    <p:anim calcmode="lin" valueType="num">
                                      <p:cBhvr>
                                        <p:cTn id="114" dur="5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73" grpId="0" animBg="1"/>
      <p:bldP spid="171" grpId="0" animBg="1"/>
      <p:bldP spid="2" grpId="0" animBg="1"/>
      <p:bldP spid="148" grpId="0" animBg="1"/>
      <p:bldP spid="152" grpId="0"/>
      <p:bldP spid="154" grpId="0"/>
      <p:bldP spid="155" grpId="0"/>
      <p:bldP spid="156" grpId="0"/>
      <p:bldP spid="157" grpId="0"/>
      <p:bldP spid="159" grpId="0"/>
      <p:bldP spid="160" grpId="0"/>
      <p:bldP spid="161" grpId="0"/>
      <p:bldP spid="162" grpId="0"/>
      <p:bldP spid="163"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139" y="2625880"/>
            <a:ext cx="4806261" cy="759293"/>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4513944" y="3562302"/>
            <a:ext cx="5375726"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zh-CN" altLang="en-US" b="0" dirty="0">
                <a:effectLst/>
                <a:latin typeface="Calibri" panose="020F0502020204030204" pitchFamily="34" charset="0"/>
              </a:rPr>
              <a:t>数字身份的优缺点</a:t>
            </a:r>
            <a:endParaRPr lang="en-US" altLang="ko-KR" b="0" dirty="0">
              <a:effectLst/>
              <a:latin typeface="Calibri" panose="020F0502020204030204" pitchFamily="34" charset="0"/>
            </a:endParaRPr>
          </a:p>
        </p:txBody>
      </p:sp>
      <p:cxnSp>
        <p:nvCxnSpPr>
          <p:cNvPr id="5" name="Straight Connector 4"/>
          <p:cNvCxnSpPr/>
          <p:nvPr/>
        </p:nvCxnSpPr>
        <p:spPr>
          <a:xfrm>
            <a:off x="4585142" y="4333925"/>
            <a:ext cx="522332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4513944" y="2619717"/>
            <a:ext cx="972456"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dirty="0">
                <a:effectLst/>
                <a:latin typeface="微软雅黑" panose="020B0503020204020204" pitchFamily="34" charset="-122"/>
                <a:ea typeface="微软雅黑" panose="020B0503020204020204" pitchFamily="34" charset="-122"/>
              </a:rPr>
              <a:t>03</a:t>
            </a:r>
          </a:p>
        </p:txBody>
      </p:sp>
      <p:sp>
        <p:nvSpPr>
          <p:cNvPr id="4" name="文本框 3">
            <a:extLst>
              <a:ext uri="{FF2B5EF4-FFF2-40B4-BE49-F238E27FC236}">
                <a16:creationId xmlns:a16="http://schemas.microsoft.com/office/drawing/2014/main" id="{C9AF9ABD-7770-488F-8EFD-B87105D0E212}"/>
              </a:ext>
            </a:extLst>
          </p:cNvPr>
          <p:cNvSpPr txBox="1"/>
          <p:nvPr/>
        </p:nvSpPr>
        <p:spPr>
          <a:xfrm>
            <a:off x="4513944" y="4504887"/>
            <a:ext cx="4806260" cy="369332"/>
          </a:xfrm>
          <a:prstGeom prst="rect">
            <a:avLst/>
          </a:prstGeom>
          <a:noFill/>
        </p:spPr>
        <p:txBody>
          <a:bodyPr wrap="square" rtlCol="0">
            <a:spAutoFit/>
          </a:bodyPr>
          <a:lstStyle/>
          <a:p>
            <a:r>
              <a:rPr lang="zh-CN" altLang="en-US" dirty="0">
                <a:solidFill>
                  <a:schemeClr val="bg1"/>
                </a:solidFill>
              </a:rPr>
              <a:t>灵活  高效  定制       </a:t>
            </a:r>
            <a:r>
              <a:rPr lang="en-US" altLang="zh-CN" dirty="0">
                <a:solidFill>
                  <a:schemeClr val="bg1"/>
                </a:solidFill>
              </a:rPr>
              <a:t>.</a:t>
            </a:r>
            <a:r>
              <a:rPr lang="zh-CN" altLang="en-US" dirty="0">
                <a:solidFill>
                  <a:schemeClr val="bg1"/>
                </a:solidFill>
              </a:rPr>
              <a:t>      </a:t>
            </a:r>
            <a:r>
              <a:rPr lang="zh-CN" altLang="en-US" sz="1800" dirty="0">
                <a:solidFill>
                  <a:schemeClr val="bg1"/>
                </a:solidFill>
                <a:latin typeface="Calibri" panose="020F0502020204030204" pitchFamily="34" charset="0"/>
              </a:rPr>
              <a:t>不完备  缺失  泄露</a:t>
            </a:r>
            <a:endParaRPr lang="zh-CN" altLang="en-US" dirty="0">
              <a:solidFill>
                <a:schemeClr val="bg1"/>
              </a:solidFill>
            </a:endParaRPr>
          </a:p>
        </p:txBody>
      </p:sp>
      <p:sp>
        <p:nvSpPr>
          <p:cNvPr id="6" name="文本框 5">
            <a:extLst>
              <a:ext uri="{FF2B5EF4-FFF2-40B4-BE49-F238E27FC236}">
                <a16:creationId xmlns:a16="http://schemas.microsoft.com/office/drawing/2014/main" id="{8B76F845-D690-48CF-8BDD-B00F44B2B3A9}"/>
              </a:ext>
            </a:extLst>
          </p:cNvPr>
          <p:cNvSpPr txBox="1"/>
          <p:nvPr/>
        </p:nvSpPr>
        <p:spPr>
          <a:xfrm>
            <a:off x="910771" y="2774695"/>
            <a:ext cx="3674371" cy="461665"/>
          </a:xfrm>
          <a:prstGeom prst="rect">
            <a:avLst/>
          </a:prstGeom>
          <a:noFill/>
        </p:spPr>
        <p:txBody>
          <a:bodyPr wrap="square" rtlCol="0">
            <a:spAutoFit/>
          </a:bodyPr>
          <a:lstStyle/>
          <a:p>
            <a:pPr algn="r"/>
            <a:r>
              <a:rPr lang="zh-CN" altLang="en-US" sz="1200" dirty="0"/>
              <a:t>数字身份带给我们的好处以及在数字身份应用过程中我们遇到的问题</a:t>
            </a:r>
          </a:p>
        </p:txBody>
      </p:sp>
    </p:spTree>
    <p:extLst>
      <p:ext uri="{BB962C8B-B14F-4D97-AF65-F5344CB8AC3E}">
        <p14:creationId xmlns:p14="http://schemas.microsoft.com/office/powerpoint/2010/main" val="623207993"/>
      </p:ext>
    </p:extLst>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p:bldP spid="4"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9378</TotalTime>
  <Words>1035</Words>
  <Application>Microsoft Office PowerPoint</Application>
  <PresentationFormat>宽屏</PresentationFormat>
  <Paragraphs>127</Paragraphs>
  <Slides>15</Slides>
  <Notes>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15</vt:i4>
      </vt:variant>
    </vt:vector>
  </HeadingPairs>
  <TitlesOfParts>
    <vt:vector size="27" baseType="lpstr">
      <vt:lpstr>-apple-system</vt:lpstr>
      <vt:lpstr>맑은 고딕</vt:lpstr>
      <vt:lpstr>等线</vt:lpstr>
      <vt:lpstr>等线 Light</vt:lpstr>
      <vt:lpstr>宋体</vt:lpstr>
      <vt:lpstr>微软雅黑</vt:lpstr>
      <vt:lpstr>Arial</vt:lpstr>
      <vt:lpstr>Arial Black</vt:lpstr>
      <vt:lpstr>Calibri</vt:lpstr>
      <vt:lpstr>Tahoma</vt:lpstr>
      <vt:lpstr>Office Theme</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
  <dc:description>锐旗设计；https://9ppt.taobao.com</dc:description>
  <cp:lastModifiedBy>xz1005_liyanyan@163.com</cp:lastModifiedBy>
  <cp:revision>95</cp:revision>
  <dcterms:created xsi:type="dcterms:W3CDTF">2015-12-02T02:04:02Z</dcterms:created>
  <dcterms:modified xsi:type="dcterms:W3CDTF">2021-12-22T10:11:28Z</dcterms:modified>
</cp:coreProperties>
</file>