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8" r:id="rId13"/>
    <p:sldId id="269" r:id="rId1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28" y="2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56853" y="0"/>
            <a:ext cx="8316516" cy="3359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052" y="3527848"/>
            <a:ext cx="8316516" cy="1679928"/>
          </a:xfrm>
        </p:spPr>
        <p:txBody>
          <a:bodyPr>
            <a:noAutofit/>
          </a:bodyPr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052" y="5207776"/>
            <a:ext cx="7560469" cy="1091953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1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6853" y="6803707"/>
            <a:ext cx="8316516" cy="30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8062" y="755967"/>
            <a:ext cx="7980495" cy="4283816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052" y="755969"/>
            <a:ext cx="2016125" cy="59637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6177" y="755969"/>
            <a:ext cx="6300391" cy="5375769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6853" y="0"/>
            <a:ext cx="8316516" cy="3359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52" y="3611845"/>
            <a:ext cx="8316516" cy="1847921"/>
          </a:xfrm>
        </p:spPr>
        <p:txBody>
          <a:bodyPr anchor="b" anchorCtr="0"/>
          <a:lstStyle>
            <a:lvl1pPr algn="l">
              <a:defRPr sz="6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2" y="5459765"/>
            <a:ext cx="7560469" cy="100795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6853" y="6803707"/>
            <a:ext cx="8316516" cy="30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52" y="671972"/>
            <a:ext cx="4032250" cy="415278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671972"/>
            <a:ext cx="4032250" cy="415278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92" y="671971"/>
            <a:ext cx="4032250" cy="705219"/>
          </a:xfrm>
        </p:spPr>
        <p:txBody>
          <a:bodyPr anchor="b">
            <a:noAutofit/>
          </a:bodyPr>
          <a:lstStyle>
            <a:lvl1pPr marL="0" indent="0">
              <a:buNone/>
              <a:defRPr sz="3100" b="0"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692" y="1465267"/>
            <a:ext cx="4032250" cy="3359856"/>
          </a:xfrm>
        </p:spPr>
        <p:txBody>
          <a:bodyPr anchor="t" anchorCtr="0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958" y="671971"/>
            <a:ext cx="4032250" cy="705219"/>
          </a:xfrm>
        </p:spPr>
        <p:txBody>
          <a:bodyPr anchor="b">
            <a:noAutofit/>
          </a:bodyPr>
          <a:lstStyle>
            <a:lvl1pPr marL="0" indent="0">
              <a:buNone/>
              <a:defRPr sz="3100" b="0"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958" y="1465267"/>
            <a:ext cx="4032250" cy="3359856"/>
          </a:xfrm>
        </p:spPr>
        <p:txBody>
          <a:bodyPr anchor="t" anchorCtr="0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36692" y="1377190"/>
            <a:ext cx="4032250" cy="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20958" y="1377190"/>
            <a:ext cx="4032250" cy="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52" y="5039783"/>
            <a:ext cx="7479824" cy="1763924"/>
          </a:xfrm>
        </p:spPr>
        <p:txBody>
          <a:bodyPr anchor="b">
            <a:normAutofit/>
          </a:bodyPr>
          <a:lstStyle>
            <a:lvl1pPr algn="l"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972" y="503979"/>
            <a:ext cx="5065596" cy="453580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54" y="503978"/>
            <a:ext cx="2947521" cy="4535805"/>
          </a:xfrm>
        </p:spPr>
        <p:txBody>
          <a:bodyPr>
            <a:normAutofit/>
          </a:bodyPr>
          <a:lstStyle>
            <a:lvl1pPr marL="0" indent="0">
              <a:buNone/>
              <a:defRPr sz="2300">
                <a:solidFill>
                  <a:schemeClr val="tx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849211" y="2771881"/>
            <a:ext cx="4199819" cy="1751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92" y="5039783"/>
            <a:ext cx="7479824" cy="1763924"/>
          </a:xfrm>
        </p:spPr>
        <p:txBody>
          <a:bodyPr anchor="b">
            <a:normAutofit/>
          </a:bodyPr>
          <a:lstStyle>
            <a:lvl1pPr algn="l"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6853" y="503978"/>
            <a:ext cx="8316516" cy="3191863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498" y="3863834"/>
            <a:ext cx="8148505" cy="8872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0052" y="5039783"/>
            <a:ext cx="7476464" cy="1763924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52" y="755967"/>
            <a:ext cx="8316516" cy="4283816"/>
          </a:xfrm>
          <a:prstGeom prst="rect">
            <a:avLst/>
          </a:prstGeom>
        </p:spPr>
        <p:txBody>
          <a:bodyPr vert="horz" lIns="100794" tIns="50397" rIns="100794" bIns="50397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8427" y="6844026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0052" y="6844026"/>
            <a:ext cx="537310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521" y="6269491"/>
            <a:ext cx="84005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/>
            <a:fld id="{2A7DB653-5AAB-4466-B5CF-CE572C48E07E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6853" y="0"/>
            <a:ext cx="8316516" cy="4199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853" y="6803707"/>
            <a:ext cx="8316516" cy="30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6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2383" indent="-302383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55163" indent="-302383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57546" indent="-251986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59929" indent="-251986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14298" indent="-251986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096522" indent="-251986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2419063" indent="-251986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2721446" indent="-251986" algn="l" defTabSz="100794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dirty="0" smtClean="0"/>
              <a:t>Handwritten Optical Character Recognition</a:t>
            </a:r>
            <a:endParaRPr sz="4000" b="1"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4922837"/>
            <a:ext cx="9071640" cy="12306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George Samson</a:t>
            </a:r>
          </a:p>
          <a:p>
            <a:r>
              <a:rPr lang="en-US" dirty="0" smtClean="0"/>
              <a:t>Pablo Duque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 dirty="0" smtClean="0"/>
              <a:t>Recognition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dirty="0" smtClean="0"/>
              <a:t>The area segmented by </a:t>
            </a:r>
            <a:r>
              <a:rPr lang="en-US" dirty="0" err="1" smtClean="0"/>
              <a:t>boundingRect</a:t>
            </a:r>
            <a:r>
              <a:rPr lang="en-US" dirty="0" smtClean="0"/>
              <a:t>() is selected as a Region of Interest (ROI) and is padded to 28x28 pixels to match the template of the classifier.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Calculate the HOG features of ROI and use that to predict the character</a:t>
            </a:r>
            <a:endParaRPr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84" y="4846637"/>
            <a:ext cx="1651719" cy="165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F:\Users\George\Documents\Spring 2017\Computer Vision\Project\selected ro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6" t="45449"/>
          <a:stretch/>
        </p:blipFill>
        <p:spPr bwMode="auto">
          <a:xfrm>
            <a:off x="4430712" y="2400332"/>
            <a:ext cx="1435663" cy="176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897312" y="337136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75187" y="3039474"/>
            <a:ext cx="123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Selected ROI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044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 dirty="0" smtClean="0">
                <a:latin typeface="Arial"/>
              </a:rPr>
              <a:t>Results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dirty="0" err="1" smtClean="0"/>
              <a:t>Thresholding</a:t>
            </a:r>
            <a:r>
              <a:rPr lang="en-US" dirty="0" smtClean="0"/>
              <a:t> </a:t>
            </a:r>
            <a:r>
              <a:rPr lang="en-US" dirty="0" smtClean="0"/>
              <a:t>Errors: </a:t>
            </a:r>
            <a:endParaRPr dirty="0"/>
          </a:p>
        </p:txBody>
      </p:sp>
      <p:pic>
        <p:nvPicPr>
          <p:cNvPr id="4098" name="Picture 2" descr="F:\Users\George\Documents\Spring 2017\Computer Vision\Project\threshold 30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2" y="2262292"/>
            <a:ext cx="1625124" cy="16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Users\George\Documents\Spring 2017\Computer Vision\Project\threshold 30 result 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2" y="2262291"/>
            <a:ext cx="1635428" cy="16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Users\George\Documents\Spring 2017\Computer Vision\Project\threshold 120 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60" y="4237037"/>
            <a:ext cx="1625124" cy="165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Users\George\Documents\Spring 2017\Computer Vision\Project\threshold 120 result 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2" y="4237037"/>
            <a:ext cx="1635428" cy="16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303898" y="47086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03898" y="29299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38930" y="2560637"/>
            <a:ext cx="177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= 30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06712" y="4461900"/>
            <a:ext cx="177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= 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3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 dirty="0" smtClean="0">
                <a:latin typeface="Arial"/>
              </a:rPr>
              <a:t>Results (cont.)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512604" y="3398837"/>
            <a:ext cx="9071640" cy="273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dirty="0" smtClean="0"/>
              <a:t>Boundary Error: 7 not predicted because ROI could not be selected due to attempting to pick some out of bounds pixels (fixed with padding)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5122" name="Picture 2" descr="F:\Users\George\Documents\Spring 2017\Computer Vision\Project\bounding_issu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09" y="4313237"/>
            <a:ext cx="1591307" cy="18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:\Users\George\Documents\Spring 2017\Computer Vision\Project\final test resul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2" y="4313237"/>
            <a:ext cx="1773327" cy="18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786975" y="49091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76079" y="468840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Fixed!</a:t>
            </a:r>
            <a:endParaRPr lang="en-US" dirty="0"/>
          </a:p>
        </p:txBody>
      </p:sp>
      <p:pic>
        <p:nvPicPr>
          <p:cNvPr id="13" name="Picture 6" descr="F:\Users\George\Documents\Spring 2017\Computer Vision\Project\adaptive threshold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9" y="1563480"/>
            <a:ext cx="1751980" cy="177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F:\Users\George\Documents\Spring 2017\Computer Vision\Project\adaptive threshold result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2" y="1563481"/>
            <a:ext cx="1676400" cy="171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3863175" y="22108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89789" y="1660996"/>
            <a:ext cx="177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Adaptive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255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 dirty="0" smtClean="0">
                <a:latin typeface="Arial"/>
              </a:rPr>
              <a:t>Results (cont.)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492252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dirty="0" smtClean="0"/>
              <a:t>Final Results: </a:t>
            </a:r>
            <a:r>
              <a:rPr lang="en-US" dirty="0"/>
              <a:t>@</a:t>
            </a:r>
            <a:r>
              <a:rPr lang="en-US" dirty="0" smtClean="0"/>
              <a:t>threshold = 60 we get good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Tested on a handwriting of family members with ok results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5123" name="Picture 3" descr="F:\Users\George\Documents\Spring 2017\Computer Vision\Project\test dad results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2" y="4801234"/>
            <a:ext cx="1677988" cy="17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:\Users\George\Documents\Spring 2017\Computer Vision\Project\test dad results 2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1" y="4922837"/>
            <a:ext cx="1663012" cy="17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Users\George\Documents\Spring 2017\Computer Vision\Project\final test threshol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2234100"/>
            <a:ext cx="1578651" cy="16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:\Users\George\Documents\Spring 2017\Computer Vision\Project\final test result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1" y="2234100"/>
            <a:ext cx="1583093" cy="16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82740" y="54151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63373" y="28386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5554" y="2332037"/>
            <a:ext cx="177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=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9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Overview: Handwritten digit recognition</a:t>
            </a:r>
            <a:endParaRPr/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747880" y="2199240"/>
            <a:ext cx="43844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Algorithim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- Pre-processing – Clean up image before analysis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- Segmentation – Separate individual </a:t>
            </a:r>
            <a:r>
              <a:rPr lang="en-US" sz="3200" dirty="0" smtClean="0">
                <a:latin typeface="Arial"/>
              </a:rPr>
              <a:t>characters/digits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- Feature extraction – Detect distinctive character features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- Classification and recognition – Use extracted features to identify character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Pre-Processing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necessary a Non-local means denoising or Gaussian filter smoothing can be applied (or both)</a:t>
            </a:r>
            <a:endParaRPr/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1005840" y="3657600"/>
            <a:ext cx="3230640" cy="3017520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5010120" y="3383280"/>
            <a:ext cx="4133880" cy="33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Segmentation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this test we use images where digits are spread out evenly on a grid.</a:t>
            </a:r>
            <a:endParaRPr/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2525712" y="2887200"/>
            <a:ext cx="4903608" cy="363583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30878" y="1650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Using pixel intensity on gray scale images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Classification: Divide data into classes/families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New-comer: highest total weights of </a:t>
            </a:r>
            <a:r>
              <a:rPr lang="en-US" sz="3200" dirty="0" smtClean="0">
                <a:latin typeface="Arial"/>
              </a:rPr>
              <a:t>k nearest neighbors </a:t>
            </a:r>
            <a:r>
              <a:rPr lang="en-US" sz="3200" dirty="0">
                <a:latin typeface="Arial"/>
              </a:rPr>
              <a:t>gives class to new comer</a:t>
            </a:r>
            <a:endParaRPr dirty="0"/>
          </a:p>
        </p:txBody>
      </p:sp>
      <p:sp>
        <p:nvSpPr>
          <p:cNvPr id="53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Features extraction 1: kNN</a:t>
            </a:r>
            <a:endParaRPr/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1154112" y="3943277"/>
            <a:ext cx="2529792" cy="2328283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3"/>
          <a:stretch/>
        </p:blipFill>
        <p:spPr>
          <a:xfrm>
            <a:off x="4811712" y="3760936"/>
            <a:ext cx="4225608" cy="269296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Segmentation: SVM</a:t>
            </a:r>
            <a:endParaRPr dirty="0"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US" sz="3200" dirty="0" smtClean="0">
                <a:latin typeface="Arial"/>
              </a:rPr>
              <a:t>MNIST dataset are 28x28 pixel images of single numbers.</a:t>
            </a:r>
          </a:p>
          <a:p>
            <a:pPr>
              <a:buSzPct val="45000"/>
            </a:pPr>
            <a:endParaRPr lang="en-US" sz="3200" dirty="0">
              <a:latin typeface="Arial"/>
            </a:endParaRPr>
          </a:p>
          <a:p>
            <a:pPr>
              <a:buSzPct val="45000"/>
            </a:pPr>
            <a:r>
              <a:rPr lang="en-US" sz="3200" dirty="0" smtClean="0">
                <a:latin typeface="Arial"/>
              </a:rPr>
              <a:t>Use </a:t>
            </a:r>
            <a:r>
              <a:rPr lang="en-US" sz="3200" dirty="0" err="1" smtClean="0">
                <a:latin typeface="Arial"/>
              </a:rPr>
              <a:t>opencv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err="1" smtClean="0">
                <a:latin typeface="Arial"/>
              </a:rPr>
              <a:t>findContours</a:t>
            </a:r>
            <a:r>
              <a:rPr lang="en-US" sz="3200" dirty="0" smtClean="0">
                <a:latin typeface="Arial"/>
              </a:rPr>
              <a:t>() and </a:t>
            </a:r>
            <a:r>
              <a:rPr lang="en-US" sz="3200" dirty="0" err="1" smtClean="0">
                <a:latin typeface="Arial"/>
              </a:rPr>
              <a:t>boundingRect</a:t>
            </a:r>
            <a:r>
              <a:rPr lang="en-US" sz="3200" dirty="0" smtClean="0">
                <a:latin typeface="Arial"/>
              </a:rPr>
              <a:t>() functions to segment individual characters</a:t>
            </a:r>
          </a:p>
          <a:p>
            <a:pPr>
              <a:buSzPct val="45000"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2" y="4534534"/>
            <a:ext cx="2656982" cy="200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5002410"/>
            <a:ext cx="533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577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Feature extraction 2</a:t>
            </a:r>
            <a:r>
              <a:rPr lang="en-US" sz="4400" dirty="0" smtClean="0">
                <a:latin typeface="Arial"/>
              </a:rPr>
              <a:t>: </a:t>
            </a:r>
            <a:r>
              <a:rPr lang="en-US" sz="4400" dirty="0">
                <a:latin typeface="Arial"/>
              </a:rPr>
              <a:t>HOG 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504000" y="172243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US" sz="3200" dirty="0" smtClean="0">
                <a:latin typeface="Arial"/>
              </a:rPr>
              <a:t>Histogram of Oriented Gradient features: uses the concentration of gradient orientations in localized portions to describe an image.</a:t>
            </a:r>
            <a:endParaRPr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2" y="3579813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579813"/>
            <a:ext cx="2705099" cy="202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US" sz="4400" dirty="0" smtClean="0">
                <a:latin typeface="Arial"/>
              </a:rPr>
              <a:t>Classification: SVM</a:t>
            </a:r>
            <a:endParaRPr dirty="0"/>
          </a:p>
        </p:txBody>
      </p:sp>
      <p:sp>
        <p:nvSpPr>
          <p:cNvPr id="60" name="TextShape 2"/>
          <p:cNvSpPr txBox="1"/>
          <p:nvPr/>
        </p:nvSpPr>
        <p:spPr>
          <a:xfrm>
            <a:off x="392112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200" dirty="0" smtClean="0">
                <a:solidFill>
                  <a:prstClr val="black"/>
                </a:solidFill>
              </a:rPr>
              <a:t>Support Vector Machines: algorithm that uses vectors of data and labels corresponding to the data to make a classifier to compare future data against</a:t>
            </a:r>
          </a:p>
          <a:p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 smtClean="0">
                <a:solidFill>
                  <a:prstClr val="black"/>
                </a:solidFill>
              </a:rPr>
              <a:t>HOG Features loaded into a vector and used to train SVM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2" y="4465638"/>
            <a:ext cx="2117105" cy="207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2" y="4465639"/>
            <a:ext cx="2333809" cy="207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189</TotalTime>
  <Words>325</Words>
  <Application>Microsoft Office PowerPoint</Application>
  <PresentationFormat>Custom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Gilgamesh</dc:creator>
  <cp:lastModifiedBy>Gilgamesh</cp:lastModifiedBy>
  <cp:revision>15</cp:revision>
  <dcterms:modified xsi:type="dcterms:W3CDTF">2017-05-05T10:45:06Z</dcterms:modified>
</cp:coreProperties>
</file>